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3.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2" r:id="rId6"/>
    <p:sldId id="263" r:id="rId7"/>
    <p:sldId id="264" r:id="rId8"/>
    <p:sldId id="265" r:id="rId9"/>
    <p:sldId id="266" r:id="rId10"/>
    <p:sldId id="26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BE7A"/>
    <a:srgbClr val="E0D8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8E92-7410-4986-8DAB-2A1246C7E9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DC47C2-60B3-4163-9694-4383814DEF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988453-83B2-48AF-BDFA-F2DB6425F92F}"/>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5" name="Footer Placeholder 4">
            <a:extLst>
              <a:ext uri="{FF2B5EF4-FFF2-40B4-BE49-F238E27FC236}">
                <a16:creationId xmlns:a16="http://schemas.microsoft.com/office/drawing/2014/main" id="{766B9147-AAC9-4AF8-9A20-6F38FFB22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6E9ABF-1137-4C3F-BA6D-DFBAF9CF7CEC}"/>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2954689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46C70-C335-4696-82A4-4B9509653B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E44113-D4CF-402E-B0C5-CD07B7A2E9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E74B43-16A2-4B5C-9090-EC0FDA1B322B}"/>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5" name="Footer Placeholder 4">
            <a:extLst>
              <a:ext uri="{FF2B5EF4-FFF2-40B4-BE49-F238E27FC236}">
                <a16:creationId xmlns:a16="http://schemas.microsoft.com/office/drawing/2014/main" id="{35E10D0C-B023-41B8-A59C-46903779B2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D6D350-0FCA-468A-8670-480A6677B000}"/>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203500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9D01D-44B8-4971-8CD9-2A4549BC2E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2A8315-FCF9-46D8-A952-39A1FF5E6A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BBE9A9-9925-4316-9A90-454713C6E3EB}"/>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5" name="Footer Placeholder 4">
            <a:extLst>
              <a:ext uri="{FF2B5EF4-FFF2-40B4-BE49-F238E27FC236}">
                <a16:creationId xmlns:a16="http://schemas.microsoft.com/office/drawing/2014/main" id="{76942DC3-FEC9-45CB-92A4-A0BE5F5AF9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581879-B55C-45FD-BA4C-10F55C75E732}"/>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175189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E0876-3876-4058-B90D-1220407927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B4E69D-9AC8-49E7-A1E1-A63F681F7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26F9A6-7D8E-4684-89AE-EFB64E98A1B4}"/>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5" name="Footer Placeholder 4">
            <a:extLst>
              <a:ext uri="{FF2B5EF4-FFF2-40B4-BE49-F238E27FC236}">
                <a16:creationId xmlns:a16="http://schemas.microsoft.com/office/drawing/2014/main" id="{DFC40118-D4FE-481A-A0E2-CCA7231E14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332DB-FE06-4889-B2E5-EDF4BF51BC22}"/>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1632769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FBB0-9603-4BF3-85CF-AD0DC21967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CD2B22-6213-44C2-AF84-F467B04147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86D154-5EE6-4B23-A385-6F18C3E1A12C}"/>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5" name="Footer Placeholder 4">
            <a:extLst>
              <a:ext uri="{FF2B5EF4-FFF2-40B4-BE49-F238E27FC236}">
                <a16:creationId xmlns:a16="http://schemas.microsoft.com/office/drawing/2014/main" id="{BF1968A0-B08A-4FDC-B0D9-FFE0709083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09C36C-4745-4C1D-BABC-7DFA546E27F9}"/>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2847115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9C87-4279-4921-9AA0-2148AC23BF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E1ED6F-ACC5-47DF-B490-DF52A4DCCF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C327B1-F16F-486B-8AC1-8148BADF82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57CC2A-3252-4F74-82CA-C15F2DEEA236}"/>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6" name="Footer Placeholder 5">
            <a:extLst>
              <a:ext uri="{FF2B5EF4-FFF2-40B4-BE49-F238E27FC236}">
                <a16:creationId xmlns:a16="http://schemas.microsoft.com/office/drawing/2014/main" id="{67D028D7-57C2-4308-9555-2C63950113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FBFA4C-99C2-47EB-B7A3-CC733CEA8FFB}"/>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1488275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18D6-3213-4DBF-802D-1C40129E84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B262F8-0967-471C-BA5A-F18D33EEE0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E3F2F-C7A9-4F23-AB00-B36DFECB3C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969681-DFB0-44B4-AFEB-71C3ADD162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2D6E5D-189B-4B30-9DC7-DACFC311EB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C704AF-A190-4E1E-BB52-52B2A10E2391}"/>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8" name="Footer Placeholder 7">
            <a:extLst>
              <a:ext uri="{FF2B5EF4-FFF2-40B4-BE49-F238E27FC236}">
                <a16:creationId xmlns:a16="http://schemas.microsoft.com/office/drawing/2014/main" id="{EAB0FB18-A9BF-4FE5-B039-0E9D80919D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656809-AF06-4CF0-B380-1885A82B01FA}"/>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115108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5251-B070-4F24-9707-61EF2F2F89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36DBA1-762E-4E91-965A-D70B21506BF9}"/>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4" name="Footer Placeholder 3">
            <a:extLst>
              <a:ext uri="{FF2B5EF4-FFF2-40B4-BE49-F238E27FC236}">
                <a16:creationId xmlns:a16="http://schemas.microsoft.com/office/drawing/2014/main" id="{4E57D5F7-D7D8-4482-8998-32272CD000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74D665-16A5-4703-83F8-1A405C9AFC7B}"/>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141078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8F4D8-6A45-4956-9975-263CF8FF2A34}"/>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3" name="Footer Placeholder 2">
            <a:extLst>
              <a:ext uri="{FF2B5EF4-FFF2-40B4-BE49-F238E27FC236}">
                <a16:creationId xmlns:a16="http://schemas.microsoft.com/office/drawing/2014/main" id="{69C67D40-120E-4DEF-9D0D-C835E9C718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E6128E-A2D4-424E-8F77-02C640DC6536}"/>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229139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A69E-2656-485F-8768-2264493339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FD9942-87F5-47FE-BCF6-3F4D850035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403289-3300-4CE6-9D26-8AE9C7F4D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EDA241-C9B5-49C3-BCC9-9140DF956A1F}"/>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6" name="Footer Placeholder 5">
            <a:extLst>
              <a:ext uri="{FF2B5EF4-FFF2-40B4-BE49-F238E27FC236}">
                <a16:creationId xmlns:a16="http://schemas.microsoft.com/office/drawing/2014/main" id="{27865C56-FC97-46A1-9C0C-BEB096E70B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F603CB-70DF-46B8-8B9A-F792E168F8A6}"/>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226422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36EF-9844-4F65-80A6-85A22526B1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FA330E-0931-465E-8C8A-4F596490F2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B3F242-A4C9-4EE7-84A3-1BBF9C11C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6027EB-75EA-4CD4-AA98-399109403CE7}"/>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6" name="Footer Placeholder 5">
            <a:extLst>
              <a:ext uri="{FF2B5EF4-FFF2-40B4-BE49-F238E27FC236}">
                <a16:creationId xmlns:a16="http://schemas.microsoft.com/office/drawing/2014/main" id="{2B63FA1E-BFEB-4AD5-BB4F-4D42A6AF7F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1ED396-1CE5-448D-BAE8-A7FB7A861576}"/>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3612751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B56E40-D3C4-45D9-A360-3E181C87E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0987B4-E51A-40FA-8223-1D26FDD148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AD9D71-5BD4-42A4-882C-A01D9866DD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5563E-2463-47E6-93D6-CCDC48D49D8A}" type="datetimeFigureOut">
              <a:rPr lang="en-IN" smtClean="0"/>
              <a:t>29-11-2023</a:t>
            </a:fld>
            <a:endParaRPr lang="en-IN"/>
          </a:p>
        </p:txBody>
      </p:sp>
      <p:sp>
        <p:nvSpPr>
          <p:cNvPr id="5" name="Footer Placeholder 4">
            <a:extLst>
              <a:ext uri="{FF2B5EF4-FFF2-40B4-BE49-F238E27FC236}">
                <a16:creationId xmlns:a16="http://schemas.microsoft.com/office/drawing/2014/main" id="{9C29D7DE-0432-4673-B521-8B1BDDAC62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5B0CEB-FDA5-4D9B-A632-02CBE4C3A1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6F9397-22E8-48FA-B088-A9CB16447213}" type="slidenum">
              <a:rPr lang="en-IN" smtClean="0"/>
              <a:t>‹#›</a:t>
            </a:fld>
            <a:endParaRPr lang="en-IN"/>
          </a:p>
        </p:txBody>
      </p:sp>
    </p:spTree>
    <p:extLst>
      <p:ext uri="{BB962C8B-B14F-4D97-AF65-F5344CB8AC3E}">
        <p14:creationId xmlns:p14="http://schemas.microsoft.com/office/powerpoint/2010/main" val="2524067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D45F4E-F49C-435A-BB44-AF3B1EEFE8D6}"/>
              </a:ext>
            </a:extLst>
          </p:cNvPr>
          <p:cNvPicPr>
            <a:picLocks noChangeAspect="1"/>
          </p:cNvPicPr>
          <p:nvPr/>
        </p:nvPicPr>
        <p:blipFill>
          <a:blip r:embed="rId2">
            <a:alphaModFix amt="8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0" y="-17690"/>
            <a:ext cx="12192000" cy="6875690"/>
          </a:xfrm>
          <a:prstGeom prst="rect">
            <a:avLst/>
          </a:prstGeom>
        </p:spPr>
      </p:pic>
      <p:sp>
        <p:nvSpPr>
          <p:cNvPr id="7" name="Scroll: Horizontal 6">
            <a:extLst>
              <a:ext uri="{FF2B5EF4-FFF2-40B4-BE49-F238E27FC236}">
                <a16:creationId xmlns:a16="http://schemas.microsoft.com/office/drawing/2014/main" id="{BA324D47-8212-400A-931C-7B70B2F46415}"/>
              </a:ext>
            </a:extLst>
          </p:cNvPr>
          <p:cNvSpPr/>
          <p:nvPr/>
        </p:nvSpPr>
        <p:spPr>
          <a:xfrm>
            <a:off x="724911" y="854623"/>
            <a:ext cx="7152640" cy="2175720"/>
          </a:xfrm>
          <a:prstGeom prst="horizontalScroll">
            <a:avLst/>
          </a:prstGeom>
          <a:solidFill>
            <a:srgbClr val="EBB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C3A084A-FD4B-47E5-B4A8-BFBCD7D6A9BE}"/>
              </a:ext>
            </a:extLst>
          </p:cNvPr>
          <p:cNvSpPr txBox="1"/>
          <p:nvPr/>
        </p:nvSpPr>
        <p:spPr>
          <a:xfrm>
            <a:off x="1544715" y="1065320"/>
            <a:ext cx="5513033" cy="1754326"/>
          </a:xfrm>
          <a:prstGeom prst="rect">
            <a:avLst/>
          </a:prstGeom>
          <a:noFill/>
        </p:spPr>
        <p:txBody>
          <a:bodyPr wrap="square" rtlCol="0">
            <a:spAutoFit/>
          </a:bodyPr>
          <a:lstStyle/>
          <a:p>
            <a:r>
              <a:rPr lang="en-IN" sz="5400" dirty="0">
                <a:latin typeface="Georgia" panose="02040502050405020303" pitchFamily="18" charset="0"/>
              </a:rPr>
              <a:t>Coffee Preference Prediction</a:t>
            </a:r>
          </a:p>
        </p:txBody>
      </p:sp>
      <p:sp>
        <p:nvSpPr>
          <p:cNvPr id="8" name="TextBox 7">
            <a:extLst>
              <a:ext uri="{FF2B5EF4-FFF2-40B4-BE49-F238E27FC236}">
                <a16:creationId xmlns:a16="http://schemas.microsoft.com/office/drawing/2014/main" id="{9D43BCCC-8350-4718-95C6-955FBB87EFBF}"/>
              </a:ext>
            </a:extLst>
          </p:cNvPr>
          <p:cNvSpPr txBox="1"/>
          <p:nvPr/>
        </p:nvSpPr>
        <p:spPr>
          <a:xfrm>
            <a:off x="1153160" y="4389120"/>
            <a:ext cx="5283200" cy="1938992"/>
          </a:xfrm>
          <a:prstGeom prst="rect">
            <a:avLst/>
          </a:prstGeom>
          <a:noFill/>
          <a:ln>
            <a:noFill/>
          </a:ln>
        </p:spPr>
        <p:txBody>
          <a:bodyPr wrap="square" rtlCol="0">
            <a:spAutoFit/>
          </a:bodyPr>
          <a:lstStyle/>
          <a:p>
            <a:r>
              <a:rPr lang="en-IN" sz="2400" dirty="0">
                <a:solidFill>
                  <a:srgbClr val="FFFF00"/>
                </a:solidFill>
                <a:effectLst>
                  <a:outerShdw blurRad="38100" dist="38100" dir="2700000" algn="tl">
                    <a:srgbClr val="000000">
                      <a:alpha val="43137"/>
                    </a:srgbClr>
                  </a:outerShdw>
                </a:effectLst>
                <a:latin typeface="Baskerville Old Face" panose="02020602080505020303" pitchFamily="18" charset="0"/>
              </a:rPr>
              <a:t>Presented By:</a:t>
            </a:r>
          </a:p>
          <a:p>
            <a:endParaRPr lang="en-IN" sz="2400" dirty="0">
              <a:solidFill>
                <a:srgbClr val="FFFF00"/>
              </a:solidFill>
              <a:effectLst>
                <a:outerShdw blurRad="38100" dist="38100" dir="2700000" algn="tl">
                  <a:srgbClr val="000000">
                    <a:alpha val="43137"/>
                  </a:srgbClr>
                </a:outerShdw>
              </a:effectLst>
              <a:latin typeface="Baskerville Old Face" panose="02020602080505020303" pitchFamily="18" charset="0"/>
            </a:endParaRPr>
          </a:p>
          <a:p>
            <a:r>
              <a:rPr lang="en-IN" sz="2400" dirty="0" err="1">
                <a:solidFill>
                  <a:srgbClr val="FFFF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Bidit</a:t>
            </a:r>
            <a:r>
              <a:rPr lang="en-IN" sz="2400" dirty="0">
                <a:solidFill>
                  <a:srgbClr val="FFFF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Sadhukhan [B2230022]</a:t>
            </a:r>
          </a:p>
          <a:p>
            <a:r>
              <a:rPr lang="en-IN" sz="2400" dirty="0">
                <a:solidFill>
                  <a:srgbClr val="FFFF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Soumyadeep Sadhukhan [B2230035]</a:t>
            </a:r>
          </a:p>
          <a:p>
            <a:r>
              <a:rPr lang="en-IN" sz="2400" dirty="0" err="1">
                <a:solidFill>
                  <a:srgbClr val="FFFF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Subhajyoti</a:t>
            </a:r>
            <a:r>
              <a:rPr lang="en-IN" sz="2400" dirty="0">
                <a:solidFill>
                  <a:srgbClr val="FFFF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a:t>
            </a:r>
            <a:r>
              <a:rPr lang="en-IN" sz="2400" dirty="0" err="1">
                <a:solidFill>
                  <a:srgbClr val="FFFF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Maity</a:t>
            </a:r>
            <a:r>
              <a:rPr lang="en-IN" sz="2400" dirty="0">
                <a:solidFill>
                  <a:srgbClr val="FFFF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[B2230038]</a:t>
            </a:r>
          </a:p>
        </p:txBody>
      </p:sp>
      <p:sp>
        <p:nvSpPr>
          <p:cNvPr id="9" name="TextBox 8">
            <a:extLst>
              <a:ext uri="{FF2B5EF4-FFF2-40B4-BE49-F238E27FC236}">
                <a16:creationId xmlns:a16="http://schemas.microsoft.com/office/drawing/2014/main" id="{344D63BA-9185-49CC-8C61-83E1553BCECE}"/>
              </a:ext>
            </a:extLst>
          </p:cNvPr>
          <p:cNvSpPr txBox="1"/>
          <p:nvPr/>
        </p:nvSpPr>
        <p:spPr>
          <a:xfrm>
            <a:off x="7589520" y="5587878"/>
            <a:ext cx="4744720" cy="830997"/>
          </a:xfrm>
          <a:prstGeom prst="rect">
            <a:avLst/>
          </a:prstGeom>
          <a:noFill/>
        </p:spPr>
        <p:txBody>
          <a:bodyPr wrap="square" rtlCol="0">
            <a:spAutoFit/>
          </a:bodyPr>
          <a:lstStyle/>
          <a:p>
            <a:pPr algn="ctr"/>
            <a:r>
              <a:rPr lang="en-IN" sz="2400" dirty="0">
                <a:solidFill>
                  <a:schemeClr val="bg1"/>
                </a:solidFill>
                <a:latin typeface="Baskerville Old Face" panose="02020602080505020303" pitchFamily="18" charset="0"/>
              </a:rPr>
              <a:t>Under the Supervision of:</a:t>
            </a:r>
          </a:p>
          <a:p>
            <a:pPr algn="ctr"/>
            <a:r>
              <a:rPr lang="en-IN" sz="2400" b="1" dirty="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Prof. Raju </a:t>
            </a:r>
            <a:r>
              <a:rPr lang="en-IN" sz="2400" b="1" dirty="0" err="1">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Maity</a:t>
            </a:r>
            <a:r>
              <a:rPr lang="en-IN" sz="2400" b="1" dirty="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(ISI)</a:t>
            </a:r>
          </a:p>
        </p:txBody>
      </p:sp>
    </p:spTree>
    <p:extLst>
      <p:ext uri="{BB962C8B-B14F-4D97-AF65-F5344CB8AC3E}">
        <p14:creationId xmlns:p14="http://schemas.microsoft.com/office/powerpoint/2010/main" val="1017134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66865"/>
            <a:chOff x="0" y="0"/>
            <a:chExt cx="18288000" cy="10287000"/>
          </a:xfrm>
        </p:grpSpPr>
        <p:pic>
          <p:nvPicPr>
            <p:cNvPr id="3" name="object 3"/>
            <p:cNvPicPr/>
            <p:nvPr/>
          </p:nvPicPr>
          <p:blipFill>
            <a:blip r:embed="rId2" cstate="print"/>
            <a:stretch>
              <a:fillRect/>
            </a:stretch>
          </p:blipFill>
          <p:spPr>
            <a:xfrm>
              <a:off x="0" y="0"/>
              <a:ext cx="18287999" cy="10286999"/>
            </a:xfrm>
            <a:prstGeom prst="rect">
              <a:avLst/>
            </a:prstGeom>
          </p:spPr>
        </p:pic>
        <p:sp>
          <p:nvSpPr>
            <p:cNvPr id="4" name="object 4"/>
            <p:cNvSpPr/>
            <p:nvPr/>
          </p:nvSpPr>
          <p:spPr>
            <a:xfrm>
              <a:off x="838200" y="597394"/>
              <a:ext cx="16761460" cy="9690100"/>
            </a:xfrm>
            <a:custGeom>
              <a:avLst/>
              <a:gdLst/>
              <a:ahLst/>
              <a:cxnLst/>
              <a:rect l="l" t="t" r="r" b="b"/>
              <a:pathLst>
                <a:path w="16761460" h="9690100">
                  <a:moveTo>
                    <a:pt x="2834640" y="1153541"/>
                  </a:moveTo>
                  <a:lnTo>
                    <a:pt x="2830665" y="1101598"/>
                  </a:lnTo>
                  <a:lnTo>
                    <a:pt x="2819044" y="1052118"/>
                  </a:lnTo>
                  <a:lnTo>
                    <a:pt x="2800235" y="1006500"/>
                  </a:lnTo>
                  <a:lnTo>
                    <a:pt x="2774670" y="966139"/>
                  </a:lnTo>
                  <a:lnTo>
                    <a:pt x="2743479" y="933043"/>
                  </a:lnTo>
                  <a:lnTo>
                    <a:pt x="2708237" y="908685"/>
                  </a:lnTo>
                  <a:lnTo>
                    <a:pt x="2670010" y="893648"/>
                  </a:lnTo>
                  <a:lnTo>
                    <a:pt x="2629878" y="888504"/>
                  </a:lnTo>
                  <a:lnTo>
                    <a:pt x="204749" y="888504"/>
                  </a:lnTo>
                  <a:lnTo>
                    <a:pt x="163487" y="893889"/>
                  </a:lnTo>
                  <a:lnTo>
                    <a:pt x="125044" y="909332"/>
                  </a:lnTo>
                  <a:lnTo>
                    <a:pt x="90271" y="933780"/>
                  </a:lnTo>
                  <a:lnTo>
                    <a:pt x="59969" y="966139"/>
                  </a:lnTo>
                  <a:lnTo>
                    <a:pt x="34963" y="1005357"/>
                  </a:lnTo>
                  <a:lnTo>
                    <a:pt x="16078" y="1050378"/>
                  </a:lnTo>
                  <a:lnTo>
                    <a:pt x="4152" y="1100137"/>
                  </a:lnTo>
                  <a:lnTo>
                    <a:pt x="0" y="1153541"/>
                  </a:lnTo>
                  <a:lnTo>
                    <a:pt x="0" y="9689605"/>
                  </a:lnTo>
                  <a:lnTo>
                    <a:pt x="2834640" y="9689605"/>
                  </a:lnTo>
                  <a:lnTo>
                    <a:pt x="2834640" y="1153541"/>
                  </a:lnTo>
                  <a:close/>
                </a:path>
                <a:path w="16761460" h="9690100">
                  <a:moveTo>
                    <a:pt x="6294120" y="2356256"/>
                  </a:moveTo>
                  <a:lnTo>
                    <a:pt x="6290145" y="2311095"/>
                  </a:lnTo>
                  <a:lnTo>
                    <a:pt x="6278524" y="2268080"/>
                  </a:lnTo>
                  <a:lnTo>
                    <a:pt x="6259715" y="2228431"/>
                  </a:lnTo>
                  <a:lnTo>
                    <a:pt x="6234150" y="2193340"/>
                  </a:lnTo>
                  <a:lnTo>
                    <a:pt x="6202959" y="2164562"/>
                  </a:lnTo>
                  <a:lnTo>
                    <a:pt x="6167717" y="2143391"/>
                  </a:lnTo>
                  <a:lnTo>
                    <a:pt x="6129490" y="2130323"/>
                  </a:lnTo>
                  <a:lnTo>
                    <a:pt x="6089358" y="2125853"/>
                  </a:lnTo>
                  <a:lnTo>
                    <a:pt x="3664229" y="2125853"/>
                  </a:lnTo>
                  <a:lnTo>
                    <a:pt x="3617277" y="2131949"/>
                  </a:lnTo>
                  <a:lnTo>
                    <a:pt x="3574186" y="2149271"/>
                  </a:lnTo>
                  <a:lnTo>
                    <a:pt x="3536162" y="2176475"/>
                  </a:lnTo>
                  <a:lnTo>
                    <a:pt x="3504450" y="2212149"/>
                  </a:lnTo>
                  <a:lnTo>
                    <a:pt x="3480282" y="2254935"/>
                  </a:lnTo>
                  <a:lnTo>
                    <a:pt x="3464877" y="2303424"/>
                  </a:lnTo>
                  <a:lnTo>
                    <a:pt x="3459480" y="2356256"/>
                  </a:lnTo>
                  <a:lnTo>
                    <a:pt x="3459480" y="9689605"/>
                  </a:lnTo>
                  <a:lnTo>
                    <a:pt x="6294120" y="9689605"/>
                  </a:lnTo>
                  <a:lnTo>
                    <a:pt x="6294120" y="2356256"/>
                  </a:lnTo>
                  <a:close/>
                </a:path>
                <a:path w="16761460" h="9690100">
                  <a:moveTo>
                    <a:pt x="9799320" y="3782009"/>
                  </a:moveTo>
                  <a:lnTo>
                    <a:pt x="9783724" y="3709555"/>
                  </a:lnTo>
                  <a:lnTo>
                    <a:pt x="9739351" y="3648125"/>
                  </a:lnTo>
                  <a:lnTo>
                    <a:pt x="9708159" y="3624491"/>
                  </a:lnTo>
                  <a:lnTo>
                    <a:pt x="9672917" y="3607092"/>
                  </a:lnTo>
                  <a:lnTo>
                    <a:pt x="9634690" y="3596348"/>
                  </a:lnTo>
                  <a:lnTo>
                    <a:pt x="9594558" y="3592677"/>
                  </a:lnTo>
                  <a:lnTo>
                    <a:pt x="7169429" y="3592677"/>
                  </a:lnTo>
                  <a:lnTo>
                    <a:pt x="7122477" y="3597681"/>
                  </a:lnTo>
                  <a:lnTo>
                    <a:pt x="7079386" y="3611918"/>
                  </a:lnTo>
                  <a:lnTo>
                    <a:pt x="7041362" y="3634270"/>
                  </a:lnTo>
                  <a:lnTo>
                    <a:pt x="7009651" y="3663594"/>
                  </a:lnTo>
                  <a:lnTo>
                    <a:pt x="6985482" y="3698748"/>
                  </a:lnTo>
                  <a:lnTo>
                    <a:pt x="6970077" y="3738600"/>
                  </a:lnTo>
                  <a:lnTo>
                    <a:pt x="6964680" y="3782009"/>
                  </a:lnTo>
                  <a:lnTo>
                    <a:pt x="6964680" y="9689605"/>
                  </a:lnTo>
                  <a:lnTo>
                    <a:pt x="9799320" y="9689605"/>
                  </a:lnTo>
                  <a:lnTo>
                    <a:pt x="9799320" y="3782009"/>
                  </a:lnTo>
                  <a:close/>
                </a:path>
                <a:path w="16761460" h="9690100">
                  <a:moveTo>
                    <a:pt x="16761460" y="85280"/>
                  </a:moveTo>
                  <a:lnTo>
                    <a:pt x="16754983" y="52095"/>
                  </a:lnTo>
                  <a:lnTo>
                    <a:pt x="16737305" y="24980"/>
                  </a:lnTo>
                  <a:lnTo>
                    <a:pt x="16711067" y="6705"/>
                  </a:lnTo>
                  <a:lnTo>
                    <a:pt x="16678961" y="0"/>
                  </a:lnTo>
                  <a:lnTo>
                    <a:pt x="8507692" y="0"/>
                  </a:lnTo>
                  <a:lnTo>
                    <a:pt x="8475586" y="6705"/>
                  </a:lnTo>
                  <a:lnTo>
                    <a:pt x="8449348" y="24980"/>
                  </a:lnTo>
                  <a:lnTo>
                    <a:pt x="8431670" y="52095"/>
                  </a:lnTo>
                  <a:lnTo>
                    <a:pt x="8425180" y="85280"/>
                  </a:lnTo>
                  <a:lnTo>
                    <a:pt x="8425180" y="3070072"/>
                  </a:lnTo>
                  <a:lnTo>
                    <a:pt x="8431670" y="3103270"/>
                  </a:lnTo>
                  <a:lnTo>
                    <a:pt x="8449348" y="3130385"/>
                  </a:lnTo>
                  <a:lnTo>
                    <a:pt x="8475586" y="3148660"/>
                  </a:lnTo>
                  <a:lnTo>
                    <a:pt x="8507692" y="3155365"/>
                  </a:lnTo>
                  <a:lnTo>
                    <a:pt x="16678961" y="3155365"/>
                  </a:lnTo>
                  <a:lnTo>
                    <a:pt x="16711067" y="3148660"/>
                  </a:lnTo>
                  <a:lnTo>
                    <a:pt x="16737305" y="3130385"/>
                  </a:lnTo>
                  <a:lnTo>
                    <a:pt x="16754983" y="3103270"/>
                  </a:lnTo>
                  <a:lnTo>
                    <a:pt x="16761460" y="3070072"/>
                  </a:lnTo>
                  <a:lnTo>
                    <a:pt x="16761460" y="85280"/>
                  </a:lnTo>
                  <a:close/>
                </a:path>
              </a:pathLst>
            </a:custGeom>
            <a:solidFill>
              <a:srgbClr val="FFFFFF">
                <a:alpha val="86665"/>
              </a:srgbClr>
            </a:solidFill>
          </p:spPr>
          <p:txBody>
            <a:bodyPr wrap="square" lIns="0" tIns="0" rIns="0" bIns="0" rtlCol="0"/>
            <a:lstStyle/>
            <a:p>
              <a:endParaRPr sz="1200"/>
            </a:p>
          </p:txBody>
        </p:sp>
      </p:grpSp>
      <p:sp>
        <p:nvSpPr>
          <p:cNvPr id="5" name="object 5"/>
          <p:cNvSpPr txBox="1">
            <a:spLocks noGrp="1"/>
          </p:cNvSpPr>
          <p:nvPr>
            <p:ph type="title"/>
          </p:nvPr>
        </p:nvSpPr>
        <p:spPr>
          <a:xfrm>
            <a:off x="6976231" y="465086"/>
            <a:ext cx="3917950" cy="418983"/>
          </a:xfrm>
          <a:prstGeom prst="rect">
            <a:avLst/>
          </a:prstGeom>
        </p:spPr>
        <p:txBody>
          <a:bodyPr vert="horz" wrap="square" lIns="0" tIns="8467" rIns="0" bIns="0" rtlCol="0" anchor="ctr">
            <a:spAutoFit/>
          </a:bodyPr>
          <a:lstStyle/>
          <a:p>
            <a:pPr marL="8467" algn="ctr">
              <a:lnSpc>
                <a:spcPct val="100000"/>
              </a:lnSpc>
              <a:spcBef>
                <a:spcPts val="67"/>
              </a:spcBef>
            </a:pPr>
            <a:r>
              <a:rPr sz="2667" dirty="0"/>
              <a:t>FEATURE</a:t>
            </a:r>
            <a:r>
              <a:rPr sz="2667" spc="-30" dirty="0"/>
              <a:t> </a:t>
            </a:r>
            <a:r>
              <a:rPr sz="2667" spc="-7" dirty="0"/>
              <a:t>ENGINEERING</a:t>
            </a:r>
            <a:endParaRPr sz="2667" dirty="0"/>
          </a:p>
        </p:txBody>
      </p:sp>
      <p:sp>
        <p:nvSpPr>
          <p:cNvPr id="6" name="object 6"/>
          <p:cNvSpPr txBox="1"/>
          <p:nvPr/>
        </p:nvSpPr>
        <p:spPr>
          <a:xfrm>
            <a:off x="6368748" y="950377"/>
            <a:ext cx="5132917" cy="1090021"/>
          </a:xfrm>
          <a:prstGeom prst="rect">
            <a:avLst/>
          </a:prstGeom>
        </p:spPr>
        <p:txBody>
          <a:bodyPr vert="horz" wrap="square" lIns="0" tIns="8043" rIns="0" bIns="0" rtlCol="0">
            <a:spAutoFit/>
          </a:bodyPr>
          <a:lstStyle/>
          <a:p>
            <a:pPr marL="8467" marR="3387" indent="-847" algn="ctr">
              <a:lnSpc>
                <a:spcPct val="139200"/>
              </a:lnSpc>
              <a:spcBef>
                <a:spcPts val="63"/>
              </a:spcBef>
            </a:pPr>
            <a:r>
              <a:rPr sz="1300" dirty="0">
                <a:solidFill>
                  <a:srgbClr val="040506"/>
                </a:solidFill>
                <a:latin typeface="Times New Roman"/>
                <a:cs typeface="Times New Roman"/>
              </a:rPr>
              <a:t>Key</a:t>
            </a:r>
            <a:r>
              <a:rPr sz="1300" spc="17" dirty="0">
                <a:solidFill>
                  <a:srgbClr val="040506"/>
                </a:solidFill>
                <a:latin typeface="Times New Roman"/>
                <a:cs typeface="Times New Roman"/>
              </a:rPr>
              <a:t> </a:t>
            </a:r>
            <a:r>
              <a:rPr sz="1300" dirty="0">
                <a:solidFill>
                  <a:srgbClr val="040506"/>
                </a:solidFill>
                <a:latin typeface="Times New Roman"/>
                <a:cs typeface="Times New Roman"/>
              </a:rPr>
              <a:t>steps</a:t>
            </a:r>
            <a:r>
              <a:rPr sz="1300" spc="17" dirty="0">
                <a:solidFill>
                  <a:srgbClr val="040506"/>
                </a:solidFill>
                <a:latin typeface="Times New Roman"/>
                <a:cs typeface="Times New Roman"/>
              </a:rPr>
              <a:t> </a:t>
            </a:r>
            <a:r>
              <a:rPr sz="1300" dirty="0">
                <a:solidFill>
                  <a:srgbClr val="040506"/>
                </a:solidFill>
                <a:latin typeface="Times New Roman"/>
                <a:cs typeface="Times New Roman"/>
              </a:rPr>
              <a:t>include</a:t>
            </a:r>
            <a:r>
              <a:rPr sz="1300" spc="17" dirty="0">
                <a:solidFill>
                  <a:srgbClr val="040506"/>
                </a:solidFill>
                <a:latin typeface="Times New Roman"/>
                <a:cs typeface="Times New Roman"/>
              </a:rPr>
              <a:t> </a:t>
            </a:r>
            <a:r>
              <a:rPr sz="1300" dirty="0">
                <a:solidFill>
                  <a:srgbClr val="040506"/>
                </a:solidFill>
                <a:latin typeface="Times New Roman"/>
                <a:cs typeface="Times New Roman"/>
              </a:rPr>
              <a:t>feature</a:t>
            </a:r>
            <a:r>
              <a:rPr sz="1300" spc="17" dirty="0">
                <a:solidFill>
                  <a:srgbClr val="040506"/>
                </a:solidFill>
                <a:latin typeface="Times New Roman"/>
                <a:cs typeface="Times New Roman"/>
              </a:rPr>
              <a:t> </a:t>
            </a:r>
            <a:r>
              <a:rPr sz="1300" dirty="0">
                <a:solidFill>
                  <a:srgbClr val="040506"/>
                </a:solidFill>
                <a:latin typeface="Times New Roman"/>
                <a:cs typeface="Times New Roman"/>
              </a:rPr>
              <a:t>encoding</a:t>
            </a:r>
            <a:r>
              <a:rPr sz="1300" spc="17" dirty="0">
                <a:solidFill>
                  <a:srgbClr val="040506"/>
                </a:solidFill>
                <a:latin typeface="Times New Roman"/>
                <a:cs typeface="Times New Roman"/>
              </a:rPr>
              <a:t> </a:t>
            </a:r>
            <a:r>
              <a:rPr sz="1300" dirty="0">
                <a:solidFill>
                  <a:srgbClr val="040506"/>
                </a:solidFill>
                <a:latin typeface="Times New Roman"/>
                <a:cs typeface="Times New Roman"/>
              </a:rPr>
              <a:t>for</a:t>
            </a:r>
            <a:r>
              <a:rPr sz="1300" spc="17" dirty="0">
                <a:solidFill>
                  <a:srgbClr val="040506"/>
                </a:solidFill>
                <a:latin typeface="Times New Roman"/>
                <a:cs typeface="Times New Roman"/>
              </a:rPr>
              <a:t> </a:t>
            </a:r>
            <a:r>
              <a:rPr sz="1300" dirty="0">
                <a:solidFill>
                  <a:srgbClr val="040506"/>
                </a:solidFill>
                <a:latin typeface="Times New Roman"/>
                <a:cs typeface="Times New Roman"/>
              </a:rPr>
              <a:t>categorical</a:t>
            </a:r>
            <a:r>
              <a:rPr sz="1300" spc="17" dirty="0">
                <a:solidFill>
                  <a:srgbClr val="040506"/>
                </a:solidFill>
                <a:latin typeface="Times New Roman"/>
                <a:cs typeface="Times New Roman"/>
              </a:rPr>
              <a:t> </a:t>
            </a:r>
            <a:r>
              <a:rPr sz="1300" dirty="0">
                <a:solidFill>
                  <a:srgbClr val="040506"/>
                </a:solidFill>
                <a:latin typeface="Times New Roman"/>
                <a:cs typeface="Times New Roman"/>
              </a:rPr>
              <a:t>variables,</a:t>
            </a:r>
            <a:r>
              <a:rPr sz="1300" spc="20" dirty="0">
                <a:solidFill>
                  <a:srgbClr val="040506"/>
                </a:solidFill>
                <a:latin typeface="Times New Roman"/>
                <a:cs typeface="Times New Roman"/>
              </a:rPr>
              <a:t> </a:t>
            </a:r>
            <a:r>
              <a:rPr sz="1300" dirty="0">
                <a:solidFill>
                  <a:srgbClr val="040506"/>
                </a:solidFill>
                <a:latin typeface="Times New Roman"/>
                <a:cs typeface="Times New Roman"/>
              </a:rPr>
              <a:t>label</a:t>
            </a:r>
            <a:r>
              <a:rPr sz="1300" spc="17" dirty="0">
                <a:solidFill>
                  <a:srgbClr val="040506"/>
                </a:solidFill>
                <a:latin typeface="Times New Roman"/>
                <a:cs typeface="Times New Roman"/>
              </a:rPr>
              <a:t> </a:t>
            </a:r>
            <a:r>
              <a:rPr sz="1300" spc="-7" dirty="0">
                <a:solidFill>
                  <a:srgbClr val="040506"/>
                </a:solidFill>
                <a:latin typeface="Times New Roman"/>
                <a:cs typeface="Times New Roman"/>
              </a:rPr>
              <a:t>encoding </a:t>
            </a:r>
            <a:r>
              <a:rPr sz="1300" dirty="0">
                <a:solidFill>
                  <a:srgbClr val="040506"/>
                </a:solidFill>
                <a:latin typeface="Times New Roman"/>
                <a:cs typeface="Times New Roman"/>
              </a:rPr>
              <a:t>to</a:t>
            </a:r>
            <a:r>
              <a:rPr sz="1300" spc="23" dirty="0">
                <a:solidFill>
                  <a:srgbClr val="040506"/>
                </a:solidFill>
                <a:latin typeface="Times New Roman"/>
                <a:cs typeface="Times New Roman"/>
              </a:rPr>
              <a:t> </a:t>
            </a:r>
            <a:r>
              <a:rPr sz="1300" dirty="0">
                <a:solidFill>
                  <a:srgbClr val="040506"/>
                </a:solidFill>
                <a:latin typeface="Times New Roman"/>
                <a:cs typeface="Times New Roman"/>
              </a:rPr>
              <a:t>convert</a:t>
            </a:r>
            <a:r>
              <a:rPr sz="1300" spc="27" dirty="0">
                <a:solidFill>
                  <a:srgbClr val="040506"/>
                </a:solidFill>
                <a:latin typeface="Times New Roman"/>
                <a:cs typeface="Times New Roman"/>
              </a:rPr>
              <a:t> </a:t>
            </a:r>
            <a:r>
              <a:rPr sz="1300" dirty="0">
                <a:solidFill>
                  <a:srgbClr val="040506"/>
                </a:solidFill>
                <a:latin typeface="Times New Roman"/>
                <a:cs typeface="Times New Roman"/>
              </a:rPr>
              <a:t>labels</a:t>
            </a:r>
            <a:r>
              <a:rPr sz="1300" spc="27" dirty="0">
                <a:solidFill>
                  <a:srgbClr val="040506"/>
                </a:solidFill>
                <a:latin typeface="Times New Roman"/>
                <a:cs typeface="Times New Roman"/>
              </a:rPr>
              <a:t> </a:t>
            </a:r>
            <a:r>
              <a:rPr sz="1300" dirty="0">
                <a:solidFill>
                  <a:srgbClr val="040506"/>
                </a:solidFill>
                <a:latin typeface="Times New Roman"/>
                <a:cs typeface="Times New Roman"/>
              </a:rPr>
              <a:t>to</a:t>
            </a:r>
            <a:r>
              <a:rPr sz="1300" spc="27" dirty="0">
                <a:solidFill>
                  <a:srgbClr val="040506"/>
                </a:solidFill>
                <a:latin typeface="Times New Roman"/>
                <a:cs typeface="Times New Roman"/>
              </a:rPr>
              <a:t> </a:t>
            </a:r>
            <a:r>
              <a:rPr sz="1300" dirty="0">
                <a:solidFill>
                  <a:srgbClr val="040506"/>
                </a:solidFill>
                <a:latin typeface="Times New Roman"/>
                <a:cs typeface="Times New Roman"/>
              </a:rPr>
              <a:t>numerical</a:t>
            </a:r>
            <a:r>
              <a:rPr sz="1300" spc="27" dirty="0">
                <a:solidFill>
                  <a:srgbClr val="040506"/>
                </a:solidFill>
                <a:latin typeface="Times New Roman"/>
                <a:cs typeface="Times New Roman"/>
              </a:rPr>
              <a:t> </a:t>
            </a:r>
            <a:r>
              <a:rPr sz="1300" dirty="0">
                <a:solidFill>
                  <a:srgbClr val="040506"/>
                </a:solidFill>
                <a:latin typeface="Times New Roman"/>
                <a:cs typeface="Times New Roman"/>
              </a:rPr>
              <a:t>format,</a:t>
            </a:r>
            <a:r>
              <a:rPr sz="1300" spc="27" dirty="0">
                <a:solidFill>
                  <a:srgbClr val="040506"/>
                </a:solidFill>
                <a:latin typeface="Times New Roman"/>
                <a:cs typeface="Times New Roman"/>
              </a:rPr>
              <a:t> </a:t>
            </a:r>
            <a:r>
              <a:rPr sz="1300" dirty="0">
                <a:solidFill>
                  <a:srgbClr val="040506"/>
                </a:solidFill>
                <a:latin typeface="Times New Roman"/>
                <a:cs typeface="Times New Roman"/>
              </a:rPr>
              <a:t>dummy</a:t>
            </a:r>
            <a:r>
              <a:rPr sz="1300" spc="27" dirty="0">
                <a:solidFill>
                  <a:srgbClr val="040506"/>
                </a:solidFill>
                <a:latin typeface="Times New Roman"/>
                <a:cs typeface="Times New Roman"/>
              </a:rPr>
              <a:t> </a:t>
            </a:r>
            <a:r>
              <a:rPr sz="1300" dirty="0">
                <a:solidFill>
                  <a:srgbClr val="040506"/>
                </a:solidFill>
                <a:latin typeface="Times New Roman"/>
                <a:cs typeface="Times New Roman"/>
              </a:rPr>
              <a:t>variable</a:t>
            </a:r>
            <a:r>
              <a:rPr sz="1300" spc="27" dirty="0">
                <a:solidFill>
                  <a:srgbClr val="040506"/>
                </a:solidFill>
                <a:latin typeface="Times New Roman"/>
                <a:cs typeface="Times New Roman"/>
              </a:rPr>
              <a:t> </a:t>
            </a:r>
            <a:r>
              <a:rPr sz="1300" dirty="0">
                <a:solidFill>
                  <a:srgbClr val="040506"/>
                </a:solidFill>
                <a:latin typeface="Times New Roman"/>
                <a:cs typeface="Times New Roman"/>
              </a:rPr>
              <a:t>introduction</a:t>
            </a:r>
            <a:r>
              <a:rPr sz="1300" spc="27" dirty="0">
                <a:solidFill>
                  <a:srgbClr val="040506"/>
                </a:solidFill>
                <a:latin typeface="Times New Roman"/>
                <a:cs typeface="Times New Roman"/>
              </a:rPr>
              <a:t> </a:t>
            </a:r>
            <a:r>
              <a:rPr sz="1300" spc="-17" dirty="0">
                <a:solidFill>
                  <a:srgbClr val="040506"/>
                </a:solidFill>
                <a:latin typeface="Times New Roman"/>
                <a:cs typeface="Times New Roman"/>
              </a:rPr>
              <a:t>for </a:t>
            </a:r>
            <a:r>
              <a:rPr sz="1300" dirty="0">
                <a:solidFill>
                  <a:srgbClr val="040506"/>
                </a:solidFill>
                <a:latin typeface="Times New Roman"/>
                <a:cs typeface="Times New Roman"/>
              </a:rPr>
              <a:t>binary</a:t>
            </a:r>
            <a:r>
              <a:rPr sz="1300" spc="30" dirty="0">
                <a:solidFill>
                  <a:srgbClr val="040506"/>
                </a:solidFill>
                <a:latin typeface="Times New Roman"/>
                <a:cs typeface="Times New Roman"/>
              </a:rPr>
              <a:t> </a:t>
            </a:r>
            <a:r>
              <a:rPr sz="1300" dirty="0">
                <a:solidFill>
                  <a:srgbClr val="040506"/>
                </a:solidFill>
                <a:latin typeface="Times New Roman"/>
                <a:cs typeface="Times New Roman"/>
              </a:rPr>
              <a:t>representation,</a:t>
            </a:r>
            <a:r>
              <a:rPr sz="1300" spc="33" dirty="0">
                <a:solidFill>
                  <a:srgbClr val="040506"/>
                </a:solidFill>
                <a:latin typeface="Times New Roman"/>
                <a:cs typeface="Times New Roman"/>
              </a:rPr>
              <a:t> </a:t>
            </a:r>
            <a:r>
              <a:rPr sz="1300" dirty="0">
                <a:solidFill>
                  <a:srgbClr val="040506"/>
                </a:solidFill>
                <a:latin typeface="Times New Roman"/>
                <a:cs typeface="Times New Roman"/>
              </a:rPr>
              <a:t>feature</a:t>
            </a:r>
            <a:r>
              <a:rPr sz="1300" spc="30" dirty="0">
                <a:solidFill>
                  <a:srgbClr val="040506"/>
                </a:solidFill>
                <a:latin typeface="Times New Roman"/>
                <a:cs typeface="Times New Roman"/>
              </a:rPr>
              <a:t> </a:t>
            </a:r>
            <a:r>
              <a:rPr sz="1300" dirty="0">
                <a:solidFill>
                  <a:srgbClr val="040506"/>
                </a:solidFill>
                <a:latin typeface="Times New Roman"/>
                <a:cs typeface="Times New Roman"/>
              </a:rPr>
              <a:t>scaling</a:t>
            </a:r>
            <a:r>
              <a:rPr sz="1300" spc="33" dirty="0">
                <a:solidFill>
                  <a:srgbClr val="040506"/>
                </a:solidFill>
                <a:latin typeface="Times New Roman"/>
                <a:cs typeface="Times New Roman"/>
              </a:rPr>
              <a:t> </a:t>
            </a:r>
            <a:r>
              <a:rPr sz="1300" dirty="0">
                <a:solidFill>
                  <a:srgbClr val="040506"/>
                </a:solidFill>
                <a:latin typeface="Times New Roman"/>
                <a:cs typeface="Times New Roman"/>
              </a:rPr>
              <a:t>for</a:t>
            </a:r>
            <a:r>
              <a:rPr sz="1300" spc="30" dirty="0">
                <a:solidFill>
                  <a:srgbClr val="040506"/>
                </a:solidFill>
                <a:latin typeface="Times New Roman"/>
                <a:cs typeface="Times New Roman"/>
              </a:rPr>
              <a:t> </a:t>
            </a:r>
            <a:r>
              <a:rPr sz="1300" dirty="0">
                <a:solidFill>
                  <a:srgbClr val="040506"/>
                </a:solidFill>
                <a:latin typeface="Times New Roman"/>
                <a:cs typeface="Times New Roman"/>
              </a:rPr>
              <a:t>magnitude</a:t>
            </a:r>
            <a:r>
              <a:rPr sz="1300" spc="33" dirty="0">
                <a:solidFill>
                  <a:srgbClr val="040506"/>
                </a:solidFill>
                <a:latin typeface="Times New Roman"/>
                <a:cs typeface="Times New Roman"/>
              </a:rPr>
              <a:t> </a:t>
            </a:r>
            <a:r>
              <a:rPr sz="1300" dirty="0">
                <a:solidFill>
                  <a:srgbClr val="040506"/>
                </a:solidFill>
                <a:latin typeface="Times New Roman"/>
                <a:cs typeface="Times New Roman"/>
              </a:rPr>
              <a:t>uniformity</a:t>
            </a:r>
            <a:r>
              <a:rPr sz="1300" spc="30" dirty="0">
                <a:solidFill>
                  <a:srgbClr val="040506"/>
                </a:solidFill>
                <a:latin typeface="Times New Roman"/>
                <a:cs typeface="Times New Roman"/>
              </a:rPr>
              <a:t> </a:t>
            </a:r>
            <a:r>
              <a:rPr sz="1300" dirty="0">
                <a:solidFill>
                  <a:srgbClr val="040506"/>
                </a:solidFill>
                <a:latin typeface="Times New Roman"/>
                <a:cs typeface="Times New Roman"/>
              </a:rPr>
              <a:t>and</a:t>
            </a:r>
            <a:r>
              <a:rPr sz="1300" spc="33" dirty="0">
                <a:solidFill>
                  <a:srgbClr val="040506"/>
                </a:solidFill>
                <a:latin typeface="Times New Roman"/>
                <a:cs typeface="Times New Roman"/>
              </a:rPr>
              <a:t> </a:t>
            </a:r>
            <a:r>
              <a:rPr sz="1300" dirty="0">
                <a:solidFill>
                  <a:srgbClr val="040506"/>
                </a:solidFill>
                <a:latin typeface="Times New Roman"/>
                <a:cs typeface="Times New Roman"/>
              </a:rPr>
              <a:t>train-</a:t>
            </a:r>
            <a:r>
              <a:rPr sz="1300" spc="-13" dirty="0">
                <a:solidFill>
                  <a:srgbClr val="040506"/>
                </a:solidFill>
                <a:latin typeface="Times New Roman"/>
                <a:cs typeface="Times New Roman"/>
              </a:rPr>
              <a:t>test </a:t>
            </a:r>
            <a:r>
              <a:rPr sz="1300" dirty="0">
                <a:solidFill>
                  <a:srgbClr val="040506"/>
                </a:solidFill>
                <a:latin typeface="Times New Roman"/>
                <a:cs typeface="Times New Roman"/>
              </a:rPr>
              <a:t>splitting</a:t>
            </a:r>
            <a:r>
              <a:rPr sz="1300" spc="17" dirty="0">
                <a:solidFill>
                  <a:srgbClr val="040506"/>
                </a:solidFill>
                <a:latin typeface="Times New Roman"/>
                <a:cs typeface="Times New Roman"/>
              </a:rPr>
              <a:t> </a:t>
            </a:r>
            <a:r>
              <a:rPr sz="1300" dirty="0">
                <a:solidFill>
                  <a:srgbClr val="040506"/>
                </a:solidFill>
                <a:latin typeface="Times New Roman"/>
                <a:cs typeface="Times New Roman"/>
              </a:rPr>
              <a:t>for</a:t>
            </a:r>
            <a:r>
              <a:rPr sz="1300" spc="20" dirty="0">
                <a:solidFill>
                  <a:srgbClr val="040506"/>
                </a:solidFill>
                <a:latin typeface="Times New Roman"/>
                <a:cs typeface="Times New Roman"/>
              </a:rPr>
              <a:t> </a:t>
            </a:r>
            <a:r>
              <a:rPr sz="1300" dirty="0">
                <a:solidFill>
                  <a:srgbClr val="040506"/>
                </a:solidFill>
                <a:latin typeface="Times New Roman"/>
                <a:cs typeface="Times New Roman"/>
              </a:rPr>
              <a:t>model</a:t>
            </a:r>
            <a:r>
              <a:rPr sz="1300" spc="20" dirty="0">
                <a:solidFill>
                  <a:srgbClr val="040506"/>
                </a:solidFill>
                <a:latin typeface="Times New Roman"/>
                <a:cs typeface="Times New Roman"/>
              </a:rPr>
              <a:t> </a:t>
            </a:r>
            <a:r>
              <a:rPr sz="1300" dirty="0">
                <a:solidFill>
                  <a:srgbClr val="040506"/>
                </a:solidFill>
                <a:latin typeface="Times New Roman"/>
                <a:cs typeface="Times New Roman"/>
              </a:rPr>
              <a:t>evaluation</a:t>
            </a:r>
            <a:r>
              <a:rPr sz="1300" spc="20" dirty="0">
                <a:solidFill>
                  <a:srgbClr val="040506"/>
                </a:solidFill>
                <a:latin typeface="Times New Roman"/>
                <a:cs typeface="Times New Roman"/>
              </a:rPr>
              <a:t> </a:t>
            </a:r>
            <a:r>
              <a:rPr sz="1300" dirty="0">
                <a:solidFill>
                  <a:srgbClr val="040506"/>
                </a:solidFill>
                <a:latin typeface="Times New Roman"/>
                <a:cs typeface="Times New Roman"/>
              </a:rPr>
              <a:t>on</a:t>
            </a:r>
            <a:r>
              <a:rPr sz="1300" spc="17" dirty="0">
                <a:solidFill>
                  <a:srgbClr val="040506"/>
                </a:solidFill>
                <a:latin typeface="Times New Roman"/>
                <a:cs typeface="Times New Roman"/>
              </a:rPr>
              <a:t> </a:t>
            </a:r>
            <a:r>
              <a:rPr sz="1300" dirty="0">
                <a:solidFill>
                  <a:srgbClr val="040506"/>
                </a:solidFill>
                <a:latin typeface="Times New Roman"/>
                <a:cs typeface="Times New Roman"/>
              </a:rPr>
              <a:t>unseen</a:t>
            </a:r>
            <a:r>
              <a:rPr sz="1300" spc="20" dirty="0">
                <a:solidFill>
                  <a:srgbClr val="040506"/>
                </a:solidFill>
                <a:latin typeface="Times New Roman"/>
                <a:cs typeface="Times New Roman"/>
              </a:rPr>
              <a:t> </a:t>
            </a:r>
            <a:r>
              <a:rPr sz="1300" spc="-7" dirty="0">
                <a:solidFill>
                  <a:srgbClr val="040506"/>
                </a:solidFill>
                <a:latin typeface="Times New Roman"/>
                <a:cs typeface="Times New Roman"/>
              </a:rPr>
              <a:t>data.</a:t>
            </a:r>
            <a:endParaRPr sz="1300">
              <a:latin typeface="Times New Roman"/>
              <a:cs typeface="Times New Roman"/>
            </a:endParaRPr>
          </a:p>
        </p:txBody>
      </p:sp>
      <p:grpSp>
        <p:nvGrpSpPr>
          <p:cNvPr id="7" name="object 7"/>
          <p:cNvGrpSpPr/>
          <p:nvPr/>
        </p:nvGrpSpPr>
        <p:grpSpPr>
          <a:xfrm>
            <a:off x="1153941" y="1528136"/>
            <a:ext cx="10601537" cy="5330189"/>
            <a:chOff x="1730911" y="2292203"/>
            <a:chExt cx="15902305" cy="7995284"/>
          </a:xfrm>
        </p:grpSpPr>
        <p:pic>
          <p:nvPicPr>
            <p:cNvPr id="8" name="object 8"/>
            <p:cNvPicPr/>
            <p:nvPr/>
          </p:nvPicPr>
          <p:blipFill>
            <a:blip r:embed="rId3" cstate="print"/>
            <a:stretch>
              <a:fillRect/>
            </a:stretch>
          </p:blipFill>
          <p:spPr>
            <a:xfrm>
              <a:off x="1730911" y="2292203"/>
              <a:ext cx="1105275" cy="1327296"/>
            </a:xfrm>
            <a:prstGeom prst="rect">
              <a:avLst/>
            </a:prstGeom>
          </p:spPr>
        </p:pic>
        <p:pic>
          <p:nvPicPr>
            <p:cNvPr id="9" name="object 9"/>
            <p:cNvPicPr/>
            <p:nvPr/>
          </p:nvPicPr>
          <p:blipFill>
            <a:blip r:embed="rId4" cstate="print"/>
            <a:stretch>
              <a:fillRect/>
            </a:stretch>
          </p:blipFill>
          <p:spPr>
            <a:xfrm>
              <a:off x="5146393" y="3619500"/>
              <a:ext cx="1152116" cy="1466815"/>
            </a:xfrm>
            <a:prstGeom prst="rect">
              <a:avLst/>
            </a:prstGeom>
          </p:spPr>
        </p:pic>
        <p:pic>
          <p:nvPicPr>
            <p:cNvPr id="10" name="object 10"/>
            <p:cNvPicPr/>
            <p:nvPr/>
          </p:nvPicPr>
          <p:blipFill>
            <a:blip r:embed="rId5" cstate="print"/>
            <a:stretch>
              <a:fillRect/>
            </a:stretch>
          </p:blipFill>
          <p:spPr>
            <a:xfrm>
              <a:off x="8643456" y="5645458"/>
              <a:ext cx="1244553" cy="1262922"/>
            </a:xfrm>
            <a:prstGeom prst="rect">
              <a:avLst/>
            </a:prstGeom>
          </p:spPr>
        </p:pic>
        <p:sp>
          <p:nvSpPr>
            <p:cNvPr id="11" name="object 11"/>
            <p:cNvSpPr/>
            <p:nvPr/>
          </p:nvSpPr>
          <p:spPr>
            <a:xfrm>
              <a:off x="11308080" y="5496115"/>
              <a:ext cx="6324600" cy="4791075"/>
            </a:xfrm>
            <a:custGeom>
              <a:avLst/>
              <a:gdLst/>
              <a:ahLst/>
              <a:cxnLst/>
              <a:rect l="l" t="t" r="r" b="b"/>
              <a:pathLst>
                <a:path w="6324600" h="4791075">
                  <a:moveTo>
                    <a:pt x="2834640" y="152768"/>
                  </a:moveTo>
                  <a:lnTo>
                    <a:pt x="2819044" y="94310"/>
                  </a:lnTo>
                  <a:lnTo>
                    <a:pt x="2774670" y="44742"/>
                  </a:lnTo>
                  <a:lnTo>
                    <a:pt x="2708237" y="11633"/>
                  </a:lnTo>
                  <a:lnTo>
                    <a:pt x="2670010" y="2959"/>
                  </a:lnTo>
                  <a:lnTo>
                    <a:pt x="2629878" y="0"/>
                  </a:lnTo>
                  <a:lnTo>
                    <a:pt x="204749" y="0"/>
                  </a:lnTo>
                  <a:lnTo>
                    <a:pt x="150317" y="5461"/>
                  </a:lnTo>
                  <a:lnTo>
                    <a:pt x="101409" y="20853"/>
                  </a:lnTo>
                  <a:lnTo>
                    <a:pt x="59969" y="44742"/>
                  </a:lnTo>
                  <a:lnTo>
                    <a:pt x="27952" y="75666"/>
                  </a:lnTo>
                  <a:lnTo>
                    <a:pt x="7302" y="112153"/>
                  </a:lnTo>
                  <a:lnTo>
                    <a:pt x="0" y="152768"/>
                  </a:lnTo>
                  <a:lnTo>
                    <a:pt x="0" y="4790884"/>
                  </a:lnTo>
                  <a:lnTo>
                    <a:pt x="2834640" y="4790884"/>
                  </a:lnTo>
                  <a:lnTo>
                    <a:pt x="2834640" y="152768"/>
                  </a:lnTo>
                  <a:close/>
                </a:path>
                <a:path w="6324600" h="4791075">
                  <a:moveTo>
                    <a:pt x="6324600" y="1525498"/>
                  </a:moveTo>
                  <a:lnTo>
                    <a:pt x="6309004" y="1482166"/>
                  </a:lnTo>
                  <a:lnTo>
                    <a:pt x="6264630" y="1445437"/>
                  </a:lnTo>
                  <a:lnTo>
                    <a:pt x="6198197" y="1420888"/>
                  </a:lnTo>
                  <a:lnTo>
                    <a:pt x="6159970" y="1414462"/>
                  </a:lnTo>
                  <a:lnTo>
                    <a:pt x="6119838" y="1412278"/>
                  </a:lnTo>
                  <a:lnTo>
                    <a:pt x="3694709" y="1412278"/>
                  </a:lnTo>
                  <a:lnTo>
                    <a:pt x="3640277" y="1416316"/>
                  </a:lnTo>
                  <a:lnTo>
                    <a:pt x="3591369" y="1427734"/>
                  </a:lnTo>
                  <a:lnTo>
                    <a:pt x="3549929" y="1445437"/>
                  </a:lnTo>
                  <a:lnTo>
                    <a:pt x="3517912" y="1468348"/>
                  </a:lnTo>
                  <a:lnTo>
                    <a:pt x="3489960" y="1525498"/>
                  </a:lnTo>
                  <a:lnTo>
                    <a:pt x="3489960" y="4790884"/>
                  </a:lnTo>
                  <a:lnTo>
                    <a:pt x="6324600" y="4790884"/>
                  </a:lnTo>
                  <a:lnTo>
                    <a:pt x="6324600" y="1525498"/>
                  </a:lnTo>
                  <a:close/>
                </a:path>
              </a:pathLst>
            </a:custGeom>
            <a:solidFill>
              <a:srgbClr val="FFFFFF">
                <a:alpha val="86665"/>
              </a:srgbClr>
            </a:solidFill>
          </p:spPr>
          <p:txBody>
            <a:bodyPr wrap="square" lIns="0" tIns="0" rIns="0" bIns="0" rtlCol="0"/>
            <a:lstStyle/>
            <a:p>
              <a:endParaRPr sz="1200"/>
            </a:p>
          </p:txBody>
        </p:sp>
        <p:pic>
          <p:nvPicPr>
            <p:cNvPr id="12" name="object 12"/>
            <p:cNvPicPr/>
            <p:nvPr/>
          </p:nvPicPr>
          <p:blipFill>
            <a:blip r:embed="rId3" cstate="print"/>
            <a:stretch>
              <a:fillRect/>
            </a:stretch>
          </p:blipFill>
          <p:spPr>
            <a:xfrm>
              <a:off x="12176760" y="6330803"/>
              <a:ext cx="1105275" cy="1327296"/>
            </a:xfrm>
            <a:prstGeom prst="rect">
              <a:avLst/>
            </a:prstGeom>
          </p:spPr>
        </p:pic>
      </p:grpSp>
      <p:sp>
        <p:nvSpPr>
          <p:cNvPr id="13" name="object 13"/>
          <p:cNvSpPr txBox="1"/>
          <p:nvPr/>
        </p:nvSpPr>
        <p:spPr>
          <a:xfrm>
            <a:off x="876473" y="1171575"/>
            <a:ext cx="1310640" cy="229914"/>
          </a:xfrm>
          <a:prstGeom prst="rect">
            <a:avLst/>
          </a:prstGeom>
        </p:spPr>
        <p:txBody>
          <a:bodyPr vert="horz" wrap="square" lIns="0" tIns="9313" rIns="0" bIns="0" rtlCol="0">
            <a:spAutoFit/>
          </a:bodyPr>
          <a:lstStyle/>
          <a:p>
            <a:pPr marL="8467">
              <a:spcBef>
                <a:spcPts val="73"/>
              </a:spcBef>
            </a:pPr>
            <a:r>
              <a:rPr sz="1433" dirty="0">
                <a:solidFill>
                  <a:srgbClr val="040506"/>
                </a:solidFill>
                <a:latin typeface="Times New Roman"/>
                <a:cs typeface="Times New Roman"/>
              </a:rPr>
              <a:t>Feature</a:t>
            </a:r>
            <a:r>
              <a:rPr sz="1433" spc="-27" dirty="0">
                <a:solidFill>
                  <a:srgbClr val="040506"/>
                </a:solidFill>
                <a:latin typeface="Times New Roman"/>
                <a:cs typeface="Times New Roman"/>
              </a:rPr>
              <a:t> </a:t>
            </a:r>
            <a:r>
              <a:rPr sz="1433" spc="-7" dirty="0">
                <a:solidFill>
                  <a:srgbClr val="040506"/>
                </a:solidFill>
                <a:latin typeface="Times New Roman"/>
                <a:cs typeface="Times New Roman"/>
              </a:rPr>
              <a:t>Encoding</a:t>
            </a:r>
            <a:endParaRPr sz="1433">
              <a:latin typeface="Times New Roman"/>
              <a:cs typeface="Times New Roman"/>
            </a:endParaRPr>
          </a:p>
        </p:txBody>
      </p:sp>
      <p:sp>
        <p:nvSpPr>
          <p:cNvPr id="14" name="object 14"/>
          <p:cNvSpPr txBox="1"/>
          <p:nvPr/>
        </p:nvSpPr>
        <p:spPr>
          <a:xfrm>
            <a:off x="3228357" y="1995385"/>
            <a:ext cx="1178559" cy="229914"/>
          </a:xfrm>
          <a:prstGeom prst="rect">
            <a:avLst/>
          </a:prstGeom>
        </p:spPr>
        <p:txBody>
          <a:bodyPr vert="horz" wrap="square" lIns="0" tIns="9313" rIns="0" bIns="0" rtlCol="0">
            <a:spAutoFit/>
          </a:bodyPr>
          <a:lstStyle/>
          <a:p>
            <a:pPr marL="8467">
              <a:spcBef>
                <a:spcPts val="73"/>
              </a:spcBef>
            </a:pPr>
            <a:r>
              <a:rPr sz="1433" dirty="0">
                <a:solidFill>
                  <a:srgbClr val="040506"/>
                </a:solidFill>
                <a:latin typeface="Times New Roman"/>
                <a:cs typeface="Times New Roman"/>
              </a:rPr>
              <a:t>Label</a:t>
            </a:r>
            <a:r>
              <a:rPr sz="1433" spc="-13" dirty="0">
                <a:solidFill>
                  <a:srgbClr val="040506"/>
                </a:solidFill>
                <a:latin typeface="Times New Roman"/>
                <a:cs typeface="Times New Roman"/>
              </a:rPr>
              <a:t> </a:t>
            </a:r>
            <a:r>
              <a:rPr sz="1433" spc="-7" dirty="0">
                <a:solidFill>
                  <a:srgbClr val="040506"/>
                </a:solidFill>
                <a:latin typeface="Times New Roman"/>
                <a:cs typeface="Times New Roman"/>
              </a:rPr>
              <a:t>Encoding</a:t>
            </a:r>
            <a:endParaRPr sz="1433">
              <a:latin typeface="Times New Roman"/>
              <a:cs typeface="Times New Roman"/>
            </a:endParaRPr>
          </a:p>
        </p:txBody>
      </p:sp>
      <p:sp>
        <p:nvSpPr>
          <p:cNvPr id="15" name="object 15"/>
          <p:cNvSpPr txBox="1"/>
          <p:nvPr/>
        </p:nvSpPr>
        <p:spPr>
          <a:xfrm>
            <a:off x="5372063" y="3006821"/>
            <a:ext cx="1514687" cy="229914"/>
          </a:xfrm>
          <a:prstGeom prst="rect">
            <a:avLst/>
          </a:prstGeom>
        </p:spPr>
        <p:txBody>
          <a:bodyPr vert="horz" wrap="square" lIns="0" tIns="9313" rIns="0" bIns="0" rtlCol="0">
            <a:spAutoFit/>
          </a:bodyPr>
          <a:lstStyle/>
          <a:p>
            <a:pPr marL="8467">
              <a:spcBef>
                <a:spcPts val="73"/>
              </a:spcBef>
            </a:pPr>
            <a:r>
              <a:rPr sz="1433" dirty="0">
                <a:solidFill>
                  <a:srgbClr val="040506"/>
                </a:solidFill>
                <a:latin typeface="Times New Roman"/>
                <a:cs typeface="Times New Roman"/>
              </a:rPr>
              <a:t>Dummy </a:t>
            </a:r>
            <a:r>
              <a:rPr sz="1433" spc="-7" dirty="0">
                <a:solidFill>
                  <a:srgbClr val="040506"/>
                </a:solidFill>
                <a:latin typeface="Times New Roman"/>
                <a:cs typeface="Times New Roman"/>
              </a:rPr>
              <a:t>Introducing</a:t>
            </a:r>
            <a:endParaRPr sz="1433">
              <a:latin typeface="Times New Roman"/>
              <a:cs typeface="Times New Roman"/>
            </a:endParaRPr>
          </a:p>
        </p:txBody>
      </p:sp>
      <p:sp>
        <p:nvSpPr>
          <p:cNvPr id="16" name="object 16"/>
          <p:cNvSpPr txBox="1"/>
          <p:nvPr/>
        </p:nvSpPr>
        <p:spPr>
          <a:xfrm>
            <a:off x="7823564" y="3827035"/>
            <a:ext cx="1325404" cy="229914"/>
          </a:xfrm>
          <a:prstGeom prst="rect">
            <a:avLst/>
          </a:prstGeom>
        </p:spPr>
        <p:txBody>
          <a:bodyPr vert="horz" wrap="square" lIns="0" tIns="9313" rIns="0" bIns="0" rtlCol="0">
            <a:spAutoFit/>
          </a:bodyPr>
          <a:lstStyle/>
          <a:p>
            <a:pPr marL="8467">
              <a:spcBef>
                <a:spcPts val="73"/>
              </a:spcBef>
            </a:pPr>
            <a:r>
              <a:rPr sz="1433" dirty="0">
                <a:solidFill>
                  <a:srgbClr val="040506"/>
                </a:solidFill>
                <a:latin typeface="Times New Roman"/>
                <a:cs typeface="Times New Roman"/>
              </a:rPr>
              <a:t>Feature</a:t>
            </a:r>
            <a:r>
              <a:rPr sz="1433" spc="-20" dirty="0">
                <a:solidFill>
                  <a:srgbClr val="040506"/>
                </a:solidFill>
                <a:latin typeface="Times New Roman"/>
                <a:cs typeface="Times New Roman"/>
              </a:rPr>
              <a:t> </a:t>
            </a:r>
            <a:r>
              <a:rPr sz="1433" spc="-7" dirty="0">
                <a:solidFill>
                  <a:srgbClr val="040506"/>
                </a:solidFill>
                <a:latin typeface="Times New Roman"/>
                <a:cs typeface="Times New Roman"/>
              </a:rPr>
              <a:t>S</a:t>
            </a:r>
            <a:r>
              <a:rPr lang="en-IN" sz="1433" spc="-7" dirty="0">
                <a:solidFill>
                  <a:srgbClr val="040506"/>
                </a:solidFill>
                <a:latin typeface="Times New Roman"/>
                <a:cs typeface="Times New Roman"/>
              </a:rPr>
              <a:t>election</a:t>
            </a:r>
            <a:endParaRPr sz="1433" dirty="0">
              <a:latin typeface="Times New Roman"/>
              <a:cs typeface="Times New Roman"/>
            </a:endParaRPr>
          </a:p>
        </p:txBody>
      </p:sp>
      <p:sp>
        <p:nvSpPr>
          <p:cNvPr id="17" name="object 17"/>
          <p:cNvSpPr txBox="1"/>
          <p:nvPr/>
        </p:nvSpPr>
        <p:spPr>
          <a:xfrm>
            <a:off x="10324885" y="4859110"/>
            <a:ext cx="1037167" cy="229914"/>
          </a:xfrm>
          <a:prstGeom prst="rect">
            <a:avLst/>
          </a:prstGeom>
        </p:spPr>
        <p:txBody>
          <a:bodyPr vert="horz" wrap="square" lIns="0" tIns="9313" rIns="0" bIns="0" rtlCol="0">
            <a:spAutoFit/>
          </a:bodyPr>
          <a:lstStyle/>
          <a:p>
            <a:pPr marL="8467">
              <a:spcBef>
                <a:spcPts val="73"/>
              </a:spcBef>
            </a:pPr>
            <a:r>
              <a:rPr sz="1433" dirty="0">
                <a:solidFill>
                  <a:srgbClr val="040506"/>
                </a:solidFill>
                <a:latin typeface="Times New Roman"/>
                <a:cs typeface="Times New Roman"/>
              </a:rPr>
              <a:t>Data</a:t>
            </a:r>
            <a:r>
              <a:rPr sz="1433" spc="-10" dirty="0">
                <a:solidFill>
                  <a:srgbClr val="040506"/>
                </a:solidFill>
                <a:latin typeface="Times New Roman"/>
                <a:cs typeface="Times New Roman"/>
              </a:rPr>
              <a:t> </a:t>
            </a:r>
            <a:r>
              <a:rPr sz="1433" spc="-7" dirty="0">
                <a:solidFill>
                  <a:srgbClr val="040506"/>
                </a:solidFill>
                <a:latin typeface="Times New Roman"/>
                <a:cs typeface="Times New Roman"/>
              </a:rPr>
              <a:t>Splitting</a:t>
            </a:r>
            <a:endParaRPr sz="1433">
              <a:latin typeface="Times New Roman"/>
              <a:cs typeface="Times New Roman"/>
            </a:endParaRPr>
          </a:p>
        </p:txBody>
      </p:sp>
      <p:pic>
        <p:nvPicPr>
          <p:cNvPr id="18" name="object 18"/>
          <p:cNvPicPr/>
          <p:nvPr/>
        </p:nvPicPr>
        <p:blipFill>
          <a:blip r:embed="rId4" cstate="print"/>
          <a:stretch>
            <a:fillRect/>
          </a:stretch>
        </p:blipFill>
        <p:spPr>
          <a:xfrm>
            <a:off x="10458722" y="5257800"/>
            <a:ext cx="768077" cy="977877"/>
          </a:xfrm>
          <a:prstGeom prst="rect">
            <a:avLst/>
          </a:prstGeom>
        </p:spPr>
      </p:pic>
      <p:sp>
        <p:nvSpPr>
          <p:cNvPr id="19" name="object 19"/>
          <p:cNvSpPr txBox="1"/>
          <p:nvPr/>
        </p:nvSpPr>
        <p:spPr>
          <a:xfrm>
            <a:off x="702853" y="2611985"/>
            <a:ext cx="1575223" cy="2480465"/>
          </a:xfrm>
          <a:prstGeom prst="rect">
            <a:avLst/>
          </a:prstGeom>
        </p:spPr>
        <p:txBody>
          <a:bodyPr vert="horz" wrap="square" lIns="0" tIns="8043" rIns="0" bIns="0" rtlCol="0">
            <a:spAutoFit/>
          </a:bodyPr>
          <a:lstStyle/>
          <a:p>
            <a:pPr marL="8467" marR="3387" indent="423" algn="ctr">
              <a:lnSpc>
                <a:spcPct val="139200"/>
              </a:lnSpc>
              <a:spcBef>
                <a:spcPts val="63"/>
              </a:spcBef>
            </a:pPr>
            <a:r>
              <a:rPr lang="en-IN" sz="1300" dirty="0">
                <a:solidFill>
                  <a:srgbClr val="040506"/>
                </a:solidFill>
                <a:latin typeface="Times New Roman"/>
                <a:cs typeface="Times New Roman"/>
              </a:rPr>
              <a:t>An Ordinal Encoding is implemented on the various important feature columns such as  How Strong Do you like coffee, What is your age, How much Caffeine do you like in your coffee etc. </a:t>
            </a:r>
            <a:endParaRPr sz="1300" dirty="0">
              <a:latin typeface="Times New Roman"/>
              <a:cs typeface="Times New Roman"/>
            </a:endParaRPr>
          </a:p>
        </p:txBody>
      </p:sp>
      <p:sp>
        <p:nvSpPr>
          <p:cNvPr id="20" name="object 20"/>
          <p:cNvSpPr txBox="1"/>
          <p:nvPr/>
        </p:nvSpPr>
        <p:spPr>
          <a:xfrm>
            <a:off x="3059287" y="3490376"/>
            <a:ext cx="1552363" cy="1646199"/>
          </a:xfrm>
          <a:prstGeom prst="rect">
            <a:avLst/>
          </a:prstGeom>
        </p:spPr>
        <p:txBody>
          <a:bodyPr vert="horz" wrap="square" lIns="0" tIns="8043" rIns="0" bIns="0" rtlCol="0">
            <a:spAutoFit/>
          </a:bodyPr>
          <a:lstStyle/>
          <a:p>
            <a:pPr marL="8467" marR="3387" indent="-423" algn="ctr">
              <a:lnSpc>
                <a:spcPct val="139200"/>
              </a:lnSpc>
              <a:spcBef>
                <a:spcPts val="63"/>
              </a:spcBef>
            </a:pPr>
            <a:r>
              <a:rPr lang="en-IN" sz="1300" dirty="0">
                <a:solidFill>
                  <a:srgbClr val="040506"/>
                </a:solidFill>
                <a:latin typeface="Times New Roman"/>
                <a:cs typeface="Times New Roman"/>
              </a:rPr>
              <a:t>The label column was Category column. Hence to feed the data in the Model we have encoded the labels into numerical values</a:t>
            </a:r>
            <a:endParaRPr sz="1300" dirty="0">
              <a:latin typeface="Times New Roman"/>
              <a:cs typeface="Times New Roman"/>
            </a:endParaRPr>
          </a:p>
        </p:txBody>
      </p:sp>
      <p:sp>
        <p:nvSpPr>
          <p:cNvPr id="21" name="object 21"/>
          <p:cNvSpPr txBox="1"/>
          <p:nvPr/>
        </p:nvSpPr>
        <p:spPr>
          <a:xfrm>
            <a:off x="5362673" y="4837108"/>
            <a:ext cx="1532890" cy="1924287"/>
          </a:xfrm>
          <a:prstGeom prst="rect">
            <a:avLst/>
          </a:prstGeom>
        </p:spPr>
        <p:txBody>
          <a:bodyPr vert="horz" wrap="square" lIns="0" tIns="8043" rIns="0" bIns="0" rtlCol="0">
            <a:spAutoFit/>
          </a:bodyPr>
          <a:lstStyle/>
          <a:p>
            <a:pPr marL="8467" marR="3387" indent="-423" algn="ctr">
              <a:lnSpc>
                <a:spcPct val="139200"/>
              </a:lnSpc>
              <a:spcBef>
                <a:spcPts val="63"/>
              </a:spcBef>
            </a:pPr>
            <a:r>
              <a:rPr sz="1300" dirty="0">
                <a:solidFill>
                  <a:srgbClr val="040506"/>
                </a:solidFill>
                <a:latin typeface="Times New Roman"/>
                <a:cs typeface="Times New Roman"/>
              </a:rPr>
              <a:t>Dummy</a:t>
            </a:r>
            <a:r>
              <a:rPr sz="1300" spc="7" dirty="0">
                <a:solidFill>
                  <a:srgbClr val="040506"/>
                </a:solidFill>
                <a:latin typeface="Times New Roman"/>
                <a:cs typeface="Times New Roman"/>
              </a:rPr>
              <a:t> </a:t>
            </a:r>
            <a:r>
              <a:rPr sz="1300" dirty="0">
                <a:solidFill>
                  <a:srgbClr val="040506"/>
                </a:solidFill>
                <a:latin typeface="Times New Roman"/>
                <a:cs typeface="Times New Roman"/>
              </a:rPr>
              <a:t>variable</a:t>
            </a:r>
            <a:r>
              <a:rPr sz="1300" spc="10" dirty="0">
                <a:solidFill>
                  <a:srgbClr val="040506"/>
                </a:solidFill>
                <a:latin typeface="Times New Roman"/>
                <a:cs typeface="Times New Roman"/>
              </a:rPr>
              <a:t> </a:t>
            </a:r>
            <a:r>
              <a:rPr sz="1300" spc="-17" dirty="0">
                <a:solidFill>
                  <a:srgbClr val="040506"/>
                </a:solidFill>
                <a:latin typeface="Times New Roman"/>
                <a:cs typeface="Times New Roman"/>
              </a:rPr>
              <a:t>is </a:t>
            </a:r>
            <a:r>
              <a:rPr sz="1300" dirty="0">
                <a:solidFill>
                  <a:srgbClr val="040506"/>
                </a:solidFill>
                <a:latin typeface="Times New Roman"/>
                <a:cs typeface="Times New Roman"/>
              </a:rPr>
              <a:t>introduced</a:t>
            </a:r>
            <a:r>
              <a:rPr sz="1300" spc="27" dirty="0">
                <a:solidFill>
                  <a:srgbClr val="040506"/>
                </a:solidFill>
                <a:latin typeface="Times New Roman"/>
                <a:cs typeface="Times New Roman"/>
              </a:rPr>
              <a:t> </a:t>
            </a:r>
            <a:r>
              <a:rPr sz="1300" dirty="0">
                <a:solidFill>
                  <a:srgbClr val="040506"/>
                </a:solidFill>
                <a:latin typeface="Times New Roman"/>
                <a:cs typeface="Times New Roman"/>
              </a:rPr>
              <a:t>for</a:t>
            </a:r>
            <a:r>
              <a:rPr sz="1300" spc="27" dirty="0">
                <a:solidFill>
                  <a:srgbClr val="040506"/>
                </a:solidFill>
                <a:latin typeface="Times New Roman"/>
                <a:cs typeface="Times New Roman"/>
              </a:rPr>
              <a:t> </a:t>
            </a:r>
            <a:r>
              <a:rPr sz="1300" spc="-13" dirty="0">
                <a:solidFill>
                  <a:srgbClr val="040506"/>
                </a:solidFill>
                <a:latin typeface="Times New Roman"/>
                <a:cs typeface="Times New Roman"/>
              </a:rPr>
              <a:t>some </a:t>
            </a:r>
            <a:r>
              <a:rPr sz="1300" dirty="0">
                <a:solidFill>
                  <a:srgbClr val="040506"/>
                </a:solidFill>
                <a:latin typeface="Times New Roman"/>
                <a:cs typeface="Times New Roman"/>
              </a:rPr>
              <a:t>columns</a:t>
            </a:r>
            <a:r>
              <a:rPr sz="1300" spc="-7" dirty="0">
                <a:solidFill>
                  <a:srgbClr val="040506"/>
                </a:solidFill>
                <a:latin typeface="Times New Roman"/>
                <a:cs typeface="Times New Roman"/>
              </a:rPr>
              <a:t> </a:t>
            </a:r>
            <a:r>
              <a:rPr sz="1300" dirty="0">
                <a:solidFill>
                  <a:srgbClr val="040506"/>
                </a:solidFill>
                <a:latin typeface="Times New Roman"/>
                <a:cs typeface="Times New Roman"/>
              </a:rPr>
              <a:t>like</a:t>
            </a:r>
            <a:r>
              <a:rPr sz="1300" spc="-7" dirty="0">
                <a:solidFill>
                  <a:srgbClr val="040506"/>
                </a:solidFill>
                <a:latin typeface="Times New Roman"/>
                <a:cs typeface="Times New Roman"/>
              </a:rPr>
              <a:t> </a:t>
            </a:r>
            <a:r>
              <a:rPr lang="en-IN" sz="1300" spc="-7" dirty="0">
                <a:solidFill>
                  <a:srgbClr val="040506"/>
                </a:solidFill>
                <a:latin typeface="Times New Roman"/>
                <a:cs typeface="Times New Roman"/>
              </a:rPr>
              <a:t>What Kind Of Dairy do you add, Where do you typically drink coffee etc.</a:t>
            </a:r>
            <a:endParaRPr sz="1300" dirty="0">
              <a:latin typeface="Times New Roman"/>
              <a:cs typeface="Times New Roman"/>
            </a:endParaRPr>
          </a:p>
        </p:txBody>
      </p:sp>
      <p:sp>
        <p:nvSpPr>
          <p:cNvPr id="22" name="object 22"/>
          <p:cNvSpPr txBox="1"/>
          <p:nvPr/>
        </p:nvSpPr>
        <p:spPr>
          <a:xfrm>
            <a:off x="7747624" y="5266297"/>
            <a:ext cx="1491827" cy="1368109"/>
          </a:xfrm>
          <a:prstGeom prst="rect">
            <a:avLst/>
          </a:prstGeom>
        </p:spPr>
        <p:txBody>
          <a:bodyPr vert="horz" wrap="square" lIns="0" tIns="8043" rIns="0" bIns="0" rtlCol="0">
            <a:spAutoFit/>
          </a:bodyPr>
          <a:lstStyle/>
          <a:p>
            <a:pPr marL="8467" marR="3387" indent="423" algn="ctr">
              <a:lnSpc>
                <a:spcPct val="139200"/>
              </a:lnSpc>
              <a:spcBef>
                <a:spcPts val="63"/>
              </a:spcBef>
            </a:pPr>
            <a:r>
              <a:rPr lang="en-IN" sz="1300" dirty="0">
                <a:solidFill>
                  <a:srgbClr val="040506"/>
                </a:solidFill>
                <a:latin typeface="Times New Roman"/>
                <a:cs typeface="Times New Roman"/>
              </a:rPr>
              <a:t>The best features are selected to do the analysis by checking the feature importance</a:t>
            </a:r>
            <a:endParaRPr sz="1300" dirty="0">
              <a:latin typeface="Times New Roman"/>
              <a:cs typeface="Times New Roman"/>
            </a:endParaRPr>
          </a:p>
        </p:txBody>
      </p:sp>
      <p:sp>
        <p:nvSpPr>
          <p:cNvPr id="23" name="object 23"/>
          <p:cNvSpPr txBox="1"/>
          <p:nvPr/>
        </p:nvSpPr>
        <p:spPr>
          <a:xfrm>
            <a:off x="10024932" y="6194470"/>
            <a:ext cx="1570567" cy="533843"/>
          </a:xfrm>
          <a:prstGeom prst="rect">
            <a:avLst/>
          </a:prstGeom>
        </p:spPr>
        <p:txBody>
          <a:bodyPr vert="horz" wrap="square" lIns="0" tIns="8043" rIns="0" bIns="0" rtlCol="0">
            <a:spAutoFit/>
          </a:bodyPr>
          <a:lstStyle/>
          <a:p>
            <a:pPr marL="641805" marR="3387" indent="-633761">
              <a:lnSpc>
                <a:spcPct val="139200"/>
              </a:lnSpc>
              <a:spcBef>
                <a:spcPts val="63"/>
              </a:spcBef>
            </a:pPr>
            <a:r>
              <a:rPr sz="1300" dirty="0">
                <a:solidFill>
                  <a:srgbClr val="040506"/>
                </a:solidFill>
                <a:latin typeface="Times New Roman"/>
                <a:cs typeface="Times New Roman"/>
              </a:rPr>
              <a:t>80-20</a:t>
            </a:r>
            <a:r>
              <a:rPr sz="1300" spc="7" dirty="0">
                <a:solidFill>
                  <a:srgbClr val="040506"/>
                </a:solidFill>
                <a:latin typeface="Times New Roman"/>
                <a:cs typeface="Times New Roman"/>
              </a:rPr>
              <a:t> </a:t>
            </a:r>
            <a:r>
              <a:rPr sz="1300" dirty="0">
                <a:solidFill>
                  <a:srgbClr val="040506"/>
                </a:solidFill>
                <a:latin typeface="Times New Roman"/>
                <a:cs typeface="Times New Roman"/>
              </a:rPr>
              <a:t>Split</a:t>
            </a:r>
            <a:r>
              <a:rPr sz="1300" spc="10" dirty="0">
                <a:solidFill>
                  <a:srgbClr val="040506"/>
                </a:solidFill>
                <a:latin typeface="Times New Roman"/>
                <a:cs typeface="Times New Roman"/>
              </a:rPr>
              <a:t> </a:t>
            </a:r>
            <a:r>
              <a:rPr sz="1300" dirty="0">
                <a:solidFill>
                  <a:srgbClr val="040506"/>
                </a:solidFill>
                <a:latin typeface="Times New Roman"/>
                <a:cs typeface="Times New Roman"/>
              </a:rPr>
              <a:t>for</a:t>
            </a:r>
            <a:r>
              <a:rPr sz="1300" spc="10" dirty="0">
                <a:solidFill>
                  <a:srgbClr val="040506"/>
                </a:solidFill>
                <a:latin typeface="Times New Roman"/>
                <a:cs typeface="Times New Roman"/>
              </a:rPr>
              <a:t> </a:t>
            </a:r>
            <a:r>
              <a:rPr sz="1300" dirty="0">
                <a:solidFill>
                  <a:srgbClr val="040506"/>
                </a:solidFill>
                <a:latin typeface="Times New Roman"/>
                <a:cs typeface="Times New Roman"/>
              </a:rPr>
              <a:t>Train</a:t>
            </a:r>
            <a:r>
              <a:rPr sz="1300" spc="10" dirty="0">
                <a:solidFill>
                  <a:srgbClr val="040506"/>
                </a:solidFill>
                <a:latin typeface="Times New Roman"/>
                <a:cs typeface="Times New Roman"/>
              </a:rPr>
              <a:t> </a:t>
            </a:r>
            <a:r>
              <a:rPr sz="1300" spc="-33" dirty="0">
                <a:solidFill>
                  <a:srgbClr val="040506"/>
                </a:solidFill>
                <a:latin typeface="Times New Roman"/>
                <a:cs typeface="Times New Roman"/>
              </a:rPr>
              <a:t>&amp; </a:t>
            </a:r>
            <a:r>
              <a:rPr sz="1300" spc="-13" dirty="0">
                <a:solidFill>
                  <a:srgbClr val="040506"/>
                </a:solidFill>
                <a:latin typeface="Times New Roman"/>
                <a:cs typeface="Times New Roman"/>
              </a:rPr>
              <a:t>Test</a:t>
            </a:r>
            <a:endParaRPr sz="13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D45F4E-F49C-435A-BB44-AF3B1EEFE8D6}"/>
              </a:ext>
            </a:extLst>
          </p:cNvPr>
          <p:cNvPicPr>
            <a:picLocks noChangeAspect="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6" name="TextBox 5">
            <a:extLst>
              <a:ext uri="{FF2B5EF4-FFF2-40B4-BE49-F238E27FC236}">
                <a16:creationId xmlns:a16="http://schemas.microsoft.com/office/drawing/2014/main" id="{1C3A084A-FD4B-47E5-B4A8-BFBCD7D6A9BE}"/>
              </a:ext>
            </a:extLst>
          </p:cNvPr>
          <p:cNvSpPr txBox="1"/>
          <p:nvPr/>
        </p:nvSpPr>
        <p:spPr>
          <a:xfrm>
            <a:off x="3339483" y="161080"/>
            <a:ext cx="5513033" cy="830997"/>
          </a:xfrm>
          <a:prstGeom prst="rect">
            <a:avLst/>
          </a:prstGeom>
          <a:noFill/>
        </p:spPr>
        <p:txBody>
          <a:bodyPr wrap="square" rtlCol="0">
            <a:spAutoFit/>
          </a:bodyPr>
          <a:lstStyle/>
          <a:p>
            <a:pPr algn="ctr"/>
            <a:r>
              <a:rPr lang="en-IN" sz="4800" b="1" dirty="0">
                <a:effectLst>
                  <a:outerShdw blurRad="38100" dist="38100" dir="2700000" algn="tl">
                    <a:srgbClr val="000000">
                      <a:alpha val="43137"/>
                    </a:srgbClr>
                  </a:outerShdw>
                </a:effectLst>
                <a:latin typeface="Georgia" panose="02040502050405020303" pitchFamily="18" charset="0"/>
              </a:rPr>
              <a:t>Different Models</a:t>
            </a:r>
          </a:p>
        </p:txBody>
      </p:sp>
      <p:sp>
        <p:nvSpPr>
          <p:cNvPr id="13" name="Rectangle: Rounded Corners 12">
            <a:extLst>
              <a:ext uri="{FF2B5EF4-FFF2-40B4-BE49-F238E27FC236}">
                <a16:creationId xmlns:a16="http://schemas.microsoft.com/office/drawing/2014/main" id="{8085208C-6019-4C3F-B691-8C4C45C87D43}"/>
              </a:ext>
            </a:extLst>
          </p:cNvPr>
          <p:cNvSpPr/>
          <p:nvPr/>
        </p:nvSpPr>
        <p:spPr>
          <a:xfrm>
            <a:off x="150471" y="2951544"/>
            <a:ext cx="3854370" cy="3431334"/>
          </a:xfrm>
          <a:prstGeom prst="roundRect">
            <a:avLst/>
          </a:prstGeom>
          <a:solidFill>
            <a:srgbClr val="EBB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DAB5718C-1B72-4B88-AEC6-6AD3BBD99A66}"/>
              </a:ext>
            </a:extLst>
          </p:cNvPr>
          <p:cNvGrpSpPr/>
          <p:nvPr/>
        </p:nvGrpSpPr>
        <p:grpSpPr>
          <a:xfrm>
            <a:off x="250777" y="3059276"/>
            <a:ext cx="3639185" cy="3198364"/>
            <a:chOff x="262352" y="2923388"/>
            <a:chExt cx="3639185" cy="3198364"/>
          </a:xfrm>
        </p:grpSpPr>
        <p:sp>
          <p:nvSpPr>
            <p:cNvPr id="7" name="object 15">
              <a:extLst>
                <a:ext uri="{FF2B5EF4-FFF2-40B4-BE49-F238E27FC236}">
                  <a16:creationId xmlns:a16="http://schemas.microsoft.com/office/drawing/2014/main" id="{080F5533-7F5F-420E-8BBF-8B652363BBAB}"/>
                </a:ext>
              </a:extLst>
            </p:cNvPr>
            <p:cNvSpPr txBox="1"/>
            <p:nvPr/>
          </p:nvSpPr>
          <p:spPr>
            <a:xfrm>
              <a:off x="262352" y="3393826"/>
              <a:ext cx="3639185" cy="2727926"/>
            </a:xfrm>
            <a:prstGeom prst="rect">
              <a:avLst/>
            </a:prstGeom>
          </p:spPr>
          <p:txBody>
            <a:bodyPr vert="horz" wrap="square" lIns="0" tIns="12065" rIns="0" bIns="0" rtlCol="0">
              <a:spAutoFit/>
            </a:bodyPr>
            <a:lstStyle/>
            <a:p>
              <a:pPr marL="12700" marR="5080" algn="ctr">
                <a:lnSpc>
                  <a:spcPct val="139700"/>
                </a:lnSpc>
                <a:spcBef>
                  <a:spcPts val="95"/>
                </a:spcBef>
              </a:pPr>
              <a:r>
                <a:rPr sz="1600" dirty="0">
                  <a:solidFill>
                    <a:sysClr val="windowText" lastClr="000000"/>
                  </a:solidFill>
                  <a:latin typeface="Century" panose="02040604050505020304" pitchFamily="18" charset="0"/>
                  <a:cs typeface="Times New Roman"/>
                </a:rPr>
                <a:t>Random</a:t>
              </a:r>
              <a:r>
                <a:rPr sz="1600" spc="15" dirty="0">
                  <a:solidFill>
                    <a:sysClr val="windowText" lastClr="000000"/>
                  </a:solidFill>
                  <a:latin typeface="Century" panose="02040604050505020304" pitchFamily="18" charset="0"/>
                  <a:cs typeface="Times New Roman"/>
                </a:rPr>
                <a:t> </a:t>
              </a:r>
              <a:r>
                <a:rPr sz="1600" dirty="0">
                  <a:solidFill>
                    <a:sysClr val="windowText" lastClr="000000"/>
                  </a:solidFill>
                  <a:latin typeface="Century" panose="02040604050505020304" pitchFamily="18" charset="0"/>
                  <a:cs typeface="Times New Roman"/>
                </a:rPr>
                <a:t>Forest</a:t>
              </a:r>
              <a:r>
                <a:rPr sz="1600" spc="10" dirty="0">
                  <a:solidFill>
                    <a:sysClr val="windowText" lastClr="000000"/>
                  </a:solidFill>
                  <a:latin typeface="Century" panose="02040604050505020304" pitchFamily="18" charset="0"/>
                  <a:cs typeface="Times New Roman"/>
                </a:rPr>
                <a:t> </a:t>
              </a:r>
              <a:r>
                <a:rPr sz="1600" dirty="0">
                  <a:solidFill>
                    <a:sysClr val="windowText" lastClr="000000"/>
                  </a:solidFill>
                  <a:latin typeface="Century" panose="02040604050505020304" pitchFamily="18" charset="0"/>
                  <a:cs typeface="Times New Roman"/>
                </a:rPr>
                <a:t>for</a:t>
              </a:r>
              <a:r>
                <a:rPr sz="1600" spc="15" dirty="0">
                  <a:solidFill>
                    <a:sysClr val="windowText" lastClr="000000"/>
                  </a:solidFill>
                  <a:latin typeface="Century" panose="02040604050505020304" pitchFamily="18" charset="0"/>
                  <a:cs typeface="Times New Roman"/>
                </a:rPr>
                <a:t> </a:t>
              </a:r>
              <a:r>
                <a:rPr sz="1600" dirty="0">
                  <a:solidFill>
                    <a:sysClr val="windowText" lastClr="000000"/>
                  </a:solidFill>
                  <a:latin typeface="Century" panose="02040604050505020304" pitchFamily="18" charset="0"/>
                  <a:cs typeface="Times New Roman"/>
                </a:rPr>
                <a:t>a</a:t>
              </a:r>
              <a:r>
                <a:rPr sz="1600" spc="15" dirty="0">
                  <a:solidFill>
                    <a:sysClr val="windowText" lastClr="000000"/>
                  </a:solidFill>
                  <a:latin typeface="Century" panose="02040604050505020304" pitchFamily="18" charset="0"/>
                  <a:cs typeface="Times New Roman"/>
                </a:rPr>
                <a:t> </a:t>
              </a:r>
              <a:r>
                <a:rPr lang="en-IN" sz="1600" dirty="0">
                  <a:solidFill>
                    <a:sysClr val="windowText" lastClr="000000"/>
                  </a:solidFill>
                  <a:latin typeface="Century" panose="02040604050505020304" pitchFamily="18" charset="0"/>
                  <a:cs typeface="Times New Roman"/>
                </a:rPr>
                <a:t>four</a:t>
              </a:r>
              <a:r>
                <a:rPr sz="1600" dirty="0">
                  <a:solidFill>
                    <a:sysClr val="windowText" lastClr="000000"/>
                  </a:solidFill>
                  <a:latin typeface="Century" panose="02040604050505020304" pitchFamily="18" charset="0"/>
                  <a:cs typeface="Times New Roman"/>
                </a:rPr>
                <a:t>-class</a:t>
              </a:r>
              <a:r>
                <a:rPr sz="1600" spc="15" dirty="0">
                  <a:solidFill>
                    <a:sysClr val="windowText" lastClr="000000"/>
                  </a:solidFill>
                  <a:latin typeface="Century" panose="02040604050505020304" pitchFamily="18" charset="0"/>
                  <a:cs typeface="Times New Roman"/>
                </a:rPr>
                <a:t> </a:t>
              </a:r>
              <a:r>
                <a:rPr lang="en-IN" sz="1600" dirty="0">
                  <a:solidFill>
                    <a:sysClr val="windowText" lastClr="000000"/>
                  </a:solidFill>
                  <a:latin typeface="Century" panose="02040604050505020304" pitchFamily="18" charset="0"/>
                  <a:cs typeface="Times New Roman"/>
                </a:rPr>
                <a:t>Coffee Brand </a:t>
              </a:r>
              <a:r>
                <a:rPr sz="1600" spc="-10" dirty="0">
                  <a:solidFill>
                    <a:sysClr val="windowText" lastClr="000000"/>
                  </a:solidFill>
                  <a:latin typeface="Century" panose="02040604050505020304" pitchFamily="18" charset="0"/>
                  <a:cs typeface="Times New Roman"/>
                </a:rPr>
                <a:t>classification </a:t>
              </a:r>
              <a:r>
                <a:rPr sz="1600" dirty="0">
                  <a:solidFill>
                    <a:sysClr val="windowText" lastClr="000000"/>
                  </a:solidFill>
                  <a:latin typeface="Century" panose="02040604050505020304" pitchFamily="18" charset="0"/>
                  <a:cs typeface="Times New Roman"/>
                </a:rPr>
                <a:t>involves</a:t>
              </a:r>
              <a:r>
                <a:rPr sz="1600" spc="15" dirty="0">
                  <a:solidFill>
                    <a:sysClr val="windowText" lastClr="000000"/>
                  </a:solidFill>
                  <a:latin typeface="Century" panose="02040604050505020304" pitchFamily="18" charset="0"/>
                  <a:cs typeface="Times New Roman"/>
                </a:rPr>
                <a:t> </a:t>
              </a:r>
              <a:r>
                <a:rPr sz="1600" dirty="0">
                  <a:solidFill>
                    <a:sysClr val="windowText" lastClr="000000"/>
                  </a:solidFill>
                  <a:latin typeface="Century" panose="02040604050505020304" pitchFamily="18" charset="0"/>
                  <a:cs typeface="Times New Roman"/>
                </a:rPr>
                <a:t>using</a:t>
              </a:r>
              <a:r>
                <a:rPr sz="1600" spc="20" dirty="0">
                  <a:solidFill>
                    <a:sysClr val="windowText" lastClr="000000"/>
                  </a:solidFill>
                  <a:latin typeface="Century" panose="02040604050505020304" pitchFamily="18" charset="0"/>
                  <a:cs typeface="Times New Roman"/>
                </a:rPr>
                <a:t> </a:t>
              </a:r>
              <a:r>
                <a:rPr sz="1600" dirty="0">
                  <a:solidFill>
                    <a:sysClr val="windowText" lastClr="000000"/>
                  </a:solidFill>
                  <a:latin typeface="Century" panose="02040604050505020304" pitchFamily="18" charset="0"/>
                  <a:cs typeface="Times New Roman"/>
                </a:rPr>
                <a:t>an</a:t>
              </a:r>
              <a:r>
                <a:rPr sz="1600" spc="20" dirty="0">
                  <a:solidFill>
                    <a:sysClr val="windowText" lastClr="000000"/>
                  </a:solidFill>
                  <a:latin typeface="Century" panose="02040604050505020304" pitchFamily="18" charset="0"/>
                  <a:cs typeface="Times New Roman"/>
                </a:rPr>
                <a:t> </a:t>
              </a:r>
              <a:r>
                <a:rPr sz="1600" dirty="0">
                  <a:solidFill>
                    <a:sysClr val="windowText" lastClr="000000"/>
                  </a:solidFill>
                  <a:latin typeface="Century" panose="02040604050505020304" pitchFamily="18" charset="0"/>
                  <a:cs typeface="Times New Roman"/>
                </a:rPr>
                <a:t>ensemble</a:t>
              </a:r>
              <a:r>
                <a:rPr sz="1600" spc="15" dirty="0">
                  <a:solidFill>
                    <a:sysClr val="windowText" lastClr="000000"/>
                  </a:solidFill>
                  <a:latin typeface="Century" panose="02040604050505020304" pitchFamily="18" charset="0"/>
                  <a:cs typeface="Times New Roman"/>
                </a:rPr>
                <a:t> </a:t>
              </a:r>
              <a:r>
                <a:rPr sz="1600" dirty="0">
                  <a:solidFill>
                    <a:sysClr val="windowText" lastClr="000000"/>
                  </a:solidFill>
                  <a:latin typeface="Century" panose="02040604050505020304" pitchFamily="18" charset="0"/>
                  <a:cs typeface="Times New Roman"/>
                </a:rPr>
                <a:t>of</a:t>
              </a:r>
              <a:r>
                <a:rPr sz="1600" spc="20" dirty="0">
                  <a:solidFill>
                    <a:sysClr val="windowText" lastClr="000000"/>
                  </a:solidFill>
                  <a:latin typeface="Century" panose="02040604050505020304" pitchFamily="18" charset="0"/>
                  <a:cs typeface="Times New Roman"/>
                </a:rPr>
                <a:t> </a:t>
              </a:r>
              <a:r>
                <a:rPr sz="1600" dirty="0">
                  <a:solidFill>
                    <a:sysClr val="windowText" lastClr="000000"/>
                  </a:solidFill>
                  <a:latin typeface="Century" panose="02040604050505020304" pitchFamily="18" charset="0"/>
                  <a:cs typeface="Times New Roman"/>
                </a:rPr>
                <a:t>decision</a:t>
              </a:r>
              <a:r>
                <a:rPr sz="1600" spc="20" dirty="0">
                  <a:solidFill>
                    <a:sysClr val="windowText" lastClr="000000"/>
                  </a:solidFill>
                  <a:latin typeface="Century" panose="02040604050505020304" pitchFamily="18" charset="0"/>
                  <a:cs typeface="Times New Roman"/>
                </a:rPr>
                <a:t> </a:t>
              </a:r>
              <a:r>
                <a:rPr sz="1600" dirty="0">
                  <a:solidFill>
                    <a:sysClr val="windowText" lastClr="000000"/>
                  </a:solidFill>
                  <a:latin typeface="Century" panose="02040604050505020304" pitchFamily="18" charset="0"/>
                  <a:cs typeface="Times New Roman"/>
                </a:rPr>
                <a:t>trees</a:t>
              </a:r>
              <a:r>
                <a:rPr sz="1600" spc="20" dirty="0">
                  <a:solidFill>
                    <a:sysClr val="windowText" lastClr="000000"/>
                  </a:solidFill>
                  <a:latin typeface="Century" panose="02040604050505020304" pitchFamily="18" charset="0"/>
                  <a:cs typeface="Times New Roman"/>
                </a:rPr>
                <a:t> </a:t>
              </a:r>
              <a:r>
                <a:rPr lang="en-IN" sz="1600" spc="-35" dirty="0">
                  <a:solidFill>
                    <a:sysClr val="windowText" lastClr="000000"/>
                  </a:solidFill>
                  <a:latin typeface="Century" panose="02040604050505020304" pitchFamily="18" charset="0"/>
                  <a:cs typeface="Times New Roman"/>
                </a:rPr>
                <a:t>to</a:t>
              </a:r>
              <a:r>
                <a:rPr sz="1600" spc="-35" dirty="0">
                  <a:solidFill>
                    <a:sysClr val="windowText" lastClr="000000"/>
                  </a:solidFill>
                  <a:latin typeface="Century" panose="02040604050505020304" pitchFamily="18" charset="0"/>
                  <a:cs typeface="Times New Roman"/>
                </a:rPr>
                <a:t> </a:t>
              </a:r>
              <a:r>
                <a:rPr sz="1600" dirty="0">
                  <a:solidFill>
                    <a:sysClr val="windowText" lastClr="000000"/>
                  </a:solidFill>
                  <a:latin typeface="Century" panose="02040604050505020304" pitchFamily="18" charset="0"/>
                  <a:cs typeface="Times New Roman"/>
                </a:rPr>
                <a:t>predict</a:t>
              </a:r>
              <a:r>
                <a:rPr sz="1600" spc="20" dirty="0">
                  <a:solidFill>
                    <a:sysClr val="windowText" lastClr="000000"/>
                  </a:solidFill>
                  <a:latin typeface="Century" panose="02040604050505020304" pitchFamily="18" charset="0"/>
                  <a:cs typeface="Times New Roman"/>
                </a:rPr>
                <a:t> </a:t>
              </a:r>
              <a:r>
                <a:rPr lang="en-IN" sz="1600" dirty="0">
                  <a:solidFill>
                    <a:sysClr val="windowText" lastClr="000000"/>
                  </a:solidFill>
                  <a:latin typeface="Century" panose="02040604050505020304" pitchFamily="18" charset="0"/>
                  <a:cs typeface="Times New Roman"/>
                </a:rPr>
                <a:t>which Coffee Brand the</a:t>
              </a:r>
              <a:r>
                <a:rPr sz="1600" spc="20" dirty="0">
                  <a:solidFill>
                    <a:sysClr val="windowText" lastClr="000000"/>
                  </a:solidFill>
                  <a:latin typeface="Century" panose="02040604050505020304" pitchFamily="18" charset="0"/>
                  <a:cs typeface="Times New Roman"/>
                </a:rPr>
                <a:t> </a:t>
              </a:r>
              <a:r>
                <a:rPr sz="1600" dirty="0">
                  <a:solidFill>
                    <a:sysClr val="windowText" lastClr="000000"/>
                  </a:solidFill>
                  <a:latin typeface="Century" panose="02040604050505020304" pitchFamily="18" charset="0"/>
                  <a:cs typeface="Times New Roman"/>
                </a:rPr>
                <a:t>customers</a:t>
              </a:r>
              <a:r>
                <a:rPr sz="1600" spc="20" dirty="0">
                  <a:solidFill>
                    <a:sysClr val="windowText" lastClr="000000"/>
                  </a:solidFill>
                  <a:latin typeface="Century" panose="02040604050505020304" pitchFamily="18" charset="0"/>
                  <a:cs typeface="Times New Roman"/>
                </a:rPr>
                <a:t> </a:t>
              </a:r>
              <a:r>
                <a:rPr lang="en-IN" sz="1600" spc="20" dirty="0">
                  <a:solidFill>
                    <a:sysClr val="windowText" lastClr="000000"/>
                  </a:solidFill>
                  <a:latin typeface="Century" panose="02040604050505020304" pitchFamily="18" charset="0"/>
                  <a:cs typeface="Times New Roman"/>
                </a:rPr>
                <a:t>are preferring</a:t>
              </a:r>
              <a:r>
                <a:rPr sz="1600" spc="-10" dirty="0">
                  <a:solidFill>
                    <a:sysClr val="windowText" lastClr="000000"/>
                  </a:solidFill>
                  <a:latin typeface="Century" panose="02040604050505020304" pitchFamily="18" charset="0"/>
                  <a:cs typeface="Times New Roman"/>
                </a:rPr>
                <a:t>.</a:t>
              </a:r>
              <a:endParaRPr sz="1600" dirty="0">
                <a:solidFill>
                  <a:sysClr val="windowText" lastClr="000000"/>
                </a:solidFill>
                <a:latin typeface="Century" panose="02040604050505020304" pitchFamily="18" charset="0"/>
                <a:cs typeface="Times New Roman"/>
              </a:endParaRPr>
            </a:p>
            <a:p>
              <a:pPr marL="142875" marR="133985" indent="-1270" algn="ctr">
                <a:lnSpc>
                  <a:spcPct val="139700"/>
                </a:lnSpc>
              </a:pPr>
              <a:r>
                <a:rPr sz="1600" dirty="0">
                  <a:solidFill>
                    <a:sysClr val="windowText" lastClr="000000"/>
                  </a:solidFill>
                  <a:latin typeface="Century" panose="02040604050505020304" pitchFamily="18" charset="0"/>
                  <a:cs typeface="Times New Roman"/>
                </a:rPr>
                <a:t>Features</a:t>
              </a:r>
              <a:r>
                <a:rPr sz="1600" spc="25" dirty="0">
                  <a:solidFill>
                    <a:sysClr val="windowText" lastClr="000000"/>
                  </a:solidFill>
                  <a:latin typeface="Century" panose="02040604050505020304" pitchFamily="18" charset="0"/>
                  <a:cs typeface="Times New Roman"/>
                </a:rPr>
                <a:t> </a:t>
              </a:r>
              <a:r>
                <a:rPr sz="1600" dirty="0">
                  <a:solidFill>
                    <a:sysClr val="windowText" lastClr="000000"/>
                  </a:solidFill>
                  <a:latin typeface="Century" panose="02040604050505020304" pitchFamily="18" charset="0"/>
                  <a:cs typeface="Times New Roman"/>
                </a:rPr>
                <a:t>like</a:t>
              </a:r>
              <a:r>
                <a:rPr sz="1600" spc="25" dirty="0">
                  <a:solidFill>
                    <a:sysClr val="windowText" lastClr="000000"/>
                  </a:solidFill>
                  <a:latin typeface="Century" panose="02040604050505020304" pitchFamily="18" charset="0"/>
                  <a:cs typeface="Times New Roman"/>
                </a:rPr>
                <a:t> </a:t>
              </a:r>
              <a:r>
                <a:rPr lang="en-IN" sz="1600" dirty="0">
                  <a:solidFill>
                    <a:sysClr val="windowText" lastClr="000000"/>
                  </a:solidFill>
                  <a:latin typeface="Century" panose="02040604050505020304" pitchFamily="18" charset="0"/>
                  <a:cs typeface="Times New Roman"/>
                </a:rPr>
                <a:t>daily consumption</a:t>
              </a:r>
              <a:r>
                <a:rPr sz="1600" dirty="0">
                  <a:solidFill>
                    <a:sysClr val="windowText" lastClr="000000"/>
                  </a:solidFill>
                  <a:latin typeface="Century" panose="02040604050505020304" pitchFamily="18" charset="0"/>
                  <a:cs typeface="Times New Roman"/>
                </a:rPr>
                <a:t>,</a:t>
              </a:r>
              <a:r>
                <a:rPr sz="1600" spc="25" dirty="0">
                  <a:solidFill>
                    <a:sysClr val="windowText" lastClr="000000"/>
                  </a:solidFill>
                  <a:latin typeface="Century" panose="02040604050505020304" pitchFamily="18" charset="0"/>
                  <a:cs typeface="Times New Roman"/>
                </a:rPr>
                <a:t> </a:t>
              </a:r>
              <a:r>
                <a:rPr lang="en-IN" sz="1600" dirty="0">
                  <a:solidFill>
                    <a:sysClr val="windowText" lastClr="000000"/>
                  </a:solidFill>
                  <a:latin typeface="Century" panose="02040604050505020304" pitchFamily="18" charset="0"/>
                  <a:cs typeface="Times New Roman"/>
                </a:rPr>
                <a:t>age</a:t>
              </a:r>
              <a:r>
                <a:rPr sz="1600" dirty="0">
                  <a:solidFill>
                    <a:sysClr val="windowText" lastClr="000000"/>
                  </a:solidFill>
                  <a:latin typeface="Century" panose="02040604050505020304" pitchFamily="18" charset="0"/>
                  <a:cs typeface="Times New Roman"/>
                </a:rPr>
                <a:t>,</a:t>
              </a:r>
              <a:r>
                <a:rPr sz="1600" spc="30" dirty="0">
                  <a:solidFill>
                    <a:sysClr val="windowText" lastClr="000000"/>
                  </a:solidFill>
                  <a:latin typeface="Century" panose="02040604050505020304" pitchFamily="18" charset="0"/>
                  <a:cs typeface="Times New Roman"/>
                </a:rPr>
                <a:t> </a:t>
              </a:r>
              <a:r>
                <a:rPr sz="1600" spc="-25" dirty="0">
                  <a:solidFill>
                    <a:sysClr val="windowText" lastClr="000000"/>
                  </a:solidFill>
                  <a:latin typeface="Century" panose="02040604050505020304" pitchFamily="18" charset="0"/>
                  <a:cs typeface="Times New Roman"/>
                </a:rPr>
                <a:t>and </a:t>
              </a:r>
              <a:r>
                <a:rPr lang="en-IN" sz="1600" dirty="0">
                  <a:solidFill>
                    <a:sysClr val="windowText" lastClr="000000"/>
                  </a:solidFill>
                  <a:latin typeface="Century" panose="02040604050505020304" pitchFamily="18" charset="0"/>
                  <a:cs typeface="Times New Roman"/>
                </a:rPr>
                <a:t>coffee nature etc.</a:t>
              </a:r>
              <a:r>
                <a:rPr sz="1600" spc="30" dirty="0">
                  <a:solidFill>
                    <a:sysClr val="windowText" lastClr="000000"/>
                  </a:solidFill>
                  <a:latin typeface="Century" panose="02040604050505020304" pitchFamily="18" charset="0"/>
                  <a:cs typeface="Times New Roman"/>
                </a:rPr>
                <a:t> </a:t>
              </a:r>
              <a:r>
                <a:rPr sz="1600" dirty="0">
                  <a:solidFill>
                    <a:sysClr val="windowText" lastClr="000000"/>
                  </a:solidFill>
                  <a:latin typeface="Century" panose="02040604050505020304" pitchFamily="18" charset="0"/>
                  <a:cs typeface="Times New Roman"/>
                </a:rPr>
                <a:t>are</a:t>
              </a:r>
              <a:r>
                <a:rPr sz="1600" spc="30" dirty="0">
                  <a:solidFill>
                    <a:sysClr val="windowText" lastClr="000000"/>
                  </a:solidFill>
                  <a:latin typeface="Century" panose="02040604050505020304" pitchFamily="18" charset="0"/>
                  <a:cs typeface="Times New Roman"/>
                </a:rPr>
                <a:t> </a:t>
              </a:r>
              <a:r>
                <a:rPr sz="1600" dirty="0">
                  <a:solidFill>
                    <a:sysClr val="windowText" lastClr="000000"/>
                  </a:solidFill>
                  <a:latin typeface="Century" panose="02040604050505020304" pitchFamily="18" charset="0"/>
                  <a:cs typeface="Times New Roman"/>
                </a:rPr>
                <a:t>considered</a:t>
              </a:r>
              <a:r>
                <a:rPr sz="1600" spc="30" dirty="0">
                  <a:solidFill>
                    <a:sysClr val="windowText" lastClr="000000"/>
                  </a:solidFill>
                  <a:latin typeface="Century" panose="02040604050505020304" pitchFamily="18" charset="0"/>
                  <a:cs typeface="Times New Roman"/>
                </a:rPr>
                <a:t> </a:t>
              </a:r>
              <a:r>
                <a:rPr sz="1600" dirty="0">
                  <a:solidFill>
                    <a:sysClr val="windowText" lastClr="000000"/>
                  </a:solidFill>
                  <a:latin typeface="Century" panose="02040604050505020304" pitchFamily="18" charset="0"/>
                  <a:cs typeface="Times New Roman"/>
                </a:rPr>
                <a:t>in</a:t>
              </a:r>
              <a:r>
                <a:rPr sz="1600" spc="30" dirty="0">
                  <a:solidFill>
                    <a:sysClr val="windowText" lastClr="000000"/>
                  </a:solidFill>
                  <a:latin typeface="Century" panose="02040604050505020304" pitchFamily="18" charset="0"/>
                  <a:cs typeface="Times New Roman"/>
                </a:rPr>
                <a:t> </a:t>
              </a:r>
              <a:r>
                <a:rPr sz="1600" dirty="0">
                  <a:solidFill>
                    <a:sysClr val="windowText" lastClr="000000"/>
                  </a:solidFill>
                  <a:latin typeface="Century" panose="02040604050505020304" pitchFamily="18" charset="0"/>
                  <a:cs typeface="Times New Roman"/>
                </a:rPr>
                <a:t>the</a:t>
              </a:r>
              <a:r>
                <a:rPr sz="1600" spc="30" dirty="0">
                  <a:solidFill>
                    <a:sysClr val="windowText" lastClr="000000"/>
                  </a:solidFill>
                  <a:latin typeface="Century" panose="02040604050505020304" pitchFamily="18" charset="0"/>
                  <a:cs typeface="Times New Roman"/>
                </a:rPr>
                <a:t> </a:t>
              </a:r>
              <a:r>
                <a:rPr sz="1600" spc="-10" dirty="0">
                  <a:solidFill>
                    <a:sysClr val="windowText" lastClr="000000"/>
                  </a:solidFill>
                  <a:latin typeface="Century" panose="02040604050505020304" pitchFamily="18" charset="0"/>
                  <a:cs typeface="Times New Roman"/>
                </a:rPr>
                <a:t>training process.</a:t>
              </a:r>
              <a:endParaRPr sz="1600" dirty="0">
                <a:solidFill>
                  <a:sysClr val="windowText" lastClr="000000"/>
                </a:solidFill>
                <a:latin typeface="Century" panose="02040604050505020304" pitchFamily="18" charset="0"/>
                <a:cs typeface="Times New Roman"/>
              </a:endParaRPr>
            </a:p>
          </p:txBody>
        </p:sp>
        <p:sp>
          <p:nvSpPr>
            <p:cNvPr id="8" name="object 16">
              <a:extLst>
                <a:ext uri="{FF2B5EF4-FFF2-40B4-BE49-F238E27FC236}">
                  <a16:creationId xmlns:a16="http://schemas.microsoft.com/office/drawing/2014/main" id="{4C74A426-F2B6-42C1-9AF8-5F95123A5A42}"/>
                </a:ext>
              </a:extLst>
            </p:cNvPr>
            <p:cNvSpPr txBox="1">
              <a:spLocks/>
            </p:cNvSpPr>
            <p:nvPr/>
          </p:nvSpPr>
          <p:spPr>
            <a:xfrm>
              <a:off x="1056420" y="2923388"/>
              <a:ext cx="2294638" cy="412934"/>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2600" b="1" dirty="0">
                  <a:solidFill>
                    <a:srgbClr val="040506"/>
                  </a:solidFill>
                  <a:latin typeface="Times New Roman" panose="02020603050405020304" pitchFamily="18" charset="0"/>
                  <a:cs typeface="Times New Roman" panose="02020603050405020304" pitchFamily="18" charset="0"/>
                </a:rPr>
                <a:t>Random</a:t>
              </a:r>
              <a:r>
                <a:rPr lang="en-IN" sz="2600" b="1" spc="-30" dirty="0">
                  <a:solidFill>
                    <a:srgbClr val="040506"/>
                  </a:solidFill>
                  <a:latin typeface="Times New Roman" panose="02020603050405020304" pitchFamily="18" charset="0"/>
                  <a:cs typeface="Times New Roman" panose="02020603050405020304" pitchFamily="18" charset="0"/>
                </a:rPr>
                <a:t> </a:t>
              </a:r>
              <a:r>
                <a:rPr lang="en-IN" sz="2600" b="1" spc="-10" dirty="0">
                  <a:solidFill>
                    <a:srgbClr val="040506"/>
                  </a:solidFill>
                  <a:latin typeface="Times New Roman" panose="02020603050405020304" pitchFamily="18" charset="0"/>
                  <a:cs typeface="Times New Roman" panose="02020603050405020304" pitchFamily="18" charset="0"/>
                </a:rPr>
                <a:t>Forest</a:t>
              </a:r>
              <a:endParaRPr lang="en-IN" sz="2600" b="1" dirty="0">
                <a:latin typeface="Times New Roman" panose="02020603050405020304" pitchFamily="18" charset="0"/>
                <a:cs typeface="Times New Roman" panose="02020603050405020304" pitchFamily="18" charset="0"/>
              </a:endParaRPr>
            </a:p>
          </p:txBody>
        </p:sp>
      </p:grpSp>
      <p:sp>
        <p:nvSpPr>
          <p:cNvPr id="14" name="Rectangle: Rounded Corners 13">
            <a:extLst>
              <a:ext uri="{FF2B5EF4-FFF2-40B4-BE49-F238E27FC236}">
                <a16:creationId xmlns:a16="http://schemas.microsoft.com/office/drawing/2014/main" id="{4268EDC9-1712-493A-A9CB-A6F38F7AEB91}"/>
              </a:ext>
            </a:extLst>
          </p:cNvPr>
          <p:cNvSpPr/>
          <p:nvPr/>
        </p:nvSpPr>
        <p:spPr>
          <a:xfrm>
            <a:off x="4233856" y="2951544"/>
            <a:ext cx="4269543" cy="3431334"/>
          </a:xfrm>
          <a:prstGeom prst="roundRect">
            <a:avLst/>
          </a:prstGeom>
          <a:solidFill>
            <a:srgbClr val="EBB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6135CA8-F77F-4488-8E74-122FE42053E8}"/>
              </a:ext>
            </a:extLst>
          </p:cNvPr>
          <p:cNvSpPr txBox="1"/>
          <p:nvPr/>
        </p:nvSpPr>
        <p:spPr>
          <a:xfrm>
            <a:off x="4140740" y="3059276"/>
            <a:ext cx="4362660" cy="3323602"/>
          </a:xfrm>
          <a:prstGeom prst="rect">
            <a:avLst/>
          </a:prstGeom>
          <a:noFill/>
        </p:spPr>
        <p:txBody>
          <a:bodyPr wrap="square">
            <a:spAutoFit/>
          </a:bodyPr>
          <a:lstStyle/>
          <a:p>
            <a:pPr algn="ctr">
              <a:lnSpc>
                <a:spcPct val="100000"/>
              </a:lnSpc>
              <a:spcBef>
                <a:spcPts val="100"/>
              </a:spcBef>
            </a:pPr>
            <a:r>
              <a:rPr lang="en-US" sz="2600" b="1" dirty="0">
                <a:solidFill>
                  <a:srgbClr val="040506"/>
                </a:solidFill>
                <a:latin typeface="Times New Roman"/>
                <a:cs typeface="Times New Roman"/>
              </a:rPr>
              <a:t>Logistic</a:t>
            </a:r>
            <a:r>
              <a:rPr lang="en-US" sz="2600" b="1" spc="-40" dirty="0">
                <a:solidFill>
                  <a:srgbClr val="040506"/>
                </a:solidFill>
                <a:latin typeface="Times New Roman"/>
                <a:cs typeface="Times New Roman"/>
              </a:rPr>
              <a:t> </a:t>
            </a:r>
            <a:r>
              <a:rPr lang="en-US" sz="2600" b="1" spc="-10" dirty="0">
                <a:solidFill>
                  <a:srgbClr val="040506"/>
                </a:solidFill>
                <a:latin typeface="Times New Roman"/>
                <a:cs typeface="Times New Roman"/>
              </a:rPr>
              <a:t>Regression</a:t>
            </a:r>
            <a:endParaRPr lang="en-US" sz="2600" b="1" dirty="0">
              <a:latin typeface="Times New Roman"/>
              <a:cs typeface="Times New Roman"/>
            </a:endParaRPr>
          </a:p>
          <a:p>
            <a:pPr marL="12700" marR="5080" algn="ctr">
              <a:lnSpc>
                <a:spcPct val="139700"/>
              </a:lnSpc>
              <a:spcBef>
                <a:spcPts val="860"/>
              </a:spcBef>
            </a:pPr>
            <a:r>
              <a:rPr lang="en-US" sz="1600" dirty="0">
                <a:solidFill>
                  <a:sysClr val="windowText" lastClr="000000"/>
                </a:solidFill>
                <a:latin typeface="Century" panose="02040604050505020304" pitchFamily="18" charset="0"/>
                <a:cs typeface="Times New Roman"/>
              </a:rPr>
              <a:t>Logistic</a:t>
            </a:r>
            <a:r>
              <a:rPr lang="en-US" sz="1600" spc="30"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regression</a:t>
            </a:r>
            <a:r>
              <a:rPr lang="en-US" sz="1600" spc="35"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is</a:t>
            </a:r>
            <a:r>
              <a:rPr lang="en-US" sz="1600" spc="30"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employed</a:t>
            </a:r>
            <a:r>
              <a:rPr lang="en-US" sz="1600" spc="35"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by</a:t>
            </a:r>
            <a:r>
              <a:rPr lang="en-US" sz="1600" spc="30"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assembling</a:t>
            </a:r>
            <a:r>
              <a:rPr lang="en-US" sz="1600" spc="35" dirty="0">
                <a:solidFill>
                  <a:sysClr val="windowText" lastClr="000000"/>
                </a:solidFill>
                <a:latin typeface="Century" panose="02040604050505020304" pitchFamily="18" charset="0"/>
                <a:cs typeface="Times New Roman"/>
              </a:rPr>
              <a:t> </a:t>
            </a:r>
            <a:r>
              <a:rPr lang="en-US" sz="1600" spc="-50" dirty="0">
                <a:solidFill>
                  <a:sysClr val="windowText" lastClr="000000"/>
                </a:solidFill>
                <a:latin typeface="Century" panose="02040604050505020304" pitchFamily="18" charset="0"/>
                <a:cs typeface="Times New Roman"/>
              </a:rPr>
              <a:t>a </a:t>
            </a:r>
            <a:r>
              <a:rPr lang="en-US" sz="1600" dirty="0">
                <a:solidFill>
                  <a:sysClr val="windowText" lastClr="000000"/>
                </a:solidFill>
                <a:latin typeface="Century" panose="02040604050505020304" pitchFamily="18" charset="0"/>
                <a:cs typeface="Times New Roman"/>
              </a:rPr>
              <a:t>dataset</a:t>
            </a:r>
            <a:r>
              <a:rPr lang="en-US" sz="1600" spc="25"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with</a:t>
            </a:r>
            <a:r>
              <a:rPr lang="en-US" sz="1600" spc="30"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numerically</a:t>
            </a:r>
            <a:r>
              <a:rPr lang="en-US" sz="1600" spc="30"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encoded</a:t>
            </a:r>
            <a:r>
              <a:rPr lang="en-US" sz="1600" spc="30"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labels</a:t>
            </a:r>
            <a:r>
              <a:rPr lang="en-US" sz="1600" spc="30" dirty="0">
                <a:solidFill>
                  <a:sysClr val="windowText" lastClr="000000"/>
                </a:solidFill>
                <a:latin typeface="Century" panose="02040604050505020304" pitchFamily="18" charset="0"/>
                <a:cs typeface="Times New Roman"/>
              </a:rPr>
              <a:t> </a:t>
            </a:r>
            <a:r>
              <a:rPr lang="en-US" sz="1600" spc="-25" dirty="0">
                <a:solidFill>
                  <a:sysClr val="windowText" lastClr="000000"/>
                </a:solidFill>
                <a:latin typeface="Century" panose="02040604050505020304" pitchFamily="18" charset="0"/>
                <a:cs typeface="Times New Roman"/>
              </a:rPr>
              <a:t>and </a:t>
            </a:r>
            <a:r>
              <a:rPr lang="en-US" sz="1600" dirty="0">
                <a:solidFill>
                  <a:sysClr val="windowText" lastClr="000000"/>
                </a:solidFill>
                <a:latin typeface="Century" panose="02040604050505020304" pitchFamily="18" charset="0"/>
                <a:cs typeface="Times New Roman"/>
              </a:rPr>
              <a:t>utilizing</a:t>
            </a:r>
            <a:r>
              <a:rPr lang="en-US" sz="1600" spc="20"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the</a:t>
            </a:r>
            <a:r>
              <a:rPr lang="en-US" sz="1600" spc="25"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'multinomial'</a:t>
            </a:r>
            <a:r>
              <a:rPr lang="en-US" sz="1600" spc="20"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option</a:t>
            </a:r>
            <a:r>
              <a:rPr lang="en-US" sz="1600" spc="25"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for</a:t>
            </a:r>
            <a:r>
              <a:rPr lang="en-US" sz="1600" spc="20" dirty="0">
                <a:solidFill>
                  <a:sysClr val="windowText" lastClr="000000"/>
                </a:solidFill>
                <a:latin typeface="Century" panose="02040604050505020304" pitchFamily="18" charset="0"/>
                <a:cs typeface="Times New Roman"/>
              </a:rPr>
              <a:t> </a:t>
            </a:r>
            <a:r>
              <a:rPr lang="en-US" sz="1600" spc="-10" dirty="0">
                <a:solidFill>
                  <a:sysClr val="windowText" lastClr="000000"/>
                </a:solidFill>
                <a:latin typeface="Century" panose="02040604050505020304" pitchFamily="18" charset="0"/>
                <a:cs typeface="Times New Roman"/>
              </a:rPr>
              <a:t>multiclass </a:t>
            </a:r>
            <a:r>
              <a:rPr lang="en-US" sz="1600" dirty="0">
                <a:solidFill>
                  <a:sysClr val="windowText" lastClr="000000"/>
                </a:solidFill>
                <a:latin typeface="Century" panose="02040604050505020304" pitchFamily="18" charset="0"/>
                <a:cs typeface="Times New Roman"/>
              </a:rPr>
              <a:t>classification.</a:t>
            </a:r>
            <a:r>
              <a:rPr lang="en-US" sz="1600" spc="40"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The</a:t>
            </a:r>
            <a:r>
              <a:rPr lang="en-US" sz="1600" spc="45"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interpretability</a:t>
            </a:r>
            <a:r>
              <a:rPr lang="en-US" sz="1600" spc="45"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of</a:t>
            </a:r>
            <a:r>
              <a:rPr lang="en-US" sz="1600" spc="45" dirty="0">
                <a:solidFill>
                  <a:sysClr val="windowText" lastClr="000000"/>
                </a:solidFill>
                <a:latin typeface="Century" panose="02040604050505020304" pitchFamily="18" charset="0"/>
                <a:cs typeface="Times New Roman"/>
              </a:rPr>
              <a:t> </a:t>
            </a:r>
            <a:r>
              <a:rPr lang="en-US" sz="1600" spc="-10" dirty="0">
                <a:solidFill>
                  <a:sysClr val="windowText" lastClr="000000"/>
                </a:solidFill>
                <a:latin typeface="Century" panose="02040604050505020304" pitchFamily="18" charset="0"/>
                <a:cs typeface="Times New Roman"/>
              </a:rPr>
              <a:t>logistic </a:t>
            </a:r>
            <a:r>
              <a:rPr lang="en-US" sz="1600" dirty="0">
                <a:solidFill>
                  <a:sysClr val="windowText" lastClr="000000"/>
                </a:solidFill>
                <a:latin typeface="Century" panose="02040604050505020304" pitchFamily="18" charset="0"/>
                <a:cs typeface="Times New Roman"/>
              </a:rPr>
              <a:t>regression</a:t>
            </a:r>
            <a:r>
              <a:rPr lang="en-US" sz="1600" spc="30"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allows</a:t>
            </a:r>
            <a:r>
              <a:rPr lang="en-US" sz="1600" spc="35"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for</a:t>
            </a:r>
            <a:r>
              <a:rPr lang="en-US" sz="1600" spc="30"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understanding</a:t>
            </a:r>
            <a:r>
              <a:rPr lang="en-US" sz="1600" spc="35"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the</a:t>
            </a:r>
            <a:r>
              <a:rPr lang="en-US" sz="1600" spc="30" dirty="0">
                <a:solidFill>
                  <a:sysClr val="windowText" lastClr="000000"/>
                </a:solidFill>
                <a:latin typeface="Century" panose="02040604050505020304" pitchFamily="18" charset="0"/>
                <a:cs typeface="Times New Roman"/>
              </a:rPr>
              <a:t> </a:t>
            </a:r>
            <a:r>
              <a:rPr lang="en-US" sz="1600" spc="-10" dirty="0">
                <a:solidFill>
                  <a:sysClr val="windowText" lastClr="000000"/>
                </a:solidFill>
                <a:latin typeface="Century" panose="02040604050505020304" pitchFamily="18" charset="0"/>
                <a:cs typeface="Times New Roman"/>
              </a:rPr>
              <a:t>impact </a:t>
            </a:r>
            <a:r>
              <a:rPr lang="en-US" sz="1600" dirty="0">
                <a:solidFill>
                  <a:sysClr val="windowText" lastClr="000000"/>
                </a:solidFill>
                <a:latin typeface="Century" panose="02040604050505020304" pitchFamily="18" charset="0"/>
                <a:cs typeface="Times New Roman"/>
              </a:rPr>
              <a:t>of</a:t>
            </a:r>
            <a:r>
              <a:rPr lang="en-US" sz="1600" spc="15"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individual</a:t>
            </a:r>
            <a:r>
              <a:rPr lang="en-US" sz="1600" spc="15"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features</a:t>
            </a:r>
            <a:r>
              <a:rPr lang="en-US" sz="1600" spc="15"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on</a:t>
            </a:r>
            <a:r>
              <a:rPr lang="en-US" sz="1600" spc="20" dirty="0">
                <a:solidFill>
                  <a:sysClr val="windowText" lastClr="000000"/>
                </a:solidFill>
                <a:latin typeface="Century" panose="02040604050505020304" pitchFamily="18" charset="0"/>
                <a:cs typeface="Times New Roman"/>
              </a:rPr>
              <a:t> </a:t>
            </a:r>
            <a:r>
              <a:rPr lang="en-US" sz="1600" dirty="0">
                <a:solidFill>
                  <a:sysClr val="windowText" lastClr="000000"/>
                </a:solidFill>
                <a:latin typeface="Century" panose="02040604050505020304" pitchFamily="18" charset="0"/>
                <a:cs typeface="Times New Roman"/>
              </a:rPr>
              <a:t>the Preferred Coffee Selection</a:t>
            </a:r>
            <a:r>
              <a:rPr lang="en-US" sz="1600" spc="-10" dirty="0">
                <a:solidFill>
                  <a:sysClr val="windowText" lastClr="000000"/>
                </a:solidFill>
                <a:latin typeface="Century" panose="02040604050505020304" pitchFamily="18" charset="0"/>
                <a:cs typeface="Times New Roman"/>
              </a:rPr>
              <a:t>.</a:t>
            </a:r>
            <a:endParaRPr lang="en-US" sz="1600" dirty="0">
              <a:solidFill>
                <a:sysClr val="windowText" lastClr="000000"/>
              </a:solidFill>
              <a:latin typeface="Century" panose="02040604050505020304" pitchFamily="18" charset="0"/>
              <a:cs typeface="Times New Roman"/>
            </a:endParaRPr>
          </a:p>
        </p:txBody>
      </p:sp>
      <p:sp>
        <p:nvSpPr>
          <p:cNvPr id="15" name="Oval 14">
            <a:extLst>
              <a:ext uri="{FF2B5EF4-FFF2-40B4-BE49-F238E27FC236}">
                <a16:creationId xmlns:a16="http://schemas.microsoft.com/office/drawing/2014/main" id="{C7255A5A-0AAF-457D-B05F-AFD969EF4360}"/>
              </a:ext>
            </a:extLst>
          </p:cNvPr>
          <p:cNvSpPr/>
          <p:nvPr/>
        </p:nvSpPr>
        <p:spPr>
          <a:xfrm>
            <a:off x="2361235" y="1215342"/>
            <a:ext cx="3113590" cy="830997"/>
          </a:xfrm>
          <a:prstGeom prst="ellipse">
            <a:avLst/>
          </a:prstGeom>
          <a:solidFill>
            <a:srgbClr val="EBBE7A"/>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C00000"/>
                </a:solidFill>
                <a:latin typeface="Century" panose="02040604050505020304" pitchFamily="18" charset="0"/>
              </a:rPr>
              <a:t>Supervised Learning</a:t>
            </a:r>
          </a:p>
        </p:txBody>
      </p:sp>
      <p:cxnSp>
        <p:nvCxnSpPr>
          <p:cNvPr id="17" name="Straight Arrow Connector 16">
            <a:extLst>
              <a:ext uri="{FF2B5EF4-FFF2-40B4-BE49-F238E27FC236}">
                <a16:creationId xmlns:a16="http://schemas.microsoft.com/office/drawing/2014/main" id="{D3008AC7-DB18-4E57-A4C6-0FEB5B9B0529}"/>
              </a:ext>
            </a:extLst>
          </p:cNvPr>
          <p:cNvCxnSpPr>
            <a:stCxn id="15" idx="4"/>
            <a:endCxn id="13" idx="0"/>
          </p:cNvCxnSpPr>
          <p:nvPr/>
        </p:nvCxnSpPr>
        <p:spPr>
          <a:xfrm flipH="1">
            <a:off x="2077656" y="2046339"/>
            <a:ext cx="1840374" cy="905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A6C33A85-9D06-4D50-B45D-1A8D96E1A01B}"/>
              </a:ext>
            </a:extLst>
          </p:cNvPr>
          <p:cNvCxnSpPr>
            <a:cxnSpLocks/>
            <a:endCxn id="14" idx="0"/>
          </p:cNvCxnSpPr>
          <p:nvPr/>
        </p:nvCxnSpPr>
        <p:spPr>
          <a:xfrm>
            <a:off x="3929604" y="2056559"/>
            <a:ext cx="2439024" cy="894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67A18CEC-8E5E-44E2-AAFC-F00ED9D4DE09}"/>
              </a:ext>
            </a:extLst>
          </p:cNvPr>
          <p:cNvSpPr/>
          <p:nvPr/>
        </p:nvSpPr>
        <p:spPr>
          <a:xfrm>
            <a:off x="8852516" y="1225562"/>
            <a:ext cx="3113590" cy="834732"/>
          </a:xfrm>
          <a:prstGeom prst="ellipse">
            <a:avLst/>
          </a:prstGeom>
          <a:solidFill>
            <a:srgbClr val="EBBE7A"/>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C00000"/>
                </a:solidFill>
                <a:latin typeface="Century" panose="02040604050505020304" pitchFamily="18" charset="0"/>
              </a:rPr>
              <a:t>Unsupervised Learning</a:t>
            </a:r>
          </a:p>
        </p:txBody>
      </p:sp>
      <p:cxnSp>
        <p:nvCxnSpPr>
          <p:cNvPr id="22" name="Straight Arrow Connector 21">
            <a:extLst>
              <a:ext uri="{FF2B5EF4-FFF2-40B4-BE49-F238E27FC236}">
                <a16:creationId xmlns:a16="http://schemas.microsoft.com/office/drawing/2014/main" id="{96070D34-2391-4F3E-B18C-46DD8C6AD197}"/>
              </a:ext>
            </a:extLst>
          </p:cNvPr>
          <p:cNvCxnSpPr>
            <a:cxnSpLocks/>
          </p:cNvCxnSpPr>
          <p:nvPr/>
        </p:nvCxnSpPr>
        <p:spPr>
          <a:xfrm>
            <a:off x="10409311" y="2046339"/>
            <a:ext cx="0" cy="905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Rounded Corners 23">
            <a:extLst>
              <a:ext uri="{FF2B5EF4-FFF2-40B4-BE49-F238E27FC236}">
                <a16:creationId xmlns:a16="http://schemas.microsoft.com/office/drawing/2014/main" id="{1FD159F5-418F-4321-BA18-C2A3933C6A49}"/>
              </a:ext>
            </a:extLst>
          </p:cNvPr>
          <p:cNvSpPr/>
          <p:nvPr/>
        </p:nvSpPr>
        <p:spPr>
          <a:xfrm>
            <a:off x="8929485" y="2951544"/>
            <a:ext cx="2970843" cy="3431334"/>
          </a:xfrm>
          <a:prstGeom prst="roundRect">
            <a:avLst/>
          </a:prstGeom>
          <a:solidFill>
            <a:srgbClr val="EBB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Box 25">
            <a:extLst>
              <a:ext uri="{FF2B5EF4-FFF2-40B4-BE49-F238E27FC236}">
                <a16:creationId xmlns:a16="http://schemas.microsoft.com/office/drawing/2014/main" id="{345BB79F-5C60-4FC3-84F1-0F733ED8E2F6}"/>
              </a:ext>
            </a:extLst>
          </p:cNvPr>
          <p:cNvSpPr txBox="1"/>
          <p:nvPr/>
        </p:nvSpPr>
        <p:spPr>
          <a:xfrm>
            <a:off x="8929485" y="3059276"/>
            <a:ext cx="3113589" cy="492443"/>
          </a:xfrm>
          <a:prstGeom prst="rect">
            <a:avLst/>
          </a:prstGeom>
          <a:noFill/>
        </p:spPr>
        <p:txBody>
          <a:bodyPr wrap="square" rtlCol="0">
            <a:spAutoFit/>
          </a:bodyPr>
          <a:lstStyle/>
          <a:p>
            <a:r>
              <a:rPr lang="en-IN" sz="2600" b="1" dirty="0" err="1">
                <a:latin typeface="Times New Roman" panose="02020603050405020304" pitchFamily="18" charset="0"/>
                <a:cs typeface="Times New Roman" panose="02020603050405020304" pitchFamily="18" charset="0"/>
              </a:rPr>
              <a:t>Kmodes</a:t>
            </a:r>
            <a:r>
              <a:rPr lang="en-IN" sz="2600" b="1" dirty="0">
                <a:latin typeface="Times New Roman" panose="02020603050405020304" pitchFamily="18" charset="0"/>
                <a:cs typeface="Times New Roman" panose="02020603050405020304" pitchFamily="18" charset="0"/>
              </a:rPr>
              <a:t> Clustering</a:t>
            </a:r>
          </a:p>
        </p:txBody>
      </p:sp>
      <p:sp>
        <p:nvSpPr>
          <p:cNvPr id="27" name="TextBox 26">
            <a:extLst>
              <a:ext uri="{FF2B5EF4-FFF2-40B4-BE49-F238E27FC236}">
                <a16:creationId xmlns:a16="http://schemas.microsoft.com/office/drawing/2014/main" id="{EB27646B-A2A3-48D8-94BD-D6F12809FE40}"/>
              </a:ext>
            </a:extLst>
          </p:cNvPr>
          <p:cNvSpPr txBox="1"/>
          <p:nvPr/>
        </p:nvSpPr>
        <p:spPr>
          <a:xfrm>
            <a:off x="9074552" y="3551719"/>
            <a:ext cx="2696901" cy="2720617"/>
          </a:xfrm>
          <a:prstGeom prst="rect">
            <a:avLst/>
          </a:prstGeom>
          <a:noFill/>
        </p:spPr>
        <p:txBody>
          <a:bodyPr wrap="square" rtlCol="0">
            <a:spAutoFit/>
          </a:bodyPr>
          <a:lstStyle/>
          <a:p>
            <a:pPr algn="ctr">
              <a:lnSpc>
                <a:spcPts val="2600"/>
              </a:lnSpc>
              <a:spcAft>
                <a:spcPts val="1200"/>
              </a:spcAft>
            </a:pPr>
            <a:r>
              <a:rPr lang="en-IN" sz="1600" dirty="0" err="1">
                <a:latin typeface="Century" panose="02040604050505020304" pitchFamily="18" charset="0"/>
              </a:rPr>
              <a:t>Kmodes</a:t>
            </a:r>
            <a:r>
              <a:rPr lang="en-IN" sz="1600" dirty="0">
                <a:latin typeface="Century" panose="02040604050505020304" pitchFamily="18" charset="0"/>
              </a:rPr>
              <a:t> Clustering is done here to Cluster the labels. We have used this method because it does not need Numerical Values to Predict. It accepts categorical variable as its features</a:t>
            </a:r>
          </a:p>
        </p:txBody>
      </p:sp>
    </p:spTree>
    <p:extLst>
      <p:ext uri="{BB962C8B-B14F-4D97-AF65-F5344CB8AC3E}">
        <p14:creationId xmlns:p14="http://schemas.microsoft.com/office/powerpoint/2010/main" val="410349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D9CD2B-2A6A-4D8B-BB3C-65ABF1123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172960"/>
          </a:xfrm>
          <a:prstGeom prst="rect">
            <a:avLst/>
          </a:prstGeom>
        </p:spPr>
      </p:pic>
      <p:sp>
        <p:nvSpPr>
          <p:cNvPr id="6" name="TextBox 5">
            <a:extLst>
              <a:ext uri="{FF2B5EF4-FFF2-40B4-BE49-F238E27FC236}">
                <a16:creationId xmlns:a16="http://schemas.microsoft.com/office/drawing/2014/main" id="{140759AD-30DF-414F-90CB-0F8FF1E02A7C}"/>
              </a:ext>
            </a:extLst>
          </p:cNvPr>
          <p:cNvSpPr txBox="1"/>
          <p:nvPr/>
        </p:nvSpPr>
        <p:spPr>
          <a:xfrm>
            <a:off x="3825240" y="787400"/>
            <a:ext cx="4541520" cy="830997"/>
          </a:xfrm>
          <a:prstGeom prst="rect">
            <a:avLst/>
          </a:prstGeom>
          <a:noFill/>
        </p:spPr>
        <p:txBody>
          <a:bodyPr wrap="square" rtlCol="0">
            <a:spAutoFit/>
          </a:bodyPr>
          <a:lstStyle/>
          <a:p>
            <a:pPr algn="ctr"/>
            <a:r>
              <a:rPr lang="en-IN" sz="4800" b="1" dirty="0">
                <a:effectLst>
                  <a:outerShdw blurRad="38100" dist="38100" dir="2700000" algn="tl">
                    <a:srgbClr val="000000">
                      <a:alpha val="43137"/>
                    </a:srgbClr>
                  </a:outerShdw>
                </a:effectLst>
                <a:latin typeface="Georgia" panose="02040502050405020303" pitchFamily="18" charset="0"/>
              </a:rPr>
              <a:t>Introduction</a:t>
            </a:r>
          </a:p>
        </p:txBody>
      </p:sp>
      <p:sp>
        <p:nvSpPr>
          <p:cNvPr id="7" name="TextBox 6">
            <a:extLst>
              <a:ext uri="{FF2B5EF4-FFF2-40B4-BE49-F238E27FC236}">
                <a16:creationId xmlns:a16="http://schemas.microsoft.com/office/drawing/2014/main" id="{6B8BDF22-4640-4F05-8D34-201BAB4BBC97}"/>
              </a:ext>
            </a:extLst>
          </p:cNvPr>
          <p:cNvSpPr txBox="1"/>
          <p:nvPr/>
        </p:nvSpPr>
        <p:spPr>
          <a:xfrm>
            <a:off x="1595120" y="2278429"/>
            <a:ext cx="9001760" cy="2616101"/>
          </a:xfrm>
          <a:prstGeom prst="rect">
            <a:avLst/>
          </a:prstGeom>
          <a:noFill/>
        </p:spPr>
        <p:txBody>
          <a:bodyPr wrap="square" rtlCol="0">
            <a:spAutoFit/>
          </a:bodyPr>
          <a:lstStyle/>
          <a:p>
            <a:pPr marL="571500" indent="-571500">
              <a:spcBef>
                <a:spcPts val="1200"/>
              </a:spcBef>
              <a:buFont typeface="Wingdings" panose="05000000000000000000" pitchFamily="2" charset="2"/>
              <a:buChar char="Ø"/>
            </a:pPr>
            <a:r>
              <a:rPr lang="en-US" sz="2400" dirty="0">
                <a:latin typeface="Georgia" panose="02040502050405020303" pitchFamily="18" charset="0"/>
              </a:rPr>
              <a:t>Coffee is one of the world's most popular beverages, enjoyed by millions of people for its rich flavors, aromatic qualities, and energizing effects</a:t>
            </a:r>
          </a:p>
          <a:p>
            <a:pPr marL="571500" indent="-571500">
              <a:spcBef>
                <a:spcPts val="1200"/>
              </a:spcBef>
              <a:buFont typeface="Wingdings" panose="05000000000000000000" pitchFamily="2" charset="2"/>
              <a:buChar char="Ø"/>
            </a:pPr>
            <a:r>
              <a:rPr lang="en-US" sz="2400" dirty="0">
                <a:latin typeface="Georgia" panose="02040502050405020303" pitchFamily="18" charset="0"/>
              </a:rPr>
              <a:t>It is an integral part of daily life for many</a:t>
            </a:r>
          </a:p>
          <a:p>
            <a:pPr marL="571500" indent="-571500">
              <a:spcBef>
                <a:spcPts val="1200"/>
              </a:spcBef>
              <a:buFont typeface="Wingdings" panose="05000000000000000000" pitchFamily="2" charset="2"/>
              <a:buChar char="Ø"/>
            </a:pPr>
            <a:r>
              <a:rPr lang="en-US" sz="2400" dirty="0">
                <a:latin typeface="Georgia" panose="02040502050405020303" pitchFamily="18" charset="0"/>
              </a:rPr>
              <a:t>Individuals have their own preferences over different coffee brands</a:t>
            </a:r>
            <a:endParaRPr lang="en-IN" sz="2400" dirty="0">
              <a:latin typeface="Georgia" panose="02040502050405020303" pitchFamily="18" charset="0"/>
            </a:endParaRPr>
          </a:p>
        </p:txBody>
      </p:sp>
    </p:spTree>
    <p:extLst>
      <p:ext uri="{BB962C8B-B14F-4D97-AF65-F5344CB8AC3E}">
        <p14:creationId xmlns:p14="http://schemas.microsoft.com/office/powerpoint/2010/main" val="2089171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D45F4E-F49C-435A-BB44-AF3B1EEFE8D6}"/>
              </a:ext>
            </a:extLst>
          </p:cNvPr>
          <p:cNvPicPr>
            <a:picLocks noChangeAspect="1"/>
          </p:cNvPicPr>
          <p:nvPr/>
        </p:nvPicPr>
        <p:blipFill>
          <a:blip r:embed="rId2">
            <a:alphaModFix amt="70000"/>
            <a:extLst>
              <a:ext uri="{BEBA8EAE-BF5A-486C-A8C5-ECC9F3942E4B}">
                <a14:imgProps xmlns:a14="http://schemas.microsoft.com/office/drawing/2010/main">
                  <a14:imgLayer r:embed="rId3">
                    <a14:imgEffect>
                      <a14:sharpenSoften amount="-500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6" name="TextBox 5">
            <a:extLst>
              <a:ext uri="{FF2B5EF4-FFF2-40B4-BE49-F238E27FC236}">
                <a16:creationId xmlns:a16="http://schemas.microsoft.com/office/drawing/2014/main" id="{1C3A084A-FD4B-47E5-B4A8-BFBCD7D6A9BE}"/>
              </a:ext>
            </a:extLst>
          </p:cNvPr>
          <p:cNvSpPr txBox="1"/>
          <p:nvPr/>
        </p:nvSpPr>
        <p:spPr>
          <a:xfrm>
            <a:off x="3339483" y="161080"/>
            <a:ext cx="5513033" cy="830997"/>
          </a:xfrm>
          <a:prstGeom prst="rect">
            <a:avLst/>
          </a:prstGeom>
          <a:noFill/>
        </p:spPr>
        <p:txBody>
          <a:bodyPr wrap="square" rtlCol="0">
            <a:spAutoFit/>
          </a:bodyPr>
          <a:lstStyle/>
          <a:p>
            <a:pPr algn="ctr"/>
            <a:r>
              <a:rPr lang="en-IN" sz="4800" b="1" dirty="0">
                <a:effectLst>
                  <a:outerShdw blurRad="38100" dist="38100" dir="2700000" algn="tl">
                    <a:srgbClr val="000000">
                      <a:alpha val="43137"/>
                    </a:srgbClr>
                  </a:outerShdw>
                </a:effectLst>
                <a:latin typeface="Georgia" panose="02040502050405020303" pitchFamily="18" charset="0"/>
              </a:rPr>
              <a:t>Objective</a:t>
            </a:r>
          </a:p>
        </p:txBody>
      </p:sp>
      <p:sp>
        <p:nvSpPr>
          <p:cNvPr id="2" name="TextBox 1">
            <a:extLst>
              <a:ext uri="{FF2B5EF4-FFF2-40B4-BE49-F238E27FC236}">
                <a16:creationId xmlns:a16="http://schemas.microsoft.com/office/drawing/2014/main" id="{3C24A5C3-5345-4FB9-8FEC-5C32158C9BD8}"/>
              </a:ext>
            </a:extLst>
          </p:cNvPr>
          <p:cNvSpPr txBox="1"/>
          <p:nvPr/>
        </p:nvSpPr>
        <p:spPr>
          <a:xfrm>
            <a:off x="1239520" y="1759396"/>
            <a:ext cx="9733280" cy="1969770"/>
          </a:xfrm>
          <a:prstGeom prst="rect">
            <a:avLst/>
          </a:prstGeom>
          <a:noFill/>
        </p:spPr>
        <p:txBody>
          <a:bodyPr wrap="square" rtlCol="0">
            <a:spAutoFit/>
          </a:bodyPr>
          <a:lstStyle/>
          <a:p>
            <a:pPr marL="457200" indent="-457200">
              <a:spcBef>
                <a:spcPts val="1200"/>
              </a:spcBef>
              <a:buFont typeface="Wingdings" panose="05000000000000000000" pitchFamily="2" charset="2"/>
              <a:buChar char="Ø"/>
            </a:pPr>
            <a:r>
              <a:rPr lang="en-US" sz="2800" b="0" i="0" dirty="0">
                <a:effectLst>
                  <a:outerShdw blurRad="38100" dist="38100" dir="2700000" algn="tl">
                    <a:srgbClr val="000000">
                      <a:alpha val="43137"/>
                    </a:srgbClr>
                  </a:outerShdw>
                </a:effectLst>
                <a:latin typeface="Georgia" panose="02040502050405020303" pitchFamily="18" charset="0"/>
              </a:rPr>
              <a:t>Develop predictive models to analyze and interpret patterns in customer choices related to coffee preferences</a:t>
            </a:r>
          </a:p>
          <a:p>
            <a:pPr marL="457200" indent="-457200">
              <a:spcBef>
                <a:spcPts val="1200"/>
              </a:spcBef>
              <a:buFont typeface="Wingdings" panose="05000000000000000000" pitchFamily="2" charset="2"/>
              <a:buChar char="Ø"/>
            </a:pPr>
            <a:r>
              <a:rPr lang="en-US" sz="2800" b="0" i="0" dirty="0">
                <a:effectLst>
                  <a:outerShdw blurRad="38100" dist="38100" dir="2700000" algn="tl">
                    <a:srgbClr val="000000">
                      <a:alpha val="43137"/>
                    </a:srgbClr>
                  </a:outerShdw>
                </a:effectLst>
                <a:latin typeface="Georgia" panose="02040502050405020303" pitchFamily="18" charset="0"/>
              </a:rPr>
              <a:t>Provide actionable insights for businesses to enhance product offerings and marketing strategies</a:t>
            </a:r>
          </a:p>
        </p:txBody>
      </p:sp>
    </p:spTree>
    <p:extLst>
      <p:ext uri="{BB962C8B-B14F-4D97-AF65-F5344CB8AC3E}">
        <p14:creationId xmlns:p14="http://schemas.microsoft.com/office/powerpoint/2010/main" val="65036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0D8C3"/>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D9CD2B-2A6A-4D8B-BB3C-65ABF1123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600"/>
            <a:ext cx="12192000" cy="7975600"/>
          </a:xfrm>
          <a:prstGeom prst="rect">
            <a:avLst/>
          </a:prstGeom>
        </p:spPr>
      </p:pic>
      <p:sp>
        <p:nvSpPr>
          <p:cNvPr id="6" name="TextBox 5">
            <a:extLst>
              <a:ext uri="{FF2B5EF4-FFF2-40B4-BE49-F238E27FC236}">
                <a16:creationId xmlns:a16="http://schemas.microsoft.com/office/drawing/2014/main" id="{140759AD-30DF-414F-90CB-0F8FF1E02A7C}"/>
              </a:ext>
            </a:extLst>
          </p:cNvPr>
          <p:cNvSpPr txBox="1"/>
          <p:nvPr/>
        </p:nvSpPr>
        <p:spPr>
          <a:xfrm>
            <a:off x="3825240" y="802006"/>
            <a:ext cx="4541520" cy="830997"/>
          </a:xfrm>
          <a:prstGeom prst="rect">
            <a:avLst/>
          </a:prstGeom>
          <a:noFill/>
        </p:spPr>
        <p:txBody>
          <a:bodyPr wrap="square" rtlCol="0">
            <a:spAutoFit/>
          </a:bodyPr>
          <a:lstStyle/>
          <a:p>
            <a:pPr algn="ctr"/>
            <a:r>
              <a:rPr lang="en-IN" sz="4800" b="1" dirty="0">
                <a:effectLst>
                  <a:outerShdw blurRad="38100" dist="38100" dir="2700000" algn="tl">
                    <a:srgbClr val="000000">
                      <a:alpha val="43137"/>
                    </a:srgbClr>
                  </a:outerShdw>
                </a:effectLst>
                <a:latin typeface="Georgia" panose="02040502050405020303" pitchFamily="18" charset="0"/>
              </a:rPr>
              <a:t>Motivation</a:t>
            </a:r>
          </a:p>
        </p:txBody>
      </p:sp>
      <p:sp>
        <p:nvSpPr>
          <p:cNvPr id="7" name="TextBox 6">
            <a:extLst>
              <a:ext uri="{FF2B5EF4-FFF2-40B4-BE49-F238E27FC236}">
                <a16:creationId xmlns:a16="http://schemas.microsoft.com/office/drawing/2014/main" id="{6B8BDF22-4640-4F05-8D34-201BAB4BBC97}"/>
              </a:ext>
            </a:extLst>
          </p:cNvPr>
          <p:cNvSpPr txBox="1"/>
          <p:nvPr/>
        </p:nvSpPr>
        <p:spPr>
          <a:xfrm>
            <a:off x="1741805" y="2085370"/>
            <a:ext cx="8708390" cy="1569660"/>
          </a:xfrm>
          <a:prstGeom prst="rect">
            <a:avLst/>
          </a:prstGeom>
          <a:noFill/>
        </p:spPr>
        <p:txBody>
          <a:bodyPr wrap="square" rtlCol="0">
            <a:spAutoFit/>
          </a:bodyPr>
          <a:lstStyle/>
          <a:p>
            <a:r>
              <a:rPr lang="en-US" sz="3200" b="0" i="0" dirty="0">
                <a:solidFill>
                  <a:srgbClr val="202124"/>
                </a:solidFill>
                <a:effectLst/>
                <a:latin typeface="Cambria Math" panose="02040503050406030204" pitchFamily="18" charset="0"/>
                <a:ea typeface="Cambria Math" panose="02040503050406030204" pitchFamily="18" charset="0"/>
              </a:rPr>
              <a:t>Explore and learn about the intricate variations in coffee preferences, uncovering unique insights into individual tastes and choices</a:t>
            </a:r>
            <a:endParaRPr lang="en-IN" sz="3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888037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D45F4E-F49C-435A-BB44-AF3B1EEFE8D6}"/>
              </a:ext>
            </a:extLst>
          </p:cNvPr>
          <p:cNvPicPr>
            <a:picLocks noChangeAspect="1"/>
          </p:cNvPicPr>
          <p:nvPr/>
        </p:nvPicPr>
        <p:blipFill>
          <a:blip r:embed="rId2">
            <a:alphaModFix amt="8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09" y="0"/>
            <a:ext cx="12192000" cy="7598535"/>
          </a:xfrm>
          <a:prstGeom prst="rect">
            <a:avLst/>
          </a:prstGeom>
        </p:spPr>
      </p:pic>
      <p:sp>
        <p:nvSpPr>
          <p:cNvPr id="31" name="object 2">
            <a:extLst>
              <a:ext uri="{FF2B5EF4-FFF2-40B4-BE49-F238E27FC236}">
                <a16:creationId xmlns:a16="http://schemas.microsoft.com/office/drawing/2014/main" id="{98314F01-0447-4D80-947C-2153D58361D1}"/>
              </a:ext>
            </a:extLst>
          </p:cNvPr>
          <p:cNvSpPr txBox="1">
            <a:spLocks noGrp="1"/>
          </p:cNvSpPr>
          <p:nvPr/>
        </p:nvSpPr>
        <p:spPr>
          <a:xfrm>
            <a:off x="2720022" y="115473"/>
            <a:ext cx="6751955" cy="830580"/>
          </a:xfrm>
          <a:prstGeom prst="rect">
            <a:avLst/>
          </a:prstGeom>
        </p:spPr>
        <p:txBody>
          <a:bodyPr vert="horz" wrap="square" lIns="0" tIns="16510" rIns="0" bIns="0" rtlCol="0">
            <a:spAutoFit/>
          </a:bodyPr>
          <a:lstStyle>
            <a:lvl1pPr>
              <a:defRPr sz="5250" b="0" i="0">
                <a:solidFill>
                  <a:srgbClr val="010101"/>
                </a:solidFill>
                <a:latin typeface="Times New Roman"/>
                <a:ea typeface="+mj-ea"/>
                <a:cs typeface="Times New Roman"/>
              </a:defRPr>
            </a:lvl1pPr>
          </a:lstStyle>
          <a:p>
            <a:pPr marL="12700">
              <a:lnSpc>
                <a:spcPct val="100000"/>
              </a:lnSpc>
              <a:spcBef>
                <a:spcPts val="130"/>
              </a:spcBef>
            </a:pPr>
            <a:r>
              <a:rPr dirty="0"/>
              <a:t>DATA</a:t>
            </a:r>
            <a:r>
              <a:rPr spc="-5" dirty="0"/>
              <a:t> </a:t>
            </a:r>
            <a:r>
              <a:rPr dirty="0"/>
              <a:t>PREP</a:t>
            </a:r>
            <a:r>
              <a:rPr spc="-5" dirty="0"/>
              <a:t> </a:t>
            </a:r>
            <a:r>
              <a:rPr dirty="0"/>
              <a:t>&amp;</a:t>
            </a:r>
            <a:r>
              <a:rPr spc="-10" dirty="0"/>
              <a:t> CLEAN</a:t>
            </a:r>
          </a:p>
        </p:txBody>
      </p:sp>
      <p:grpSp>
        <p:nvGrpSpPr>
          <p:cNvPr id="61" name="Group 60">
            <a:extLst>
              <a:ext uri="{FF2B5EF4-FFF2-40B4-BE49-F238E27FC236}">
                <a16:creationId xmlns:a16="http://schemas.microsoft.com/office/drawing/2014/main" id="{A37EBC33-4D13-4E56-A19A-A046A9030649}"/>
              </a:ext>
            </a:extLst>
          </p:cNvPr>
          <p:cNvGrpSpPr/>
          <p:nvPr/>
        </p:nvGrpSpPr>
        <p:grpSpPr>
          <a:xfrm>
            <a:off x="6550055" y="1770004"/>
            <a:ext cx="6186654" cy="1799801"/>
            <a:chOff x="6416027" y="1702435"/>
            <a:chExt cx="6186654" cy="1799801"/>
          </a:xfrm>
        </p:grpSpPr>
        <p:sp>
          <p:nvSpPr>
            <p:cNvPr id="34" name="object 11">
              <a:extLst>
                <a:ext uri="{FF2B5EF4-FFF2-40B4-BE49-F238E27FC236}">
                  <a16:creationId xmlns:a16="http://schemas.microsoft.com/office/drawing/2014/main" id="{9C39D5E9-A77E-4ABE-92F5-C12944ACCC40}"/>
                </a:ext>
              </a:extLst>
            </p:cNvPr>
            <p:cNvSpPr/>
            <p:nvPr/>
          </p:nvSpPr>
          <p:spPr>
            <a:xfrm>
              <a:off x="7075345" y="1740111"/>
              <a:ext cx="5490210" cy="1762125"/>
            </a:xfrm>
            <a:custGeom>
              <a:avLst/>
              <a:gdLst/>
              <a:ahLst/>
              <a:cxnLst/>
              <a:rect l="l" t="t" r="r" b="b"/>
              <a:pathLst>
                <a:path w="5490209" h="1762125">
                  <a:moveTo>
                    <a:pt x="5425587" y="1761958"/>
                  </a:moveTo>
                  <a:lnTo>
                    <a:pt x="64139" y="1761958"/>
                  </a:lnTo>
                  <a:lnTo>
                    <a:pt x="39173" y="1756917"/>
                  </a:lnTo>
                  <a:lnTo>
                    <a:pt x="18786" y="1743171"/>
                  </a:lnTo>
                  <a:lnTo>
                    <a:pt x="5040" y="1722784"/>
                  </a:lnTo>
                  <a:lnTo>
                    <a:pt x="0" y="1697817"/>
                  </a:lnTo>
                  <a:lnTo>
                    <a:pt x="0" y="64139"/>
                  </a:lnTo>
                  <a:lnTo>
                    <a:pt x="5040" y="39173"/>
                  </a:lnTo>
                  <a:lnTo>
                    <a:pt x="18786" y="18786"/>
                  </a:lnTo>
                  <a:lnTo>
                    <a:pt x="39173" y="5040"/>
                  </a:lnTo>
                  <a:lnTo>
                    <a:pt x="64139" y="0"/>
                  </a:lnTo>
                  <a:lnTo>
                    <a:pt x="5425587" y="0"/>
                  </a:lnTo>
                  <a:lnTo>
                    <a:pt x="5470939" y="18787"/>
                  </a:lnTo>
                  <a:lnTo>
                    <a:pt x="5489727" y="64139"/>
                  </a:lnTo>
                  <a:lnTo>
                    <a:pt x="5489727" y="1697817"/>
                  </a:lnTo>
                  <a:lnTo>
                    <a:pt x="5484686" y="1722784"/>
                  </a:lnTo>
                  <a:lnTo>
                    <a:pt x="5470940" y="1743171"/>
                  </a:lnTo>
                  <a:lnTo>
                    <a:pt x="5450553" y="1756917"/>
                  </a:lnTo>
                  <a:lnTo>
                    <a:pt x="5425587" y="1761958"/>
                  </a:lnTo>
                  <a:close/>
                </a:path>
              </a:pathLst>
            </a:custGeom>
            <a:solidFill>
              <a:srgbClr val="100F0D"/>
            </a:solidFill>
          </p:spPr>
          <p:txBody>
            <a:bodyPr wrap="square" lIns="0" tIns="0" rIns="0" bIns="0" rtlCol="0"/>
            <a:lstStyle>
              <a:defPPr>
                <a:defRPr kern="0"/>
              </a:defPPr>
            </a:lstStyle>
            <a:p>
              <a:endParaRPr dirty="0"/>
            </a:p>
          </p:txBody>
        </p:sp>
        <p:sp>
          <p:nvSpPr>
            <p:cNvPr id="35" name="object 12">
              <a:extLst>
                <a:ext uri="{FF2B5EF4-FFF2-40B4-BE49-F238E27FC236}">
                  <a16:creationId xmlns:a16="http://schemas.microsoft.com/office/drawing/2014/main" id="{CC524D98-1F7A-4B35-BCB8-B8886CBD4EDF}"/>
                </a:ext>
              </a:extLst>
            </p:cNvPr>
            <p:cNvSpPr txBox="1"/>
            <p:nvPr/>
          </p:nvSpPr>
          <p:spPr>
            <a:xfrm>
              <a:off x="7820781" y="1702435"/>
              <a:ext cx="4781900" cy="1718612"/>
            </a:xfrm>
            <a:prstGeom prst="rect">
              <a:avLst/>
            </a:prstGeom>
          </p:spPr>
          <p:txBody>
            <a:bodyPr vert="horz" wrap="square" lIns="0" tIns="124460" rIns="0" bIns="0" rtlCol="0">
              <a:spAutoFit/>
            </a:bodyPr>
            <a:lstStyle>
              <a:defPPr>
                <a:defRPr kern="0"/>
              </a:defPPr>
            </a:lstStyle>
            <a:p>
              <a:pPr marL="12700" algn="just">
                <a:lnSpc>
                  <a:spcPct val="100000"/>
                </a:lnSpc>
                <a:spcBef>
                  <a:spcPts val="980"/>
                </a:spcBef>
              </a:pPr>
              <a:r>
                <a:rPr sz="1850" b="1" dirty="0">
                  <a:solidFill>
                    <a:srgbClr val="FFFFFF"/>
                  </a:solidFill>
                  <a:latin typeface="Times New Roman"/>
                  <a:cs typeface="Times New Roman"/>
                </a:rPr>
                <a:t>Data</a:t>
              </a:r>
              <a:r>
                <a:rPr sz="1850" b="1" spc="80" dirty="0">
                  <a:solidFill>
                    <a:srgbClr val="FFFFFF"/>
                  </a:solidFill>
                  <a:latin typeface="Times New Roman"/>
                  <a:cs typeface="Times New Roman"/>
                </a:rPr>
                <a:t> </a:t>
              </a:r>
              <a:r>
                <a:rPr sz="1850" b="1" spc="-10" dirty="0">
                  <a:solidFill>
                    <a:srgbClr val="FFFFFF"/>
                  </a:solidFill>
                  <a:latin typeface="Times New Roman"/>
                  <a:cs typeface="Times New Roman"/>
                </a:rPr>
                <a:t>Reduction</a:t>
              </a:r>
              <a:endParaRPr sz="1850" dirty="0">
                <a:latin typeface="Times New Roman"/>
                <a:cs typeface="Times New Roman"/>
              </a:endParaRPr>
            </a:p>
            <a:p>
              <a:pPr marL="12700" marR="5080">
                <a:lnSpc>
                  <a:spcPts val="2550"/>
                </a:lnSpc>
                <a:spcBef>
                  <a:spcPts val="60"/>
                </a:spcBef>
              </a:pPr>
              <a:r>
                <a:rPr sz="1500" dirty="0">
                  <a:solidFill>
                    <a:srgbClr val="FFFFFF"/>
                  </a:solidFill>
                  <a:latin typeface="Times New Roman"/>
                  <a:cs typeface="Times New Roman"/>
                </a:rPr>
                <a:t>Dropped</a:t>
              </a:r>
              <a:r>
                <a:rPr sz="1500" spc="15" dirty="0">
                  <a:solidFill>
                    <a:srgbClr val="FFFFFF"/>
                  </a:solidFill>
                  <a:latin typeface="Times New Roman"/>
                  <a:cs typeface="Times New Roman"/>
                </a:rPr>
                <a:t> </a:t>
              </a:r>
              <a:r>
                <a:rPr sz="1500" dirty="0">
                  <a:solidFill>
                    <a:srgbClr val="FFFFFF"/>
                  </a:solidFill>
                  <a:latin typeface="Times New Roman"/>
                  <a:cs typeface="Times New Roman"/>
                </a:rPr>
                <a:t>irrelevant</a:t>
              </a:r>
              <a:r>
                <a:rPr sz="1500" spc="20" dirty="0">
                  <a:solidFill>
                    <a:srgbClr val="FFFFFF"/>
                  </a:solidFill>
                  <a:latin typeface="Times New Roman"/>
                  <a:cs typeface="Times New Roman"/>
                </a:rPr>
                <a:t> </a:t>
              </a:r>
              <a:r>
                <a:rPr sz="1500" dirty="0">
                  <a:solidFill>
                    <a:srgbClr val="FFFFFF"/>
                  </a:solidFill>
                  <a:latin typeface="Times New Roman"/>
                  <a:cs typeface="Times New Roman"/>
                </a:rPr>
                <a:t>columns</a:t>
              </a:r>
              <a:r>
                <a:rPr sz="1500" spc="20" dirty="0">
                  <a:solidFill>
                    <a:srgbClr val="FFFFFF"/>
                  </a:solidFill>
                  <a:latin typeface="Times New Roman"/>
                  <a:cs typeface="Times New Roman"/>
                </a:rPr>
                <a:t> </a:t>
              </a:r>
              <a:r>
                <a:rPr sz="1500" dirty="0">
                  <a:solidFill>
                    <a:srgbClr val="FFFFFF"/>
                  </a:solidFill>
                  <a:latin typeface="Times New Roman"/>
                  <a:cs typeface="Times New Roman"/>
                </a:rPr>
                <a:t>from</a:t>
              </a:r>
              <a:r>
                <a:rPr sz="1500" spc="20" dirty="0">
                  <a:solidFill>
                    <a:srgbClr val="FFFFFF"/>
                  </a:solidFill>
                  <a:latin typeface="Times New Roman"/>
                  <a:cs typeface="Times New Roman"/>
                </a:rPr>
                <a:t> </a:t>
              </a:r>
              <a:r>
                <a:rPr sz="1500" dirty="0">
                  <a:solidFill>
                    <a:srgbClr val="FFFFFF"/>
                  </a:solidFill>
                  <a:latin typeface="Times New Roman"/>
                  <a:cs typeface="Times New Roman"/>
                </a:rPr>
                <a:t>the</a:t>
              </a:r>
              <a:r>
                <a:rPr sz="1500" spc="20" dirty="0">
                  <a:solidFill>
                    <a:srgbClr val="FFFFFF"/>
                  </a:solidFill>
                  <a:latin typeface="Times New Roman"/>
                  <a:cs typeface="Times New Roman"/>
                </a:rPr>
                <a:t> </a:t>
              </a:r>
              <a:r>
                <a:rPr sz="1500" dirty="0">
                  <a:solidFill>
                    <a:srgbClr val="FFFFFF"/>
                  </a:solidFill>
                  <a:latin typeface="Times New Roman"/>
                  <a:cs typeface="Times New Roman"/>
                </a:rPr>
                <a:t>dataset</a:t>
              </a:r>
              <a:r>
                <a:rPr sz="1500" spc="20" dirty="0">
                  <a:solidFill>
                    <a:srgbClr val="FFFFFF"/>
                  </a:solidFill>
                  <a:latin typeface="Times New Roman"/>
                  <a:cs typeface="Times New Roman"/>
                </a:rPr>
                <a:t> </a:t>
              </a:r>
              <a:r>
                <a:rPr sz="1500" spc="-20" dirty="0">
                  <a:solidFill>
                    <a:srgbClr val="FFFFFF"/>
                  </a:solidFill>
                  <a:latin typeface="Times New Roman"/>
                  <a:cs typeface="Times New Roman"/>
                </a:rPr>
                <a:t>like</a:t>
              </a:r>
              <a:r>
                <a:rPr lang="en-IN" sz="1500" spc="-20" dirty="0">
                  <a:solidFill>
                    <a:srgbClr val="FFFFFF"/>
                  </a:solidFill>
                  <a:latin typeface="Times New Roman"/>
                  <a:cs typeface="Times New Roman"/>
                </a:rPr>
                <a:t> Submission ID, </a:t>
              </a:r>
              <a:r>
                <a:rPr lang="en-US" sz="1500" spc="-20" dirty="0">
                  <a:solidFill>
                    <a:srgbClr val="FFFFFF"/>
                  </a:solidFill>
                  <a:latin typeface="Times New Roman"/>
                  <a:cs typeface="Times New Roman"/>
                </a:rPr>
                <a:t>What kind of flavorings do you add?, Other reason for drinking coffee, Where else do you purchase coffee?, Etc. columns</a:t>
              </a:r>
              <a:endParaRPr sz="1500" dirty="0">
                <a:latin typeface="Times New Roman"/>
                <a:cs typeface="Times New Roman"/>
              </a:endParaRPr>
            </a:p>
          </p:txBody>
        </p:sp>
        <p:grpSp>
          <p:nvGrpSpPr>
            <p:cNvPr id="40" name="object 19">
              <a:extLst>
                <a:ext uri="{FF2B5EF4-FFF2-40B4-BE49-F238E27FC236}">
                  <a16:creationId xmlns:a16="http://schemas.microsoft.com/office/drawing/2014/main" id="{754C073C-C71B-4535-997B-79A560D486F8}"/>
                </a:ext>
              </a:extLst>
            </p:cNvPr>
            <p:cNvGrpSpPr/>
            <p:nvPr/>
          </p:nvGrpSpPr>
          <p:grpSpPr>
            <a:xfrm>
              <a:off x="6416027" y="2011313"/>
              <a:ext cx="1306347" cy="1284746"/>
              <a:chOff x="9522674" y="2994647"/>
              <a:chExt cx="2265680" cy="2228214"/>
            </a:xfrm>
          </p:grpSpPr>
          <p:sp>
            <p:nvSpPr>
              <p:cNvPr id="45" name="object 20">
                <a:extLst>
                  <a:ext uri="{FF2B5EF4-FFF2-40B4-BE49-F238E27FC236}">
                    <a16:creationId xmlns:a16="http://schemas.microsoft.com/office/drawing/2014/main" id="{415D650C-0BB4-44F3-A429-4DAD9B8A5113}"/>
                  </a:ext>
                </a:extLst>
              </p:cNvPr>
              <p:cNvSpPr/>
              <p:nvPr/>
            </p:nvSpPr>
            <p:spPr>
              <a:xfrm>
                <a:off x="9522674" y="2994647"/>
                <a:ext cx="2265680" cy="2228214"/>
              </a:xfrm>
              <a:custGeom>
                <a:avLst/>
                <a:gdLst/>
                <a:ahLst/>
                <a:cxnLst/>
                <a:rect l="l" t="t" r="r" b="b"/>
                <a:pathLst>
                  <a:path w="2265679" h="2228215">
                    <a:moveTo>
                      <a:pt x="1132843" y="2227949"/>
                    </a:moveTo>
                    <a:lnTo>
                      <a:pt x="1083702" y="2226920"/>
                    </a:lnTo>
                    <a:lnTo>
                      <a:pt x="1035097" y="2223861"/>
                    </a:lnTo>
                    <a:lnTo>
                      <a:pt x="987068" y="2218812"/>
                    </a:lnTo>
                    <a:lnTo>
                      <a:pt x="939659" y="2211817"/>
                    </a:lnTo>
                    <a:lnTo>
                      <a:pt x="892913" y="2202916"/>
                    </a:lnTo>
                    <a:lnTo>
                      <a:pt x="846871" y="2192152"/>
                    </a:lnTo>
                    <a:lnTo>
                      <a:pt x="801577" y="2179567"/>
                    </a:lnTo>
                    <a:lnTo>
                      <a:pt x="757072" y="2165201"/>
                    </a:lnTo>
                    <a:lnTo>
                      <a:pt x="713400" y="2149098"/>
                    </a:lnTo>
                    <a:lnTo>
                      <a:pt x="670602" y="2131299"/>
                    </a:lnTo>
                    <a:lnTo>
                      <a:pt x="628722" y="2111845"/>
                    </a:lnTo>
                    <a:lnTo>
                      <a:pt x="587801" y="2090779"/>
                    </a:lnTo>
                    <a:lnTo>
                      <a:pt x="547883" y="2068142"/>
                    </a:lnTo>
                    <a:lnTo>
                      <a:pt x="509009" y="2043976"/>
                    </a:lnTo>
                    <a:lnTo>
                      <a:pt x="471223" y="2018322"/>
                    </a:lnTo>
                    <a:lnTo>
                      <a:pt x="434567" y="1991224"/>
                    </a:lnTo>
                    <a:lnTo>
                      <a:pt x="399083" y="1962722"/>
                    </a:lnTo>
                    <a:lnTo>
                      <a:pt x="364813" y="1932858"/>
                    </a:lnTo>
                    <a:lnTo>
                      <a:pt x="331801" y="1901674"/>
                    </a:lnTo>
                    <a:lnTo>
                      <a:pt x="300089" y="1869212"/>
                    </a:lnTo>
                    <a:lnTo>
                      <a:pt x="269720" y="1835513"/>
                    </a:lnTo>
                    <a:lnTo>
                      <a:pt x="240735" y="1800620"/>
                    </a:lnTo>
                    <a:lnTo>
                      <a:pt x="213177" y="1764574"/>
                    </a:lnTo>
                    <a:lnTo>
                      <a:pt x="187089" y="1727417"/>
                    </a:lnTo>
                    <a:lnTo>
                      <a:pt x="162514" y="1689191"/>
                    </a:lnTo>
                    <a:lnTo>
                      <a:pt x="139494" y="1649938"/>
                    </a:lnTo>
                    <a:lnTo>
                      <a:pt x="118070" y="1609699"/>
                    </a:lnTo>
                    <a:lnTo>
                      <a:pt x="98287" y="1568516"/>
                    </a:lnTo>
                    <a:lnTo>
                      <a:pt x="80186" y="1526431"/>
                    </a:lnTo>
                    <a:lnTo>
                      <a:pt x="63810" y="1483486"/>
                    </a:lnTo>
                    <a:lnTo>
                      <a:pt x="49202" y="1439723"/>
                    </a:lnTo>
                    <a:lnTo>
                      <a:pt x="36403" y="1395183"/>
                    </a:lnTo>
                    <a:lnTo>
                      <a:pt x="25457" y="1349908"/>
                    </a:lnTo>
                    <a:lnTo>
                      <a:pt x="16406" y="1303940"/>
                    </a:lnTo>
                    <a:lnTo>
                      <a:pt x="9292" y="1257321"/>
                    </a:lnTo>
                    <a:lnTo>
                      <a:pt x="4158" y="1210093"/>
                    </a:lnTo>
                    <a:lnTo>
                      <a:pt x="1046" y="1162296"/>
                    </a:lnTo>
                    <a:lnTo>
                      <a:pt x="0" y="1113974"/>
                    </a:lnTo>
                    <a:lnTo>
                      <a:pt x="1046" y="1065653"/>
                    </a:lnTo>
                    <a:lnTo>
                      <a:pt x="4158" y="1017856"/>
                    </a:lnTo>
                    <a:lnTo>
                      <a:pt x="9292" y="970628"/>
                    </a:lnTo>
                    <a:lnTo>
                      <a:pt x="16406" y="924009"/>
                    </a:lnTo>
                    <a:lnTo>
                      <a:pt x="25457" y="878041"/>
                    </a:lnTo>
                    <a:lnTo>
                      <a:pt x="36403" y="832766"/>
                    </a:lnTo>
                    <a:lnTo>
                      <a:pt x="49202" y="788226"/>
                    </a:lnTo>
                    <a:lnTo>
                      <a:pt x="63810" y="744463"/>
                    </a:lnTo>
                    <a:lnTo>
                      <a:pt x="80186" y="701518"/>
                    </a:lnTo>
                    <a:lnTo>
                      <a:pt x="98287" y="659433"/>
                    </a:lnTo>
                    <a:lnTo>
                      <a:pt x="118070" y="618250"/>
                    </a:lnTo>
                    <a:lnTo>
                      <a:pt x="139494" y="578011"/>
                    </a:lnTo>
                    <a:lnTo>
                      <a:pt x="162514" y="538758"/>
                    </a:lnTo>
                    <a:lnTo>
                      <a:pt x="187089" y="500532"/>
                    </a:lnTo>
                    <a:lnTo>
                      <a:pt x="213177" y="463375"/>
                    </a:lnTo>
                    <a:lnTo>
                      <a:pt x="240735" y="427329"/>
                    </a:lnTo>
                    <a:lnTo>
                      <a:pt x="269720" y="392436"/>
                    </a:lnTo>
                    <a:lnTo>
                      <a:pt x="300089" y="358737"/>
                    </a:lnTo>
                    <a:lnTo>
                      <a:pt x="331802" y="326275"/>
                    </a:lnTo>
                    <a:lnTo>
                      <a:pt x="364813" y="295091"/>
                    </a:lnTo>
                    <a:lnTo>
                      <a:pt x="399083" y="265227"/>
                    </a:lnTo>
                    <a:lnTo>
                      <a:pt x="434567" y="236725"/>
                    </a:lnTo>
                    <a:lnTo>
                      <a:pt x="471223" y="209627"/>
                    </a:lnTo>
                    <a:lnTo>
                      <a:pt x="509009" y="183973"/>
                    </a:lnTo>
                    <a:lnTo>
                      <a:pt x="547883" y="159807"/>
                    </a:lnTo>
                    <a:lnTo>
                      <a:pt x="587801" y="137170"/>
                    </a:lnTo>
                    <a:lnTo>
                      <a:pt x="628722" y="116104"/>
                    </a:lnTo>
                    <a:lnTo>
                      <a:pt x="670602" y="96650"/>
                    </a:lnTo>
                    <a:lnTo>
                      <a:pt x="713400" y="78851"/>
                    </a:lnTo>
                    <a:lnTo>
                      <a:pt x="757072" y="62748"/>
                    </a:lnTo>
                    <a:lnTo>
                      <a:pt x="801577" y="48382"/>
                    </a:lnTo>
                    <a:lnTo>
                      <a:pt x="846871" y="35797"/>
                    </a:lnTo>
                    <a:lnTo>
                      <a:pt x="892913" y="25033"/>
                    </a:lnTo>
                    <a:lnTo>
                      <a:pt x="939659" y="16132"/>
                    </a:lnTo>
                    <a:lnTo>
                      <a:pt x="987068" y="9137"/>
                    </a:lnTo>
                    <a:lnTo>
                      <a:pt x="1035097" y="4088"/>
                    </a:lnTo>
                    <a:lnTo>
                      <a:pt x="1083702" y="1029"/>
                    </a:lnTo>
                    <a:lnTo>
                      <a:pt x="1132843" y="0"/>
                    </a:lnTo>
                    <a:lnTo>
                      <a:pt x="1182793" y="1082"/>
                    </a:lnTo>
                    <a:lnTo>
                      <a:pt x="1232449" y="4311"/>
                    </a:lnTo>
                    <a:lnTo>
                      <a:pt x="1281748" y="9660"/>
                    </a:lnTo>
                    <a:lnTo>
                      <a:pt x="1330623" y="17104"/>
                    </a:lnTo>
                    <a:lnTo>
                      <a:pt x="1379009" y="26614"/>
                    </a:lnTo>
                    <a:lnTo>
                      <a:pt x="1426841" y="38165"/>
                    </a:lnTo>
                    <a:lnTo>
                      <a:pt x="1474054" y="51730"/>
                    </a:lnTo>
                    <a:lnTo>
                      <a:pt x="1520583" y="67282"/>
                    </a:lnTo>
                    <a:lnTo>
                      <a:pt x="1566362" y="84796"/>
                    </a:lnTo>
                    <a:lnTo>
                      <a:pt x="1611327" y="104244"/>
                    </a:lnTo>
                    <a:lnTo>
                      <a:pt x="1655411" y="125599"/>
                    </a:lnTo>
                    <a:lnTo>
                      <a:pt x="1698550" y="148836"/>
                    </a:lnTo>
                    <a:lnTo>
                      <a:pt x="1740679" y="173927"/>
                    </a:lnTo>
                    <a:lnTo>
                      <a:pt x="1781732" y="200847"/>
                    </a:lnTo>
                    <a:lnTo>
                      <a:pt x="1821644" y="229568"/>
                    </a:lnTo>
                    <a:lnTo>
                      <a:pt x="1860350" y="260064"/>
                    </a:lnTo>
                    <a:lnTo>
                      <a:pt x="1897785" y="292309"/>
                    </a:lnTo>
                    <a:lnTo>
                      <a:pt x="1933883" y="326275"/>
                    </a:lnTo>
                    <a:lnTo>
                      <a:pt x="1968424" y="361772"/>
                    </a:lnTo>
                    <a:lnTo>
                      <a:pt x="2001215" y="398583"/>
                    </a:lnTo>
                    <a:lnTo>
                      <a:pt x="2032228" y="436645"/>
                    </a:lnTo>
                    <a:lnTo>
                      <a:pt x="2061436" y="475892"/>
                    </a:lnTo>
                    <a:lnTo>
                      <a:pt x="2088811" y="516261"/>
                    </a:lnTo>
                    <a:lnTo>
                      <a:pt x="2114328" y="557688"/>
                    </a:lnTo>
                    <a:lnTo>
                      <a:pt x="2137958" y="600109"/>
                    </a:lnTo>
                    <a:lnTo>
                      <a:pt x="2159675" y="643459"/>
                    </a:lnTo>
                    <a:lnTo>
                      <a:pt x="2179453" y="687675"/>
                    </a:lnTo>
                    <a:lnTo>
                      <a:pt x="2197263" y="732691"/>
                    </a:lnTo>
                    <a:lnTo>
                      <a:pt x="2213079" y="778445"/>
                    </a:lnTo>
                    <a:lnTo>
                      <a:pt x="2226873" y="824872"/>
                    </a:lnTo>
                    <a:lnTo>
                      <a:pt x="2238620" y="871908"/>
                    </a:lnTo>
                    <a:lnTo>
                      <a:pt x="2248291" y="919488"/>
                    </a:lnTo>
                    <a:lnTo>
                      <a:pt x="2255861" y="967549"/>
                    </a:lnTo>
                    <a:lnTo>
                      <a:pt x="2261301" y="1016027"/>
                    </a:lnTo>
                    <a:lnTo>
                      <a:pt x="2264585" y="1064856"/>
                    </a:lnTo>
                    <a:lnTo>
                      <a:pt x="2265685" y="1113974"/>
                    </a:lnTo>
                    <a:lnTo>
                      <a:pt x="2264639" y="1162296"/>
                    </a:lnTo>
                    <a:lnTo>
                      <a:pt x="2261527" y="1210093"/>
                    </a:lnTo>
                    <a:lnTo>
                      <a:pt x="2256393" y="1257321"/>
                    </a:lnTo>
                    <a:lnTo>
                      <a:pt x="2249279" y="1303940"/>
                    </a:lnTo>
                    <a:lnTo>
                      <a:pt x="2240228" y="1349908"/>
                    </a:lnTo>
                    <a:lnTo>
                      <a:pt x="2229281" y="1395183"/>
                    </a:lnTo>
                    <a:lnTo>
                      <a:pt x="2216483" y="1439723"/>
                    </a:lnTo>
                    <a:lnTo>
                      <a:pt x="2201874" y="1483486"/>
                    </a:lnTo>
                    <a:lnTo>
                      <a:pt x="2185498" y="1526431"/>
                    </a:lnTo>
                    <a:lnTo>
                      <a:pt x="2167397" y="1568516"/>
                    </a:lnTo>
                    <a:lnTo>
                      <a:pt x="2147614" y="1609699"/>
                    </a:lnTo>
                    <a:lnTo>
                      <a:pt x="2126191" y="1649938"/>
                    </a:lnTo>
                    <a:lnTo>
                      <a:pt x="2103171" y="1689191"/>
                    </a:lnTo>
                    <a:lnTo>
                      <a:pt x="2078595" y="1727417"/>
                    </a:lnTo>
                    <a:lnTo>
                      <a:pt x="2052508" y="1764574"/>
                    </a:lnTo>
                    <a:lnTo>
                      <a:pt x="2024950" y="1800620"/>
                    </a:lnTo>
                    <a:lnTo>
                      <a:pt x="1995965" y="1835513"/>
                    </a:lnTo>
                    <a:lnTo>
                      <a:pt x="1965595" y="1869212"/>
                    </a:lnTo>
                    <a:lnTo>
                      <a:pt x="1933883" y="1901674"/>
                    </a:lnTo>
                    <a:lnTo>
                      <a:pt x="1900871" y="1932858"/>
                    </a:lnTo>
                    <a:lnTo>
                      <a:pt x="1866602" y="1962722"/>
                    </a:lnTo>
                    <a:lnTo>
                      <a:pt x="1831118" y="1991224"/>
                    </a:lnTo>
                    <a:lnTo>
                      <a:pt x="1794462" y="2018322"/>
                    </a:lnTo>
                    <a:lnTo>
                      <a:pt x="1756675" y="2043976"/>
                    </a:lnTo>
                    <a:lnTo>
                      <a:pt x="1717802" y="2068142"/>
                    </a:lnTo>
                    <a:lnTo>
                      <a:pt x="1677884" y="2090779"/>
                    </a:lnTo>
                    <a:lnTo>
                      <a:pt x="1636963" y="2111845"/>
                    </a:lnTo>
                    <a:lnTo>
                      <a:pt x="1595083" y="2131299"/>
                    </a:lnTo>
                    <a:lnTo>
                      <a:pt x="1552285" y="2149098"/>
                    </a:lnTo>
                    <a:lnTo>
                      <a:pt x="1508613" y="2165201"/>
                    </a:lnTo>
                    <a:lnTo>
                      <a:pt x="1464108" y="2179567"/>
                    </a:lnTo>
                    <a:lnTo>
                      <a:pt x="1418814" y="2192152"/>
                    </a:lnTo>
                    <a:lnTo>
                      <a:pt x="1372772" y="2202916"/>
                    </a:lnTo>
                    <a:lnTo>
                      <a:pt x="1326026" y="2211817"/>
                    </a:lnTo>
                    <a:lnTo>
                      <a:pt x="1278617" y="2218812"/>
                    </a:lnTo>
                    <a:lnTo>
                      <a:pt x="1230589" y="2223861"/>
                    </a:lnTo>
                    <a:lnTo>
                      <a:pt x="1181983" y="2226920"/>
                    </a:lnTo>
                    <a:lnTo>
                      <a:pt x="1132843" y="2227949"/>
                    </a:lnTo>
                    <a:close/>
                  </a:path>
                </a:pathLst>
              </a:custGeom>
              <a:solidFill>
                <a:srgbClr val="3E3E3E"/>
              </a:solidFill>
            </p:spPr>
            <p:txBody>
              <a:bodyPr wrap="square" lIns="0" tIns="0" rIns="0" bIns="0" rtlCol="0"/>
              <a:lstStyle>
                <a:defPPr>
                  <a:defRPr kern="0"/>
                </a:defPPr>
              </a:lstStyle>
              <a:p>
                <a:endParaRPr dirty="0"/>
              </a:p>
            </p:txBody>
          </p:sp>
          <p:pic>
            <p:nvPicPr>
              <p:cNvPr id="46" name="object 21">
                <a:extLst>
                  <a:ext uri="{FF2B5EF4-FFF2-40B4-BE49-F238E27FC236}">
                    <a16:creationId xmlns:a16="http://schemas.microsoft.com/office/drawing/2014/main" id="{A47DF839-D3E9-402E-A5F0-A8E3FE380BA8}"/>
                  </a:ext>
                </a:extLst>
              </p:cNvPr>
              <p:cNvPicPr/>
              <p:nvPr/>
            </p:nvPicPr>
            <p:blipFill>
              <a:blip r:embed="rId4" cstate="print"/>
              <a:stretch>
                <a:fillRect/>
              </a:stretch>
            </p:blipFill>
            <p:spPr>
              <a:xfrm>
                <a:off x="9969718" y="3443491"/>
                <a:ext cx="1371599" cy="1371599"/>
              </a:xfrm>
              <a:prstGeom prst="rect">
                <a:avLst/>
              </a:prstGeom>
            </p:spPr>
          </p:pic>
        </p:grpSp>
      </p:grpSp>
      <p:grpSp>
        <p:nvGrpSpPr>
          <p:cNvPr id="62" name="Group 61">
            <a:extLst>
              <a:ext uri="{FF2B5EF4-FFF2-40B4-BE49-F238E27FC236}">
                <a16:creationId xmlns:a16="http://schemas.microsoft.com/office/drawing/2014/main" id="{098D5EFE-F9CF-4316-9125-2BE24AAC48BF}"/>
              </a:ext>
            </a:extLst>
          </p:cNvPr>
          <p:cNvGrpSpPr/>
          <p:nvPr/>
        </p:nvGrpSpPr>
        <p:grpSpPr>
          <a:xfrm>
            <a:off x="-790038" y="4171812"/>
            <a:ext cx="6584661" cy="1762125"/>
            <a:chOff x="-169998" y="4595311"/>
            <a:chExt cx="6149203" cy="1762125"/>
          </a:xfrm>
        </p:grpSpPr>
        <p:sp>
          <p:nvSpPr>
            <p:cNvPr id="47" name="object 14">
              <a:extLst>
                <a:ext uri="{FF2B5EF4-FFF2-40B4-BE49-F238E27FC236}">
                  <a16:creationId xmlns:a16="http://schemas.microsoft.com/office/drawing/2014/main" id="{F1B0BBEF-8CFA-4FD6-A5F9-68FDE7677F9D}"/>
                </a:ext>
              </a:extLst>
            </p:cNvPr>
            <p:cNvSpPr/>
            <p:nvPr/>
          </p:nvSpPr>
          <p:spPr>
            <a:xfrm>
              <a:off x="-169998" y="4595311"/>
              <a:ext cx="5490210" cy="1762125"/>
            </a:xfrm>
            <a:custGeom>
              <a:avLst/>
              <a:gdLst/>
              <a:ahLst/>
              <a:cxnLst/>
              <a:rect l="l" t="t" r="r" b="b"/>
              <a:pathLst>
                <a:path w="5490209" h="1762125">
                  <a:moveTo>
                    <a:pt x="5425586" y="1761958"/>
                  </a:moveTo>
                  <a:lnTo>
                    <a:pt x="64139" y="1761958"/>
                  </a:lnTo>
                  <a:lnTo>
                    <a:pt x="39173" y="1756917"/>
                  </a:lnTo>
                  <a:lnTo>
                    <a:pt x="18786" y="1743171"/>
                  </a:lnTo>
                  <a:lnTo>
                    <a:pt x="5040" y="1722783"/>
                  </a:lnTo>
                  <a:lnTo>
                    <a:pt x="0" y="1697817"/>
                  </a:lnTo>
                  <a:lnTo>
                    <a:pt x="0" y="64139"/>
                  </a:lnTo>
                  <a:lnTo>
                    <a:pt x="5040" y="39173"/>
                  </a:lnTo>
                  <a:lnTo>
                    <a:pt x="18786" y="18786"/>
                  </a:lnTo>
                  <a:lnTo>
                    <a:pt x="39173" y="5040"/>
                  </a:lnTo>
                  <a:lnTo>
                    <a:pt x="64139" y="0"/>
                  </a:lnTo>
                  <a:lnTo>
                    <a:pt x="5425586" y="0"/>
                  </a:lnTo>
                  <a:lnTo>
                    <a:pt x="5470939" y="18787"/>
                  </a:lnTo>
                  <a:lnTo>
                    <a:pt x="5489726" y="64139"/>
                  </a:lnTo>
                  <a:lnTo>
                    <a:pt x="5489726" y="1697817"/>
                  </a:lnTo>
                  <a:lnTo>
                    <a:pt x="5484686" y="1722783"/>
                  </a:lnTo>
                  <a:lnTo>
                    <a:pt x="5470940" y="1743171"/>
                  </a:lnTo>
                  <a:lnTo>
                    <a:pt x="5450553" y="1756917"/>
                  </a:lnTo>
                  <a:lnTo>
                    <a:pt x="5425586" y="1761958"/>
                  </a:lnTo>
                  <a:close/>
                </a:path>
              </a:pathLst>
            </a:custGeom>
            <a:solidFill>
              <a:srgbClr val="100F0D"/>
            </a:solidFill>
          </p:spPr>
          <p:txBody>
            <a:bodyPr wrap="square" lIns="0" tIns="0" rIns="0" bIns="0" rtlCol="0"/>
            <a:lstStyle>
              <a:defPPr>
                <a:defRPr kern="0"/>
              </a:defPPr>
            </a:lstStyle>
            <a:p>
              <a:endParaRPr/>
            </a:p>
          </p:txBody>
        </p:sp>
        <p:sp>
          <p:nvSpPr>
            <p:cNvPr id="37" name="object 16">
              <a:extLst>
                <a:ext uri="{FF2B5EF4-FFF2-40B4-BE49-F238E27FC236}">
                  <a16:creationId xmlns:a16="http://schemas.microsoft.com/office/drawing/2014/main" id="{41DAE6DF-3278-40E0-B3CD-D4D28BB0644C}"/>
                </a:ext>
              </a:extLst>
            </p:cNvPr>
            <p:cNvSpPr txBox="1"/>
            <p:nvPr/>
          </p:nvSpPr>
          <p:spPr>
            <a:xfrm>
              <a:off x="95806" y="4604287"/>
              <a:ext cx="4444628" cy="1484574"/>
            </a:xfrm>
            <a:prstGeom prst="rect">
              <a:avLst/>
            </a:prstGeom>
          </p:spPr>
          <p:txBody>
            <a:bodyPr vert="horz" wrap="square" lIns="0" tIns="124460" rIns="0" bIns="0" rtlCol="0">
              <a:spAutoFit/>
            </a:bodyPr>
            <a:lstStyle>
              <a:defPPr>
                <a:defRPr kern="0"/>
              </a:defPPr>
            </a:lstStyle>
            <a:p>
              <a:pPr marL="12700" algn="r"/>
              <a:r>
                <a:rPr sz="1850" b="1" dirty="0">
                  <a:solidFill>
                    <a:srgbClr val="FFFFFF"/>
                  </a:solidFill>
                  <a:latin typeface="Times New Roman"/>
                  <a:cs typeface="Times New Roman"/>
                </a:rPr>
                <a:t>Data</a:t>
              </a:r>
              <a:r>
                <a:rPr sz="1850" b="1" spc="80" dirty="0">
                  <a:solidFill>
                    <a:srgbClr val="FFFFFF"/>
                  </a:solidFill>
                  <a:latin typeface="Times New Roman"/>
                  <a:cs typeface="Times New Roman"/>
                </a:rPr>
                <a:t> </a:t>
              </a:r>
              <a:r>
                <a:rPr sz="1850" b="1" spc="-10" dirty="0">
                  <a:solidFill>
                    <a:srgbClr val="FFFFFF"/>
                  </a:solidFill>
                  <a:latin typeface="Times New Roman"/>
                  <a:cs typeface="Times New Roman"/>
                </a:rPr>
                <a:t>Cleaning</a:t>
              </a:r>
              <a:endParaRPr lang="en-IN" sz="1850" b="1" spc="-10" dirty="0">
                <a:solidFill>
                  <a:srgbClr val="FFFFFF"/>
                </a:solidFill>
                <a:latin typeface="Times New Roman"/>
                <a:cs typeface="Times New Roman"/>
              </a:endParaRPr>
            </a:p>
            <a:p>
              <a:pPr marL="12700" algn="r">
                <a:lnSpc>
                  <a:spcPct val="150000"/>
                </a:lnSpc>
                <a:spcBef>
                  <a:spcPts val="600"/>
                </a:spcBef>
              </a:pPr>
              <a:r>
                <a:rPr lang="en-IN" sz="1500" spc="-10" dirty="0">
                  <a:solidFill>
                    <a:srgbClr val="FFFFFF"/>
                  </a:solidFill>
                  <a:latin typeface="Times New Roman"/>
                  <a:cs typeface="Times New Roman"/>
                </a:rPr>
                <a:t>Removed the Bool, and some categorical column and also preprocessed the null values columns which has huge percentage of NULL values</a:t>
              </a:r>
            </a:p>
          </p:txBody>
        </p:sp>
        <p:grpSp>
          <p:nvGrpSpPr>
            <p:cNvPr id="41" name="object 22">
              <a:extLst>
                <a:ext uri="{FF2B5EF4-FFF2-40B4-BE49-F238E27FC236}">
                  <a16:creationId xmlns:a16="http://schemas.microsoft.com/office/drawing/2014/main" id="{76DA3D3B-BC73-43C8-829B-B45273838BC1}"/>
                </a:ext>
              </a:extLst>
            </p:cNvPr>
            <p:cNvGrpSpPr/>
            <p:nvPr/>
          </p:nvGrpSpPr>
          <p:grpSpPr>
            <a:xfrm>
              <a:off x="4672857" y="4746481"/>
              <a:ext cx="1306348" cy="1313512"/>
              <a:chOff x="2320463" y="5820388"/>
              <a:chExt cx="2265680" cy="2228215"/>
            </a:xfrm>
          </p:grpSpPr>
          <p:sp>
            <p:nvSpPr>
              <p:cNvPr id="43" name="object 23">
                <a:extLst>
                  <a:ext uri="{FF2B5EF4-FFF2-40B4-BE49-F238E27FC236}">
                    <a16:creationId xmlns:a16="http://schemas.microsoft.com/office/drawing/2014/main" id="{9794B384-E35A-4BCA-B7FF-6895F917D374}"/>
                  </a:ext>
                </a:extLst>
              </p:cNvPr>
              <p:cNvSpPr/>
              <p:nvPr/>
            </p:nvSpPr>
            <p:spPr>
              <a:xfrm>
                <a:off x="2320463" y="5820388"/>
                <a:ext cx="2265680" cy="2228215"/>
              </a:xfrm>
              <a:custGeom>
                <a:avLst/>
                <a:gdLst/>
                <a:ahLst/>
                <a:cxnLst/>
                <a:rect l="l" t="t" r="r" b="b"/>
                <a:pathLst>
                  <a:path w="2265679" h="2228215">
                    <a:moveTo>
                      <a:pt x="1132842" y="2227950"/>
                    </a:moveTo>
                    <a:lnTo>
                      <a:pt x="1083702" y="2226921"/>
                    </a:lnTo>
                    <a:lnTo>
                      <a:pt x="1035096" y="2223861"/>
                    </a:lnTo>
                    <a:lnTo>
                      <a:pt x="987068" y="2218812"/>
                    </a:lnTo>
                    <a:lnTo>
                      <a:pt x="939659" y="2211817"/>
                    </a:lnTo>
                    <a:lnTo>
                      <a:pt x="892913" y="2202916"/>
                    </a:lnTo>
                    <a:lnTo>
                      <a:pt x="846871" y="2192152"/>
                    </a:lnTo>
                    <a:lnTo>
                      <a:pt x="801577" y="2179567"/>
                    </a:lnTo>
                    <a:lnTo>
                      <a:pt x="757072" y="2165202"/>
                    </a:lnTo>
                    <a:lnTo>
                      <a:pt x="713400" y="2149098"/>
                    </a:lnTo>
                    <a:lnTo>
                      <a:pt x="670602" y="2131299"/>
                    </a:lnTo>
                    <a:lnTo>
                      <a:pt x="628722" y="2111845"/>
                    </a:lnTo>
                    <a:lnTo>
                      <a:pt x="587801" y="2090779"/>
                    </a:lnTo>
                    <a:lnTo>
                      <a:pt x="547883" y="2068142"/>
                    </a:lnTo>
                    <a:lnTo>
                      <a:pt x="509009" y="2043976"/>
                    </a:lnTo>
                    <a:lnTo>
                      <a:pt x="471223" y="2018323"/>
                    </a:lnTo>
                    <a:lnTo>
                      <a:pt x="434567" y="1991224"/>
                    </a:lnTo>
                    <a:lnTo>
                      <a:pt x="399083" y="1962722"/>
                    </a:lnTo>
                    <a:lnTo>
                      <a:pt x="364813" y="1932858"/>
                    </a:lnTo>
                    <a:lnTo>
                      <a:pt x="331801" y="1901674"/>
                    </a:lnTo>
                    <a:lnTo>
                      <a:pt x="300089" y="1869212"/>
                    </a:lnTo>
                    <a:lnTo>
                      <a:pt x="269720" y="1835513"/>
                    </a:lnTo>
                    <a:lnTo>
                      <a:pt x="240735" y="1800620"/>
                    </a:lnTo>
                    <a:lnTo>
                      <a:pt x="213177" y="1764574"/>
                    </a:lnTo>
                    <a:lnTo>
                      <a:pt x="187089" y="1727418"/>
                    </a:lnTo>
                    <a:lnTo>
                      <a:pt x="162514" y="1689192"/>
                    </a:lnTo>
                    <a:lnTo>
                      <a:pt x="139494" y="1649938"/>
                    </a:lnTo>
                    <a:lnTo>
                      <a:pt x="118071" y="1609699"/>
                    </a:lnTo>
                    <a:lnTo>
                      <a:pt x="98287" y="1568516"/>
                    </a:lnTo>
                    <a:lnTo>
                      <a:pt x="80186" y="1526431"/>
                    </a:lnTo>
                    <a:lnTo>
                      <a:pt x="63810" y="1483486"/>
                    </a:lnTo>
                    <a:lnTo>
                      <a:pt x="49202" y="1439723"/>
                    </a:lnTo>
                    <a:lnTo>
                      <a:pt x="36403" y="1395183"/>
                    </a:lnTo>
                    <a:lnTo>
                      <a:pt x="25457" y="1349908"/>
                    </a:lnTo>
                    <a:lnTo>
                      <a:pt x="16406" y="1303940"/>
                    </a:lnTo>
                    <a:lnTo>
                      <a:pt x="9292" y="1257321"/>
                    </a:lnTo>
                    <a:lnTo>
                      <a:pt x="4158" y="1210093"/>
                    </a:lnTo>
                    <a:lnTo>
                      <a:pt x="1046" y="1162297"/>
                    </a:lnTo>
                    <a:lnTo>
                      <a:pt x="0" y="1113975"/>
                    </a:lnTo>
                    <a:lnTo>
                      <a:pt x="1046" y="1065653"/>
                    </a:lnTo>
                    <a:lnTo>
                      <a:pt x="4158" y="1017857"/>
                    </a:lnTo>
                    <a:lnTo>
                      <a:pt x="9292" y="970628"/>
                    </a:lnTo>
                    <a:lnTo>
                      <a:pt x="16406" y="924009"/>
                    </a:lnTo>
                    <a:lnTo>
                      <a:pt x="25457" y="878041"/>
                    </a:lnTo>
                    <a:lnTo>
                      <a:pt x="36403" y="832766"/>
                    </a:lnTo>
                    <a:lnTo>
                      <a:pt x="49202" y="788226"/>
                    </a:lnTo>
                    <a:lnTo>
                      <a:pt x="63810" y="744463"/>
                    </a:lnTo>
                    <a:lnTo>
                      <a:pt x="80186" y="701518"/>
                    </a:lnTo>
                    <a:lnTo>
                      <a:pt x="98287" y="659433"/>
                    </a:lnTo>
                    <a:lnTo>
                      <a:pt x="118071" y="618250"/>
                    </a:lnTo>
                    <a:lnTo>
                      <a:pt x="139494" y="578011"/>
                    </a:lnTo>
                    <a:lnTo>
                      <a:pt x="162514" y="538758"/>
                    </a:lnTo>
                    <a:lnTo>
                      <a:pt x="187089" y="500532"/>
                    </a:lnTo>
                    <a:lnTo>
                      <a:pt x="213177" y="463375"/>
                    </a:lnTo>
                    <a:lnTo>
                      <a:pt x="240735" y="427329"/>
                    </a:lnTo>
                    <a:lnTo>
                      <a:pt x="269720" y="392436"/>
                    </a:lnTo>
                    <a:lnTo>
                      <a:pt x="300089" y="358737"/>
                    </a:lnTo>
                    <a:lnTo>
                      <a:pt x="331802" y="326275"/>
                    </a:lnTo>
                    <a:lnTo>
                      <a:pt x="364813" y="295091"/>
                    </a:lnTo>
                    <a:lnTo>
                      <a:pt x="399083" y="265227"/>
                    </a:lnTo>
                    <a:lnTo>
                      <a:pt x="434567" y="236725"/>
                    </a:lnTo>
                    <a:lnTo>
                      <a:pt x="471223" y="209627"/>
                    </a:lnTo>
                    <a:lnTo>
                      <a:pt x="509009" y="183973"/>
                    </a:lnTo>
                    <a:lnTo>
                      <a:pt x="547883" y="159807"/>
                    </a:lnTo>
                    <a:lnTo>
                      <a:pt x="587801" y="137170"/>
                    </a:lnTo>
                    <a:lnTo>
                      <a:pt x="628722" y="116104"/>
                    </a:lnTo>
                    <a:lnTo>
                      <a:pt x="670602" y="96650"/>
                    </a:lnTo>
                    <a:lnTo>
                      <a:pt x="713400" y="78851"/>
                    </a:lnTo>
                    <a:lnTo>
                      <a:pt x="757072" y="62748"/>
                    </a:lnTo>
                    <a:lnTo>
                      <a:pt x="801577" y="48382"/>
                    </a:lnTo>
                    <a:lnTo>
                      <a:pt x="846871" y="35797"/>
                    </a:lnTo>
                    <a:lnTo>
                      <a:pt x="892913" y="25033"/>
                    </a:lnTo>
                    <a:lnTo>
                      <a:pt x="939659" y="16132"/>
                    </a:lnTo>
                    <a:lnTo>
                      <a:pt x="987068" y="9137"/>
                    </a:lnTo>
                    <a:lnTo>
                      <a:pt x="1035096" y="4088"/>
                    </a:lnTo>
                    <a:lnTo>
                      <a:pt x="1083702" y="1029"/>
                    </a:lnTo>
                    <a:lnTo>
                      <a:pt x="1132842" y="0"/>
                    </a:lnTo>
                    <a:lnTo>
                      <a:pt x="1182792" y="1082"/>
                    </a:lnTo>
                    <a:lnTo>
                      <a:pt x="1232449" y="4311"/>
                    </a:lnTo>
                    <a:lnTo>
                      <a:pt x="1281748" y="9660"/>
                    </a:lnTo>
                    <a:lnTo>
                      <a:pt x="1330623" y="17104"/>
                    </a:lnTo>
                    <a:lnTo>
                      <a:pt x="1379009" y="26614"/>
                    </a:lnTo>
                    <a:lnTo>
                      <a:pt x="1426842" y="38165"/>
                    </a:lnTo>
                    <a:lnTo>
                      <a:pt x="1474055" y="51730"/>
                    </a:lnTo>
                    <a:lnTo>
                      <a:pt x="1520583" y="67282"/>
                    </a:lnTo>
                    <a:lnTo>
                      <a:pt x="1566363" y="84796"/>
                    </a:lnTo>
                    <a:lnTo>
                      <a:pt x="1611327" y="104244"/>
                    </a:lnTo>
                    <a:lnTo>
                      <a:pt x="1655411" y="125599"/>
                    </a:lnTo>
                    <a:lnTo>
                      <a:pt x="1698551" y="148836"/>
                    </a:lnTo>
                    <a:lnTo>
                      <a:pt x="1740679" y="173927"/>
                    </a:lnTo>
                    <a:lnTo>
                      <a:pt x="1781732" y="200847"/>
                    </a:lnTo>
                    <a:lnTo>
                      <a:pt x="1821644" y="229568"/>
                    </a:lnTo>
                    <a:lnTo>
                      <a:pt x="1860351" y="260064"/>
                    </a:lnTo>
                    <a:lnTo>
                      <a:pt x="1897785" y="292309"/>
                    </a:lnTo>
                    <a:lnTo>
                      <a:pt x="1933884" y="326275"/>
                    </a:lnTo>
                    <a:lnTo>
                      <a:pt x="1968425" y="361772"/>
                    </a:lnTo>
                    <a:lnTo>
                      <a:pt x="2001216" y="398583"/>
                    </a:lnTo>
                    <a:lnTo>
                      <a:pt x="2032229" y="436645"/>
                    </a:lnTo>
                    <a:lnTo>
                      <a:pt x="2061436" y="475892"/>
                    </a:lnTo>
                    <a:lnTo>
                      <a:pt x="2088812" y="516261"/>
                    </a:lnTo>
                    <a:lnTo>
                      <a:pt x="2114328" y="557689"/>
                    </a:lnTo>
                    <a:lnTo>
                      <a:pt x="2137958" y="600109"/>
                    </a:lnTo>
                    <a:lnTo>
                      <a:pt x="2159676" y="643459"/>
                    </a:lnTo>
                    <a:lnTo>
                      <a:pt x="2179453" y="687675"/>
                    </a:lnTo>
                    <a:lnTo>
                      <a:pt x="2197263" y="732692"/>
                    </a:lnTo>
                    <a:lnTo>
                      <a:pt x="2213079" y="778445"/>
                    </a:lnTo>
                    <a:lnTo>
                      <a:pt x="2226874" y="824872"/>
                    </a:lnTo>
                    <a:lnTo>
                      <a:pt x="2238620" y="871908"/>
                    </a:lnTo>
                    <a:lnTo>
                      <a:pt x="2248292" y="919488"/>
                    </a:lnTo>
                    <a:lnTo>
                      <a:pt x="2255861" y="967549"/>
                    </a:lnTo>
                    <a:lnTo>
                      <a:pt x="2261301" y="1016027"/>
                    </a:lnTo>
                    <a:lnTo>
                      <a:pt x="2264585" y="1064857"/>
                    </a:lnTo>
                    <a:lnTo>
                      <a:pt x="2265685" y="1113975"/>
                    </a:lnTo>
                    <a:lnTo>
                      <a:pt x="2264639" y="1162297"/>
                    </a:lnTo>
                    <a:lnTo>
                      <a:pt x="2261527" y="1210093"/>
                    </a:lnTo>
                    <a:lnTo>
                      <a:pt x="2256393" y="1257321"/>
                    </a:lnTo>
                    <a:lnTo>
                      <a:pt x="2249279" y="1303940"/>
                    </a:lnTo>
                    <a:lnTo>
                      <a:pt x="2240228" y="1349908"/>
                    </a:lnTo>
                    <a:lnTo>
                      <a:pt x="2229282" y="1395183"/>
                    </a:lnTo>
                    <a:lnTo>
                      <a:pt x="2216483" y="1439723"/>
                    </a:lnTo>
                    <a:lnTo>
                      <a:pt x="2201875" y="1483486"/>
                    </a:lnTo>
                    <a:lnTo>
                      <a:pt x="2185499" y="1526431"/>
                    </a:lnTo>
                    <a:lnTo>
                      <a:pt x="2167398" y="1568516"/>
                    </a:lnTo>
                    <a:lnTo>
                      <a:pt x="2147614" y="1609699"/>
                    </a:lnTo>
                    <a:lnTo>
                      <a:pt x="2126191" y="1649938"/>
                    </a:lnTo>
                    <a:lnTo>
                      <a:pt x="2103171" y="1689192"/>
                    </a:lnTo>
                    <a:lnTo>
                      <a:pt x="2078596" y="1727418"/>
                    </a:lnTo>
                    <a:lnTo>
                      <a:pt x="2052508" y="1764574"/>
                    </a:lnTo>
                    <a:lnTo>
                      <a:pt x="2024950" y="1800620"/>
                    </a:lnTo>
                    <a:lnTo>
                      <a:pt x="1995965" y="1835513"/>
                    </a:lnTo>
                    <a:lnTo>
                      <a:pt x="1965596" y="1869212"/>
                    </a:lnTo>
                    <a:lnTo>
                      <a:pt x="1933883" y="1901674"/>
                    </a:lnTo>
                    <a:lnTo>
                      <a:pt x="1900872" y="1932858"/>
                    </a:lnTo>
                    <a:lnTo>
                      <a:pt x="1866602" y="1962722"/>
                    </a:lnTo>
                    <a:lnTo>
                      <a:pt x="1831118" y="1991224"/>
                    </a:lnTo>
                    <a:lnTo>
                      <a:pt x="1794462" y="2018323"/>
                    </a:lnTo>
                    <a:lnTo>
                      <a:pt x="1756676" y="2043976"/>
                    </a:lnTo>
                    <a:lnTo>
                      <a:pt x="1717802" y="2068142"/>
                    </a:lnTo>
                    <a:lnTo>
                      <a:pt x="1677884" y="2090779"/>
                    </a:lnTo>
                    <a:lnTo>
                      <a:pt x="1636963" y="2111845"/>
                    </a:lnTo>
                    <a:lnTo>
                      <a:pt x="1595083" y="2131299"/>
                    </a:lnTo>
                    <a:lnTo>
                      <a:pt x="1552285" y="2149098"/>
                    </a:lnTo>
                    <a:lnTo>
                      <a:pt x="1508613" y="2165202"/>
                    </a:lnTo>
                    <a:lnTo>
                      <a:pt x="1464108" y="2179567"/>
                    </a:lnTo>
                    <a:lnTo>
                      <a:pt x="1418814" y="2192152"/>
                    </a:lnTo>
                    <a:lnTo>
                      <a:pt x="1372772" y="2202916"/>
                    </a:lnTo>
                    <a:lnTo>
                      <a:pt x="1326026" y="2211817"/>
                    </a:lnTo>
                    <a:lnTo>
                      <a:pt x="1278617" y="2218812"/>
                    </a:lnTo>
                    <a:lnTo>
                      <a:pt x="1230589" y="2223861"/>
                    </a:lnTo>
                    <a:lnTo>
                      <a:pt x="1181983" y="2226921"/>
                    </a:lnTo>
                    <a:lnTo>
                      <a:pt x="1132842" y="2227950"/>
                    </a:lnTo>
                    <a:close/>
                  </a:path>
                </a:pathLst>
              </a:custGeom>
              <a:solidFill>
                <a:srgbClr val="3E3E3E"/>
              </a:solidFill>
            </p:spPr>
            <p:txBody>
              <a:bodyPr wrap="square" lIns="0" tIns="0" rIns="0" bIns="0" rtlCol="0"/>
              <a:lstStyle>
                <a:defPPr>
                  <a:defRPr kern="0"/>
                </a:defPPr>
              </a:lstStyle>
              <a:p>
                <a:endParaRPr/>
              </a:p>
            </p:txBody>
          </p:sp>
          <p:pic>
            <p:nvPicPr>
              <p:cNvPr id="44" name="object 24">
                <a:extLst>
                  <a:ext uri="{FF2B5EF4-FFF2-40B4-BE49-F238E27FC236}">
                    <a16:creationId xmlns:a16="http://schemas.microsoft.com/office/drawing/2014/main" id="{0BF0E87B-1105-4DAF-96EB-EF9B091F0575}"/>
                  </a:ext>
                </a:extLst>
              </p:cNvPr>
              <p:cNvPicPr/>
              <p:nvPr/>
            </p:nvPicPr>
            <p:blipFill>
              <a:blip r:embed="rId5" cstate="print"/>
              <a:stretch>
                <a:fillRect/>
              </a:stretch>
            </p:blipFill>
            <p:spPr>
              <a:xfrm>
                <a:off x="2753859" y="6269281"/>
                <a:ext cx="1371599" cy="1371599"/>
              </a:xfrm>
              <a:prstGeom prst="rect">
                <a:avLst/>
              </a:prstGeom>
            </p:spPr>
          </p:pic>
        </p:grpSp>
      </p:grpSp>
      <p:grpSp>
        <p:nvGrpSpPr>
          <p:cNvPr id="4" name="Group 3">
            <a:extLst>
              <a:ext uri="{FF2B5EF4-FFF2-40B4-BE49-F238E27FC236}">
                <a16:creationId xmlns:a16="http://schemas.microsoft.com/office/drawing/2014/main" id="{7B178A8F-78E3-47AA-97D6-A0455A88B424}"/>
              </a:ext>
            </a:extLst>
          </p:cNvPr>
          <p:cNvGrpSpPr/>
          <p:nvPr/>
        </p:nvGrpSpPr>
        <p:grpSpPr>
          <a:xfrm>
            <a:off x="-790038" y="1180799"/>
            <a:ext cx="13538486" cy="5133543"/>
            <a:chOff x="-592627" y="1752964"/>
            <a:chExt cx="13538486" cy="5133543"/>
          </a:xfrm>
        </p:grpSpPr>
        <p:grpSp>
          <p:nvGrpSpPr>
            <p:cNvPr id="32" name="object 3">
              <a:extLst>
                <a:ext uri="{FF2B5EF4-FFF2-40B4-BE49-F238E27FC236}">
                  <a16:creationId xmlns:a16="http://schemas.microsoft.com/office/drawing/2014/main" id="{37DCA1EE-76DD-49DB-8176-50DAA275CD69}"/>
                </a:ext>
              </a:extLst>
            </p:cNvPr>
            <p:cNvGrpSpPr/>
            <p:nvPr/>
          </p:nvGrpSpPr>
          <p:grpSpPr>
            <a:xfrm>
              <a:off x="-592627" y="1834827"/>
              <a:ext cx="13538486" cy="5051680"/>
              <a:chOff x="2467376" y="3295806"/>
              <a:chExt cx="13538486" cy="5051680"/>
            </a:xfrm>
          </p:grpSpPr>
          <p:pic>
            <p:nvPicPr>
              <p:cNvPr id="49" name="object 4">
                <a:extLst>
                  <a:ext uri="{FF2B5EF4-FFF2-40B4-BE49-F238E27FC236}">
                    <a16:creationId xmlns:a16="http://schemas.microsoft.com/office/drawing/2014/main" id="{8183C3FF-0D85-47DA-BEE4-388A548075CE}"/>
                  </a:ext>
                </a:extLst>
              </p:cNvPr>
              <p:cNvPicPr/>
              <p:nvPr/>
            </p:nvPicPr>
            <p:blipFill>
              <a:blip r:embed="rId6" cstate="print"/>
              <a:stretch>
                <a:fillRect/>
              </a:stretch>
            </p:blipFill>
            <p:spPr>
              <a:xfrm>
                <a:off x="3802123" y="5015890"/>
                <a:ext cx="4988948" cy="528333"/>
              </a:xfrm>
              <a:prstGeom prst="rect">
                <a:avLst/>
              </a:prstGeom>
            </p:spPr>
          </p:pic>
          <p:pic>
            <p:nvPicPr>
              <p:cNvPr id="51" name="object 6">
                <a:extLst>
                  <a:ext uri="{FF2B5EF4-FFF2-40B4-BE49-F238E27FC236}">
                    <a16:creationId xmlns:a16="http://schemas.microsoft.com/office/drawing/2014/main" id="{07FD3A01-9D3B-4924-AE96-693C1CEDC5FD}"/>
                  </a:ext>
                </a:extLst>
              </p:cNvPr>
              <p:cNvPicPr/>
              <p:nvPr/>
            </p:nvPicPr>
            <p:blipFill>
              <a:blip r:embed="rId6" cstate="print"/>
              <a:stretch>
                <a:fillRect/>
              </a:stretch>
            </p:blipFill>
            <p:spPr>
              <a:xfrm>
                <a:off x="3802123" y="7668411"/>
                <a:ext cx="4988948" cy="528334"/>
              </a:xfrm>
              <a:prstGeom prst="rect">
                <a:avLst/>
              </a:prstGeom>
            </p:spPr>
          </p:pic>
          <p:pic>
            <p:nvPicPr>
              <p:cNvPr id="52" name="object 7">
                <a:extLst>
                  <a:ext uri="{FF2B5EF4-FFF2-40B4-BE49-F238E27FC236}">
                    <a16:creationId xmlns:a16="http://schemas.microsoft.com/office/drawing/2014/main" id="{5DC1CD69-FCB1-42BF-8E1F-CD3A91C575D7}"/>
                  </a:ext>
                </a:extLst>
              </p:cNvPr>
              <p:cNvPicPr/>
              <p:nvPr/>
            </p:nvPicPr>
            <p:blipFill>
              <a:blip r:embed="rId6" cstate="print"/>
              <a:stretch>
                <a:fillRect/>
              </a:stretch>
            </p:blipFill>
            <p:spPr>
              <a:xfrm>
                <a:off x="11016914" y="7819154"/>
                <a:ext cx="4988948" cy="528332"/>
              </a:xfrm>
              <a:prstGeom prst="rect">
                <a:avLst/>
              </a:prstGeom>
            </p:spPr>
          </p:pic>
          <p:sp>
            <p:nvSpPr>
              <p:cNvPr id="53" name="object 8">
                <a:extLst>
                  <a:ext uri="{FF2B5EF4-FFF2-40B4-BE49-F238E27FC236}">
                    <a16:creationId xmlns:a16="http://schemas.microsoft.com/office/drawing/2014/main" id="{60AF4D4E-870F-445D-8603-0B90653FB689}"/>
                  </a:ext>
                </a:extLst>
              </p:cNvPr>
              <p:cNvSpPr/>
              <p:nvPr/>
            </p:nvSpPr>
            <p:spPr>
              <a:xfrm>
                <a:off x="2467376" y="3295806"/>
                <a:ext cx="5912839" cy="1710055"/>
              </a:xfrm>
              <a:custGeom>
                <a:avLst/>
                <a:gdLst/>
                <a:ahLst/>
                <a:cxnLst/>
                <a:rect l="l" t="t" r="r" b="b"/>
                <a:pathLst>
                  <a:path w="5490209" h="1762125">
                    <a:moveTo>
                      <a:pt x="5425586" y="1761958"/>
                    </a:moveTo>
                    <a:lnTo>
                      <a:pt x="64139" y="1761958"/>
                    </a:lnTo>
                    <a:lnTo>
                      <a:pt x="39173" y="1756917"/>
                    </a:lnTo>
                    <a:lnTo>
                      <a:pt x="18786" y="1743171"/>
                    </a:lnTo>
                    <a:lnTo>
                      <a:pt x="5040" y="1722784"/>
                    </a:lnTo>
                    <a:lnTo>
                      <a:pt x="0" y="1697817"/>
                    </a:lnTo>
                    <a:lnTo>
                      <a:pt x="0" y="64139"/>
                    </a:lnTo>
                    <a:lnTo>
                      <a:pt x="5040" y="39173"/>
                    </a:lnTo>
                    <a:lnTo>
                      <a:pt x="18786" y="18786"/>
                    </a:lnTo>
                    <a:lnTo>
                      <a:pt x="39173" y="5040"/>
                    </a:lnTo>
                    <a:lnTo>
                      <a:pt x="64139" y="0"/>
                    </a:lnTo>
                    <a:lnTo>
                      <a:pt x="5425586" y="0"/>
                    </a:lnTo>
                    <a:lnTo>
                      <a:pt x="5470939" y="18787"/>
                    </a:lnTo>
                    <a:lnTo>
                      <a:pt x="5489726" y="64139"/>
                    </a:lnTo>
                    <a:lnTo>
                      <a:pt x="5489726" y="1697817"/>
                    </a:lnTo>
                    <a:lnTo>
                      <a:pt x="5484686" y="1722784"/>
                    </a:lnTo>
                    <a:lnTo>
                      <a:pt x="5470940" y="1743171"/>
                    </a:lnTo>
                    <a:lnTo>
                      <a:pt x="5450553" y="1756917"/>
                    </a:lnTo>
                    <a:lnTo>
                      <a:pt x="5425586" y="1761958"/>
                    </a:lnTo>
                    <a:close/>
                  </a:path>
                </a:pathLst>
              </a:custGeom>
              <a:solidFill>
                <a:srgbClr val="100F0D"/>
              </a:solidFill>
            </p:spPr>
            <p:txBody>
              <a:bodyPr wrap="square" lIns="0" tIns="0" rIns="0" bIns="0" rtlCol="0"/>
              <a:lstStyle>
                <a:defPPr>
                  <a:defRPr kern="0"/>
                </a:defPPr>
              </a:lstStyle>
              <a:p>
                <a:endParaRPr dirty="0"/>
              </a:p>
            </p:txBody>
          </p:sp>
        </p:grpSp>
        <p:sp>
          <p:nvSpPr>
            <p:cNvPr id="33" name="object 10">
              <a:extLst>
                <a:ext uri="{FF2B5EF4-FFF2-40B4-BE49-F238E27FC236}">
                  <a16:creationId xmlns:a16="http://schemas.microsoft.com/office/drawing/2014/main" id="{5526855E-B176-4262-ADDB-43692E348661}"/>
                </a:ext>
              </a:extLst>
            </p:cNvPr>
            <p:cNvSpPr txBox="1"/>
            <p:nvPr/>
          </p:nvSpPr>
          <p:spPr>
            <a:xfrm>
              <a:off x="-561726" y="1752964"/>
              <a:ext cx="5120282" cy="1712520"/>
            </a:xfrm>
            <a:prstGeom prst="rect">
              <a:avLst/>
            </a:prstGeom>
          </p:spPr>
          <p:txBody>
            <a:bodyPr vert="horz" wrap="square" lIns="0" tIns="124460" rIns="0" bIns="0" rtlCol="0">
              <a:spAutoFit/>
            </a:bodyPr>
            <a:lstStyle>
              <a:defPPr>
                <a:defRPr kern="0"/>
              </a:defPPr>
            </a:lstStyle>
            <a:p>
              <a:pPr marL="12700" algn="r">
                <a:lnSpc>
                  <a:spcPct val="100000"/>
                </a:lnSpc>
                <a:spcBef>
                  <a:spcPts val="980"/>
                </a:spcBef>
              </a:pPr>
              <a:r>
                <a:rPr b="1"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Data</a:t>
              </a:r>
              <a:r>
                <a:rPr b="1" spc="8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 </a:t>
              </a:r>
              <a:r>
                <a:rPr b="1" spc="-1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Collection</a:t>
              </a:r>
              <a:endParaRPr dirty="0">
                <a:latin typeface="Times New Roman" panose="02020603050405020304" pitchFamily="18" charset="0"/>
                <a:ea typeface="Cambria Math" panose="02040503050406030204" pitchFamily="18" charset="0"/>
                <a:cs typeface="Times New Roman" panose="02020603050405020304" pitchFamily="18" charset="0"/>
              </a:endParaRPr>
            </a:p>
            <a:p>
              <a:pPr marL="12700" marR="5080" algn="r">
                <a:lnSpc>
                  <a:spcPts val="2550"/>
                </a:lnSpc>
                <a:spcBef>
                  <a:spcPts val="60"/>
                </a:spcBef>
              </a:pPr>
              <a:r>
                <a:rPr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Collected</a:t>
              </a:r>
              <a:r>
                <a:rPr lang="en-IN"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 Great American</a:t>
              </a:r>
              <a:r>
                <a:rPr sz="1500" spc="45"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 </a:t>
              </a:r>
              <a:r>
                <a:rPr lang="en-IN"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Coffee Taste </a:t>
              </a:r>
              <a:r>
                <a:rPr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Data</a:t>
              </a:r>
              <a:r>
                <a:rPr sz="1500" spc="45"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 </a:t>
              </a:r>
              <a:r>
                <a:rPr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containing</a:t>
              </a:r>
              <a:r>
                <a:rPr sz="1500" spc="45"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 </a:t>
              </a:r>
              <a:r>
                <a:rPr sz="1500" spc="-2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info </a:t>
              </a:r>
              <a:r>
                <a:rPr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on</a:t>
              </a:r>
              <a:r>
                <a:rPr sz="1500" spc="2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 </a:t>
              </a:r>
              <a:r>
                <a:rPr lang="en-IN" sz="1500" spc="2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4</a:t>
              </a:r>
              <a:r>
                <a:rPr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,04</a:t>
              </a:r>
              <a:r>
                <a:rPr lang="en-IN"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2</a:t>
              </a:r>
              <a:r>
                <a:rPr sz="1500" spc="2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 </a:t>
              </a:r>
              <a:r>
                <a:rPr lang="en-IN" sz="1500" spc="2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individual</a:t>
              </a:r>
              <a:r>
                <a:rPr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s</a:t>
              </a:r>
              <a:r>
                <a:rPr sz="1500" spc="2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 </a:t>
              </a:r>
              <a:r>
                <a:rPr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from</a:t>
              </a:r>
              <a:r>
                <a:rPr sz="1500" spc="15"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 </a:t>
              </a:r>
              <a:r>
                <a:rPr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a</a:t>
              </a:r>
              <a:r>
                <a:rPr sz="1500" spc="2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 </a:t>
              </a:r>
              <a:r>
                <a:rPr lang="en-IN"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Survey of James Hoffman hosted on last month. </a:t>
              </a:r>
              <a:r>
                <a:rPr lang="en-US"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It includes tasters’ demographics, general coffee drinking habits and preferences, &amp; more</a:t>
              </a:r>
              <a:r>
                <a:rPr lang="en-US" sz="1600" dirty="0">
                  <a:solidFill>
                    <a:srgbClr val="FFFFFF"/>
                  </a:solidFill>
                  <a:latin typeface="Cambria Math" panose="02040503050406030204" pitchFamily="18" charset="0"/>
                  <a:ea typeface="Cambria Math" panose="02040503050406030204" pitchFamily="18" charset="0"/>
                  <a:cs typeface="Times New Roman"/>
                </a:rPr>
                <a:t>.</a:t>
              </a:r>
              <a:endParaRPr sz="1600" dirty="0">
                <a:latin typeface="Cambria Math" panose="02040503050406030204" pitchFamily="18" charset="0"/>
                <a:ea typeface="Cambria Math" panose="02040503050406030204" pitchFamily="18" charset="0"/>
                <a:cs typeface="Times New Roman"/>
              </a:endParaRPr>
            </a:p>
          </p:txBody>
        </p:sp>
        <p:grpSp>
          <p:nvGrpSpPr>
            <p:cNvPr id="3" name="Group 2">
              <a:extLst>
                <a:ext uri="{FF2B5EF4-FFF2-40B4-BE49-F238E27FC236}">
                  <a16:creationId xmlns:a16="http://schemas.microsoft.com/office/drawing/2014/main" id="{1BFE6975-40B9-45B6-90CD-A508B388B7F5}"/>
                </a:ext>
              </a:extLst>
            </p:cNvPr>
            <p:cNvGrpSpPr/>
            <p:nvPr/>
          </p:nvGrpSpPr>
          <p:grpSpPr>
            <a:xfrm>
              <a:off x="4646718" y="1973608"/>
              <a:ext cx="1306348" cy="1284746"/>
              <a:chOff x="-510105" y="2019064"/>
              <a:chExt cx="1306348" cy="1284746"/>
            </a:xfrm>
          </p:grpSpPr>
          <p:sp>
            <p:nvSpPr>
              <p:cNvPr id="55" name="object 29">
                <a:extLst>
                  <a:ext uri="{FF2B5EF4-FFF2-40B4-BE49-F238E27FC236}">
                    <a16:creationId xmlns:a16="http://schemas.microsoft.com/office/drawing/2014/main" id="{745E10D7-C0AB-457B-97F2-1C755892868E}"/>
                  </a:ext>
                </a:extLst>
              </p:cNvPr>
              <p:cNvSpPr/>
              <p:nvPr/>
            </p:nvSpPr>
            <p:spPr>
              <a:xfrm>
                <a:off x="-510105" y="2019064"/>
                <a:ext cx="1306348" cy="1284746"/>
              </a:xfrm>
              <a:custGeom>
                <a:avLst/>
                <a:gdLst/>
                <a:ahLst/>
                <a:cxnLst/>
                <a:rect l="l" t="t" r="r" b="b"/>
                <a:pathLst>
                  <a:path w="2265679" h="2228215">
                    <a:moveTo>
                      <a:pt x="1132842" y="2227949"/>
                    </a:moveTo>
                    <a:lnTo>
                      <a:pt x="1083702" y="2226920"/>
                    </a:lnTo>
                    <a:lnTo>
                      <a:pt x="1035096" y="2223861"/>
                    </a:lnTo>
                    <a:lnTo>
                      <a:pt x="987068" y="2218812"/>
                    </a:lnTo>
                    <a:lnTo>
                      <a:pt x="939659" y="2211817"/>
                    </a:lnTo>
                    <a:lnTo>
                      <a:pt x="892913" y="2202916"/>
                    </a:lnTo>
                    <a:lnTo>
                      <a:pt x="846871" y="2192152"/>
                    </a:lnTo>
                    <a:lnTo>
                      <a:pt x="801577" y="2179567"/>
                    </a:lnTo>
                    <a:lnTo>
                      <a:pt x="757072" y="2165201"/>
                    </a:lnTo>
                    <a:lnTo>
                      <a:pt x="713400" y="2149098"/>
                    </a:lnTo>
                    <a:lnTo>
                      <a:pt x="670602" y="2131299"/>
                    </a:lnTo>
                    <a:lnTo>
                      <a:pt x="628722" y="2111845"/>
                    </a:lnTo>
                    <a:lnTo>
                      <a:pt x="587801" y="2090779"/>
                    </a:lnTo>
                    <a:lnTo>
                      <a:pt x="547883" y="2068142"/>
                    </a:lnTo>
                    <a:lnTo>
                      <a:pt x="509009" y="2043976"/>
                    </a:lnTo>
                    <a:lnTo>
                      <a:pt x="471223" y="2018322"/>
                    </a:lnTo>
                    <a:lnTo>
                      <a:pt x="434567" y="1991224"/>
                    </a:lnTo>
                    <a:lnTo>
                      <a:pt x="399083" y="1962722"/>
                    </a:lnTo>
                    <a:lnTo>
                      <a:pt x="364813" y="1932858"/>
                    </a:lnTo>
                    <a:lnTo>
                      <a:pt x="331801" y="1901674"/>
                    </a:lnTo>
                    <a:lnTo>
                      <a:pt x="300089" y="1869212"/>
                    </a:lnTo>
                    <a:lnTo>
                      <a:pt x="269720" y="1835513"/>
                    </a:lnTo>
                    <a:lnTo>
                      <a:pt x="240735" y="1800620"/>
                    </a:lnTo>
                    <a:lnTo>
                      <a:pt x="213177" y="1764574"/>
                    </a:lnTo>
                    <a:lnTo>
                      <a:pt x="187089" y="1727417"/>
                    </a:lnTo>
                    <a:lnTo>
                      <a:pt x="162514" y="1689191"/>
                    </a:lnTo>
                    <a:lnTo>
                      <a:pt x="139494" y="1649938"/>
                    </a:lnTo>
                    <a:lnTo>
                      <a:pt x="118071" y="1609699"/>
                    </a:lnTo>
                    <a:lnTo>
                      <a:pt x="98287" y="1568516"/>
                    </a:lnTo>
                    <a:lnTo>
                      <a:pt x="80186" y="1526431"/>
                    </a:lnTo>
                    <a:lnTo>
                      <a:pt x="63810" y="1483486"/>
                    </a:lnTo>
                    <a:lnTo>
                      <a:pt x="49202" y="1439723"/>
                    </a:lnTo>
                    <a:lnTo>
                      <a:pt x="36403" y="1395183"/>
                    </a:lnTo>
                    <a:lnTo>
                      <a:pt x="25457" y="1349908"/>
                    </a:lnTo>
                    <a:lnTo>
                      <a:pt x="16406" y="1303940"/>
                    </a:lnTo>
                    <a:lnTo>
                      <a:pt x="9292" y="1257321"/>
                    </a:lnTo>
                    <a:lnTo>
                      <a:pt x="4158" y="1210093"/>
                    </a:lnTo>
                    <a:lnTo>
                      <a:pt x="1046" y="1162296"/>
                    </a:lnTo>
                    <a:lnTo>
                      <a:pt x="0" y="1113974"/>
                    </a:lnTo>
                    <a:lnTo>
                      <a:pt x="1046" y="1065653"/>
                    </a:lnTo>
                    <a:lnTo>
                      <a:pt x="4158" y="1017856"/>
                    </a:lnTo>
                    <a:lnTo>
                      <a:pt x="9292" y="970628"/>
                    </a:lnTo>
                    <a:lnTo>
                      <a:pt x="16406" y="924009"/>
                    </a:lnTo>
                    <a:lnTo>
                      <a:pt x="25457" y="878041"/>
                    </a:lnTo>
                    <a:lnTo>
                      <a:pt x="36403" y="832766"/>
                    </a:lnTo>
                    <a:lnTo>
                      <a:pt x="49202" y="788226"/>
                    </a:lnTo>
                    <a:lnTo>
                      <a:pt x="63810" y="744463"/>
                    </a:lnTo>
                    <a:lnTo>
                      <a:pt x="80186" y="701518"/>
                    </a:lnTo>
                    <a:lnTo>
                      <a:pt x="98287" y="659433"/>
                    </a:lnTo>
                    <a:lnTo>
                      <a:pt x="118071" y="618250"/>
                    </a:lnTo>
                    <a:lnTo>
                      <a:pt x="139494" y="578011"/>
                    </a:lnTo>
                    <a:lnTo>
                      <a:pt x="162514" y="538758"/>
                    </a:lnTo>
                    <a:lnTo>
                      <a:pt x="187089" y="500532"/>
                    </a:lnTo>
                    <a:lnTo>
                      <a:pt x="213177" y="463375"/>
                    </a:lnTo>
                    <a:lnTo>
                      <a:pt x="240735" y="427329"/>
                    </a:lnTo>
                    <a:lnTo>
                      <a:pt x="269720" y="392436"/>
                    </a:lnTo>
                    <a:lnTo>
                      <a:pt x="300089" y="358737"/>
                    </a:lnTo>
                    <a:lnTo>
                      <a:pt x="331802" y="326275"/>
                    </a:lnTo>
                    <a:lnTo>
                      <a:pt x="364813" y="295091"/>
                    </a:lnTo>
                    <a:lnTo>
                      <a:pt x="399083" y="265227"/>
                    </a:lnTo>
                    <a:lnTo>
                      <a:pt x="434567" y="236725"/>
                    </a:lnTo>
                    <a:lnTo>
                      <a:pt x="471223" y="209627"/>
                    </a:lnTo>
                    <a:lnTo>
                      <a:pt x="509009" y="183973"/>
                    </a:lnTo>
                    <a:lnTo>
                      <a:pt x="547883" y="159807"/>
                    </a:lnTo>
                    <a:lnTo>
                      <a:pt x="587801" y="137170"/>
                    </a:lnTo>
                    <a:lnTo>
                      <a:pt x="628722" y="116104"/>
                    </a:lnTo>
                    <a:lnTo>
                      <a:pt x="670602" y="96650"/>
                    </a:lnTo>
                    <a:lnTo>
                      <a:pt x="713400" y="78851"/>
                    </a:lnTo>
                    <a:lnTo>
                      <a:pt x="757072" y="62748"/>
                    </a:lnTo>
                    <a:lnTo>
                      <a:pt x="801577" y="48382"/>
                    </a:lnTo>
                    <a:lnTo>
                      <a:pt x="846871" y="35797"/>
                    </a:lnTo>
                    <a:lnTo>
                      <a:pt x="892913" y="25033"/>
                    </a:lnTo>
                    <a:lnTo>
                      <a:pt x="939659" y="16132"/>
                    </a:lnTo>
                    <a:lnTo>
                      <a:pt x="987068" y="9137"/>
                    </a:lnTo>
                    <a:lnTo>
                      <a:pt x="1035096" y="4088"/>
                    </a:lnTo>
                    <a:lnTo>
                      <a:pt x="1083702" y="1029"/>
                    </a:lnTo>
                    <a:lnTo>
                      <a:pt x="1132842" y="0"/>
                    </a:lnTo>
                    <a:lnTo>
                      <a:pt x="1182792" y="1082"/>
                    </a:lnTo>
                    <a:lnTo>
                      <a:pt x="1232449" y="4311"/>
                    </a:lnTo>
                    <a:lnTo>
                      <a:pt x="1281748" y="9660"/>
                    </a:lnTo>
                    <a:lnTo>
                      <a:pt x="1330623" y="17104"/>
                    </a:lnTo>
                    <a:lnTo>
                      <a:pt x="1379009" y="26614"/>
                    </a:lnTo>
                    <a:lnTo>
                      <a:pt x="1426842" y="38165"/>
                    </a:lnTo>
                    <a:lnTo>
                      <a:pt x="1474055" y="51730"/>
                    </a:lnTo>
                    <a:lnTo>
                      <a:pt x="1520583" y="67282"/>
                    </a:lnTo>
                    <a:lnTo>
                      <a:pt x="1566363" y="84796"/>
                    </a:lnTo>
                    <a:lnTo>
                      <a:pt x="1611327" y="104244"/>
                    </a:lnTo>
                    <a:lnTo>
                      <a:pt x="1655411" y="125599"/>
                    </a:lnTo>
                    <a:lnTo>
                      <a:pt x="1698551" y="148836"/>
                    </a:lnTo>
                    <a:lnTo>
                      <a:pt x="1740679" y="173927"/>
                    </a:lnTo>
                    <a:lnTo>
                      <a:pt x="1781732" y="200847"/>
                    </a:lnTo>
                    <a:lnTo>
                      <a:pt x="1821644" y="229568"/>
                    </a:lnTo>
                    <a:lnTo>
                      <a:pt x="1860351" y="260064"/>
                    </a:lnTo>
                    <a:lnTo>
                      <a:pt x="1897785" y="292309"/>
                    </a:lnTo>
                    <a:lnTo>
                      <a:pt x="1933884" y="326275"/>
                    </a:lnTo>
                    <a:lnTo>
                      <a:pt x="1968425" y="361772"/>
                    </a:lnTo>
                    <a:lnTo>
                      <a:pt x="2001216" y="398583"/>
                    </a:lnTo>
                    <a:lnTo>
                      <a:pt x="2032229" y="436645"/>
                    </a:lnTo>
                    <a:lnTo>
                      <a:pt x="2061436" y="475892"/>
                    </a:lnTo>
                    <a:lnTo>
                      <a:pt x="2088812" y="516261"/>
                    </a:lnTo>
                    <a:lnTo>
                      <a:pt x="2114328" y="557688"/>
                    </a:lnTo>
                    <a:lnTo>
                      <a:pt x="2137958" y="600109"/>
                    </a:lnTo>
                    <a:lnTo>
                      <a:pt x="2159676" y="643459"/>
                    </a:lnTo>
                    <a:lnTo>
                      <a:pt x="2179453" y="687675"/>
                    </a:lnTo>
                    <a:lnTo>
                      <a:pt x="2197263" y="732691"/>
                    </a:lnTo>
                    <a:lnTo>
                      <a:pt x="2213079" y="778445"/>
                    </a:lnTo>
                    <a:lnTo>
                      <a:pt x="2226874" y="824872"/>
                    </a:lnTo>
                    <a:lnTo>
                      <a:pt x="2238620" y="871908"/>
                    </a:lnTo>
                    <a:lnTo>
                      <a:pt x="2248292" y="919488"/>
                    </a:lnTo>
                    <a:lnTo>
                      <a:pt x="2255861" y="967549"/>
                    </a:lnTo>
                    <a:lnTo>
                      <a:pt x="2261301" y="1016027"/>
                    </a:lnTo>
                    <a:lnTo>
                      <a:pt x="2264585" y="1064856"/>
                    </a:lnTo>
                    <a:lnTo>
                      <a:pt x="2265685" y="1113974"/>
                    </a:lnTo>
                    <a:lnTo>
                      <a:pt x="2264639" y="1162296"/>
                    </a:lnTo>
                    <a:lnTo>
                      <a:pt x="2261527" y="1210093"/>
                    </a:lnTo>
                    <a:lnTo>
                      <a:pt x="2256393" y="1257321"/>
                    </a:lnTo>
                    <a:lnTo>
                      <a:pt x="2249279" y="1303940"/>
                    </a:lnTo>
                    <a:lnTo>
                      <a:pt x="2240228" y="1349908"/>
                    </a:lnTo>
                    <a:lnTo>
                      <a:pt x="2229282" y="1395183"/>
                    </a:lnTo>
                    <a:lnTo>
                      <a:pt x="2216483" y="1439723"/>
                    </a:lnTo>
                    <a:lnTo>
                      <a:pt x="2201875" y="1483486"/>
                    </a:lnTo>
                    <a:lnTo>
                      <a:pt x="2185499" y="1526431"/>
                    </a:lnTo>
                    <a:lnTo>
                      <a:pt x="2167398" y="1568516"/>
                    </a:lnTo>
                    <a:lnTo>
                      <a:pt x="2147614" y="1609699"/>
                    </a:lnTo>
                    <a:lnTo>
                      <a:pt x="2126191" y="1649938"/>
                    </a:lnTo>
                    <a:lnTo>
                      <a:pt x="2103171" y="1689191"/>
                    </a:lnTo>
                    <a:lnTo>
                      <a:pt x="2078596" y="1727417"/>
                    </a:lnTo>
                    <a:lnTo>
                      <a:pt x="2052508" y="1764574"/>
                    </a:lnTo>
                    <a:lnTo>
                      <a:pt x="2024950" y="1800620"/>
                    </a:lnTo>
                    <a:lnTo>
                      <a:pt x="1995965" y="1835513"/>
                    </a:lnTo>
                    <a:lnTo>
                      <a:pt x="1965596" y="1869212"/>
                    </a:lnTo>
                    <a:lnTo>
                      <a:pt x="1933883" y="1901674"/>
                    </a:lnTo>
                    <a:lnTo>
                      <a:pt x="1900872" y="1932858"/>
                    </a:lnTo>
                    <a:lnTo>
                      <a:pt x="1866602" y="1962722"/>
                    </a:lnTo>
                    <a:lnTo>
                      <a:pt x="1831118" y="1991224"/>
                    </a:lnTo>
                    <a:lnTo>
                      <a:pt x="1794462" y="2018322"/>
                    </a:lnTo>
                    <a:lnTo>
                      <a:pt x="1756676" y="2043976"/>
                    </a:lnTo>
                    <a:lnTo>
                      <a:pt x="1717802" y="2068142"/>
                    </a:lnTo>
                    <a:lnTo>
                      <a:pt x="1677884" y="2090779"/>
                    </a:lnTo>
                    <a:lnTo>
                      <a:pt x="1636963" y="2111845"/>
                    </a:lnTo>
                    <a:lnTo>
                      <a:pt x="1595083" y="2131299"/>
                    </a:lnTo>
                    <a:lnTo>
                      <a:pt x="1552285" y="2149098"/>
                    </a:lnTo>
                    <a:lnTo>
                      <a:pt x="1508613" y="2165201"/>
                    </a:lnTo>
                    <a:lnTo>
                      <a:pt x="1464108" y="2179567"/>
                    </a:lnTo>
                    <a:lnTo>
                      <a:pt x="1418814" y="2192152"/>
                    </a:lnTo>
                    <a:lnTo>
                      <a:pt x="1372772" y="2202916"/>
                    </a:lnTo>
                    <a:lnTo>
                      <a:pt x="1326026" y="2211817"/>
                    </a:lnTo>
                    <a:lnTo>
                      <a:pt x="1278617" y="2218812"/>
                    </a:lnTo>
                    <a:lnTo>
                      <a:pt x="1230589" y="2223861"/>
                    </a:lnTo>
                    <a:lnTo>
                      <a:pt x="1181983" y="2226920"/>
                    </a:lnTo>
                    <a:lnTo>
                      <a:pt x="1132842" y="2227949"/>
                    </a:lnTo>
                    <a:close/>
                  </a:path>
                </a:pathLst>
              </a:custGeom>
              <a:solidFill>
                <a:srgbClr val="3E3E3E"/>
              </a:solidFill>
            </p:spPr>
            <p:txBody>
              <a:bodyPr wrap="square" lIns="0" tIns="0" rIns="0" bIns="0" rtlCol="0"/>
              <a:lstStyle>
                <a:defPPr>
                  <a:defRPr kern="0"/>
                </a:defPPr>
              </a:lstStyle>
              <a:p>
                <a:endParaRPr dirty="0"/>
              </a:p>
            </p:txBody>
          </p:sp>
          <p:pic>
            <p:nvPicPr>
              <p:cNvPr id="56" name="object 30">
                <a:extLst>
                  <a:ext uri="{FF2B5EF4-FFF2-40B4-BE49-F238E27FC236}">
                    <a16:creationId xmlns:a16="http://schemas.microsoft.com/office/drawing/2014/main" id="{043E66F8-88D3-4814-B1B2-1D77AF1F10A6}"/>
                  </a:ext>
                </a:extLst>
              </p:cNvPr>
              <p:cNvPicPr/>
              <p:nvPr/>
            </p:nvPicPr>
            <p:blipFill>
              <a:blip r:embed="rId7" cstate="print"/>
              <a:stretch>
                <a:fillRect/>
              </a:stretch>
            </p:blipFill>
            <p:spPr>
              <a:xfrm>
                <a:off x="-257410" y="2264260"/>
                <a:ext cx="800958" cy="800958"/>
              </a:xfrm>
              <a:prstGeom prst="rect">
                <a:avLst/>
              </a:prstGeom>
            </p:spPr>
          </p:pic>
        </p:grpSp>
      </p:grpSp>
      <p:grpSp>
        <p:nvGrpSpPr>
          <p:cNvPr id="63" name="Group 62">
            <a:extLst>
              <a:ext uri="{FF2B5EF4-FFF2-40B4-BE49-F238E27FC236}">
                <a16:creationId xmlns:a16="http://schemas.microsoft.com/office/drawing/2014/main" id="{15688C7A-F3A5-42DA-9AA8-4C42F5140614}"/>
              </a:ext>
            </a:extLst>
          </p:cNvPr>
          <p:cNvGrpSpPr/>
          <p:nvPr/>
        </p:nvGrpSpPr>
        <p:grpSpPr>
          <a:xfrm>
            <a:off x="6532432" y="5169113"/>
            <a:ext cx="6167151" cy="1762125"/>
            <a:chOff x="6455230" y="4176994"/>
            <a:chExt cx="6167151" cy="1762125"/>
          </a:xfrm>
        </p:grpSpPr>
        <p:sp>
          <p:nvSpPr>
            <p:cNvPr id="38" name="object 17">
              <a:extLst>
                <a:ext uri="{FF2B5EF4-FFF2-40B4-BE49-F238E27FC236}">
                  <a16:creationId xmlns:a16="http://schemas.microsoft.com/office/drawing/2014/main" id="{01E57977-FA2A-4F2B-8D4C-1CDBFD5D1357}"/>
                </a:ext>
              </a:extLst>
            </p:cNvPr>
            <p:cNvSpPr/>
            <p:nvPr/>
          </p:nvSpPr>
          <p:spPr>
            <a:xfrm>
              <a:off x="7132171" y="4176994"/>
              <a:ext cx="5490210" cy="1762125"/>
            </a:xfrm>
            <a:custGeom>
              <a:avLst/>
              <a:gdLst/>
              <a:ahLst/>
              <a:cxnLst/>
              <a:rect l="l" t="t" r="r" b="b"/>
              <a:pathLst>
                <a:path w="5490209" h="1762125">
                  <a:moveTo>
                    <a:pt x="5425587" y="1761958"/>
                  </a:moveTo>
                  <a:lnTo>
                    <a:pt x="64139" y="1761958"/>
                  </a:lnTo>
                  <a:lnTo>
                    <a:pt x="39173" y="1756917"/>
                  </a:lnTo>
                  <a:lnTo>
                    <a:pt x="18786" y="1743171"/>
                  </a:lnTo>
                  <a:lnTo>
                    <a:pt x="5040" y="1722783"/>
                  </a:lnTo>
                  <a:lnTo>
                    <a:pt x="0" y="1697817"/>
                  </a:lnTo>
                  <a:lnTo>
                    <a:pt x="0" y="64139"/>
                  </a:lnTo>
                  <a:lnTo>
                    <a:pt x="5040" y="39173"/>
                  </a:lnTo>
                  <a:lnTo>
                    <a:pt x="18786" y="18786"/>
                  </a:lnTo>
                  <a:lnTo>
                    <a:pt x="39173" y="5040"/>
                  </a:lnTo>
                  <a:lnTo>
                    <a:pt x="64139" y="0"/>
                  </a:lnTo>
                  <a:lnTo>
                    <a:pt x="5425587" y="0"/>
                  </a:lnTo>
                  <a:lnTo>
                    <a:pt x="5470939" y="18787"/>
                  </a:lnTo>
                  <a:lnTo>
                    <a:pt x="5489727" y="64139"/>
                  </a:lnTo>
                  <a:lnTo>
                    <a:pt x="5489727" y="1697817"/>
                  </a:lnTo>
                  <a:lnTo>
                    <a:pt x="5484686" y="1722783"/>
                  </a:lnTo>
                  <a:lnTo>
                    <a:pt x="5470940" y="1743171"/>
                  </a:lnTo>
                  <a:lnTo>
                    <a:pt x="5450553" y="1756917"/>
                  </a:lnTo>
                  <a:lnTo>
                    <a:pt x="5425587" y="1761958"/>
                  </a:lnTo>
                  <a:close/>
                </a:path>
              </a:pathLst>
            </a:custGeom>
            <a:solidFill>
              <a:srgbClr val="100F0D"/>
            </a:solidFill>
          </p:spPr>
          <p:txBody>
            <a:bodyPr wrap="square" lIns="0" tIns="0" rIns="0" bIns="0" rtlCol="0"/>
            <a:lstStyle>
              <a:defPPr>
                <a:defRPr kern="0"/>
              </a:defPPr>
            </a:lstStyle>
            <a:p>
              <a:endParaRPr/>
            </a:p>
          </p:txBody>
        </p:sp>
        <p:sp>
          <p:nvSpPr>
            <p:cNvPr id="39" name="object 18">
              <a:extLst>
                <a:ext uri="{FF2B5EF4-FFF2-40B4-BE49-F238E27FC236}">
                  <a16:creationId xmlns:a16="http://schemas.microsoft.com/office/drawing/2014/main" id="{E76C6D6E-4D31-4DBA-8C16-34E8DEE0F516}"/>
                </a:ext>
              </a:extLst>
            </p:cNvPr>
            <p:cNvSpPr txBox="1"/>
            <p:nvPr/>
          </p:nvSpPr>
          <p:spPr>
            <a:xfrm>
              <a:off x="7888994" y="4314226"/>
              <a:ext cx="3681095" cy="1386205"/>
            </a:xfrm>
            <a:prstGeom prst="rect">
              <a:avLst/>
            </a:prstGeom>
          </p:spPr>
          <p:txBody>
            <a:bodyPr vert="horz" wrap="square" lIns="0" tIns="124460" rIns="0" bIns="0" rtlCol="0">
              <a:spAutoFit/>
            </a:bodyPr>
            <a:lstStyle>
              <a:defPPr>
                <a:defRPr kern="0"/>
              </a:defPPr>
            </a:lstStyle>
            <a:p>
              <a:pPr marL="12700">
                <a:lnSpc>
                  <a:spcPct val="100000"/>
                </a:lnSpc>
                <a:spcBef>
                  <a:spcPts val="980"/>
                </a:spcBef>
              </a:pPr>
              <a:r>
                <a:rPr sz="1850" b="1" dirty="0">
                  <a:solidFill>
                    <a:srgbClr val="FFFFFF"/>
                  </a:solidFill>
                  <a:latin typeface="Times New Roman"/>
                  <a:cs typeface="Times New Roman"/>
                </a:rPr>
                <a:t>Data</a:t>
              </a:r>
              <a:r>
                <a:rPr sz="1850" b="1" spc="80" dirty="0">
                  <a:solidFill>
                    <a:srgbClr val="FFFFFF"/>
                  </a:solidFill>
                  <a:latin typeface="Times New Roman"/>
                  <a:cs typeface="Times New Roman"/>
                </a:rPr>
                <a:t> </a:t>
              </a:r>
              <a:r>
                <a:rPr sz="1850" b="1" spc="-10" dirty="0">
                  <a:solidFill>
                    <a:srgbClr val="FFFFFF"/>
                  </a:solidFill>
                  <a:latin typeface="Times New Roman"/>
                  <a:cs typeface="Times New Roman"/>
                </a:rPr>
                <a:t>Categorization</a:t>
              </a:r>
              <a:endParaRPr sz="1850" dirty="0">
                <a:latin typeface="Times New Roman"/>
                <a:cs typeface="Times New Roman"/>
              </a:endParaRPr>
            </a:p>
            <a:p>
              <a:pPr marL="12700" marR="5080">
                <a:lnSpc>
                  <a:spcPts val="2550"/>
                </a:lnSpc>
                <a:spcBef>
                  <a:spcPts val="60"/>
                </a:spcBef>
              </a:pPr>
              <a:r>
                <a:rPr sz="1500" dirty="0">
                  <a:solidFill>
                    <a:srgbClr val="FFFFFF"/>
                  </a:solidFill>
                  <a:latin typeface="Times New Roman"/>
                  <a:cs typeface="Times New Roman"/>
                </a:rPr>
                <a:t>Categorized</a:t>
              </a:r>
              <a:r>
                <a:rPr sz="1500" spc="40" dirty="0">
                  <a:solidFill>
                    <a:srgbClr val="FFFFFF"/>
                  </a:solidFill>
                  <a:latin typeface="Times New Roman"/>
                  <a:cs typeface="Times New Roman"/>
                </a:rPr>
                <a:t> </a:t>
              </a:r>
              <a:r>
                <a:rPr sz="1500" dirty="0">
                  <a:solidFill>
                    <a:srgbClr val="FFFFFF"/>
                  </a:solidFill>
                  <a:latin typeface="Times New Roman"/>
                  <a:cs typeface="Times New Roman"/>
                </a:rPr>
                <a:t>columns</a:t>
              </a:r>
              <a:r>
                <a:rPr sz="1500" spc="40" dirty="0">
                  <a:solidFill>
                    <a:srgbClr val="FFFFFF"/>
                  </a:solidFill>
                  <a:latin typeface="Times New Roman"/>
                  <a:cs typeface="Times New Roman"/>
                </a:rPr>
                <a:t> </a:t>
              </a:r>
              <a:r>
                <a:rPr sz="1500" dirty="0">
                  <a:solidFill>
                    <a:srgbClr val="FFFFFF"/>
                  </a:solidFill>
                  <a:latin typeface="Times New Roman"/>
                  <a:cs typeface="Times New Roman"/>
                </a:rPr>
                <a:t>in</a:t>
              </a:r>
              <a:r>
                <a:rPr sz="1500" spc="45" dirty="0">
                  <a:solidFill>
                    <a:srgbClr val="FFFFFF"/>
                  </a:solidFill>
                  <a:latin typeface="Times New Roman"/>
                  <a:cs typeface="Times New Roman"/>
                </a:rPr>
                <a:t> </a:t>
              </a:r>
              <a:r>
                <a:rPr sz="1500" dirty="0">
                  <a:solidFill>
                    <a:srgbClr val="FFFFFF"/>
                  </a:solidFill>
                  <a:latin typeface="Times New Roman"/>
                  <a:cs typeface="Times New Roman"/>
                </a:rPr>
                <a:t>Attributes,</a:t>
              </a:r>
              <a:r>
                <a:rPr sz="1500" spc="40" dirty="0">
                  <a:solidFill>
                    <a:srgbClr val="FFFFFF"/>
                  </a:solidFill>
                  <a:latin typeface="Times New Roman"/>
                  <a:cs typeface="Times New Roman"/>
                </a:rPr>
                <a:t> </a:t>
              </a:r>
              <a:r>
                <a:rPr sz="1500" spc="-10" dirty="0">
                  <a:solidFill>
                    <a:srgbClr val="FFFFFF"/>
                  </a:solidFill>
                  <a:latin typeface="Times New Roman"/>
                  <a:cs typeface="Times New Roman"/>
                </a:rPr>
                <a:t>Discrete </a:t>
              </a:r>
              <a:r>
                <a:rPr sz="1500" dirty="0">
                  <a:solidFill>
                    <a:srgbClr val="FFFFFF"/>
                  </a:solidFill>
                  <a:latin typeface="Times New Roman"/>
                  <a:cs typeface="Times New Roman"/>
                </a:rPr>
                <a:t>Variables</a:t>
              </a:r>
              <a:r>
                <a:rPr sz="1500" spc="15" dirty="0">
                  <a:solidFill>
                    <a:srgbClr val="FFFFFF"/>
                  </a:solidFill>
                  <a:latin typeface="Times New Roman"/>
                  <a:cs typeface="Times New Roman"/>
                </a:rPr>
                <a:t> </a:t>
              </a:r>
              <a:r>
                <a:rPr sz="1500" dirty="0">
                  <a:solidFill>
                    <a:srgbClr val="FFFFFF"/>
                  </a:solidFill>
                  <a:latin typeface="Times New Roman"/>
                  <a:cs typeface="Times New Roman"/>
                </a:rPr>
                <a:t>&amp;</a:t>
              </a:r>
              <a:r>
                <a:rPr sz="1500" spc="20" dirty="0">
                  <a:solidFill>
                    <a:srgbClr val="FFFFFF"/>
                  </a:solidFill>
                  <a:latin typeface="Times New Roman"/>
                  <a:cs typeface="Times New Roman"/>
                </a:rPr>
                <a:t> </a:t>
              </a:r>
              <a:r>
                <a:rPr sz="1500" dirty="0">
                  <a:solidFill>
                    <a:srgbClr val="FFFFFF"/>
                  </a:solidFill>
                  <a:latin typeface="Times New Roman"/>
                  <a:cs typeface="Times New Roman"/>
                </a:rPr>
                <a:t>Continuous</a:t>
              </a:r>
              <a:r>
                <a:rPr sz="1500" spc="15" dirty="0">
                  <a:solidFill>
                    <a:srgbClr val="FFFFFF"/>
                  </a:solidFill>
                  <a:latin typeface="Times New Roman"/>
                  <a:cs typeface="Times New Roman"/>
                </a:rPr>
                <a:t> </a:t>
              </a:r>
              <a:r>
                <a:rPr sz="1500" dirty="0">
                  <a:solidFill>
                    <a:srgbClr val="FFFFFF"/>
                  </a:solidFill>
                  <a:latin typeface="Times New Roman"/>
                  <a:cs typeface="Times New Roman"/>
                </a:rPr>
                <a:t>Variables</a:t>
              </a:r>
              <a:r>
                <a:rPr sz="1500" spc="20" dirty="0">
                  <a:solidFill>
                    <a:srgbClr val="FFFFFF"/>
                  </a:solidFill>
                  <a:latin typeface="Times New Roman"/>
                  <a:cs typeface="Times New Roman"/>
                </a:rPr>
                <a:t> </a:t>
              </a:r>
              <a:r>
                <a:rPr sz="1500" dirty="0">
                  <a:solidFill>
                    <a:srgbClr val="FFFFFF"/>
                  </a:solidFill>
                  <a:latin typeface="Times New Roman"/>
                  <a:cs typeface="Times New Roman"/>
                </a:rPr>
                <a:t>for</a:t>
              </a:r>
              <a:r>
                <a:rPr sz="1500" spc="15" dirty="0">
                  <a:solidFill>
                    <a:srgbClr val="FFFFFF"/>
                  </a:solidFill>
                  <a:latin typeface="Times New Roman"/>
                  <a:cs typeface="Times New Roman"/>
                </a:rPr>
                <a:t> </a:t>
              </a:r>
              <a:r>
                <a:rPr sz="1500" spc="-10" dirty="0">
                  <a:solidFill>
                    <a:srgbClr val="FFFFFF"/>
                  </a:solidFill>
                  <a:latin typeface="Times New Roman"/>
                  <a:cs typeface="Times New Roman"/>
                </a:rPr>
                <a:t>Analysis purpose</a:t>
              </a:r>
              <a:endParaRPr sz="1500" dirty="0">
                <a:latin typeface="Times New Roman"/>
                <a:cs typeface="Times New Roman"/>
              </a:endParaRPr>
            </a:p>
          </p:txBody>
        </p:sp>
        <p:sp>
          <p:nvSpPr>
            <p:cNvPr id="57" name="object 31">
              <a:extLst>
                <a:ext uri="{FF2B5EF4-FFF2-40B4-BE49-F238E27FC236}">
                  <a16:creationId xmlns:a16="http://schemas.microsoft.com/office/drawing/2014/main" id="{47D0E0AC-B917-4402-8A65-D5D03760F248}"/>
                </a:ext>
              </a:extLst>
            </p:cNvPr>
            <p:cNvSpPr/>
            <p:nvPr/>
          </p:nvSpPr>
          <p:spPr>
            <a:xfrm>
              <a:off x="6455230" y="4415684"/>
              <a:ext cx="1306349" cy="1284747"/>
            </a:xfrm>
            <a:custGeom>
              <a:avLst/>
              <a:gdLst/>
              <a:ahLst/>
              <a:cxnLst/>
              <a:rect l="l" t="t" r="r" b="b"/>
              <a:pathLst>
                <a:path w="2265679" h="2228215">
                  <a:moveTo>
                    <a:pt x="1132843" y="2227949"/>
                  </a:moveTo>
                  <a:lnTo>
                    <a:pt x="1083702" y="2226920"/>
                  </a:lnTo>
                  <a:lnTo>
                    <a:pt x="1035097" y="2223861"/>
                  </a:lnTo>
                  <a:lnTo>
                    <a:pt x="987068" y="2218812"/>
                  </a:lnTo>
                  <a:lnTo>
                    <a:pt x="939660" y="2211817"/>
                  </a:lnTo>
                  <a:lnTo>
                    <a:pt x="892913" y="2202916"/>
                  </a:lnTo>
                  <a:lnTo>
                    <a:pt x="846871" y="2192152"/>
                  </a:lnTo>
                  <a:lnTo>
                    <a:pt x="801577" y="2179567"/>
                  </a:lnTo>
                  <a:lnTo>
                    <a:pt x="757072" y="2165201"/>
                  </a:lnTo>
                  <a:lnTo>
                    <a:pt x="713400" y="2149098"/>
                  </a:lnTo>
                  <a:lnTo>
                    <a:pt x="670602" y="2131299"/>
                  </a:lnTo>
                  <a:lnTo>
                    <a:pt x="628722" y="2111845"/>
                  </a:lnTo>
                  <a:lnTo>
                    <a:pt x="587801" y="2090779"/>
                  </a:lnTo>
                  <a:lnTo>
                    <a:pt x="547883" y="2068142"/>
                  </a:lnTo>
                  <a:lnTo>
                    <a:pt x="509009" y="2043975"/>
                  </a:lnTo>
                  <a:lnTo>
                    <a:pt x="471223" y="2018322"/>
                  </a:lnTo>
                  <a:lnTo>
                    <a:pt x="434567" y="1991224"/>
                  </a:lnTo>
                  <a:lnTo>
                    <a:pt x="399083" y="1962721"/>
                  </a:lnTo>
                  <a:lnTo>
                    <a:pt x="364813" y="1932858"/>
                  </a:lnTo>
                  <a:lnTo>
                    <a:pt x="331802" y="1901674"/>
                  </a:lnTo>
                  <a:lnTo>
                    <a:pt x="300089" y="1869212"/>
                  </a:lnTo>
                  <a:lnTo>
                    <a:pt x="269720" y="1835513"/>
                  </a:lnTo>
                  <a:lnTo>
                    <a:pt x="240735" y="1800620"/>
                  </a:lnTo>
                  <a:lnTo>
                    <a:pt x="213177" y="1764574"/>
                  </a:lnTo>
                  <a:lnTo>
                    <a:pt x="187089" y="1727417"/>
                  </a:lnTo>
                  <a:lnTo>
                    <a:pt x="162514" y="1689191"/>
                  </a:lnTo>
                  <a:lnTo>
                    <a:pt x="139494" y="1649938"/>
                  </a:lnTo>
                  <a:lnTo>
                    <a:pt x="118071" y="1609699"/>
                  </a:lnTo>
                  <a:lnTo>
                    <a:pt x="98287" y="1568516"/>
                  </a:lnTo>
                  <a:lnTo>
                    <a:pt x="80186" y="1526431"/>
                  </a:lnTo>
                  <a:lnTo>
                    <a:pt x="63810" y="1483486"/>
                  </a:lnTo>
                  <a:lnTo>
                    <a:pt x="49202" y="1439723"/>
                  </a:lnTo>
                  <a:lnTo>
                    <a:pt x="36403" y="1395183"/>
                  </a:lnTo>
                  <a:lnTo>
                    <a:pt x="25457" y="1349908"/>
                  </a:lnTo>
                  <a:lnTo>
                    <a:pt x="16406" y="1303940"/>
                  </a:lnTo>
                  <a:lnTo>
                    <a:pt x="9292" y="1257321"/>
                  </a:lnTo>
                  <a:lnTo>
                    <a:pt x="4158" y="1210092"/>
                  </a:lnTo>
                  <a:lnTo>
                    <a:pt x="1046" y="1162296"/>
                  </a:lnTo>
                  <a:lnTo>
                    <a:pt x="0" y="1113974"/>
                  </a:lnTo>
                  <a:lnTo>
                    <a:pt x="1046" y="1065653"/>
                  </a:lnTo>
                  <a:lnTo>
                    <a:pt x="4158" y="1017856"/>
                  </a:lnTo>
                  <a:lnTo>
                    <a:pt x="9292" y="970628"/>
                  </a:lnTo>
                  <a:lnTo>
                    <a:pt x="16406" y="924009"/>
                  </a:lnTo>
                  <a:lnTo>
                    <a:pt x="25457" y="878041"/>
                  </a:lnTo>
                  <a:lnTo>
                    <a:pt x="36403" y="832766"/>
                  </a:lnTo>
                  <a:lnTo>
                    <a:pt x="49202" y="788226"/>
                  </a:lnTo>
                  <a:lnTo>
                    <a:pt x="63810" y="744463"/>
                  </a:lnTo>
                  <a:lnTo>
                    <a:pt x="80186" y="701518"/>
                  </a:lnTo>
                  <a:lnTo>
                    <a:pt x="98287" y="659433"/>
                  </a:lnTo>
                  <a:lnTo>
                    <a:pt x="118071" y="618250"/>
                  </a:lnTo>
                  <a:lnTo>
                    <a:pt x="139494" y="578011"/>
                  </a:lnTo>
                  <a:lnTo>
                    <a:pt x="162514" y="538758"/>
                  </a:lnTo>
                  <a:lnTo>
                    <a:pt x="187089" y="500532"/>
                  </a:lnTo>
                  <a:lnTo>
                    <a:pt x="213177" y="463375"/>
                  </a:lnTo>
                  <a:lnTo>
                    <a:pt x="240735" y="427329"/>
                  </a:lnTo>
                  <a:lnTo>
                    <a:pt x="269720" y="392436"/>
                  </a:lnTo>
                  <a:lnTo>
                    <a:pt x="300089" y="358737"/>
                  </a:lnTo>
                  <a:lnTo>
                    <a:pt x="331802" y="326275"/>
                  </a:lnTo>
                  <a:lnTo>
                    <a:pt x="364813" y="295091"/>
                  </a:lnTo>
                  <a:lnTo>
                    <a:pt x="399083" y="265227"/>
                  </a:lnTo>
                  <a:lnTo>
                    <a:pt x="434567" y="236725"/>
                  </a:lnTo>
                  <a:lnTo>
                    <a:pt x="471223" y="209627"/>
                  </a:lnTo>
                  <a:lnTo>
                    <a:pt x="509009" y="183973"/>
                  </a:lnTo>
                  <a:lnTo>
                    <a:pt x="547883" y="159807"/>
                  </a:lnTo>
                  <a:lnTo>
                    <a:pt x="587801" y="137170"/>
                  </a:lnTo>
                  <a:lnTo>
                    <a:pt x="628722" y="116104"/>
                  </a:lnTo>
                  <a:lnTo>
                    <a:pt x="670602" y="96650"/>
                  </a:lnTo>
                  <a:lnTo>
                    <a:pt x="713400" y="78851"/>
                  </a:lnTo>
                  <a:lnTo>
                    <a:pt x="757072" y="62748"/>
                  </a:lnTo>
                  <a:lnTo>
                    <a:pt x="801577" y="48382"/>
                  </a:lnTo>
                  <a:lnTo>
                    <a:pt x="846871" y="35797"/>
                  </a:lnTo>
                  <a:lnTo>
                    <a:pt x="892913" y="25033"/>
                  </a:lnTo>
                  <a:lnTo>
                    <a:pt x="939660" y="16132"/>
                  </a:lnTo>
                  <a:lnTo>
                    <a:pt x="987068" y="9137"/>
                  </a:lnTo>
                  <a:lnTo>
                    <a:pt x="1035097" y="4088"/>
                  </a:lnTo>
                  <a:lnTo>
                    <a:pt x="1083702" y="1029"/>
                  </a:lnTo>
                  <a:lnTo>
                    <a:pt x="1132843" y="0"/>
                  </a:lnTo>
                  <a:lnTo>
                    <a:pt x="1182793" y="1082"/>
                  </a:lnTo>
                  <a:lnTo>
                    <a:pt x="1232450" y="4311"/>
                  </a:lnTo>
                  <a:lnTo>
                    <a:pt x="1281748" y="9660"/>
                  </a:lnTo>
                  <a:lnTo>
                    <a:pt x="1330623" y="17104"/>
                  </a:lnTo>
                  <a:lnTo>
                    <a:pt x="1379009" y="26614"/>
                  </a:lnTo>
                  <a:lnTo>
                    <a:pt x="1426842" y="38165"/>
                  </a:lnTo>
                  <a:lnTo>
                    <a:pt x="1474055" y="51730"/>
                  </a:lnTo>
                  <a:lnTo>
                    <a:pt x="1520584" y="67282"/>
                  </a:lnTo>
                  <a:lnTo>
                    <a:pt x="1566363" y="84796"/>
                  </a:lnTo>
                  <a:lnTo>
                    <a:pt x="1611327" y="104243"/>
                  </a:lnTo>
                  <a:lnTo>
                    <a:pt x="1655412" y="125599"/>
                  </a:lnTo>
                  <a:lnTo>
                    <a:pt x="1698551" y="148836"/>
                  </a:lnTo>
                  <a:lnTo>
                    <a:pt x="1740679" y="173927"/>
                  </a:lnTo>
                  <a:lnTo>
                    <a:pt x="1781732" y="200847"/>
                  </a:lnTo>
                  <a:lnTo>
                    <a:pt x="1821645" y="229568"/>
                  </a:lnTo>
                  <a:lnTo>
                    <a:pt x="1860351" y="260064"/>
                  </a:lnTo>
                  <a:lnTo>
                    <a:pt x="1897785" y="292309"/>
                  </a:lnTo>
                  <a:lnTo>
                    <a:pt x="1933884" y="326275"/>
                  </a:lnTo>
                  <a:lnTo>
                    <a:pt x="1968425" y="361772"/>
                  </a:lnTo>
                  <a:lnTo>
                    <a:pt x="2001216" y="398583"/>
                  </a:lnTo>
                  <a:lnTo>
                    <a:pt x="2032228" y="436645"/>
                  </a:lnTo>
                  <a:lnTo>
                    <a:pt x="2061436" y="475892"/>
                  </a:lnTo>
                  <a:lnTo>
                    <a:pt x="2088812" y="516261"/>
                  </a:lnTo>
                  <a:lnTo>
                    <a:pt x="2114328" y="557688"/>
                  </a:lnTo>
                  <a:lnTo>
                    <a:pt x="2137958" y="600109"/>
                  </a:lnTo>
                  <a:lnTo>
                    <a:pt x="2159676" y="643459"/>
                  </a:lnTo>
                  <a:lnTo>
                    <a:pt x="2179453" y="687675"/>
                  </a:lnTo>
                  <a:lnTo>
                    <a:pt x="2197263" y="732691"/>
                  </a:lnTo>
                  <a:lnTo>
                    <a:pt x="2213079" y="778445"/>
                  </a:lnTo>
                  <a:lnTo>
                    <a:pt x="2226874" y="824872"/>
                  </a:lnTo>
                  <a:lnTo>
                    <a:pt x="2238620" y="871908"/>
                  </a:lnTo>
                  <a:lnTo>
                    <a:pt x="2248292" y="919488"/>
                  </a:lnTo>
                  <a:lnTo>
                    <a:pt x="2255861" y="967549"/>
                  </a:lnTo>
                  <a:lnTo>
                    <a:pt x="2261301" y="1016027"/>
                  </a:lnTo>
                  <a:lnTo>
                    <a:pt x="2264585" y="1064856"/>
                  </a:lnTo>
                  <a:lnTo>
                    <a:pt x="2265686" y="1113974"/>
                  </a:lnTo>
                  <a:lnTo>
                    <a:pt x="2264639" y="1162296"/>
                  </a:lnTo>
                  <a:lnTo>
                    <a:pt x="2261528" y="1210092"/>
                  </a:lnTo>
                  <a:lnTo>
                    <a:pt x="2256394" y="1257321"/>
                  </a:lnTo>
                  <a:lnTo>
                    <a:pt x="2249280" y="1303940"/>
                  </a:lnTo>
                  <a:lnTo>
                    <a:pt x="2240228" y="1349908"/>
                  </a:lnTo>
                  <a:lnTo>
                    <a:pt x="2229282" y="1395183"/>
                  </a:lnTo>
                  <a:lnTo>
                    <a:pt x="2216483" y="1439723"/>
                  </a:lnTo>
                  <a:lnTo>
                    <a:pt x="2201875" y="1483486"/>
                  </a:lnTo>
                  <a:lnTo>
                    <a:pt x="2185499" y="1526431"/>
                  </a:lnTo>
                  <a:lnTo>
                    <a:pt x="2167398" y="1568516"/>
                  </a:lnTo>
                  <a:lnTo>
                    <a:pt x="2147615" y="1609699"/>
                  </a:lnTo>
                  <a:lnTo>
                    <a:pt x="2126192" y="1649938"/>
                  </a:lnTo>
                  <a:lnTo>
                    <a:pt x="2103171" y="1689191"/>
                  </a:lnTo>
                  <a:lnTo>
                    <a:pt x="2078596" y="1727417"/>
                  </a:lnTo>
                  <a:lnTo>
                    <a:pt x="2052508" y="1764574"/>
                  </a:lnTo>
                  <a:lnTo>
                    <a:pt x="2024950" y="1800620"/>
                  </a:lnTo>
                  <a:lnTo>
                    <a:pt x="1995965" y="1835513"/>
                  </a:lnTo>
                  <a:lnTo>
                    <a:pt x="1965596" y="1869212"/>
                  </a:lnTo>
                  <a:lnTo>
                    <a:pt x="1933884" y="1901674"/>
                  </a:lnTo>
                  <a:lnTo>
                    <a:pt x="1900872" y="1932858"/>
                  </a:lnTo>
                  <a:lnTo>
                    <a:pt x="1866602" y="1962721"/>
                  </a:lnTo>
                  <a:lnTo>
                    <a:pt x="1831118" y="1991224"/>
                  </a:lnTo>
                  <a:lnTo>
                    <a:pt x="1794462" y="2018322"/>
                  </a:lnTo>
                  <a:lnTo>
                    <a:pt x="1756676" y="2043975"/>
                  </a:lnTo>
                  <a:lnTo>
                    <a:pt x="1717802" y="2068142"/>
                  </a:lnTo>
                  <a:lnTo>
                    <a:pt x="1677884" y="2090779"/>
                  </a:lnTo>
                  <a:lnTo>
                    <a:pt x="1636963" y="2111845"/>
                  </a:lnTo>
                  <a:lnTo>
                    <a:pt x="1595083" y="2131299"/>
                  </a:lnTo>
                  <a:lnTo>
                    <a:pt x="1552285" y="2149098"/>
                  </a:lnTo>
                  <a:lnTo>
                    <a:pt x="1508613" y="2165201"/>
                  </a:lnTo>
                  <a:lnTo>
                    <a:pt x="1464108" y="2179567"/>
                  </a:lnTo>
                  <a:lnTo>
                    <a:pt x="1418814" y="2192152"/>
                  </a:lnTo>
                  <a:lnTo>
                    <a:pt x="1372772" y="2202916"/>
                  </a:lnTo>
                  <a:lnTo>
                    <a:pt x="1326026" y="2211817"/>
                  </a:lnTo>
                  <a:lnTo>
                    <a:pt x="1278617" y="2218812"/>
                  </a:lnTo>
                  <a:lnTo>
                    <a:pt x="1230589" y="2223861"/>
                  </a:lnTo>
                  <a:lnTo>
                    <a:pt x="1181983" y="2226920"/>
                  </a:lnTo>
                  <a:lnTo>
                    <a:pt x="1132843" y="2227949"/>
                  </a:lnTo>
                  <a:close/>
                </a:path>
              </a:pathLst>
            </a:custGeom>
            <a:solidFill>
              <a:srgbClr val="3E3E3E"/>
            </a:solidFill>
          </p:spPr>
          <p:txBody>
            <a:bodyPr wrap="square" lIns="0" tIns="0" rIns="0" bIns="0" rtlCol="0"/>
            <a:lstStyle>
              <a:defPPr>
                <a:defRPr kern="0"/>
              </a:defPPr>
            </a:lstStyle>
            <a:p>
              <a:endParaRPr/>
            </a:p>
          </p:txBody>
        </p:sp>
        <p:pic>
          <p:nvPicPr>
            <p:cNvPr id="58" name="object 32">
              <a:extLst>
                <a:ext uri="{FF2B5EF4-FFF2-40B4-BE49-F238E27FC236}">
                  <a16:creationId xmlns:a16="http://schemas.microsoft.com/office/drawing/2014/main" id="{C30C0E3A-6082-4AB0-80FC-7F0756D4A7DA}"/>
                </a:ext>
              </a:extLst>
            </p:cNvPr>
            <p:cNvPicPr/>
            <p:nvPr/>
          </p:nvPicPr>
          <p:blipFill>
            <a:blip r:embed="rId8" cstate="print"/>
            <a:stretch>
              <a:fillRect/>
            </a:stretch>
          </p:blipFill>
          <p:spPr>
            <a:xfrm>
              <a:off x="6671288" y="4597174"/>
              <a:ext cx="921766" cy="921766"/>
            </a:xfrm>
            <a:prstGeom prst="rect">
              <a:avLst/>
            </a:prstGeom>
          </p:spPr>
        </p:pic>
      </p:grpSp>
    </p:spTree>
    <p:extLst>
      <p:ext uri="{BB962C8B-B14F-4D97-AF65-F5344CB8AC3E}">
        <p14:creationId xmlns:p14="http://schemas.microsoft.com/office/powerpoint/2010/main" val="2071164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D9CD2B-2A6A-4D8B-BB3C-65ABF1123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600"/>
            <a:ext cx="12192000" cy="7975600"/>
          </a:xfrm>
          <a:prstGeom prst="rect">
            <a:avLst/>
          </a:prstGeom>
        </p:spPr>
      </p:pic>
      <p:sp>
        <p:nvSpPr>
          <p:cNvPr id="6" name="TextBox 5">
            <a:extLst>
              <a:ext uri="{FF2B5EF4-FFF2-40B4-BE49-F238E27FC236}">
                <a16:creationId xmlns:a16="http://schemas.microsoft.com/office/drawing/2014/main" id="{140759AD-30DF-414F-90CB-0F8FF1E02A7C}"/>
              </a:ext>
            </a:extLst>
          </p:cNvPr>
          <p:cNvSpPr txBox="1"/>
          <p:nvPr/>
        </p:nvSpPr>
        <p:spPr>
          <a:xfrm>
            <a:off x="1667510" y="575643"/>
            <a:ext cx="8856980" cy="830997"/>
          </a:xfrm>
          <a:prstGeom prst="rect">
            <a:avLst/>
          </a:prstGeom>
          <a:noFill/>
        </p:spPr>
        <p:txBody>
          <a:bodyPr wrap="square" rtlCol="0">
            <a:spAutoFit/>
          </a:bodyPr>
          <a:lstStyle/>
          <a:p>
            <a:r>
              <a:rPr lang="en-IN" sz="4800" b="1" dirty="0">
                <a:effectLst>
                  <a:outerShdw blurRad="38100" dist="38100" dir="2700000" algn="tl">
                    <a:srgbClr val="000000">
                      <a:alpha val="43137"/>
                    </a:srgbClr>
                  </a:outerShdw>
                </a:effectLst>
                <a:latin typeface="Georgia" panose="02040502050405020303" pitchFamily="18" charset="0"/>
              </a:rPr>
              <a:t>Exploratory Data Analysis</a:t>
            </a:r>
          </a:p>
        </p:txBody>
      </p:sp>
      <p:sp>
        <p:nvSpPr>
          <p:cNvPr id="7" name="TextBox 6">
            <a:extLst>
              <a:ext uri="{FF2B5EF4-FFF2-40B4-BE49-F238E27FC236}">
                <a16:creationId xmlns:a16="http://schemas.microsoft.com/office/drawing/2014/main" id="{6B8BDF22-4640-4F05-8D34-201BAB4BBC97}"/>
              </a:ext>
            </a:extLst>
          </p:cNvPr>
          <p:cNvSpPr txBox="1"/>
          <p:nvPr/>
        </p:nvSpPr>
        <p:spPr>
          <a:xfrm>
            <a:off x="1667510" y="1686302"/>
            <a:ext cx="6699250" cy="3939540"/>
          </a:xfrm>
          <a:prstGeom prst="rect">
            <a:avLst/>
          </a:prstGeom>
          <a:noFill/>
        </p:spPr>
        <p:txBody>
          <a:bodyPr wrap="square" rtlCol="0">
            <a:spAutoFit/>
          </a:bodyPr>
          <a:lstStyle/>
          <a:p>
            <a:r>
              <a:rPr lang="en-US" sz="2500" dirty="0">
                <a:latin typeface="Georgia" panose="02040502050405020303" pitchFamily="18" charset="0"/>
              </a:rPr>
              <a:t>Exploratory Data Analysis (EDA) and data visualization serve as indispensable tools in unraveling intricate insights within the coffee dataset, shedding light on latent patterns and relationships that influence consumer preferences. This analytical approach is instrumental in identifying key factors contributing to the popularity and consumer choices among the four distinct types of coffee.</a:t>
            </a:r>
            <a:endParaRPr lang="en-IN" sz="2500" dirty="0">
              <a:latin typeface="Georgia" panose="02040502050405020303" pitchFamily="18" charset="0"/>
            </a:endParaRPr>
          </a:p>
        </p:txBody>
      </p:sp>
      <p:pic>
        <p:nvPicPr>
          <p:cNvPr id="8" name="object 7">
            <a:extLst>
              <a:ext uri="{FF2B5EF4-FFF2-40B4-BE49-F238E27FC236}">
                <a16:creationId xmlns:a16="http://schemas.microsoft.com/office/drawing/2014/main" id="{C08CEB70-D717-446D-93F4-1260E6CACF45}"/>
              </a:ext>
            </a:extLst>
          </p:cNvPr>
          <p:cNvPicPr/>
          <p:nvPr/>
        </p:nvPicPr>
        <p:blipFill>
          <a:blip r:embed="rId3" cstate="print"/>
          <a:stretch>
            <a:fillRect/>
          </a:stretch>
        </p:blipFill>
        <p:spPr>
          <a:xfrm>
            <a:off x="8611235" y="1686302"/>
            <a:ext cx="3336289" cy="3107737"/>
          </a:xfrm>
          <a:prstGeom prst="rect">
            <a:avLst/>
          </a:prstGeom>
        </p:spPr>
      </p:pic>
    </p:spTree>
    <p:extLst>
      <p:ext uri="{BB962C8B-B14F-4D97-AF65-F5344CB8AC3E}">
        <p14:creationId xmlns:p14="http://schemas.microsoft.com/office/powerpoint/2010/main" val="1519041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0D8C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6447B1-34A2-41C6-8E77-0F093F3F4C2C}"/>
              </a:ext>
            </a:extLst>
          </p:cNvPr>
          <p:cNvPicPr>
            <a:picLocks noChangeAspect="1"/>
          </p:cNvPicPr>
          <p:nvPr/>
        </p:nvPicPr>
        <p:blipFill>
          <a:blip r:embed="rId2">
            <a:clrChange>
              <a:clrFrom>
                <a:srgbClr val="FFFDDB"/>
              </a:clrFrom>
              <a:clrTo>
                <a:srgbClr val="FFFDDB">
                  <a:alpha val="0"/>
                </a:srgbClr>
              </a:clrTo>
            </a:clrChange>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657725" y="558366"/>
            <a:ext cx="6876549" cy="5741268"/>
          </a:xfrm>
          <a:prstGeom prst="rect">
            <a:avLst/>
          </a:prstGeom>
        </p:spPr>
      </p:pic>
    </p:spTree>
    <p:extLst>
      <p:ext uri="{BB962C8B-B14F-4D97-AF65-F5344CB8AC3E}">
        <p14:creationId xmlns:p14="http://schemas.microsoft.com/office/powerpoint/2010/main" val="144503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0D8C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7BCC61-2B2E-4970-8AC9-C26345277A15}"/>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2482" y="307807"/>
            <a:ext cx="10087035" cy="6242386"/>
          </a:xfrm>
          <a:prstGeom prst="rect">
            <a:avLst/>
          </a:prstGeom>
        </p:spPr>
      </p:pic>
    </p:spTree>
    <p:extLst>
      <p:ext uri="{BB962C8B-B14F-4D97-AF65-F5344CB8AC3E}">
        <p14:creationId xmlns:p14="http://schemas.microsoft.com/office/powerpoint/2010/main" val="230091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0D8C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AE7A90-9E4F-4555-AD45-3E4414735CD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7419" y="603725"/>
            <a:ext cx="9617161" cy="5650550"/>
          </a:xfrm>
          <a:prstGeom prst="rect">
            <a:avLst/>
          </a:prstGeom>
        </p:spPr>
      </p:pic>
    </p:spTree>
    <p:extLst>
      <p:ext uri="{BB962C8B-B14F-4D97-AF65-F5344CB8AC3E}">
        <p14:creationId xmlns:p14="http://schemas.microsoft.com/office/powerpoint/2010/main" val="3696910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596</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Baskerville Old Face</vt:lpstr>
      <vt:lpstr>Calibri</vt:lpstr>
      <vt:lpstr>Calibri Light</vt:lpstr>
      <vt:lpstr>Cambria Math</vt:lpstr>
      <vt:lpstr>Century</vt:lpstr>
      <vt:lpstr>Georgia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ENGINEERING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soumyadeep sadhukhan</dc:creator>
  <cp:lastModifiedBy>soumyadeep sadhukhan</cp:lastModifiedBy>
  <cp:revision>31</cp:revision>
  <dcterms:created xsi:type="dcterms:W3CDTF">2023-11-28T13:54:36Z</dcterms:created>
  <dcterms:modified xsi:type="dcterms:W3CDTF">2023-11-29T04:43:04Z</dcterms:modified>
</cp:coreProperties>
</file>