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81" r:id="rId2"/>
    <p:sldId id="309" r:id="rId3"/>
    <p:sldId id="357" r:id="rId4"/>
    <p:sldId id="335" r:id="rId5"/>
    <p:sldId id="353" r:id="rId6"/>
    <p:sldId id="354" r:id="rId7"/>
    <p:sldId id="358" r:id="rId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4D6A4"/>
    <a:srgbClr val="507168"/>
    <a:srgbClr val="FF9B00"/>
    <a:srgbClr val="DDDDDD"/>
    <a:srgbClr val="EAEAEA"/>
    <a:srgbClr val="B5C4CB"/>
    <a:srgbClr val="076AB5"/>
    <a:srgbClr val="0C8BEA"/>
    <a:srgbClr val="BB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87684" autoAdjust="0"/>
  </p:normalViewPr>
  <p:slideViewPr>
    <p:cSldViewPr>
      <p:cViewPr varScale="1">
        <p:scale>
          <a:sx n="83" d="100"/>
          <a:sy n="83" d="100"/>
        </p:scale>
        <p:origin x="15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8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/>
              <a:pPr/>
              <a:t>08/10/2017</a:t>
            </a:fld>
            <a:endParaRPr lang="en-CA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8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8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2B35FEB9-FD75-4C7E-93D3-1F9D140905CC}" type="datetime1">
              <a:rPr lang="en-CA"/>
              <a:pPr/>
              <a:t>08/10/2017</a:t>
            </a:fld>
            <a:endParaRPr lang="en-CA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2" y="4344025"/>
            <a:ext cx="5485158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8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F55DF97-AFFE-42B5-8269-4299C3F72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could be the potential reasons for non-</a:t>
            </a:r>
            <a:r>
              <a:rPr lang="en-US" dirty="0" err="1" smtClean="0"/>
              <a:t>consistancy</a:t>
            </a:r>
            <a:r>
              <a:rPr lang="en-US" dirty="0" smtClean="0"/>
              <a:t>; Which data is required</a:t>
            </a:r>
            <a:r>
              <a:rPr lang="en-US" baseline="0" dirty="0" smtClean="0"/>
              <a:t> to answer the company concern.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company provided the information about the agent transaction / demographic</a:t>
            </a:r>
            <a:r>
              <a:rPr lang="en-US" baseline="0" dirty="0" smtClean="0"/>
              <a:t> info of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is organized as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 smtClean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Level one bullet text is Arial 16</a:t>
            </a:r>
          </a:p>
          <a:p>
            <a:pPr lvl="1"/>
            <a:r>
              <a:rPr lang="en-CA" dirty="0" smtClean="0"/>
              <a:t>Level two bullet text is Arial 14</a:t>
            </a:r>
          </a:p>
          <a:p>
            <a:pPr lvl="2"/>
            <a:r>
              <a:rPr lang="en-CA" dirty="0" smtClean="0"/>
              <a:t>Level three bullet text is Arial 14</a:t>
            </a:r>
          </a:p>
          <a:p>
            <a:pPr lvl="3"/>
            <a:r>
              <a:rPr lang="en-CA" dirty="0" smtClean="0"/>
              <a:t>Level four bullet is Arial 14</a:t>
            </a:r>
          </a:p>
          <a:p>
            <a:pPr lvl="4"/>
            <a:r>
              <a:rPr lang="en-CA" dirty="0" smtClean="0"/>
              <a:t>Level five bullet is Arial 14</a:t>
            </a:r>
          </a:p>
          <a:p>
            <a:pPr lvl="5"/>
            <a:endParaRPr lang="en-CA" dirty="0" smtClean="0"/>
          </a:p>
          <a:p>
            <a:pPr lvl="5"/>
            <a:endParaRPr lang="en-CA" dirty="0" smtClean="0"/>
          </a:p>
          <a:p>
            <a:pPr lvl="5"/>
            <a:endParaRPr lang="en-CA" dirty="0" smtClean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smtClean="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 smtClean="0">
                <a:solidFill>
                  <a:schemeClr val="bg1"/>
                </a:solidFill>
              </a:rPr>
              <a:t>YDS Challenge Oct2017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8" name="slide_footer"/>
          <p:cNvSpPr>
            <a:spLocks noChangeArrowheads="1"/>
          </p:cNvSpPr>
          <p:nvPr/>
        </p:nvSpPr>
        <p:spPr bwMode="black">
          <a:xfrm>
            <a:off x="1307592" y="5467714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8213" eaLnBrk="0" hangingPunct="0">
              <a:spcBef>
                <a:spcPct val="0"/>
              </a:spcBef>
            </a:pPr>
            <a:r>
              <a:rPr lang="en-US" sz="1000" dirty="0" smtClean="0"/>
              <a:t>New Delhi | +91 124  679 7000</a:t>
            </a: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48149" name="slide_project&amp;pres_name"/>
          <p:cNvSpPr>
            <a:spLocks noChangeArrowheads="1"/>
          </p:cNvSpPr>
          <p:nvPr/>
        </p:nvSpPr>
        <p:spPr bwMode="blackWhite">
          <a:xfrm>
            <a:off x="1307592" y="2468880"/>
            <a:ext cx="6693408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2400" dirty="0" smtClean="0">
                <a:solidFill>
                  <a:schemeClr val="bg2"/>
                </a:solidFill>
              </a:rPr>
              <a:t>Case Study for </a:t>
            </a:r>
            <a:r>
              <a:rPr lang="en-US" sz="2400" dirty="0" smtClean="0">
                <a:solidFill>
                  <a:schemeClr val="bg2"/>
                </a:solidFill>
              </a:rPr>
              <a:t>Young Data Scientist – Oct’17</a:t>
            </a:r>
            <a:endParaRPr lang="en-US" sz="2400" dirty="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bg2"/>
                </a:solidFill>
              </a:rPr>
              <a:t>Rare Disease Prediction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8151" name="slide_clientName"/>
          <p:cNvSpPr>
            <a:spLocks noChangeArrowheads="1"/>
          </p:cNvSpPr>
          <p:nvPr/>
        </p:nvSpPr>
        <p:spPr bwMode="blackWhite">
          <a:xfrm>
            <a:off x="1307578" y="4112992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800" dirty="0" smtClean="0"/>
              <a:t>Version 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909" cy="307777"/>
          </a:xfrm>
        </p:spPr>
        <p:txBody>
          <a:bodyPr/>
          <a:lstStyle/>
          <a:p>
            <a:r>
              <a:rPr lang="en-US" b="1" dirty="0" smtClean="0"/>
              <a:t>Problem Scenario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04800" y="1066800"/>
            <a:ext cx="8458200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insurance company, </a:t>
            </a:r>
            <a:r>
              <a:rPr lang="en-US" dirty="0" err="1" smtClean="0"/>
              <a:t>LifeSure</a:t>
            </a:r>
            <a:r>
              <a:rPr lang="en-US" dirty="0" smtClean="0"/>
              <a:t>, </a:t>
            </a:r>
            <a:r>
              <a:rPr lang="en-US" dirty="0" smtClean="0"/>
              <a:t>based in </a:t>
            </a:r>
            <a:r>
              <a:rPr lang="en-US" dirty="0" smtClean="0"/>
              <a:t>Germany, </a:t>
            </a:r>
            <a:r>
              <a:rPr lang="en-US" dirty="0" smtClean="0"/>
              <a:t>provides insurance coverage to its clients. It provides financial protection </a:t>
            </a:r>
            <a:r>
              <a:rPr lang="en-US" dirty="0" smtClean="0"/>
              <a:t>against “rare” life threatening diseases. These diseases incur high costs of treatment, with a low occurrence rate. 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/>
              <a:t>Last year, the company has tested 20k residents in the city of Augsburg, Bavaria to assess the incidence of a rare disease “XYZ Syndrome”. During the survey, the company also collected different types of profile and medical examination results of every resident.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year, </a:t>
            </a:r>
            <a:r>
              <a:rPr lang="en-US" dirty="0" err="1" smtClean="0"/>
              <a:t>LifeSure</a:t>
            </a:r>
            <a:r>
              <a:rPr lang="en-US" dirty="0" smtClean="0"/>
              <a:t> has hired a Data Scientist, to build a predictive model which can detect whether a resident will be affected with the rare disease or not. They intend to use the model on 50k newer residents, using their profile and medical examination results.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They have </a:t>
            </a:r>
            <a:r>
              <a:rPr lang="en-US" dirty="0" smtClean="0"/>
              <a:t>consolidated all the information required to build the predictive model. </a:t>
            </a:r>
            <a:r>
              <a:rPr lang="en-US" dirty="0"/>
              <a:t>These variables have been de-identified due to regulatory restrictions in </a:t>
            </a:r>
            <a:r>
              <a:rPr lang="en-US" dirty="0" smtClean="0"/>
              <a:t>Germany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r>
              <a:rPr lang="en-US" b="1" dirty="0" smtClean="0">
                <a:solidFill>
                  <a:schemeClr val="bg2"/>
                </a:solidFill>
              </a:rPr>
              <a:t>We </a:t>
            </a:r>
            <a:r>
              <a:rPr lang="en-US" b="1" dirty="0" smtClean="0">
                <a:solidFill>
                  <a:schemeClr val="bg2"/>
                </a:solidFill>
              </a:rPr>
              <a:t>now need you to </a:t>
            </a:r>
            <a:r>
              <a:rPr lang="en-US" b="1" dirty="0" smtClean="0">
                <a:solidFill>
                  <a:schemeClr val="bg2"/>
                </a:solidFill>
              </a:rPr>
              <a:t>predict the “incidence of </a:t>
            </a:r>
            <a:r>
              <a:rPr lang="en-US" b="1" dirty="0" smtClean="0">
                <a:solidFill>
                  <a:schemeClr val="bg2"/>
                </a:solidFill>
              </a:rPr>
              <a:t>occurrence – 1 for Yes and 0 for No” among 50k residents </a:t>
            </a:r>
            <a:r>
              <a:rPr lang="en-US" b="1" dirty="0" smtClean="0">
                <a:solidFill>
                  <a:schemeClr val="bg2"/>
                </a:solidFill>
              </a:rPr>
              <a:t>in </a:t>
            </a:r>
            <a:r>
              <a:rPr lang="en-US" b="1" dirty="0" smtClean="0">
                <a:solidFill>
                  <a:schemeClr val="bg2"/>
                </a:solidFill>
              </a:rPr>
              <a:t>the “</a:t>
            </a:r>
            <a:r>
              <a:rPr lang="en-US" b="1" u="sng" dirty="0" smtClean="0">
                <a:solidFill>
                  <a:schemeClr val="bg2"/>
                </a:solidFill>
              </a:rPr>
              <a:t>SUBMISSION</a:t>
            </a:r>
            <a:r>
              <a:rPr lang="en-US" b="1" dirty="0" smtClean="0">
                <a:solidFill>
                  <a:schemeClr val="bg2"/>
                </a:solidFill>
              </a:rPr>
              <a:t>” dataset</a:t>
            </a:r>
          </a:p>
        </p:txBody>
      </p:sp>
    </p:spTree>
    <p:extLst>
      <p:ext uri="{BB962C8B-B14F-4D97-AF65-F5344CB8AC3E}">
        <p14:creationId xmlns:p14="http://schemas.microsoft.com/office/powerpoint/2010/main" val="6175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909" cy="615553"/>
          </a:xfrm>
        </p:spPr>
        <p:txBody>
          <a:bodyPr/>
          <a:lstStyle/>
          <a:p>
            <a:r>
              <a:rPr lang="en-US" b="1" dirty="0" smtClean="0"/>
              <a:t>The following are sample records from the “TRAINING” and “TEST” datasets provided to you</a:t>
            </a:r>
            <a:endParaRPr lang="en-US" b="1" dirty="0"/>
          </a:p>
        </p:txBody>
      </p:sp>
      <p:sp>
        <p:nvSpPr>
          <p:cNvPr id="15" name="TextBox 13"/>
          <p:cNvSpPr txBox="1"/>
          <p:nvPr/>
        </p:nvSpPr>
        <p:spPr>
          <a:xfrm>
            <a:off x="304800" y="517308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lang="en-US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Dataset Features: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5" y="996553"/>
            <a:ext cx="7610877" cy="3439071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 bwMode="auto">
          <a:xfrm>
            <a:off x="304800" y="4584748"/>
            <a:ext cx="1981200" cy="588334"/>
          </a:xfrm>
          <a:prstGeom prst="wedgeRoundRectCallout">
            <a:avLst>
              <a:gd name="adj1" fmla="val 36508"/>
              <a:gd name="adj2" fmla="val -169383"/>
              <a:gd name="adj3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CA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lang="en-US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This column is blank in the SUBMISSION dataset</a:t>
            </a:r>
            <a:endParaRPr lang="en-US" sz="1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09907"/>
              </p:ext>
            </p:extLst>
          </p:nvPr>
        </p:nvGraphicFramePr>
        <p:xfrm>
          <a:off x="842914" y="5476241"/>
          <a:ext cx="7610878" cy="9419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2086"/>
                <a:gridCol w="6548792"/>
              </a:tblGrid>
              <a:tr h="313975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/>
                        <a:t>Resident ID</a:t>
                      </a:r>
                      <a:endParaRPr lang="en-US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/>
                        <a:t>Unique identifier for each resident</a:t>
                      </a:r>
                      <a:endParaRPr lang="en-US" sz="1050" b="0" dirty="0"/>
                    </a:p>
                  </a:txBody>
                  <a:tcPr anchor="ctr"/>
                </a:tc>
              </a:tr>
              <a:tr h="313975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/>
                        <a:t>Disease flag</a:t>
                      </a:r>
                      <a:endParaRPr lang="en-US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/>
                        <a:t>Rare disease</a:t>
                      </a:r>
                      <a:r>
                        <a:rPr lang="en-US" sz="1050" b="0" baseline="0" dirty="0" smtClean="0"/>
                        <a:t> binary flag of occurrence, where 1 means affected and 0 means non-affected</a:t>
                      </a:r>
                      <a:endParaRPr lang="en-US" sz="1050" b="0" dirty="0"/>
                    </a:p>
                  </a:txBody>
                  <a:tcPr anchor="ctr"/>
                </a:tc>
              </a:tr>
              <a:tr h="313975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/>
                        <a:t>Var1</a:t>
                      </a:r>
                      <a:r>
                        <a:rPr lang="en-US" sz="1050" b="0" baseline="0" dirty="0" smtClean="0"/>
                        <a:t> to var26</a:t>
                      </a:r>
                      <a:endParaRPr lang="en-US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/>
                        <a:t>Variables provided for each resident</a:t>
                      </a:r>
                      <a:r>
                        <a:rPr lang="en-US" sz="1050" b="0" baseline="0" dirty="0" smtClean="0"/>
                        <a:t> of different types – Numeric, Ordinal and Categorical</a:t>
                      </a:r>
                      <a:endParaRPr lang="en-US" sz="105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7" y="841176"/>
            <a:ext cx="8229909" cy="307777"/>
          </a:xfrm>
        </p:spPr>
        <p:txBody>
          <a:bodyPr/>
          <a:lstStyle/>
          <a:p>
            <a:r>
              <a:rPr lang="en-US" b="1" dirty="0" smtClean="0"/>
              <a:t>You will be evaluated based on “AUC” metric on Test data</a:t>
            </a:r>
            <a:endParaRPr lang="en-US" b="1" dirty="0"/>
          </a:p>
        </p:txBody>
      </p:sp>
      <p:sp>
        <p:nvSpPr>
          <p:cNvPr id="8" name="Pentagon 7"/>
          <p:cNvSpPr/>
          <p:nvPr/>
        </p:nvSpPr>
        <p:spPr bwMode="auto">
          <a:xfrm>
            <a:off x="372992" y="2442556"/>
            <a:ext cx="2627439" cy="1219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Analyze and manipulate the “</a:t>
            </a:r>
            <a:r>
              <a:rPr lang="en-US" b="1" u="sng" dirty="0" smtClean="0"/>
              <a:t>TRAINING</a:t>
            </a:r>
            <a:r>
              <a:rPr lang="en-US" dirty="0" smtClean="0"/>
              <a:t>” dataset to suit modeling needs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 bwMode="auto">
          <a:xfrm>
            <a:off x="5591231" y="2438400"/>
            <a:ext cx="3065243" cy="12192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Predict </a:t>
            </a:r>
            <a:r>
              <a:rPr lang="en-US" dirty="0" smtClean="0"/>
              <a:t>“Disease occurrence” </a:t>
            </a:r>
            <a:r>
              <a:rPr lang="en-US" dirty="0" smtClean="0"/>
              <a:t>for each account in the “</a:t>
            </a:r>
            <a:r>
              <a:rPr lang="en-US" b="1" u="sng" dirty="0" smtClean="0"/>
              <a:t>SUBMISSION</a:t>
            </a:r>
            <a:r>
              <a:rPr lang="en-US" dirty="0" smtClean="0"/>
              <a:t>” dataset</a:t>
            </a:r>
            <a:endParaRPr lang="en-US" dirty="0"/>
          </a:p>
        </p:txBody>
      </p:sp>
      <p:sp>
        <p:nvSpPr>
          <p:cNvPr id="36" name="Chevron 35"/>
          <p:cNvSpPr/>
          <p:nvPr/>
        </p:nvSpPr>
        <p:spPr bwMode="auto">
          <a:xfrm>
            <a:off x="2551544" y="2438400"/>
            <a:ext cx="3475835" cy="12192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Use the “</a:t>
            </a:r>
            <a:r>
              <a:rPr lang="en-US" b="1" u="sng" dirty="0" smtClean="0"/>
              <a:t>TRAINING</a:t>
            </a:r>
            <a:r>
              <a:rPr lang="en-US" dirty="0" smtClean="0"/>
              <a:t>” dataset to create a model for </a:t>
            </a:r>
            <a:r>
              <a:rPr lang="en-US" dirty="0" smtClean="0"/>
              <a:t>predicting the occurrence of “Rare Disease”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5181600"/>
            <a:ext cx="8763000" cy="58477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Your solution should be submitted to us in two sections </a:t>
            </a:r>
            <a:r>
              <a:rPr lang="en-US" sz="1600" b="1" dirty="0" smtClean="0"/>
              <a:t>- Section </a:t>
            </a:r>
            <a:r>
              <a:rPr lang="en-US" sz="1600" b="1" dirty="0"/>
              <a:t>A </a:t>
            </a:r>
            <a:r>
              <a:rPr lang="en-US" sz="1600" b="1" dirty="0" smtClean="0"/>
              <a:t>(Data Analysis) </a:t>
            </a:r>
            <a:r>
              <a:rPr lang="en-US" sz="1600" b="1" dirty="0"/>
              <a:t>&amp; Section B (Model </a:t>
            </a:r>
            <a:r>
              <a:rPr lang="en-US" sz="1600" b="1" dirty="0" smtClean="0"/>
              <a:t>results)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5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 smtClean="0"/>
              <a:t>Submitting “Section A”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906087"/>
            <a:ext cx="775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Section A, please provide </a:t>
            </a:r>
            <a:r>
              <a:rPr lang="en-US" dirty="0" smtClean="0"/>
              <a:t>your findings </a:t>
            </a:r>
            <a:r>
              <a:rPr lang="en-US" dirty="0"/>
              <a:t>and justification </a:t>
            </a:r>
            <a:r>
              <a:rPr lang="en-US" dirty="0" smtClean="0"/>
              <a:t>on the </a:t>
            </a:r>
            <a:r>
              <a:rPr lang="en-US" dirty="0"/>
              <a:t>below </a:t>
            </a:r>
            <a:r>
              <a:rPr lang="en-US" dirty="0" smtClean="0"/>
              <a:t>topics -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i="1" dirty="0"/>
              <a:t>Quality checks performed / Errors </a:t>
            </a:r>
            <a:r>
              <a:rPr lang="en-US" b="1" i="1" dirty="0" smtClean="0"/>
              <a:t>found</a:t>
            </a:r>
            <a:r>
              <a:rPr lang="en-US" dirty="0" smtClean="0"/>
              <a:t>: Please report any potential errors / inaccuracies in the training dataset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i="1" dirty="0"/>
              <a:t>Data preprocessing </a:t>
            </a:r>
            <a:r>
              <a:rPr lang="en-US" b="1" i="1" dirty="0" smtClean="0"/>
              <a:t>steps: </a:t>
            </a:r>
            <a:r>
              <a:rPr lang="en-US" dirty="0" smtClean="0"/>
              <a:t>Please provide potential data aggregations / transformations performed including how the quality checks from section 1 are dealt with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Key observations </a:t>
            </a:r>
            <a:r>
              <a:rPr lang="en-US" b="1" dirty="0" smtClean="0"/>
              <a:t>/ Trends: </a:t>
            </a:r>
            <a:r>
              <a:rPr lang="en-US" dirty="0" smtClean="0"/>
              <a:t>Please provide any information on your key observations / insights from the datasets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Model choice </a:t>
            </a:r>
            <a:r>
              <a:rPr lang="en-US" b="1" dirty="0" smtClean="0"/>
              <a:t>explanation: </a:t>
            </a:r>
            <a:r>
              <a:rPr lang="en-US" dirty="0" smtClean="0"/>
              <a:t>Please justify the usage of a particular model for the dataset provided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dirty="0" smtClean="0"/>
              <a:t>Expected error for submission</a:t>
            </a:r>
            <a:r>
              <a:rPr lang="en-US" dirty="0" smtClean="0"/>
              <a:t>: Please provide the expected error for submission file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 smtClean="0"/>
              <a:t>Top 5 most significant variable in model: </a:t>
            </a:r>
            <a:r>
              <a:rPr lang="en-US" dirty="0"/>
              <a:t>P</a:t>
            </a:r>
            <a:r>
              <a:rPr lang="en-US" dirty="0" smtClean="0"/>
              <a:t>lease mention the 5 most significant features in the dataset </a:t>
            </a:r>
            <a:r>
              <a:rPr lang="en-US" dirty="0" err="1" smtClean="0"/>
              <a:t>wrt</a:t>
            </a:r>
            <a:r>
              <a:rPr lang="en-US" dirty="0" smtClean="0"/>
              <a:t> their predictive power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71" y="5438799"/>
            <a:ext cx="775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Please submit your thoughts </a:t>
            </a:r>
            <a:r>
              <a:rPr lang="en-US" sz="1200" dirty="0"/>
              <a:t>in word/PPT/Excel on </a:t>
            </a:r>
            <a:r>
              <a:rPr lang="en-US" sz="1200" dirty="0" smtClean="0"/>
              <a:t>the following via email details provided -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65051" y="5705203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 smtClean="0">
                <a:solidFill>
                  <a:schemeClr val="bg1"/>
                </a:solidFill>
              </a:rPr>
              <a:t>Ensure that you follow the file naming convention for submission of your document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 smtClean="0"/>
              <a:t>Submitting “Section B”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145696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“Submission.csv”</a:t>
            </a:r>
            <a:r>
              <a:rPr lang="en-US" b="1" dirty="0" smtClean="0"/>
              <a:t> File Structure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0" y="3505199"/>
            <a:ext cx="3048000" cy="1567543"/>
          </a:xfrm>
          <a:prstGeom prst="round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 smtClean="0"/>
              <a:t>Update column with your prediction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 smtClean="0"/>
              <a:t>Save the filename as “Submission.csv”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363" y="889968"/>
            <a:ext cx="7837516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Update the “SUBMISSION” dataset with your </a:t>
            </a:r>
            <a:r>
              <a:rPr lang="en-US" dirty="0" smtClean="0"/>
              <a:t>predicted “</a:t>
            </a:r>
            <a:r>
              <a:rPr lang="en-US" dirty="0"/>
              <a:t>D</a:t>
            </a:r>
            <a:r>
              <a:rPr lang="en-US" dirty="0" smtClean="0"/>
              <a:t>isease </a:t>
            </a:r>
            <a:r>
              <a:rPr lang="en-US" dirty="0" smtClean="0"/>
              <a:t>o</a:t>
            </a:r>
            <a:r>
              <a:rPr lang="en-US" dirty="0" smtClean="0"/>
              <a:t>ccurrence” </a:t>
            </a:r>
            <a:r>
              <a:rPr lang="en-US" dirty="0"/>
              <a:t>for each </a:t>
            </a:r>
            <a:r>
              <a:rPr lang="en-US" dirty="0" smtClean="0"/>
              <a:t>resident, </a:t>
            </a:r>
            <a:r>
              <a:rPr lang="en-US" dirty="0"/>
              <a:t>in the column </a:t>
            </a:r>
            <a:r>
              <a:rPr lang="en-US" dirty="0" smtClean="0"/>
              <a:t>“Disease flag” </a:t>
            </a:r>
            <a:r>
              <a:rPr lang="en-US" dirty="0"/>
              <a:t>(see </a:t>
            </a:r>
            <a:r>
              <a:rPr lang="en-US" dirty="0" smtClean="0"/>
              <a:t>below table for </a:t>
            </a:r>
            <a:r>
              <a:rPr lang="en-US" dirty="0"/>
              <a:t>details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Predictions for the submission dataset are to be </a:t>
            </a:r>
            <a:r>
              <a:rPr lang="en-US" dirty="0" smtClean="0"/>
              <a:t>submitted in a </a:t>
            </a:r>
            <a:r>
              <a:rPr lang="en-US" dirty="0" err="1" smtClean="0"/>
              <a:t>csv</a:t>
            </a:r>
            <a:r>
              <a:rPr lang="en-US" dirty="0" smtClean="0"/>
              <a:t> file only with the header row included – </a:t>
            </a:r>
            <a:r>
              <a:rPr lang="en-US" dirty="0"/>
              <a:t>please follow file naming convention </a:t>
            </a:r>
            <a:r>
              <a:rPr lang="en-US" dirty="0" smtClean="0"/>
              <a:t>given below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Include any other supporting material while making your submissions (Codes, Model file, images)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12420" y="5896799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 smtClean="0">
                <a:solidFill>
                  <a:schemeClr val="bg1"/>
                </a:solidFill>
              </a:rPr>
              <a:t>Ensure that you follow the file naming convention for submission of your document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 rot="5400000">
            <a:off x="2267789" y="3903540"/>
            <a:ext cx="3077445" cy="545474"/>
          </a:xfrm>
          <a:prstGeom prst="triangle">
            <a:avLst>
              <a:gd name="adj" fmla="val 52148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59289"/>
            <a:ext cx="1245412" cy="32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 smtClean="0"/>
              <a:t>File Naming convention for Sections A and 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79248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Update your response files for both sections to the following naming convention before submitting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F</a:t>
            </a:r>
            <a:r>
              <a:rPr lang="en-US" sz="1200" dirty="0" smtClean="0"/>
              <a:t>ile naming convention: </a:t>
            </a:r>
            <a:r>
              <a:rPr lang="en-US" sz="1200" b="1" i="1" dirty="0" err="1" smtClean="0"/>
              <a:t>FirstName_LastName_ddmmyyyy</a:t>
            </a:r>
            <a:r>
              <a:rPr lang="en-US" sz="1200" dirty="0" smtClean="0"/>
              <a:t>; For example, for </a:t>
            </a:r>
            <a:r>
              <a:rPr lang="en-US" sz="1200" dirty="0"/>
              <a:t>Prakash Kumar with date of birth 10 Feb. </a:t>
            </a:r>
            <a:r>
              <a:rPr lang="en-US" sz="1200" dirty="0" smtClean="0"/>
              <a:t>1987 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Section A submission should be named Prakash_Kumar_10021987.pptx (or </a:t>
            </a:r>
            <a:r>
              <a:rPr lang="en-US" sz="1200" dirty="0" err="1" smtClean="0"/>
              <a:t>ppt</a:t>
            </a:r>
            <a:r>
              <a:rPr lang="en-US" sz="1200" dirty="0" smtClean="0"/>
              <a:t>/doc/</a:t>
            </a:r>
            <a:r>
              <a:rPr lang="en-US" sz="1200" dirty="0" err="1" smtClean="0"/>
              <a:t>docx</a:t>
            </a:r>
            <a:r>
              <a:rPr lang="en-US" sz="1200" dirty="0" smtClean="0"/>
              <a:t>/</a:t>
            </a:r>
            <a:r>
              <a:rPr lang="en-US" sz="1200" dirty="0" err="1" smtClean="0"/>
              <a:t>xls</a:t>
            </a:r>
            <a:r>
              <a:rPr lang="en-US" sz="1200" dirty="0" smtClean="0"/>
              <a:t>/</a:t>
            </a:r>
            <a:r>
              <a:rPr lang="en-US" sz="1200" dirty="0" err="1" smtClean="0"/>
              <a:t>xlsx</a:t>
            </a:r>
            <a:r>
              <a:rPr lang="en-US" sz="1200" dirty="0" smtClean="0"/>
              <a:t>)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Section B submission should be named Prakash_Kumar_10021987.csv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In case you only use a first name, use FNU in place of last name Prakash_FNU_10021987.csv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3639" y="109355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File naming Instructions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13581" y="3720688"/>
            <a:ext cx="8298180" cy="3516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smtClean="0"/>
              <a:t>Please recheck FILE NAME  before submitting!!!</a:t>
            </a:r>
            <a:endParaRPr lang="en-US" b="1" i="1" dirty="0"/>
          </a:p>
        </p:txBody>
      </p:sp>
      <p:sp>
        <p:nvSpPr>
          <p:cNvPr id="12" name="Take-away Box"/>
          <p:cNvSpPr/>
          <p:nvPr/>
        </p:nvSpPr>
        <p:spPr bwMode="blackWhite">
          <a:xfrm>
            <a:off x="448887" y="4072289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"/>
              </a:rPr>
              <a:t>Good Luck!</a:t>
            </a:r>
            <a:endParaRPr lang="en-US" sz="20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7784</TotalTime>
  <Words>769</Words>
  <Application>Microsoft Office PowerPoint</Application>
  <PresentationFormat>On-screen Show (4:3)</PresentationFormat>
  <Paragraphs>69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ZS Report 1.0</vt:lpstr>
      <vt:lpstr>PowerPoint Presentation</vt:lpstr>
      <vt:lpstr>Problem Scenario</vt:lpstr>
      <vt:lpstr>The following are sample records from the “TRAINING” and “TEST” datasets provided to you</vt:lpstr>
      <vt:lpstr>You will be evaluated based on “AUC” metric on Test data</vt:lpstr>
      <vt:lpstr>Submitting “Section A”</vt:lpstr>
      <vt:lpstr>Submitting “Section B”</vt:lpstr>
      <vt:lpstr>File Naming convention for Sections A and B</vt:lpstr>
    </vt:vector>
  </TitlesOfParts>
  <Company>ZS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Mehul.Singhal@zsassociates.com</dc:creator>
  <cp:lastModifiedBy>Sri Krishna Rao Achyutuni</cp:lastModifiedBy>
  <cp:revision>967</cp:revision>
  <cp:lastPrinted>2014-12-03T14:25:52Z</cp:lastPrinted>
  <dcterms:created xsi:type="dcterms:W3CDTF">2014-09-30T06:34:42Z</dcterms:created>
  <dcterms:modified xsi:type="dcterms:W3CDTF">2017-10-09T03:54:56Z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