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5143500" cy="9144000"/>
  <p:embeddedFontLst>
    <p:embeddedFont>
      <p:font typeface="Inter"/>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GoogleSlidesCustomDataVersion2">
      <go:slidesCustomData xmlns:go="http://customooxmlschemas.google.com/" r:id="rId22" roundtripDataSignature="AMtx7mgrAnExKT9XdvBOqs4XOk2bYtZL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Inter-bold.fntdata"/><Relationship Id="rId16" Type="http://schemas.openxmlformats.org/officeDocument/2006/relationships/font" Target="fonts/Inter-regular.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857400" y="685800"/>
            <a:ext cx="34291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514350" y="4343400"/>
            <a:ext cx="41148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 name="Shape 7"/>
        <p:cNvGrpSpPr/>
        <p:nvPr/>
      </p:nvGrpSpPr>
      <p:grpSpPr>
        <a:xfrm>
          <a:off x="0" y="0"/>
          <a:ext cx="0" cy="0"/>
          <a:chOff x="0" y="0"/>
          <a:chExt cx="0" cy="0"/>
        </a:xfrm>
      </p:grpSpPr>
      <p:sp>
        <p:nvSpPr>
          <p:cNvPr id="8" name="Google Shape;8;p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 name="Google Shape;9;p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 name="Google Shape;10;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 name="Google Shape;113;p1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14" name="Google Shape;114;p10: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 name="Google Shape;25;p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6" name="Google Shape;26;p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 name="Google Shape;35;p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6" name="Google Shape;36;p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 name="Google Shape;45;p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6" name="Google Shape;46;p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 name="Google Shape;55;p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6" name="Google Shape;56;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 name="Google Shape;67;p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8" name="Google Shape;68;p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 name="Google Shape;79;p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0" name="Google Shape;80;p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 name="Google Shape;89;p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0" name="Google Shape;90;p8: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p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2" name="Google Shape;102;p9: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6" name="Shape 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C"/>
        </a:solidFill>
      </p:bgPr>
    </p:bg>
    <p:spTree>
      <p:nvGrpSpPr>
        <p:cNvPr id="11" name="Shape 11"/>
        <p:cNvGrpSpPr/>
        <p:nvPr/>
      </p:nvGrpSpPr>
      <p:grpSpPr>
        <a:xfrm>
          <a:off x="0" y="0"/>
          <a:ext cx="0" cy="0"/>
          <a:chOff x="0" y="0"/>
          <a:chExt cx="0" cy="0"/>
        </a:xfrm>
      </p:grpSpPr>
      <p:pic>
        <p:nvPicPr>
          <p:cNvPr descr="https://images.unsplash.com/photo-1635776062043-223faf322554?crop=entropy&amp;cs=tinysrgb&amp;fit=max&amp;fm=jpg&amp;ixid=M3wyMTIyMnwwfDF8c2VhcmNofDY4fHxncmFkaWVudHxlbnwwfHx8fDE2OTg3NDA1OTZ8MA&amp;ixlib=rb-4.0.3&amp;q=80&amp;w=1080" id="12" name="Google Shape;12;p1"/>
          <p:cNvPicPr preferRelativeResize="0"/>
          <p:nvPr/>
        </p:nvPicPr>
        <p:blipFill rotWithShape="1">
          <a:blip r:embed="rId3">
            <a:alphaModFix/>
          </a:blip>
          <a:srcRect b="0" l="0" r="0" t="0"/>
          <a:stretch/>
        </p:blipFill>
        <p:spPr>
          <a:xfrm>
            <a:off x="5365" y="0"/>
            <a:ext cx="9144000" cy="5143500"/>
          </a:xfrm>
          <a:prstGeom prst="rect">
            <a:avLst/>
          </a:prstGeom>
          <a:noFill/>
          <a:ln>
            <a:noFill/>
          </a:ln>
        </p:spPr>
      </p:pic>
      <p:sp>
        <p:nvSpPr>
          <p:cNvPr id="13" name="Google Shape;13;p1"/>
          <p:cNvSpPr/>
          <p:nvPr/>
        </p:nvSpPr>
        <p:spPr>
          <a:xfrm>
            <a:off x="3126" y="4430964"/>
            <a:ext cx="4858118" cy="712536"/>
          </a:xfrm>
          <a:prstGeom prst="homePlate">
            <a:avLst>
              <a:gd fmla="val 50000" name="adj"/>
            </a:avLst>
          </a:prstGeom>
          <a:solidFill>
            <a:srgbClr val="FF841D"/>
          </a:solidFill>
          <a:ln cap="flat" cmpd="sng" w="9525">
            <a:solidFill>
              <a:srgbClr val="FFD41D"/>
            </a:solidFill>
            <a:prstDash val="solid"/>
            <a:round/>
            <a:headEnd len="sm" w="sm" type="none"/>
            <a:tailEnd len="sm" w="sm" type="none"/>
          </a:ln>
        </p:spPr>
        <p:txBody>
          <a:bodyPr anchorCtr="0" anchor="ctr" bIns="201050" lIns="269875" spcFirstLastPara="1" rIns="269875" wrap="square" tIns="201050">
            <a:noAutofit/>
          </a:bodyPr>
          <a:lstStyle/>
          <a:p>
            <a:pPr indent="0" lvl="0" marL="0" marR="0" rtl="0" algn="ctr">
              <a:lnSpc>
                <a:spcPct val="160000"/>
              </a:lnSpc>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pic>
        <p:nvPicPr>
          <p:cNvPr descr="https://pitch-assets-ccb95893-de3f-4266-973c-20049231b248.s3.eu-west-1.amazonaws.com/4d32833c-298b-4fb5-b802-4299c9ae094a?pitch-bytes=3223&amp;pitch-content-type=image%2Fpng" id="14" name="Google Shape;14;p1"/>
          <p:cNvPicPr preferRelativeResize="0"/>
          <p:nvPr/>
        </p:nvPicPr>
        <p:blipFill rotWithShape="1">
          <a:blip r:embed="rId4">
            <a:alphaModFix/>
          </a:blip>
          <a:srcRect b="0" l="0" r="0" t="0"/>
          <a:stretch/>
        </p:blipFill>
        <p:spPr>
          <a:xfrm>
            <a:off x="7758329" y="4412008"/>
            <a:ext cx="1385671" cy="731492"/>
          </a:xfrm>
          <a:prstGeom prst="rect">
            <a:avLst/>
          </a:prstGeom>
          <a:noFill/>
          <a:ln>
            <a:noFill/>
          </a:ln>
          <a:effectLst>
            <a:outerShdw blurRad="3175" rotWithShape="0" algn="bl" dir="2700000" dist="50800">
              <a:srgbClr val="000000">
                <a:alpha val="23921"/>
              </a:srgbClr>
            </a:outerShdw>
          </a:effectLst>
        </p:spPr>
      </p:pic>
      <p:pic>
        <p:nvPicPr>
          <p:cNvPr descr="https://pitch-assets-ccb95893-de3f-4266-973c-20049231b248.s3.eu-west-1.amazonaws.com/4acea84d-d032-4b7a-92ab-c57b1c365b86?pitch-bytes=115951&amp;pitch-content-type=image%2Fpng" id="15" name="Google Shape;15;p1"/>
          <p:cNvPicPr preferRelativeResize="0"/>
          <p:nvPr/>
        </p:nvPicPr>
        <p:blipFill rotWithShape="1">
          <a:blip r:embed="rId5">
            <a:alphaModFix/>
          </a:blip>
          <a:srcRect b="0" l="0" r="0" t="0"/>
          <a:stretch/>
        </p:blipFill>
        <p:spPr>
          <a:xfrm>
            <a:off x="0" y="101998"/>
            <a:ext cx="1268774" cy="1268774"/>
          </a:xfrm>
          <a:prstGeom prst="rect">
            <a:avLst/>
          </a:prstGeom>
          <a:noFill/>
          <a:ln>
            <a:noFill/>
          </a:ln>
        </p:spPr>
      </p:pic>
      <p:sp>
        <p:nvSpPr>
          <p:cNvPr id="16" name="Google Shape;16;p1"/>
          <p:cNvSpPr/>
          <p:nvPr/>
        </p:nvSpPr>
        <p:spPr>
          <a:xfrm>
            <a:off x="1351575" y="1370775"/>
            <a:ext cx="7315200" cy="3041100"/>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b="1" i="0" lang="en-US" sz="1800" u="sng" cap="none" strike="noStrike">
                <a:solidFill>
                  <a:srgbClr val="2B2A35"/>
                </a:solidFill>
                <a:latin typeface="Inter"/>
                <a:ea typeface="Inter"/>
                <a:cs typeface="Inter"/>
                <a:sym typeface="Inter"/>
              </a:rPr>
              <a:t>Team Name</a:t>
            </a:r>
            <a:r>
              <a:rPr b="1" i="0" lang="en-US" sz="1800" u="none" cap="none" strike="noStrike">
                <a:solidFill>
                  <a:srgbClr val="2B2A35"/>
                </a:solidFill>
                <a:latin typeface="Inter"/>
                <a:ea typeface="Inter"/>
                <a:cs typeface="Inter"/>
                <a:sym typeface="Inter"/>
              </a:rPr>
              <a:t> : Team</a:t>
            </a:r>
            <a:r>
              <a:rPr b="1" lang="en-US" sz="1800">
                <a:solidFill>
                  <a:srgbClr val="2B2A35"/>
                </a:solidFill>
                <a:latin typeface="Inter"/>
                <a:ea typeface="Inter"/>
                <a:cs typeface="Inter"/>
                <a:sym typeface="Inter"/>
              </a:rPr>
              <a:t>_</a:t>
            </a:r>
            <a:r>
              <a:rPr b="1" i="0" lang="en-US" sz="1800" u="none" cap="none" strike="noStrike">
                <a:solidFill>
                  <a:srgbClr val="2B2A35"/>
                </a:solidFill>
                <a:latin typeface="Inter"/>
                <a:ea typeface="Inter"/>
                <a:cs typeface="Inter"/>
                <a:sym typeface="Inter"/>
              </a:rPr>
              <a:t>TITANS</a:t>
            </a:r>
            <a:endParaRPr b="0" i="0" sz="1800" u="none" cap="none" strike="noStrike">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b="1" i="0" lang="en-US" sz="1800" u="sng" cap="none" strike="noStrike">
                <a:solidFill>
                  <a:srgbClr val="2B2A35"/>
                </a:solidFill>
                <a:latin typeface="Inter"/>
                <a:ea typeface="Inter"/>
                <a:cs typeface="Inter"/>
                <a:sym typeface="Inter"/>
              </a:rPr>
              <a:t>Problem Statement Title</a:t>
            </a:r>
            <a:r>
              <a:rPr b="1" i="0" lang="en-US" sz="1800" u="none" cap="none" strike="noStrike">
                <a:solidFill>
                  <a:srgbClr val="2B2A35"/>
                </a:solidFill>
                <a:latin typeface="Inter"/>
                <a:ea typeface="Inter"/>
                <a:cs typeface="Inter"/>
                <a:sym typeface="Inter"/>
              </a:rPr>
              <a:t> : C</a:t>
            </a:r>
            <a:r>
              <a:rPr b="1" lang="en-US" sz="1800">
                <a:solidFill>
                  <a:srgbClr val="2B2A35"/>
                </a:solidFill>
                <a:latin typeface="Inter"/>
                <a:ea typeface="Inter"/>
                <a:cs typeface="Inter"/>
                <a:sym typeface="Inter"/>
              </a:rPr>
              <a:t>limate</a:t>
            </a:r>
            <a:r>
              <a:rPr b="1" i="0" lang="en-US" sz="1800" u="none" cap="none" strike="noStrike">
                <a:solidFill>
                  <a:srgbClr val="2B2A35"/>
                </a:solidFill>
                <a:latin typeface="Inter"/>
                <a:ea typeface="Inter"/>
                <a:cs typeface="Inter"/>
                <a:sym typeface="Inter"/>
              </a:rPr>
              <a:t>-Resilient crop management System </a:t>
            </a:r>
            <a:endParaRPr b="0" i="0" sz="1800" u="none" cap="none" strike="noStrike">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b="1" i="0" lang="en-US" sz="1800" u="sng" cap="none" strike="noStrike">
                <a:solidFill>
                  <a:srgbClr val="2B2A35"/>
                </a:solidFill>
                <a:latin typeface="Inter"/>
                <a:ea typeface="Inter"/>
                <a:cs typeface="Inter"/>
                <a:sym typeface="Inter"/>
              </a:rPr>
              <a:t>Team Leader Name</a:t>
            </a:r>
            <a:r>
              <a:rPr b="1" i="0" lang="en-US" sz="1800" u="none" cap="none" strike="noStrike">
                <a:solidFill>
                  <a:srgbClr val="2B2A35"/>
                </a:solidFill>
                <a:latin typeface="Inter"/>
                <a:ea typeface="Inter"/>
                <a:cs typeface="Inter"/>
                <a:sym typeface="Inter"/>
              </a:rPr>
              <a:t> :Rohit </a:t>
            </a:r>
            <a:r>
              <a:rPr b="1" lang="en-US" sz="1800">
                <a:solidFill>
                  <a:srgbClr val="2B2A35"/>
                </a:solidFill>
                <a:latin typeface="Inter"/>
                <a:ea typeface="Inter"/>
                <a:cs typeface="Inter"/>
                <a:sym typeface="Inter"/>
              </a:rPr>
              <a:t>Senapati</a:t>
            </a:r>
            <a:endParaRPr b="0" i="0" sz="1800" u="none" cap="none" strike="noStrike">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b="1" i="0" lang="en-US" sz="1800" u="sng" cap="none" strike="noStrike">
                <a:solidFill>
                  <a:srgbClr val="2B2A35"/>
                </a:solidFill>
                <a:latin typeface="Inter"/>
                <a:ea typeface="Inter"/>
                <a:cs typeface="Inter"/>
                <a:sym typeface="Inter"/>
              </a:rPr>
              <a:t>Institute Name</a:t>
            </a:r>
            <a:r>
              <a:rPr b="1" i="0" lang="en-US" sz="1800" u="none" cap="none" strike="noStrike">
                <a:solidFill>
                  <a:srgbClr val="2B2A35"/>
                </a:solidFill>
                <a:latin typeface="Inter"/>
                <a:ea typeface="Inter"/>
                <a:cs typeface="Inter"/>
                <a:sym typeface="Inter"/>
              </a:rPr>
              <a:t> :</a:t>
            </a:r>
            <a:r>
              <a:rPr b="1" lang="en-US" sz="1800">
                <a:solidFill>
                  <a:srgbClr val="2B2A35"/>
                </a:solidFill>
                <a:latin typeface="Inter"/>
                <a:ea typeface="Inter"/>
                <a:cs typeface="Inter"/>
                <a:sym typeface="Inter"/>
              </a:rPr>
              <a:t>SIT</a:t>
            </a:r>
            <a:endParaRPr b="0" i="0" sz="1800" u="none" cap="none" strike="noStrike">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b="1" i="0" lang="en-US" sz="1800" u="sng" cap="none" strike="noStrike">
                <a:solidFill>
                  <a:srgbClr val="2B2A35"/>
                </a:solidFill>
                <a:latin typeface="Inter"/>
                <a:ea typeface="Inter"/>
                <a:cs typeface="Inter"/>
                <a:sym typeface="Inter"/>
              </a:rPr>
              <a:t>Track (1/2/3) </a:t>
            </a:r>
            <a:r>
              <a:rPr b="1" i="0" lang="en-US" sz="1800" u="none" cap="none" strike="noStrike">
                <a:solidFill>
                  <a:srgbClr val="2B2A35"/>
                </a:solidFill>
                <a:latin typeface="Inter"/>
                <a:ea typeface="Inter"/>
                <a:cs typeface="Inter"/>
                <a:sym typeface="Inter"/>
              </a:rPr>
              <a:t>: 3</a:t>
            </a:r>
            <a:endParaRPr b="0" i="0" sz="1800" u="none" cap="none" strike="noStrike">
              <a:solidFill>
                <a:schemeClr val="dk1"/>
              </a:solidFill>
              <a:latin typeface="Calibri"/>
              <a:ea typeface="Calibri"/>
              <a:cs typeface="Calibri"/>
              <a:sym typeface="Calibri"/>
            </a:endParaRPr>
          </a:p>
        </p:txBody>
      </p:sp>
      <p:grpSp>
        <p:nvGrpSpPr>
          <p:cNvPr id="17" name="Google Shape;17;p1"/>
          <p:cNvGrpSpPr/>
          <p:nvPr/>
        </p:nvGrpSpPr>
        <p:grpSpPr>
          <a:xfrm>
            <a:off x="1050393" y="377337"/>
            <a:ext cx="7917543" cy="713144"/>
            <a:chOff x="1050393" y="377337"/>
            <a:chExt cx="7917543" cy="713144"/>
          </a:xfrm>
        </p:grpSpPr>
        <p:grpSp>
          <p:nvGrpSpPr>
            <p:cNvPr id="18" name="Google Shape;18;p1"/>
            <p:cNvGrpSpPr/>
            <p:nvPr/>
          </p:nvGrpSpPr>
          <p:grpSpPr>
            <a:xfrm>
              <a:off x="1226963" y="377337"/>
              <a:ext cx="7103927" cy="343812"/>
              <a:chOff x="1161650" y="377337"/>
              <a:chExt cx="7103927" cy="343812"/>
            </a:xfrm>
          </p:grpSpPr>
          <p:sp>
            <p:nvSpPr>
              <p:cNvPr id="19" name="Google Shape;19;p1"/>
              <p:cNvSpPr/>
              <p:nvPr/>
            </p:nvSpPr>
            <p:spPr>
              <a:xfrm>
                <a:off x="3659465" y="377337"/>
                <a:ext cx="2119461" cy="343812"/>
              </a:xfrm>
              <a:prstGeom prst="rect">
                <a:avLst/>
              </a:prstGeom>
              <a:noFill/>
              <a:ln>
                <a:noFill/>
              </a:ln>
            </p:spPr>
            <p:txBody>
              <a:bodyPr anchorCtr="0" anchor="t" bIns="0" lIns="0" spcFirstLastPara="1" rIns="0" wrap="square" tIns="0">
                <a:spAutoFit/>
              </a:bodyPr>
              <a:lstStyle/>
              <a:p>
                <a:pPr indent="0" lvl="0" marL="0" marR="0" rtl="0" algn="ctr">
                  <a:lnSpc>
                    <a:spcPct val="128545"/>
                  </a:lnSpc>
                  <a:spcBef>
                    <a:spcPts val="0"/>
                  </a:spcBef>
                  <a:spcAft>
                    <a:spcPts val="0"/>
                  </a:spcAft>
                  <a:buNone/>
                </a:pPr>
                <a:r>
                  <a:rPr b="1" i="0" lang="en-US" sz="2200" u="sng" cap="none" strike="noStrike">
                    <a:solidFill>
                      <a:srgbClr val="2B2A35"/>
                    </a:solidFill>
                    <a:latin typeface="Inter"/>
                    <a:ea typeface="Inter"/>
                    <a:cs typeface="Inter"/>
                    <a:sym typeface="Inter"/>
                  </a:rPr>
                  <a:t>Trithon Triplets</a:t>
                </a:r>
                <a:endParaRPr b="0" i="0" sz="1800" u="none" cap="none" strike="noStrike">
                  <a:solidFill>
                    <a:schemeClr val="dk1"/>
                  </a:solidFill>
                  <a:latin typeface="Calibri"/>
                  <a:ea typeface="Calibri"/>
                  <a:cs typeface="Calibri"/>
                  <a:sym typeface="Calibri"/>
                </a:endParaRPr>
              </a:p>
            </p:txBody>
          </p:sp>
          <p:cxnSp>
            <p:nvCxnSpPr>
              <p:cNvPr id="20" name="Google Shape;20;p1"/>
              <p:cNvCxnSpPr/>
              <p:nvPr/>
            </p:nvCxnSpPr>
            <p:spPr>
              <a:xfrm>
                <a:off x="1161650" y="557512"/>
                <a:ext cx="2468655" cy="0"/>
              </a:xfrm>
              <a:prstGeom prst="straightConnector1">
                <a:avLst/>
              </a:prstGeom>
              <a:solidFill>
                <a:srgbClr val="FFFFFF"/>
              </a:solidFill>
              <a:ln cap="flat" cmpd="sng" w="21150">
                <a:solidFill>
                  <a:srgbClr val="2B2A35"/>
                </a:solidFill>
                <a:prstDash val="solid"/>
                <a:round/>
                <a:headEnd len="sm" w="sm" type="none"/>
                <a:tailEnd len="sm" w="sm" type="none"/>
              </a:ln>
            </p:spPr>
          </p:cxnSp>
          <p:cxnSp>
            <p:nvCxnSpPr>
              <p:cNvPr id="21" name="Google Shape;21;p1"/>
              <p:cNvCxnSpPr/>
              <p:nvPr/>
            </p:nvCxnSpPr>
            <p:spPr>
              <a:xfrm>
                <a:off x="5778926" y="561842"/>
                <a:ext cx="2486651" cy="0"/>
              </a:xfrm>
              <a:prstGeom prst="straightConnector1">
                <a:avLst/>
              </a:prstGeom>
              <a:solidFill>
                <a:srgbClr val="FFFFFF"/>
              </a:solidFill>
              <a:ln cap="flat" cmpd="sng" w="21150">
                <a:solidFill>
                  <a:srgbClr val="2B2A35"/>
                </a:solidFill>
                <a:prstDash val="solid"/>
                <a:round/>
                <a:headEnd len="sm" w="sm" type="none"/>
                <a:tailEnd len="sm" w="sm" type="none"/>
              </a:ln>
            </p:spPr>
          </p:cxnSp>
        </p:grpSp>
        <p:sp>
          <p:nvSpPr>
            <p:cNvPr id="22" name="Google Shape;22;p1"/>
            <p:cNvSpPr txBox="1"/>
            <p:nvPr/>
          </p:nvSpPr>
          <p:spPr>
            <a:xfrm>
              <a:off x="1050393" y="721149"/>
              <a:ext cx="79175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THEME: Technology Intervention in Climate Change Challenges and Sustainability.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C"/>
        </a:solidFill>
      </p:bgPr>
    </p:bg>
    <p:spTree>
      <p:nvGrpSpPr>
        <p:cNvPr id="115" name="Shape 115"/>
        <p:cNvGrpSpPr/>
        <p:nvPr/>
      </p:nvGrpSpPr>
      <p:grpSpPr>
        <a:xfrm>
          <a:off x="0" y="0"/>
          <a:ext cx="0" cy="0"/>
          <a:chOff x="0" y="0"/>
          <a:chExt cx="0" cy="0"/>
        </a:xfrm>
      </p:grpSpPr>
      <p:cxnSp>
        <p:nvCxnSpPr>
          <p:cNvPr id="116" name="Google Shape;116;p10"/>
          <p:cNvCxnSpPr/>
          <p:nvPr/>
        </p:nvCxnSpPr>
        <p:spPr>
          <a:xfrm>
            <a:off x="1129749" y="484117"/>
            <a:ext cx="7538415" cy="0"/>
          </a:xfrm>
          <a:prstGeom prst="straightConnector1">
            <a:avLst/>
          </a:prstGeom>
          <a:solidFill>
            <a:srgbClr val="FFFFFF"/>
          </a:solidFill>
          <a:ln cap="flat" cmpd="sng" w="21150">
            <a:solidFill>
              <a:srgbClr val="2B2A35"/>
            </a:solidFill>
            <a:prstDash val="solid"/>
            <a:round/>
            <a:headEnd len="sm" w="sm" type="none"/>
            <a:tailEnd len="sm" w="sm" type="none"/>
          </a:ln>
        </p:spPr>
      </p:cxnSp>
      <p:sp>
        <p:nvSpPr>
          <p:cNvPr id="117" name="Google Shape;117;p10"/>
          <p:cNvSpPr/>
          <p:nvPr/>
        </p:nvSpPr>
        <p:spPr>
          <a:xfrm>
            <a:off x="3126" y="4430965"/>
            <a:ext cx="4858118" cy="712536"/>
          </a:xfrm>
          <a:prstGeom prst="homePlate">
            <a:avLst>
              <a:gd fmla="val 50000" name="adj"/>
            </a:avLst>
          </a:prstGeom>
          <a:solidFill>
            <a:srgbClr val="FF841D"/>
          </a:solidFill>
          <a:ln cap="flat" cmpd="sng" w="9525">
            <a:solidFill>
              <a:srgbClr val="FFD41D"/>
            </a:solidFill>
            <a:prstDash val="solid"/>
            <a:round/>
            <a:headEnd len="sm" w="sm" type="none"/>
            <a:tailEnd len="sm" w="sm" type="none"/>
          </a:ln>
        </p:spPr>
        <p:txBody>
          <a:bodyPr anchorCtr="0" anchor="ctr" bIns="201050" lIns="269875" spcFirstLastPara="1" rIns="269875" wrap="square" tIns="201050">
            <a:noAutofit/>
          </a:bodyPr>
          <a:lstStyle/>
          <a:p>
            <a:pPr indent="0" lvl="0" marL="0" marR="0" rtl="0" algn="ctr">
              <a:lnSpc>
                <a:spcPct val="160000"/>
              </a:lnSpc>
              <a:spcBef>
                <a:spcPts val="0"/>
              </a:spcBef>
              <a:spcAft>
                <a:spcPts val="0"/>
              </a:spcAft>
              <a:buNone/>
            </a:pPr>
            <a:r>
              <a:t/>
            </a:r>
            <a:endParaRPr sz="1200">
              <a:solidFill>
                <a:schemeClr val="dk1"/>
              </a:solidFill>
              <a:latin typeface="Calibri"/>
              <a:ea typeface="Calibri"/>
              <a:cs typeface="Calibri"/>
              <a:sym typeface="Calibri"/>
            </a:endParaRPr>
          </a:p>
        </p:txBody>
      </p:sp>
      <p:pic>
        <p:nvPicPr>
          <p:cNvPr descr="https://pitch-assets-ccb95893-de3f-4266-973c-20049231b248.s3.eu-west-1.amazonaws.com/4acea84d-d032-4b7a-92ab-c57b1c365b86?pitch-bytes=115951&amp;pitch-content-type=image%2Fpng" id="118" name="Google Shape;118;p10"/>
          <p:cNvPicPr preferRelativeResize="0"/>
          <p:nvPr/>
        </p:nvPicPr>
        <p:blipFill rotWithShape="1">
          <a:blip r:embed="rId3">
            <a:alphaModFix/>
          </a:blip>
          <a:srcRect b="0" l="0" r="0" t="0"/>
          <a:stretch/>
        </p:blipFill>
        <p:spPr>
          <a:xfrm>
            <a:off x="3412" y="3972"/>
            <a:ext cx="1111412" cy="1111412"/>
          </a:xfrm>
          <a:prstGeom prst="rect">
            <a:avLst/>
          </a:prstGeom>
          <a:noFill/>
          <a:ln>
            <a:noFill/>
          </a:ln>
        </p:spPr>
      </p:pic>
      <p:cxnSp>
        <p:nvCxnSpPr>
          <p:cNvPr id="119" name="Google Shape;119;p10"/>
          <p:cNvCxnSpPr/>
          <p:nvPr/>
        </p:nvCxnSpPr>
        <p:spPr>
          <a:xfrm>
            <a:off x="4861244" y="4820143"/>
            <a:ext cx="3807576" cy="11504"/>
          </a:xfrm>
          <a:prstGeom prst="straightConnector1">
            <a:avLst/>
          </a:prstGeom>
          <a:solidFill>
            <a:srgbClr val="FFFFFF"/>
          </a:solidFill>
          <a:ln cap="flat" cmpd="sng" w="21150">
            <a:solidFill>
              <a:srgbClr val="2B2A35"/>
            </a:solidFill>
            <a:prstDash val="solid"/>
            <a:round/>
            <a:headEnd len="sm" w="sm" type="none"/>
            <a:tailEnd len="sm" w="sm" type="none"/>
          </a:ln>
        </p:spPr>
      </p:cxnSp>
      <p:sp>
        <p:nvSpPr>
          <p:cNvPr id="120" name="Google Shape;120;p10"/>
          <p:cNvSpPr/>
          <p:nvPr/>
        </p:nvSpPr>
        <p:spPr>
          <a:xfrm>
            <a:off x="1132676" y="833812"/>
            <a:ext cx="6400800" cy="54858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1" lang="en-US" sz="2800" u="sng">
                <a:solidFill>
                  <a:srgbClr val="2B2A35"/>
                </a:solidFill>
                <a:latin typeface="Inter"/>
                <a:ea typeface="Inter"/>
                <a:cs typeface="Inter"/>
                <a:sym typeface="Inter"/>
              </a:rPr>
              <a:t>Team Details</a:t>
            </a:r>
            <a:r>
              <a:rPr b="1" lang="en-US" sz="3600">
                <a:solidFill>
                  <a:srgbClr val="2B2A35"/>
                </a:solidFill>
                <a:latin typeface="Inter"/>
                <a:ea typeface="Inter"/>
                <a:cs typeface="Inter"/>
                <a:sym typeface="Inter"/>
              </a:rPr>
              <a:t> :</a:t>
            </a:r>
            <a:endParaRPr sz="3600">
              <a:solidFill>
                <a:schemeClr val="dk1"/>
              </a:solidFill>
              <a:latin typeface="Calibri"/>
              <a:ea typeface="Calibri"/>
              <a:cs typeface="Calibri"/>
              <a:sym typeface="Calibri"/>
            </a:endParaRPr>
          </a:p>
        </p:txBody>
      </p:sp>
      <p:sp>
        <p:nvSpPr>
          <p:cNvPr id="121" name="Google Shape;121;p10"/>
          <p:cNvSpPr txBox="1"/>
          <p:nvPr/>
        </p:nvSpPr>
        <p:spPr>
          <a:xfrm>
            <a:off x="1132675" y="1382400"/>
            <a:ext cx="5693100" cy="24216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Calibri"/>
              <a:buAutoNum type="arabicPeriod"/>
            </a:pPr>
            <a:r>
              <a:rPr b="1" lang="en-US" sz="1900">
                <a:latin typeface="Calibri"/>
                <a:ea typeface="Calibri"/>
                <a:cs typeface="Calibri"/>
                <a:sym typeface="Calibri"/>
              </a:rPr>
              <a:t>ROHIT SENAPATI</a:t>
            </a:r>
            <a:endParaRPr b="1" sz="1900">
              <a:latin typeface="Calibri"/>
              <a:ea typeface="Calibri"/>
              <a:cs typeface="Calibri"/>
              <a:sym typeface="Calibri"/>
            </a:endParaRPr>
          </a:p>
          <a:p>
            <a:pPr indent="-349250" lvl="0" marL="457200" rtl="0" algn="l">
              <a:spcBef>
                <a:spcPts val="0"/>
              </a:spcBef>
              <a:spcAft>
                <a:spcPts val="0"/>
              </a:spcAft>
              <a:buSzPts val="1900"/>
              <a:buFont typeface="Calibri"/>
              <a:buAutoNum type="arabicPeriod"/>
            </a:pPr>
            <a:r>
              <a:rPr b="1" lang="en-US" sz="1900">
                <a:latin typeface="Calibri"/>
                <a:ea typeface="Calibri"/>
                <a:cs typeface="Calibri"/>
                <a:sym typeface="Calibri"/>
              </a:rPr>
              <a:t>ROSHINA </a:t>
            </a:r>
            <a:r>
              <a:rPr b="1" lang="en-US" sz="1900">
                <a:latin typeface="Calibri"/>
                <a:ea typeface="Calibri"/>
                <a:cs typeface="Calibri"/>
                <a:sym typeface="Calibri"/>
              </a:rPr>
              <a:t>PRIYADARSHINI</a:t>
            </a:r>
            <a:endParaRPr b="1" sz="1900">
              <a:latin typeface="Calibri"/>
              <a:ea typeface="Calibri"/>
              <a:cs typeface="Calibri"/>
              <a:sym typeface="Calibri"/>
            </a:endParaRPr>
          </a:p>
          <a:p>
            <a:pPr indent="-349250" lvl="0" marL="457200" rtl="0" algn="l">
              <a:spcBef>
                <a:spcPts val="0"/>
              </a:spcBef>
              <a:spcAft>
                <a:spcPts val="0"/>
              </a:spcAft>
              <a:buSzPts val="1900"/>
              <a:buFont typeface="Calibri"/>
              <a:buAutoNum type="arabicPeriod"/>
            </a:pPr>
            <a:r>
              <a:rPr b="1" lang="en-US" sz="1900">
                <a:latin typeface="Calibri"/>
                <a:ea typeface="Calibri"/>
                <a:cs typeface="Calibri"/>
                <a:sym typeface="Calibri"/>
              </a:rPr>
              <a:t>SUBHAM BEHERA</a:t>
            </a:r>
            <a:endParaRPr b="1" sz="1900">
              <a:latin typeface="Calibri"/>
              <a:ea typeface="Calibri"/>
              <a:cs typeface="Calibri"/>
              <a:sym typeface="Calibri"/>
            </a:endParaRPr>
          </a:p>
          <a:p>
            <a:pPr indent="-349250" lvl="0" marL="457200" rtl="0" algn="l">
              <a:spcBef>
                <a:spcPts val="0"/>
              </a:spcBef>
              <a:spcAft>
                <a:spcPts val="0"/>
              </a:spcAft>
              <a:buSzPts val="1900"/>
              <a:buFont typeface="Calibri"/>
              <a:buAutoNum type="arabicPeriod"/>
            </a:pPr>
            <a:r>
              <a:rPr b="1" lang="en-US" sz="1900">
                <a:latin typeface="Calibri"/>
                <a:ea typeface="Calibri"/>
                <a:cs typeface="Calibri"/>
                <a:sym typeface="Calibri"/>
              </a:rPr>
              <a:t>ASWIN KUMAR NAYAK</a:t>
            </a:r>
            <a:endParaRPr b="1" sz="1900">
              <a:latin typeface="Calibri"/>
              <a:ea typeface="Calibri"/>
              <a:cs typeface="Calibri"/>
              <a:sym typeface="Calibri"/>
            </a:endParaRPr>
          </a:p>
          <a:p>
            <a:pPr indent="-349250" lvl="0" marL="457200" rtl="0" algn="l">
              <a:spcBef>
                <a:spcPts val="0"/>
              </a:spcBef>
              <a:spcAft>
                <a:spcPts val="0"/>
              </a:spcAft>
              <a:buSzPts val="1900"/>
              <a:buFont typeface="Calibri"/>
              <a:buAutoNum type="arabicPeriod"/>
            </a:pPr>
            <a:r>
              <a:rPr b="1" lang="en-US" sz="1900">
                <a:latin typeface="Calibri"/>
                <a:ea typeface="Calibri"/>
                <a:cs typeface="Calibri"/>
                <a:sym typeface="Calibri"/>
              </a:rPr>
              <a:t>SOBHAN SAHOO</a:t>
            </a:r>
            <a:endParaRPr b="1" sz="1900">
              <a:latin typeface="Calibri"/>
              <a:ea typeface="Calibri"/>
              <a:cs typeface="Calibri"/>
              <a:sym typeface="Calibri"/>
            </a:endParaRPr>
          </a:p>
          <a:p>
            <a:pPr indent="-349250" lvl="0" marL="457200" rtl="0" algn="l">
              <a:spcBef>
                <a:spcPts val="0"/>
              </a:spcBef>
              <a:spcAft>
                <a:spcPts val="0"/>
              </a:spcAft>
              <a:buSzPts val="1900"/>
              <a:buFont typeface="Calibri"/>
              <a:buAutoNum type="arabicPeriod"/>
            </a:pPr>
            <a:r>
              <a:rPr b="1" lang="en-US" sz="1900">
                <a:latin typeface="Calibri"/>
                <a:ea typeface="Calibri"/>
                <a:cs typeface="Calibri"/>
                <a:sym typeface="Calibri"/>
              </a:rPr>
              <a:t>MRIGESH MOHANTY</a:t>
            </a:r>
            <a:endParaRPr b="1" sz="1900">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C"/>
        </a:solidFill>
      </p:bgPr>
    </p:bg>
    <p:spTree>
      <p:nvGrpSpPr>
        <p:cNvPr id="27" name="Shape 27"/>
        <p:cNvGrpSpPr/>
        <p:nvPr/>
      </p:nvGrpSpPr>
      <p:grpSpPr>
        <a:xfrm>
          <a:off x="0" y="0"/>
          <a:ext cx="0" cy="0"/>
          <a:chOff x="0" y="0"/>
          <a:chExt cx="0" cy="0"/>
        </a:xfrm>
      </p:grpSpPr>
      <p:cxnSp>
        <p:nvCxnSpPr>
          <p:cNvPr id="28" name="Google Shape;28;p2"/>
          <p:cNvCxnSpPr/>
          <p:nvPr/>
        </p:nvCxnSpPr>
        <p:spPr>
          <a:xfrm>
            <a:off x="1129749" y="484117"/>
            <a:ext cx="7538415" cy="0"/>
          </a:xfrm>
          <a:prstGeom prst="straightConnector1">
            <a:avLst/>
          </a:prstGeom>
          <a:solidFill>
            <a:srgbClr val="FFFFFF"/>
          </a:solidFill>
          <a:ln cap="flat" cmpd="sng" w="21150">
            <a:solidFill>
              <a:srgbClr val="2B2A35"/>
            </a:solidFill>
            <a:prstDash val="solid"/>
            <a:round/>
            <a:headEnd len="sm" w="sm" type="none"/>
            <a:tailEnd len="sm" w="sm" type="none"/>
          </a:ln>
        </p:spPr>
      </p:cxnSp>
      <p:sp>
        <p:nvSpPr>
          <p:cNvPr id="29" name="Google Shape;29;p2"/>
          <p:cNvSpPr/>
          <p:nvPr/>
        </p:nvSpPr>
        <p:spPr>
          <a:xfrm>
            <a:off x="3126" y="4430965"/>
            <a:ext cx="4858118" cy="712536"/>
          </a:xfrm>
          <a:prstGeom prst="homePlate">
            <a:avLst>
              <a:gd fmla="val 50000" name="adj"/>
            </a:avLst>
          </a:prstGeom>
          <a:solidFill>
            <a:srgbClr val="FF841D"/>
          </a:solidFill>
          <a:ln cap="flat" cmpd="sng" w="9525">
            <a:solidFill>
              <a:srgbClr val="FFD41D"/>
            </a:solidFill>
            <a:prstDash val="solid"/>
            <a:round/>
            <a:headEnd len="sm" w="sm" type="none"/>
            <a:tailEnd len="sm" w="sm" type="none"/>
          </a:ln>
        </p:spPr>
        <p:txBody>
          <a:bodyPr anchorCtr="0" anchor="ctr" bIns="201050" lIns="269875" spcFirstLastPara="1" rIns="269875" wrap="square" tIns="201050">
            <a:noAutofit/>
          </a:bodyPr>
          <a:lstStyle/>
          <a:p>
            <a:pPr indent="0" lvl="0" marL="0" marR="0" rtl="0" algn="ctr">
              <a:lnSpc>
                <a:spcPct val="160000"/>
              </a:lnSpc>
              <a:spcBef>
                <a:spcPts val="0"/>
              </a:spcBef>
              <a:spcAft>
                <a:spcPts val="0"/>
              </a:spcAft>
              <a:buNone/>
            </a:pPr>
            <a:r>
              <a:t/>
            </a:r>
            <a:endParaRPr sz="1200">
              <a:solidFill>
                <a:schemeClr val="dk1"/>
              </a:solidFill>
              <a:latin typeface="Calibri"/>
              <a:ea typeface="Calibri"/>
              <a:cs typeface="Calibri"/>
              <a:sym typeface="Calibri"/>
            </a:endParaRPr>
          </a:p>
        </p:txBody>
      </p:sp>
      <p:pic>
        <p:nvPicPr>
          <p:cNvPr descr="https://pitch-assets-ccb95893-de3f-4266-973c-20049231b248.s3.eu-west-1.amazonaws.com/4acea84d-d032-4b7a-92ab-c57b1c365b86?pitch-bytes=115951&amp;pitch-content-type=image%2Fpng" id="30" name="Google Shape;30;p2"/>
          <p:cNvPicPr preferRelativeResize="0"/>
          <p:nvPr/>
        </p:nvPicPr>
        <p:blipFill rotWithShape="1">
          <a:blip r:embed="rId3">
            <a:alphaModFix/>
          </a:blip>
          <a:srcRect b="0" l="0" r="0" t="0"/>
          <a:stretch/>
        </p:blipFill>
        <p:spPr>
          <a:xfrm>
            <a:off x="3412" y="3972"/>
            <a:ext cx="1111412" cy="1111412"/>
          </a:xfrm>
          <a:prstGeom prst="rect">
            <a:avLst/>
          </a:prstGeom>
          <a:noFill/>
          <a:ln>
            <a:noFill/>
          </a:ln>
        </p:spPr>
      </p:pic>
      <p:cxnSp>
        <p:nvCxnSpPr>
          <p:cNvPr id="31" name="Google Shape;31;p2"/>
          <p:cNvCxnSpPr/>
          <p:nvPr/>
        </p:nvCxnSpPr>
        <p:spPr>
          <a:xfrm>
            <a:off x="4861244" y="4797401"/>
            <a:ext cx="3806920" cy="22742"/>
          </a:xfrm>
          <a:prstGeom prst="straightConnector1">
            <a:avLst/>
          </a:prstGeom>
          <a:solidFill>
            <a:srgbClr val="FFFFFF"/>
          </a:solidFill>
          <a:ln cap="flat" cmpd="sng" w="21150">
            <a:solidFill>
              <a:srgbClr val="2B2A35"/>
            </a:solidFill>
            <a:prstDash val="solid"/>
            <a:round/>
            <a:headEnd len="sm" w="sm" type="none"/>
            <a:tailEnd len="sm" w="sm" type="none"/>
          </a:ln>
        </p:spPr>
      </p:cxnSp>
      <p:sp>
        <p:nvSpPr>
          <p:cNvPr id="32" name="Google Shape;32;p2"/>
          <p:cNvSpPr/>
          <p:nvPr/>
        </p:nvSpPr>
        <p:spPr>
          <a:xfrm>
            <a:off x="1132675" y="529000"/>
            <a:ext cx="6967200" cy="39636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1" lang="en-US" sz="2800" u="sng">
                <a:solidFill>
                  <a:srgbClr val="2B2A35"/>
                </a:solidFill>
                <a:latin typeface="Inter"/>
                <a:ea typeface="Inter"/>
                <a:cs typeface="Inter"/>
                <a:sym typeface="Inter"/>
              </a:rPr>
              <a:t>The Overview</a:t>
            </a:r>
            <a:r>
              <a:rPr b="1" lang="en-US" sz="3600">
                <a:solidFill>
                  <a:srgbClr val="2B2A35"/>
                </a:solidFill>
                <a:latin typeface="Inter"/>
                <a:ea typeface="Inter"/>
                <a:cs typeface="Inter"/>
                <a:sym typeface="Inter"/>
              </a:rPr>
              <a:t> :</a:t>
            </a:r>
            <a:endParaRPr/>
          </a:p>
          <a:p>
            <a:pPr indent="0" lvl="0" marL="0" marR="0" rtl="0" algn="just">
              <a:lnSpc>
                <a:spcPct val="150000"/>
              </a:lnSpc>
              <a:spcBef>
                <a:spcPts val="0"/>
              </a:spcBef>
              <a:spcAft>
                <a:spcPts val="0"/>
              </a:spcAft>
              <a:buNone/>
            </a:pPr>
            <a:r>
              <a:rPr lang="en-US">
                <a:solidFill>
                  <a:schemeClr val="dk1"/>
                </a:solidFill>
                <a:latin typeface="Times New Roman"/>
                <a:ea typeface="Times New Roman"/>
                <a:cs typeface="Times New Roman"/>
                <a:sym typeface="Times New Roman"/>
              </a:rPr>
              <a:t>Farmers face numerous challenges in adapting to climate change and optimizing agricultural practices. Unpredictable weather patterns, varying soil conditions, and the emergence of pests and diseases contribute to uncertainties in crop management. The need for precise decision-making tools led to the formulation of a machine learning solution.</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The project also emphasizes user-friendly interfaces to ensure accessibility for farmers. Training and educational resources will be provided to empower users with the knowledge to interpret and utilize predictions effectively. Continuous monitoring, updates, and collaboration with agricultural experts aim to ensure the system's accuracy and relevance over time.</a:t>
            </a:r>
            <a:endParaRPr>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C"/>
        </a:solidFill>
      </p:bgPr>
    </p:bg>
    <p:spTree>
      <p:nvGrpSpPr>
        <p:cNvPr id="37" name="Shape 37"/>
        <p:cNvGrpSpPr/>
        <p:nvPr/>
      </p:nvGrpSpPr>
      <p:grpSpPr>
        <a:xfrm>
          <a:off x="0" y="0"/>
          <a:ext cx="0" cy="0"/>
          <a:chOff x="0" y="0"/>
          <a:chExt cx="0" cy="0"/>
        </a:xfrm>
      </p:grpSpPr>
      <p:cxnSp>
        <p:nvCxnSpPr>
          <p:cNvPr id="38" name="Google Shape;38;p3"/>
          <p:cNvCxnSpPr/>
          <p:nvPr/>
        </p:nvCxnSpPr>
        <p:spPr>
          <a:xfrm>
            <a:off x="1129749" y="484117"/>
            <a:ext cx="7538415" cy="0"/>
          </a:xfrm>
          <a:prstGeom prst="straightConnector1">
            <a:avLst/>
          </a:prstGeom>
          <a:solidFill>
            <a:srgbClr val="FFFFFF"/>
          </a:solidFill>
          <a:ln cap="flat" cmpd="sng" w="21150">
            <a:solidFill>
              <a:srgbClr val="2B2A35"/>
            </a:solidFill>
            <a:prstDash val="solid"/>
            <a:round/>
            <a:headEnd len="sm" w="sm" type="none"/>
            <a:tailEnd len="sm" w="sm" type="none"/>
          </a:ln>
        </p:spPr>
      </p:cxnSp>
      <p:sp>
        <p:nvSpPr>
          <p:cNvPr id="39" name="Google Shape;39;p3"/>
          <p:cNvSpPr/>
          <p:nvPr/>
        </p:nvSpPr>
        <p:spPr>
          <a:xfrm>
            <a:off x="3126" y="4430965"/>
            <a:ext cx="4858118" cy="712536"/>
          </a:xfrm>
          <a:prstGeom prst="homePlate">
            <a:avLst>
              <a:gd fmla="val 50000" name="adj"/>
            </a:avLst>
          </a:prstGeom>
          <a:solidFill>
            <a:srgbClr val="FF841D"/>
          </a:solidFill>
          <a:ln cap="flat" cmpd="sng" w="9525">
            <a:solidFill>
              <a:srgbClr val="FFD41D"/>
            </a:solidFill>
            <a:prstDash val="solid"/>
            <a:round/>
            <a:headEnd len="sm" w="sm" type="none"/>
            <a:tailEnd len="sm" w="sm" type="none"/>
          </a:ln>
        </p:spPr>
        <p:txBody>
          <a:bodyPr anchorCtr="0" anchor="ctr" bIns="201050" lIns="269875" spcFirstLastPara="1" rIns="269875" wrap="square" tIns="201050">
            <a:noAutofit/>
          </a:bodyPr>
          <a:lstStyle/>
          <a:p>
            <a:pPr indent="0" lvl="0" marL="0" marR="0" rtl="0" algn="ctr">
              <a:lnSpc>
                <a:spcPct val="160000"/>
              </a:lnSpc>
              <a:spcBef>
                <a:spcPts val="0"/>
              </a:spcBef>
              <a:spcAft>
                <a:spcPts val="0"/>
              </a:spcAft>
              <a:buNone/>
            </a:pPr>
            <a:r>
              <a:t/>
            </a:r>
            <a:endParaRPr sz="1200">
              <a:solidFill>
                <a:schemeClr val="dk1"/>
              </a:solidFill>
              <a:latin typeface="Calibri"/>
              <a:ea typeface="Calibri"/>
              <a:cs typeface="Calibri"/>
              <a:sym typeface="Calibri"/>
            </a:endParaRPr>
          </a:p>
        </p:txBody>
      </p:sp>
      <p:pic>
        <p:nvPicPr>
          <p:cNvPr descr="https://pitch-assets-ccb95893-de3f-4266-973c-20049231b248.s3.eu-west-1.amazonaws.com/4acea84d-d032-4b7a-92ab-c57b1c365b86?pitch-bytes=115951&amp;pitch-content-type=image%2Fpng" id="40" name="Google Shape;40;p3"/>
          <p:cNvPicPr preferRelativeResize="0"/>
          <p:nvPr/>
        </p:nvPicPr>
        <p:blipFill rotWithShape="1">
          <a:blip r:embed="rId3">
            <a:alphaModFix/>
          </a:blip>
          <a:srcRect b="0" l="0" r="0" t="0"/>
          <a:stretch/>
        </p:blipFill>
        <p:spPr>
          <a:xfrm>
            <a:off x="3412" y="3972"/>
            <a:ext cx="1111412" cy="1111412"/>
          </a:xfrm>
          <a:prstGeom prst="rect">
            <a:avLst/>
          </a:prstGeom>
          <a:noFill/>
          <a:ln>
            <a:noFill/>
          </a:ln>
        </p:spPr>
      </p:pic>
      <p:cxnSp>
        <p:nvCxnSpPr>
          <p:cNvPr id="41" name="Google Shape;41;p3"/>
          <p:cNvCxnSpPr/>
          <p:nvPr/>
        </p:nvCxnSpPr>
        <p:spPr>
          <a:xfrm>
            <a:off x="4861244" y="4820143"/>
            <a:ext cx="3807576" cy="11504"/>
          </a:xfrm>
          <a:prstGeom prst="straightConnector1">
            <a:avLst/>
          </a:prstGeom>
          <a:solidFill>
            <a:srgbClr val="FFFFFF"/>
          </a:solidFill>
          <a:ln cap="flat" cmpd="sng" w="21150">
            <a:solidFill>
              <a:srgbClr val="2B2A35"/>
            </a:solidFill>
            <a:prstDash val="solid"/>
            <a:round/>
            <a:headEnd len="sm" w="sm" type="none"/>
            <a:tailEnd len="sm" w="sm" type="none"/>
          </a:ln>
        </p:spPr>
      </p:cxnSp>
      <p:sp>
        <p:nvSpPr>
          <p:cNvPr id="42" name="Google Shape;42;p3"/>
          <p:cNvSpPr/>
          <p:nvPr/>
        </p:nvSpPr>
        <p:spPr>
          <a:xfrm>
            <a:off x="1132676" y="833812"/>
            <a:ext cx="6400800" cy="15588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1" lang="en-US" sz="2800" u="sng">
                <a:solidFill>
                  <a:srgbClr val="2B2A35"/>
                </a:solidFill>
                <a:latin typeface="Inter"/>
                <a:ea typeface="Inter"/>
                <a:cs typeface="Inter"/>
                <a:sym typeface="Inter"/>
              </a:rPr>
              <a:t>The Problem</a:t>
            </a:r>
            <a:r>
              <a:rPr b="1" lang="en-US" sz="3600">
                <a:solidFill>
                  <a:srgbClr val="2B2A35"/>
                </a:solidFill>
                <a:latin typeface="Inter"/>
                <a:ea typeface="Inter"/>
                <a:cs typeface="Inter"/>
                <a:sym typeface="Inter"/>
              </a:rPr>
              <a:t> :</a:t>
            </a:r>
            <a:endParaRPr/>
          </a:p>
          <a:p>
            <a:pPr indent="0" lvl="0" marL="0" marR="0" rtl="0" algn="just">
              <a:lnSpc>
                <a:spcPct val="150000"/>
              </a:lnSpc>
              <a:spcBef>
                <a:spcPts val="0"/>
              </a:spcBef>
              <a:spcAft>
                <a:spcPts val="0"/>
              </a:spcAft>
              <a:buNone/>
            </a:pPr>
            <a:r>
              <a:rPr lang="en-US">
                <a:solidFill>
                  <a:schemeClr val="dk1"/>
                </a:solidFill>
                <a:latin typeface="Times New Roman"/>
                <a:ea typeface="Times New Roman"/>
                <a:cs typeface="Times New Roman"/>
                <a:sym typeface="Times New Roman"/>
              </a:rPr>
              <a:t>Climate change in agriculture poses challenges such as unpredictable weather patterns, extreme events, and shifting growing seasons. Machine Learning (ML) can address these issues by predicting crop yields under varying climate scenarios, identifying optimal planting times, and offering insights into climate-resilient crop varieties. ML models can also help in early detection of diseases and pests influenced by climate conditions, enabling timely intervention. Additionally, ML-powered precision agriculture assists in optimizing resource utilization, mitigating the impact of water scarcity, and fostering sustainable farming practices to enhance overall climate resilience in agriculture.</a:t>
            </a:r>
            <a:endParaRPr sz="1400">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C"/>
        </a:solidFill>
      </p:bgPr>
    </p:bg>
    <p:spTree>
      <p:nvGrpSpPr>
        <p:cNvPr id="47" name="Shape 47"/>
        <p:cNvGrpSpPr/>
        <p:nvPr/>
      </p:nvGrpSpPr>
      <p:grpSpPr>
        <a:xfrm>
          <a:off x="0" y="0"/>
          <a:ext cx="0" cy="0"/>
          <a:chOff x="0" y="0"/>
          <a:chExt cx="0" cy="0"/>
        </a:xfrm>
      </p:grpSpPr>
      <p:cxnSp>
        <p:nvCxnSpPr>
          <p:cNvPr id="48" name="Google Shape;48;p4"/>
          <p:cNvCxnSpPr/>
          <p:nvPr/>
        </p:nvCxnSpPr>
        <p:spPr>
          <a:xfrm>
            <a:off x="1129749" y="484117"/>
            <a:ext cx="7538415" cy="0"/>
          </a:xfrm>
          <a:prstGeom prst="straightConnector1">
            <a:avLst/>
          </a:prstGeom>
          <a:solidFill>
            <a:srgbClr val="FFFFFF"/>
          </a:solidFill>
          <a:ln cap="flat" cmpd="sng" w="21150">
            <a:solidFill>
              <a:srgbClr val="2B2A35"/>
            </a:solidFill>
            <a:prstDash val="solid"/>
            <a:round/>
            <a:headEnd len="sm" w="sm" type="none"/>
            <a:tailEnd len="sm" w="sm" type="none"/>
          </a:ln>
        </p:spPr>
      </p:cxnSp>
      <p:sp>
        <p:nvSpPr>
          <p:cNvPr id="49" name="Google Shape;49;p4"/>
          <p:cNvSpPr/>
          <p:nvPr/>
        </p:nvSpPr>
        <p:spPr>
          <a:xfrm>
            <a:off x="3126" y="4430965"/>
            <a:ext cx="4858118" cy="712536"/>
          </a:xfrm>
          <a:prstGeom prst="homePlate">
            <a:avLst>
              <a:gd fmla="val 50000" name="adj"/>
            </a:avLst>
          </a:prstGeom>
          <a:solidFill>
            <a:srgbClr val="FF841D"/>
          </a:solidFill>
          <a:ln cap="flat" cmpd="sng" w="9525">
            <a:solidFill>
              <a:srgbClr val="FFD41D"/>
            </a:solidFill>
            <a:prstDash val="solid"/>
            <a:round/>
            <a:headEnd len="sm" w="sm" type="none"/>
            <a:tailEnd len="sm" w="sm" type="none"/>
          </a:ln>
        </p:spPr>
        <p:txBody>
          <a:bodyPr anchorCtr="0" anchor="ctr" bIns="201050" lIns="269875" spcFirstLastPara="1" rIns="269875" wrap="square" tIns="201050">
            <a:noAutofit/>
          </a:bodyPr>
          <a:lstStyle/>
          <a:p>
            <a:pPr indent="0" lvl="0" marL="0" marR="0" rtl="0" algn="ctr">
              <a:lnSpc>
                <a:spcPct val="160000"/>
              </a:lnSpc>
              <a:spcBef>
                <a:spcPts val="0"/>
              </a:spcBef>
              <a:spcAft>
                <a:spcPts val="0"/>
              </a:spcAft>
              <a:buNone/>
            </a:pPr>
            <a:r>
              <a:t/>
            </a:r>
            <a:endParaRPr sz="1200">
              <a:solidFill>
                <a:schemeClr val="dk1"/>
              </a:solidFill>
              <a:latin typeface="Calibri"/>
              <a:ea typeface="Calibri"/>
              <a:cs typeface="Calibri"/>
              <a:sym typeface="Calibri"/>
            </a:endParaRPr>
          </a:p>
        </p:txBody>
      </p:sp>
      <p:pic>
        <p:nvPicPr>
          <p:cNvPr descr="https://pitch-assets-ccb95893-de3f-4266-973c-20049231b248.s3.eu-west-1.amazonaws.com/4acea84d-d032-4b7a-92ab-c57b1c365b86?pitch-bytes=115951&amp;pitch-content-type=image%2Fpng" id="50" name="Google Shape;50;p4"/>
          <p:cNvPicPr preferRelativeResize="0"/>
          <p:nvPr/>
        </p:nvPicPr>
        <p:blipFill rotWithShape="1">
          <a:blip r:embed="rId3">
            <a:alphaModFix/>
          </a:blip>
          <a:srcRect b="0" l="0" r="0" t="0"/>
          <a:stretch/>
        </p:blipFill>
        <p:spPr>
          <a:xfrm>
            <a:off x="3412" y="3972"/>
            <a:ext cx="1111412" cy="1111412"/>
          </a:xfrm>
          <a:prstGeom prst="rect">
            <a:avLst/>
          </a:prstGeom>
          <a:noFill/>
          <a:ln>
            <a:noFill/>
          </a:ln>
        </p:spPr>
      </p:pic>
      <p:cxnSp>
        <p:nvCxnSpPr>
          <p:cNvPr id="51" name="Google Shape;51;p4"/>
          <p:cNvCxnSpPr/>
          <p:nvPr/>
        </p:nvCxnSpPr>
        <p:spPr>
          <a:xfrm>
            <a:off x="4861244" y="4820143"/>
            <a:ext cx="3807576" cy="11504"/>
          </a:xfrm>
          <a:prstGeom prst="straightConnector1">
            <a:avLst/>
          </a:prstGeom>
          <a:solidFill>
            <a:srgbClr val="FFFFFF"/>
          </a:solidFill>
          <a:ln cap="flat" cmpd="sng" w="21150">
            <a:solidFill>
              <a:srgbClr val="2B2A35"/>
            </a:solidFill>
            <a:prstDash val="solid"/>
            <a:round/>
            <a:headEnd len="sm" w="sm" type="none"/>
            <a:tailEnd len="sm" w="sm" type="none"/>
          </a:ln>
        </p:spPr>
      </p:cxnSp>
      <p:sp>
        <p:nvSpPr>
          <p:cNvPr id="52" name="Google Shape;52;p4"/>
          <p:cNvSpPr/>
          <p:nvPr/>
        </p:nvSpPr>
        <p:spPr>
          <a:xfrm>
            <a:off x="1132675" y="833725"/>
            <a:ext cx="6492300" cy="3576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1" lang="en-US" sz="2800" u="sng">
                <a:solidFill>
                  <a:srgbClr val="2B2A35"/>
                </a:solidFill>
                <a:latin typeface="Inter"/>
                <a:ea typeface="Inter"/>
                <a:cs typeface="Inter"/>
                <a:sym typeface="Inter"/>
              </a:rPr>
              <a:t>The Solution</a:t>
            </a:r>
            <a:r>
              <a:rPr b="1" lang="en-US" sz="3600">
                <a:solidFill>
                  <a:srgbClr val="2B2A35"/>
                </a:solidFill>
                <a:latin typeface="Inter"/>
                <a:ea typeface="Inter"/>
                <a:cs typeface="Inter"/>
                <a:sym typeface="Inter"/>
              </a:rPr>
              <a:t>:</a:t>
            </a:r>
            <a:endParaRPr b="1" sz="3600">
              <a:solidFill>
                <a:srgbClr val="2B2A35"/>
              </a:solidFill>
              <a:latin typeface="Inter"/>
              <a:ea typeface="Inter"/>
              <a:cs typeface="Inter"/>
              <a:sym typeface="Inter"/>
            </a:endParaRPr>
          </a:p>
          <a:p>
            <a:pPr indent="0" lvl="0" marL="0" marR="0" rtl="0" algn="l">
              <a:lnSpc>
                <a:spcPct val="120000"/>
              </a:lnSpc>
              <a:spcBef>
                <a:spcPts val="0"/>
              </a:spcBef>
              <a:spcAft>
                <a:spcPts val="0"/>
              </a:spcAft>
              <a:buNone/>
            </a:pPr>
            <a:r>
              <a:rPr lang="en-US">
                <a:solidFill>
                  <a:srgbClr val="2B2A35"/>
                </a:solidFill>
                <a:latin typeface="Inter"/>
                <a:ea typeface="Inter"/>
                <a:cs typeface="Inter"/>
                <a:sym typeface="Inter"/>
              </a:rPr>
              <a:t>Using machine learning algorithms for predicting agricultural outcomes can significantly benefit farmers by providing valuable insights, optimizing resource utilization, and enhancing overall productivity. Here's a step-by-step guide to developing a machine learning-based agricultural prediction system:</a:t>
            </a:r>
            <a:endParaRPr>
              <a:solidFill>
                <a:srgbClr val="2B2A35"/>
              </a:solidFill>
              <a:latin typeface="Inter"/>
              <a:ea typeface="Inter"/>
              <a:cs typeface="Inter"/>
              <a:sym typeface="Inter"/>
            </a:endParaRPr>
          </a:p>
          <a:p>
            <a:pPr indent="-317500" lvl="0" marL="457200" rtl="0" algn="l">
              <a:lnSpc>
                <a:spcPct val="120000"/>
              </a:lnSpc>
              <a:spcBef>
                <a:spcPts val="0"/>
              </a:spcBef>
              <a:spcAft>
                <a:spcPts val="0"/>
              </a:spcAft>
              <a:buClr>
                <a:srgbClr val="2B2A35"/>
              </a:buClr>
              <a:buSzPts val="1400"/>
              <a:buFont typeface="Inter"/>
              <a:buChar char="●"/>
            </a:pPr>
            <a:r>
              <a:rPr b="1" lang="en-US">
                <a:solidFill>
                  <a:srgbClr val="2B2A35"/>
                </a:solidFill>
                <a:latin typeface="Inter"/>
                <a:ea typeface="Inter"/>
                <a:cs typeface="Inter"/>
                <a:sym typeface="Inter"/>
              </a:rPr>
              <a:t>Improved Yield Prediction</a:t>
            </a:r>
            <a:endParaRPr b="1">
              <a:solidFill>
                <a:srgbClr val="2B2A35"/>
              </a:solidFill>
              <a:latin typeface="Inter"/>
              <a:ea typeface="Inter"/>
              <a:cs typeface="Inter"/>
              <a:sym typeface="Inter"/>
            </a:endParaRPr>
          </a:p>
          <a:p>
            <a:pPr indent="-317500" lvl="0" marL="457200" rtl="0" algn="l">
              <a:lnSpc>
                <a:spcPct val="120000"/>
              </a:lnSpc>
              <a:spcBef>
                <a:spcPts val="0"/>
              </a:spcBef>
              <a:spcAft>
                <a:spcPts val="0"/>
              </a:spcAft>
              <a:buClr>
                <a:srgbClr val="2B2A35"/>
              </a:buClr>
              <a:buSzPts val="1400"/>
              <a:buFont typeface="Inter"/>
              <a:buChar char="●"/>
            </a:pPr>
            <a:r>
              <a:rPr b="1" lang="en-US">
                <a:solidFill>
                  <a:srgbClr val="2B2A35"/>
                </a:solidFill>
                <a:latin typeface="Inter"/>
                <a:ea typeface="Inter"/>
                <a:cs typeface="Inter"/>
                <a:sym typeface="Inter"/>
              </a:rPr>
              <a:t>Optimized Resource Allocation</a:t>
            </a:r>
            <a:endParaRPr b="1">
              <a:solidFill>
                <a:srgbClr val="2B2A35"/>
              </a:solidFill>
              <a:latin typeface="Inter"/>
              <a:ea typeface="Inter"/>
              <a:cs typeface="Inter"/>
              <a:sym typeface="Inter"/>
            </a:endParaRPr>
          </a:p>
          <a:p>
            <a:pPr indent="-317500" lvl="0" marL="457200" rtl="0" algn="l">
              <a:lnSpc>
                <a:spcPct val="120000"/>
              </a:lnSpc>
              <a:spcBef>
                <a:spcPts val="0"/>
              </a:spcBef>
              <a:spcAft>
                <a:spcPts val="0"/>
              </a:spcAft>
              <a:buClr>
                <a:srgbClr val="2B2A35"/>
              </a:buClr>
              <a:buSzPts val="1400"/>
              <a:buFont typeface="Inter"/>
              <a:buChar char="●"/>
            </a:pPr>
            <a:r>
              <a:rPr b="1" lang="en-US">
                <a:solidFill>
                  <a:srgbClr val="2B2A35"/>
                </a:solidFill>
                <a:latin typeface="Inter"/>
                <a:ea typeface="Inter"/>
                <a:cs typeface="Inter"/>
                <a:sym typeface="Inter"/>
              </a:rPr>
              <a:t>Early Detection of Diseases and Pests</a:t>
            </a:r>
            <a:endParaRPr b="1">
              <a:solidFill>
                <a:srgbClr val="2B2A35"/>
              </a:solidFill>
              <a:latin typeface="Inter"/>
              <a:ea typeface="Inter"/>
              <a:cs typeface="Inter"/>
              <a:sym typeface="Inter"/>
            </a:endParaRPr>
          </a:p>
          <a:p>
            <a:pPr indent="-317500" lvl="0" marL="457200" rtl="0" algn="l">
              <a:lnSpc>
                <a:spcPct val="120000"/>
              </a:lnSpc>
              <a:spcBef>
                <a:spcPts val="0"/>
              </a:spcBef>
              <a:spcAft>
                <a:spcPts val="0"/>
              </a:spcAft>
              <a:buClr>
                <a:srgbClr val="2B2A35"/>
              </a:buClr>
              <a:buSzPts val="1400"/>
              <a:buFont typeface="Inter"/>
              <a:buChar char="●"/>
            </a:pPr>
            <a:r>
              <a:rPr b="1" lang="en-US">
                <a:solidFill>
                  <a:srgbClr val="2B2A35"/>
                </a:solidFill>
                <a:latin typeface="Inter"/>
                <a:ea typeface="Inter"/>
                <a:cs typeface="Inter"/>
                <a:sym typeface="Inter"/>
              </a:rPr>
              <a:t>Optimal Planting Times</a:t>
            </a:r>
            <a:endParaRPr b="1">
              <a:solidFill>
                <a:srgbClr val="2B2A35"/>
              </a:solidFill>
              <a:latin typeface="Inter"/>
              <a:ea typeface="Inter"/>
              <a:cs typeface="Inter"/>
              <a:sym typeface="Inter"/>
            </a:endParaRPr>
          </a:p>
          <a:p>
            <a:pPr indent="-317500" lvl="0" marL="457200" rtl="0" algn="l">
              <a:lnSpc>
                <a:spcPct val="120000"/>
              </a:lnSpc>
              <a:spcBef>
                <a:spcPts val="0"/>
              </a:spcBef>
              <a:spcAft>
                <a:spcPts val="0"/>
              </a:spcAft>
              <a:buClr>
                <a:srgbClr val="2B2A35"/>
              </a:buClr>
              <a:buSzPts val="1400"/>
              <a:buFont typeface="Inter"/>
              <a:buChar char="●"/>
            </a:pPr>
            <a:r>
              <a:rPr b="1" lang="en-US">
                <a:solidFill>
                  <a:srgbClr val="2B2A35"/>
                </a:solidFill>
                <a:latin typeface="Inter"/>
                <a:ea typeface="Inter"/>
                <a:cs typeface="Inter"/>
                <a:sym typeface="Inter"/>
              </a:rPr>
              <a:t>Cost Reduction and Increased Efficiency</a:t>
            </a:r>
            <a:endParaRPr b="1">
              <a:solidFill>
                <a:srgbClr val="2B2A35"/>
              </a:solidFill>
              <a:latin typeface="Inter"/>
              <a:ea typeface="Inter"/>
              <a:cs typeface="Inter"/>
              <a:sym typeface="Inter"/>
            </a:endParaRPr>
          </a:p>
          <a:p>
            <a:pPr indent="-317500" lvl="0" marL="457200" rtl="0" algn="l">
              <a:lnSpc>
                <a:spcPct val="120000"/>
              </a:lnSpc>
              <a:spcBef>
                <a:spcPts val="0"/>
              </a:spcBef>
              <a:spcAft>
                <a:spcPts val="0"/>
              </a:spcAft>
              <a:buClr>
                <a:srgbClr val="2B2A35"/>
              </a:buClr>
              <a:buSzPts val="1400"/>
              <a:buFont typeface="Inter"/>
              <a:buChar char="●"/>
            </a:pPr>
            <a:r>
              <a:rPr b="1" lang="en-US">
                <a:solidFill>
                  <a:srgbClr val="2B2A35"/>
                </a:solidFill>
                <a:latin typeface="Inter"/>
                <a:ea typeface="Inter"/>
                <a:cs typeface="Inter"/>
                <a:sym typeface="Inter"/>
              </a:rPr>
              <a:t>Data-Driven Decision-Making</a:t>
            </a:r>
            <a:endParaRPr b="1">
              <a:solidFill>
                <a:srgbClr val="2B2A35"/>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C"/>
        </a:solidFill>
      </p:bgPr>
    </p:bg>
    <p:spTree>
      <p:nvGrpSpPr>
        <p:cNvPr id="57" name="Shape 57"/>
        <p:cNvGrpSpPr/>
        <p:nvPr/>
      </p:nvGrpSpPr>
      <p:grpSpPr>
        <a:xfrm>
          <a:off x="0" y="0"/>
          <a:ext cx="0" cy="0"/>
          <a:chOff x="0" y="0"/>
          <a:chExt cx="0" cy="0"/>
        </a:xfrm>
      </p:grpSpPr>
      <p:cxnSp>
        <p:nvCxnSpPr>
          <p:cNvPr id="58" name="Google Shape;58;p5"/>
          <p:cNvCxnSpPr/>
          <p:nvPr/>
        </p:nvCxnSpPr>
        <p:spPr>
          <a:xfrm>
            <a:off x="1129749" y="484117"/>
            <a:ext cx="7538415" cy="0"/>
          </a:xfrm>
          <a:prstGeom prst="straightConnector1">
            <a:avLst/>
          </a:prstGeom>
          <a:solidFill>
            <a:srgbClr val="FFFFFF"/>
          </a:solidFill>
          <a:ln cap="flat" cmpd="sng" w="21150">
            <a:solidFill>
              <a:srgbClr val="2B2A35"/>
            </a:solidFill>
            <a:prstDash val="solid"/>
            <a:round/>
            <a:headEnd len="sm" w="sm" type="none"/>
            <a:tailEnd len="sm" w="sm" type="none"/>
          </a:ln>
        </p:spPr>
      </p:cxnSp>
      <p:sp>
        <p:nvSpPr>
          <p:cNvPr id="59" name="Google Shape;59;p5"/>
          <p:cNvSpPr/>
          <p:nvPr/>
        </p:nvSpPr>
        <p:spPr>
          <a:xfrm>
            <a:off x="3126" y="4430965"/>
            <a:ext cx="4858118" cy="712536"/>
          </a:xfrm>
          <a:prstGeom prst="homePlate">
            <a:avLst>
              <a:gd fmla="val 50000" name="adj"/>
            </a:avLst>
          </a:prstGeom>
          <a:solidFill>
            <a:srgbClr val="FF841D"/>
          </a:solidFill>
          <a:ln cap="flat" cmpd="sng" w="9525">
            <a:solidFill>
              <a:srgbClr val="FFD41D"/>
            </a:solidFill>
            <a:prstDash val="solid"/>
            <a:round/>
            <a:headEnd len="sm" w="sm" type="none"/>
            <a:tailEnd len="sm" w="sm" type="none"/>
          </a:ln>
        </p:spPr>
        <p:txBody>
          <a:bodyPr anchorCtr="0" anchor="ctr" bIns="201050" lIns="269875" spcFirstLastPara="1" rIns="269875" wrap="square" tIns="201050">
            <a:noAutofit/>
          </a:bodyPr>
          <a:lstStyle/>
          <a:p>
            <a:pPr indent="0" lvl="0" marL="0" marR="0" rtl="0" algn="ctr">
              <a:lnSpc>
                <a:spcPct val="160000"/>
              </a:lnSpc>
              <a:spcBef>
                <a:spcPts val="0"/>
              </a:spcBef>
              <a:spcAft>
                <a:spcPts val="0"/>
              </a:spcAft>
              <a:buNone/>
            </a:pPr>
            <a:r>
              <a:t/>
            </a:r>
            <a:endParaRPr sz="1200">
              <a:solidFill>
                <a:schemeClr val="dk1"/>
              </a:solidFill>
              <a:latin typeface="Calibri"/>
              <a:ea typeface="Calibri"/>
              <a:cs typeface="Calibri"/>
              <a:sym typeface="Calibri"/>
            </a:endParaRPr>
          </a:p>
        </p:txBody>
      </p:sp>
      <p:pic>
        <p:nvPicPr>
          <p:cNvPr descr="https://pitch-assets-ccb95893-de3f-4266-973c-20049231b248.s3.eu-west-1.amazonaws.com/4acea84d-d032-4b7a-92ab-c57b1c365b86?pitch-bytes=115951&amp;pitch-content-type=image%2Fpng" id="60" name="Google Shape;60;p5"/>
          <p:cNvPicPr preferRelativeResize="0"/>
          <p:nvPr/>
        </p:nvPicPr>
        <p:blipFill rotWithShape="1">
          <a:blip r:embed="rId3">
            <a:alphaModFix/>
          </a:blip>
          <a:srcRect b="0" l="0" r="0" t="0"/>
          <a:stretch/>
        </p:blipFill>
        <p:spPr>
          <a:xfrm>
            <a:off x="3412" y="3972"/>
            <a:ext cx="1111412" cy="1111412"/>
          </a:xfrm>
          <a:prstGeom prst="rect">
            <a:avLst/>
          </a:prstGeom>
          <a:noFill/>
          <a:ln>
            <a:noFill/>
          </a:ln>
        </p:spPr>
      </p:pic>
      <p:cxnSp>
        <p:nvCxnSpPr>
          <p:cNvPr id="61" name="Google Shape;61;p5"/>
          <p:cNvCxnSpPr/>
          <p:nvPr/>
        </p:nvCxnSpPr>
        <p:spPr>
          <a:xfrm>
            <a:off x="4861244" y="4820143"/>
            <a:ext cx="3807576" cy="11504"/>
          </a:xfrm>
          <a:prstGeom prst="straightConnector1">
            <a:avLst/>
          </a:prstGeom>
          <a:solidFill>
            <a:srgbClr val="FFFFFF"/>
          </a:solidFill>
          <a:ln cap="flat" cmpd="sng" w="21150">
            <a:solidFill>
              <a:srgbClr val="2B2A35"/>
            </a:solidFill>
            <a:prstDash val="solid"/>
            <a:round/>
            <a:headEnd len="sm" w="sm" type="none"/>
            <a:tailEnd len="sm" w="sm" type="none"/>
          </a:ln>
        </p:spPr>
      </p:cxnSp>
      <p:sp>
        <p:nvSpPr>
          <p:cNvPr id="62" name="Google Shape;62;p5"/>
          <p:cNvSpPr/>
          <p:nvPr/>
        </p:nvSpPr>
        <p:spPr>
          <a:xfrm>
            <a:off x="1132676" y="833812"/>
            <a:ext cx="6400800" cy="54858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1" lang="en-US" sz="2800" u="sng">
                <a:solidFill>
                  <a:srgbClr val="2B2A35"/>
                </a:solidFill>
                <a:latin typeface="Inter"/>
                <a:ea typeface="Inter"/>
                <a:cs typeface="Inter"/>
                <a:sym typeface="Inter"/>
              </a:rPr>
              <a:t>The Innovation</a:t>
            </a:r>
            <a:r>
              <a:rPr b="1" lang="en-US" sz="3600">
                <a:solidFill>
                  <a:srgbClr val="2B2A35"/>
                </a:solidFill>
                <a:latin typeface="Inter"/>
                <a:ea typeface="Inter"/>
                <a:cs typeface="Inter"/>
                <a:sym typeface="Inter"/>
              </a:rPr>
              <a:t> :</a:t>
            </a:r>
            <a:endParaRPr sz="3600">
              <a:solidFill>
                <a:schemeClr val="dk1"/>
              </a:solidFill>
              <a:latin typeface="Calibri"/>
              <a:ea typeface="Calibri"/>
              <a:cs typeface="Calibri"/>
              <a:sym typeface="Calibri"/>
            </a:endParaRPr>
          </a:p>
        </p:txBody>
      </p:sp>
      <p:sp>
        <p:nvSpPr>
          <p:cNvPr id="63" name="Google Shape;63;p5"/>
          <p:cNvSpPr/>
          <p:nvPr/>
        </p:nvSpPr>
        <p:spPr>
          <a:xfrm>
            <a:off x="1132676" y="1726156"/>
            <a:ext cx="4572000" cy="148567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64" name="Google Shape;64;p5"/>
          <p:cNvSpPr/>
          <p:nvPr/>
        </p:nvSpPr>
        <p:spPr>
          <a:xfrm>
            <a:off x="1114824" y="1457507"/>
            <a:ext cx="7553996"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Numerous technological innovations have been introduced in agriculture, leveraging advancements in various fields. These innovations aim to enhance efficiency, sustainability, and productivity in farming practices. Here are some key technological innovations beneficial for agriculture:</a:t>
            </a:r>
            <a:endParaRPr/>
          </a:p>
          <a:p>
            <a:pPr indent="-355600" lvl="0" marL="342900" marR="0" rtl="0" algn="l">
              <a:spcBef>
                <a:spcPts val="0"/>
              </a:spcBef>
              <a:spcAft>
                <a:spcPts val="0"/>
              </a:spcAft>
              <a:buClr>
                <a:schemeClr val="dk1"/>
              </a:buClr>
              <a:buSzPts val="2000"/>
              <a:buFont typeface="Calibri"/>
              <a:buAutoNum type="arabicPeriod"/>
            </a:pPr>
            <a:r>
              <a:rPr b="1" lang="en-US" sz="1600"/>
              <a:t>Precision Agriculture</a:t>
            </a:r>
            <a:endParaRPr b="1" sz="1600"/>
          </a:p>
          <a:p>
            <a:pPr indent="-368300" lvl="0" marL="342900" marR="0" rtl="0" algn="l">
              <a:spcBef>
                <a:spcPts val="0"/>
              </a:spcBef>
              <a:spcAft>
                <a:spcPts val="0"/>
              </a:spcAft>
              <a:buClr>
                <a:schemeClr val="dk1"/>
              </a:buClr>
              <a:buSzPts val="2200"/>
              <a:buFont typeface="Calibri"/>
              <a:buAutoNum type="arabicPeriod"/>
            </a:pPr>
            <a:r>
              <a:rPr b="1" lang="en-US" sz="1800">
                <a:latin typeface="Calibri"/>
                <a:ea typeface="Calibri"/>
                <a:cs typeface="Calibri"/>
                <a:sym typeface="Calibri"/>
              </a:rPr>
              <a:t>Smart irrigation system</a:t>
            </a:r>
            <a:endParaRPr b="1" sz="1800">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ML</a:t>
            </a:r>
            <a:r>
              <a:rPr b="1" lang="en-US" sz="1800">
                <a:solidFill>
                  <a:schemeClr val="dk1"/>
                </a:solidFill>
                <a:latin typeface="Calibri"/>
                <a:ea typeface="Calibri"/>
                <a:cs typeface="Calibri"/>
                <a:sym typeface="Calibri"/>
              </a:rPr>
              <a:t>-Driven Crops Prediction</a:t>
            </a:r>
            <a:endParaRPr/>
          </a:p>
          <a:p>
            <a:pPr indent="-342900" lvl="0" marL="342900" marR="0" rtl="0" algn="l">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Soil Testing</a:t>
            </a:r>
            <a:endParaRPr/>
          </a:p>
          <a:p>
            <a:pPr indent="-342900" lvl="0" marL="342900" marR="0" rtl="0" algn="l">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Digital Literacy to the Farmers</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C"/>
        </a:solidFill>
      </p:bgPr>
    </p:bg>
    <p:spTree>
      <p:nvGrpSpPr>
        <p:cNvPr id="69" name="Shape 69"/>
        <p:cNvGrpSpPr/>
        <p:nvPr/>
      </p:nvGrpSpPr>
      <p:grpSpPr>
        <a:xfrm>
          <a:off x="0" y="0"/>
          <a:ext cx="0" cy="0"/>
          <a:chOff x="0" y="0"/>
          <a:chExt cx="0" cy="0"/>
        </a:xfrm>
      </p:grpSpPr>
      <p:cxnSp>
        <p:nvCxnSpPr>
          <p:cNvPr id="70" name="Google Shape;70;p6"/>
          <p:cNvCxnSpPr/>
          <p:nvPr/>
        </p:nvCxnSpPr>
        <p:spPr>
          <a:xfrm>
            <a:off x="1129749" y="484117"/>
            <a:ext cx="7538415" cy="0"/>
          </a:xfrm>
          <a:prstGeom prst="straightConnector1">
            <a:avLst/>
          </a:prstGeom>
          <a:solidFill>
            <a:srgbClr val="FFFFFF"/>
          </a:solidFill>
          <a:ln cap="flat" cmpd="sng" w="21150">
            <a:solidFill>
              <a:srgbClr val="2B2A35"/>
            </a:solidFill>
            <a:prstDash val="solid"/>
            <a:round/>
            <a:headEnd len="sm" w="sm" type="none"/>
            <a:tailEnd len="sm" w="sm" type="none"/>
          </a:ln>
        </p:spPr>
      </p:cxnSp>
      <p:sp>
        <p:nvSpPr>
          <p:cNvPr id="71" name="Google Shape;71;p6"/>
          <p:cNvSpPr/>
          <p:nvPr/>
        </p:nvSpPr>
        <p:spPr>
          <a:xfrm>
            <a:off x="3126" y="4430965"/>
            <a:ext cx="4858118" cy="712536"/>
          </a:xfrm>
          <a:prstGeom prst="homePlate">
            <a:avLst>
              <a:gd fmla="val 50000" name="adj"/>
            </a:avLst>
          </a:prstGeom>
          <a:solidFill>
            <a:srgbClr val="FF841D"/>
          </a:solidFill>
          <a:ln cap="flat" cmpd="sng" w="9525">
            <a:solidFill>
              <a:srgbClr val="FFD41D"/>
            </a:solidFill>
            <a:prstDash val="solid"/>
            <a:round/>
            <a:headEnd len="sm" w="sm" type="none"/>
            <a:tailEnd len="sm" w="sm" type="none"/>
          </a:ln>
        </p:spPr>
        <p:txBody>
          <a:bodyPr anchorCtr="0" anchor="ctr" bIns="201050" lIns="269875" spcFirstLastPara="1" rIns="269875" wrap="square" tIns="201050">
            <a:noAutofit/>
          </a:bodyPr>
          <a:lstStyle/>
          <a:p>
            <a:pPr indent="0" lvl="0" marL="0" marR="0" rtl="0" algn="ctr">
              <a:lnSpc>
                <a:spcPct val="160000"/>
              </a:lnSpc>
              <a:spcBef>
                <a:spcPts val="0"/>
              </a:spcBef>
              <a:spcAft>
                <a:spcPts val="0"/>
              </a:spcAft>
              <a:buNone/>
            </a:pPr>
            <a:r>
              <a:t/>
            </a:r>
            <a:endParaRPr sz="1200">
              <a:solidFill>
                <a:schemeClr val="dk1"/>
              </a:solidFill>
              <a:latin typeface="Calibri"/>
              <a:ea typeface="Calibri"/>
              <a:cs typeface="Calibri"/>
              <a:sym typeface="Calibri"/>
            </a:endParaRPr>
          </a:p>
        </p:txBody>
      </p:sp>
      <p:pic>
        <p:nvPicPr>
          <p:cNvPr descr="https://pitch-assets-ccb95893-de3f-4266-973c-20049231b248.s3.eu-west-1.amazonaws.com/4acea84d-d032-4b7a-92ab-c57b1c365b86?pitch-bytes=115951&amp;pitch-content-type=image%2Fpng" id="72" name="Google Shape;72;p6"/>
          <p:cNvPicPr preferRelativeResize="0"/>
          <p:nvPr/>
        </p:nvPicPr>
        <p:blipFill rotWithShape="1">
          <a:blip r:embed="rId3">
            <a:alphaModFix/>
          </a:blip>
          <a:srcRect b="0" l="0" r="0" t="0"/>
          <a:stretch/>
        </p:blipFill>
        <p:spPr>
          <a:xfrm>
            <a:off x="3412" y="3972"/>
            <a:ext cx="1111412" cy="1111412"/>
          </a:xfrm>
          <a:prstGeom prst="rect">
            <a:avLst/>
          </a:prstGeom>
          <a:noFill/>
          <a:ln>
            <a:noFill/>
          </a:ln>
        </p:spPr>
      </p:pic>
      <p:cxnSp>
        <p:nvCxnSpPr>
          <p:cNvPr id="73" name="Google Shape;73;p6"/>
          <p:cNvCxnSpPr/>
          <p:nvPr/>
        </p:nvCxnSpPr>
        <p:spPr>
          <a:xfrm>
            <a:off x="4861244" y="4820143"/>
            <a:ext cx="3807576" cy="11504"/>
          </a:xfrm>
          <a:prstGeom prst="straightConnector1">
            <a:avLst/>
          </a:prstGeom>
          <a:solidFill>
            <a:srgbClr val="FFFFFF"/>
          </a:solidFill>
          <a:ln cap="flat" cmpd="sng" w="21150">
            <a:solidFill>
              <a:srgbClr val="2B2A35"/>
            </a:solidFill>
            <a:prstDash val="solid"/>
            <a:round/>
            <a:headEnd len="sm" w="sm" type="none"/>
            <a:tailEnd len="sm" w="sm" type="none"/>
          </a:ln>
        </p:spPr>
      </p:cxnSp>
      <p:sp>
        <p:nvSpPr>
          <p:cNvPr id="74" name="Google Shape;74;p6"/>
          <p:cNvSpPr/>
          <p:nvPr/>
        </p:nvSpPr>
        <p:spPr>
          <a:xfrm>
            <a:off x="1132676" y="833812"/>
            <a:ext cx="6400800" cy="54858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1" lang="en-US" sz="2800" u="sng">
                <a:solidFill>
                  <a:srgbClr val="2B2A35"/>
                </a:solidFill>
                <a:latin typeface="Inter"/>
                <a:ea typeface="Inter"/>
                <a:cs typeface="Inter"/>
                <a:sym typeface="Inter"/>
              </a:rPr>
              <a:t>Value Proposition Canvas</a:t>
            </a:r>
            <a:r>
              <a:rPr b="1" lang="en-US" sz="3600">
                <a:solidFill>
                  <a:srgbClr val="2B2A35"/>
                </a:solidFill>
                <a:latin typeface="Inter"/>
                <a:ea typeface="Inter"/>
                <a:cs typeface="Inter"/>
                <a:sym typeface="Inter"/>
              </a:rPr>
              <a:t> :</a:t>
            </a:r>
            <a:endParaRPr sz="3600">
              <a:solidFill>
                <a:schemeClr val="dk1"/>
              </a:solidFill>
              <a:latin typeface="Calibri"/>
              <a:ea typeface="Calibri"/>
              <a:cs typeface="Calibri"/>
              <a:sym typeface="Calibri"/>
            </a:endParaRPr>
          </a:p>
        </p:txBody>
      </p:sp>
      <p:sp>
        <p:nvSpPr>
          <p:cNvPr id="75" name="Google Shape;75;p6"/>
          <p:cNvSpPr/>
          <p:nvPr/>
        </p:nvSpPr>
        <p:spPr>
          <a:xfrm>
            <a:off x="1132676" y="1726156"/>
            <a:ext cx="4572000" cy="148567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6"/>
          <p:cNvSpPr/>
          <p:nvPr/>
        </p:nvSpPr>
        <p:spPr>
          <a:xfrm>
            <a:off x="1132676" y="1541490"/>
            <a:ext cx="7536144" cy="258532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None/>
            </a:pPr>
            <a:r>
              <a:rPr b="1" lang="en-US" sz="1800">
                <a:solidFill>
                  <a:schemeClr val="dk1"/>
                </a:solidFill>
                <a:latin typeface="Calibri"/>
                <a:ea typeface="Calibri"/>
                <a:cs typeface="Calibri"/>
                <a:sym typeface="Calibri"/>
              </a:rPr>
              <a:t>Value Map:</a:t>
            </a:r>
            <a:endParaRPr/>
          </a:p>
          <a:p>
            <a:pPr indent="-342900" lvl="0" marL="342900" marR="0" rtl="0" algn="l">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ML algo for crop prediction</a:t>
            </a:r>
            <a:endParaRPr/>
          </a:p>
          <a:p>
            <a:pPr indent="-342900" lvl="0" marL="342900" marR="0" rtl="0" algn="l">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Smart irrigation system</a:t>
            </a:r>
            <a:endParaRPr/>
          </a:p>
          <a:p>
            <a:pPr indent="-336550" lvl="0" marL="342900" marR="0" rtl="0" algn="l">
              <a:spcBef>
                <a:spcPts val="0"/>
              </a:spcBef>
              <a:spcAft>
                <a:spcPts val="0"/>
              </a:spcAft>
              <a:buSzPts val="1700"/>
              <a:buAutoNum type="arabicPeriod"/>
            </a:pPr>
            <a:r>
              <a:rPr b="1" lang="en-US" sz="1700"/>
              <a:t>Soil mapping</a:t>
            </a:r>
            <a:endParaRPr b="1" sz="1700"/>
          </a:p>
          <a:p>
            <a:pPr indent="-342900" lvl="0" marL="342900" marR="0" rtl="0" algn="l">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Awareness</a:t>
            </a:r>
            <a:endParaRPr/>
          </a:p>
          <a:p>
            <a:pPr indent="-342900" lvl="0" marL="342900" marR="0" rtl="0" algn="l">
              <a:spcBef>
                <a:spcPts val="0"/>
              </a:spcBef>
              <a:spcAft>
                <a:spcPts val="0"/>
              </a:spcAft>
              <a:buNone/>
            </a:pPr>
            <a:r>
              <a:rPr b="1" lang="en-US" sz="1800">
                <a:solidFill>
                  <a:schemeClr val="dk1"/>
                </a:solidFill>
                <a:latin typeface="Calibri"/>
                <a:ea typeface="Calibri"/>
                <a:cs typeface="Calibri"/>
                <a:sym typeface="Calibri"/>
              </a:rPr>
              <a:t>Customer Segments:</a:t>
            </a:r>
            <a:endParaRPr/>
          </a:p>
          <a:p>
            <a:pPr indent="-342900" lvl="0" marL="342900" marR="0" rtl="0" algn="l">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Farmers</a:t>
            </a:r>
            <a:endParaRPr/>
          </a:p>
          <a:p>
            <a:pPr indent="-342900" lvl="0" marL="342900" marR="0" rtl="0" algn="l">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Architects and Developers</a:t>
            </a:r>
            <a:endParaRPr/>
          </a:p>
          <a:p>
            <a:pPr indent="-342900" lvl="0" marL="342900" marR="0" rtl="0" algn="l">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Rural People</a:t>
            </a:r>
            <a:endParaRPr b="1"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C"/>
        </a:solidFill>
      </p:bgPr>
    </p:bg>
    <p:spTree>
      <p:nvGrpSpPr>
        <p:cNvPr id="81" name="Shape 81"/>
        <p:cNvGrpSpPr/>
        <p:nvPr/>
      </p:nvGrpSpPr>
      <p:grpSpPr>
        <a:xfrm>
          <a:off x="0" y="0"/>
          <a:ext cx="0" cy="0"/>
          <a:chOff x="0" y="0"/>
          <a:chExt cx="0" cy="0"/>
        </a:xfrm>
      </p:grpSpPr>
      <p:cxnSp>
        <p:nvCxnSpPr>
          <p:cNvPr id="82" name="Google Shape;82;p7"/>
          <p:cNvCxnSpPr/>
          <p:nvPr/>
        </p:nvCxnSpPr>
        <p:spPr>
          <a:xfrm>
            <a:off x="1129749" y="484117"/>
            <a:ext cx="7538415" cy="0"/>
          </a:xfrm>
          <a:prstGeom prst="straightConnector1">
            <a:avLst/>
          </a:prstGeom>
          <a:solidFill>
            <a:srgbClr val="FFFFFF"/>
          </a:solidFill>
          <a:ln cap="flat" cmpd="sng" w="21150">
            <a:solidFill>
              <a:srgbClr val="2B2A35"/>
            </a:solidFill>
            <a:prstDash val="solid"/>
            <a:round/>
            <a:headEnd len="sm" w="sm" type="none"/>
            <a:tailEnd len="sm" w="sm" type="none"/>
          </a:ln>
        </p:spPr>
      </p:cxnSp>
      <p:sp>
        <p:nvSpPr>
          <p:cNvPr id="83" name="Google Shape;83;p7"/>
          <p:cNvSpPr/>
          <p:nvPr/>
        </p:nvSpPr>
        <p:spPr>
          <a:xfrm>
            <a:off x="3126" y="4430965"/>
            <a:ext cx="4858118" cy="712536"/>
          </a:xfrm>
          <a:prstGeom prst="homePlate">
            <a:avLst>
              <a:gd fmla="val 50000" name="adj"/>
            </a:avLst>
          </a:prstGeom>
          <a:solidFill>
            <a:srgbClr val="FF841D"/>
          </a:solidFill>
          <a:ln cap="flat" cmpd="sng" w="9525">
            <a:solidFill>
              <a:srgbClr val="FFD41D"/>
            </a:solidFill>
            <a:prstDash val="solid"/>
            <a:round/>
            <a:headEnd len="sm" w="sm" type="none"/>
            <a:tailEnd len="sm" w="sm" type="none"/>
          </a:ln>
        </p:spPr>
        <p:txBody>
          <a:bodyPr anchorCtr="0" anchor="ctr" bIns="201050" lIns="269875" spcFirstLastPara="1" rIns="269875" wrap="square" tIns="201050">
            <a:noAutofit/>
          </a:bodyPr>
          <a:lstStyle/>
          <a:p>
            <a:pPr indent="0" lvl="0" marL="0" marR="0" rtl="0" algn="ctr">
              <a:lnSpc>
                <a:spcPct val="160000"/>
              </a:lnSpc>
              <a:spcBef>
                <a:spcPts val="0"/>
              </a:spcBef>
              <a:spcAft>
                <a:spcPts val="0"/>
              </a:spcAft>
              <a:buNone/>
            </a:pPr>
            <a:r>
              <a:t/>
            </a:r>
            <a:endParaRPr sz="1200">
              <a:solidFill>
                <a:schemeClr val="dk1"/>
              </a:solidFill>
              <a:latin typeface="Calibri"/>
              <a:ea typeface="Calibri"/>
              <a:cs typeface="Calibri"/>
              <a:sym typeface="Calibri"/>
            </a:endParaRPr>
          </a:p>
        </p:txBody>
      </p:sp>
      <p:pic>
        <p:nvPicPr>
          <p:cNvPr descr="https://pitch-assets-ccb95893-de3f-4266-973c-20049231b248.s3.eu-west-1.amazonaws.com/4acea84d-d032-4b7a-92ab-c57b1c365b86?pitch-bytes=115951&amp;pitch-content-type=image%2Fpng" id="84" name="Google Shape;84;p7"/>
          <p:cNvPicPr preferRelativeResize="0"/>
          <p:nvPr/>
        </p:nvPicPr>
        <p:blipFill rotWithShape="1">
          <a:blip r:embed="rId3">
            <a:alphaModFix/>
          </a:blip>
          <a:srcRect b="0" l="0" r="0" t="0"/>
          <a:stretch/>
        </p:blipFill>
        <p:spPr>
          <a:xfrm>
            <a:off x="3412" y="3972"/>
            <a:ext cx="1111412" cy="1111412"/>
          </a:xfrm>
          <a:prstGeom prst="rect">
            <a:avLst/>
          </a:prstGeom>
          <a:noFill/>
          <a:ln>
            <a:noFill/>
          </a:ln>
        </p:spPr>
      </p:pic>
      <p:cxnSp>
        <p:nvCxnSpPr>
          <p:cNvPr id="85" name="Google Shape;85;p7"/>
          <p:cNvCxnSpPr/>
          <p:nvPr/>
        </p:nvCxnSpPr>
        <p:spPr>
          <a:xfrm>
            <a:off x="4861244" y="4820143"/>
            <a:ext cx="3807576" cy="11504"/>
          </a:xfrm>
          <a:prstGeom prst="straightConnector1">
            <a:avLst/>
          </a:prstGeom>
          <a:solidFill>
            <a:srgbClr val="FFFFFF"/>
          </a:solidFill>
          <a:ln cap="flat" cmpd="sng" w="21150">
            <a:solidFill>
              <a:srgbClr val="2B2A35"/>
            </a:solidFill>
            <a:prstDash val="solid"/>
            <a:round/>
            <a:headEnd len="sm" w="sm" type="none"/>
            <a:tailEnd len="sm" w="sm" type="none"/>
          </a:ln>
        </p:spPr>
      </p:cxnSp>
      <p:sp>
        <p:nvSpPr>
          <p:cNvPr id="86" name="Google Shape;86;p7"/>
          <p:cNvSpPr/>
          <p:nvPr/>
        </p:nvSpPr>
        <p:spPr>
          <a:xfrm>
            <a:off x="1132676" y="833812"/>
            <a:ext cx="6400800" cy="54858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1" lang="en-US" sz="2800" u="sng">
                <a:solidFill>
                  <a:srgbClr val="2B2A35"/>
                </a:solidFill>
                <a:latin typeface="Inter"/>
                <a:ea typeface="Inter"/>
                <a:cs typeface="Inter"/>
                <a:sym typeface="Inter"/>
              </a:rPr>
              <a:t>Market and </a:t>
            </a:r>
            <a:r>
              <a:rPr b="1" lang="en-US" sz="2800" u="sng">
                <a:solidFill>
                  <a:srgbClr val="2B2A35"/>
                </a:solidFill>
                <a:latin typeface="Inter"/>
                <a:ea typeface="Inter"/>
                <a:cs typeface="Inter"/>
                <a:sym typeface="Inter"/>
              </a:rPr>
              <a:t>Opportunity</a:t>
            </a:r>
            <a:r>
              <a:rPr b="1" lang="en-US" sz="3600">
                <a:solidFill>
                  <a:srgbClr val="2B2A35"/>
                </a:solidFill>
                <a:latin typeface="Inter"/>
                <a:ea typeface="Inter"/>
                <a:cs typeface="Inter"/>
                <a:sym typeface="Inter"/>
              </a:rPr>
              <a:t> :</a:t>
            </a:r>
            <a:endParaRPr/>
          </a:p>
          <a:p>
            <a:pPr indent="0" lvl="0" marL="0" marR="0" rtl="0" algn="just">
              <a:lnSpc>
                <a:spcPct val="150000"/>
              </a:lnSpc>
              <a:spcBef>
                <a:spcPts val="0"/>
              </a:spcBef>
              <a:spcAft>
                <a:spcPts val="0"/>
              </a:spcAft>
              <a:buNone/>
            </a:pPr>
            <a:r>
              <a:rPr lang="en-US">
                <a:solidFill>
                  <a:schemeClr val="dk1"/>
                </a:solidFill>
                <a:latin typeface="Open Sans"/>
                <a:ea typeface="Open Sans"/>
                <a:cs typeface="Open Sans"/>
                <a:sym typeface="Open Sans"/>
              </a:rPr>
              <a:t>Addressing climate change in agriculture presents numerous market opportunities, as sustainable and climate-resilient practices become increasingly crucial. Here are several market opportunities in the field of agriculture aligned with solving the problem of climate change:</a:t>
            </a:r>
            <a:endParaRPr>
              <a:solidFill>
                <a:schemeClr val="dk1"/>
              </a:solidFill>
              <a:latin typeface="Open Sans"/>
              <a:ea typeface="Open Sans"/>
              <a:cs typeface="Open Sans"/>
              <a:sym typeface="Open Sans"/>
            </a:endParaRPr>
          </a:p>
          <a:p>
            <a:pPr indent="-323850" lvl="0" marL="457200" rtl="0" algn="just">
              <a:lnSpc>
                <a:spcPct val="150000"/>
              </a:lnSpc>
              <a:spcBef>
                <a:spcPts val="0"/>
              </a:spcBef>
              <a:spcAft>
                <a:spcPts val="0"/>
              </a:spcAft>
              <a:buClr>
                <a:schemeClr val="dk1"/>
              </a:buClr>
              <a:buSzPts val="1500"/>
              <a:buFont typeface="Open Sans"/>
              <a:buChar char="●"/>
            </a:pPr>
            <a:r>
              <a:rPr b="1" lang="en-US" sz="1500">
                <a:solidFill>
                  <a:schemeClr val="dk1"/>
                </a:solidFill>
                <a:latin typeface="Open Sans"/>
                <a:ea typeface="Open Sans"/>
                <a:cs typeface="Open Sans"/>
                <a:sym typeface="Open Sans"/>
              </a:rPr>
              <a:t>Climate-Smart Crop Varieties</a:t>
            </a:r>
            <a:endParaRPr b="1" sz="1500">
              <a:solidFill>
                <a:schemeClr val="dk1"/>
              </a:solidFill>
              <a:latin typeface="Open Sans"/>
              <a:ea typeface="Open Sans"/>
              <a:cs typeface="Open Sans"/>
              <a:sym typeface="Open Sans"/>
            </a:endParaRPr>
          </a:p>
          <a:p>
            <a:pPr indent="-323850" lvl="0" marL="457200" rtl="0" algn="just">
              <a:lnSpc>
                <a:spcPct val="150000"/>
              </a:lnSpc>
              <a:spcBef>
                <a:spcPts val="0"/>
              </a:spcBef>
              <a:spcAft>
                <a:spcPts val="0"/>
              </a:spcAft>
              <a:buClr>
                <a:schemeClr val="dk1"/>
              </a:buClr>
              <a:buSzPts val="1500"/>
              <a:buFont typeface="Open Sans"/>
              <a:buChar char="●"/>
            </a:pPr>
            <a:r>
              <a:rPr b="1" lang="en-US" sz="1500">
                <a:solidFill>
                  <a:schemeClr val="dk1"/>
                </a:solidFill>
                <a:latin typeface="Open Sans"/>
                <a:ea typeface="Open Sans"/>
                <a:cs typeface="Open Sans"/>
                <a:sym typeface="Open Sans"/>
              </a:rPr>
              <a:t>Smart Irrigation Systems</a:t>
            </a:r>
            <a:endParaRPr b="1" sz="1500">
              <a:solidFill>
                <a:schemeClr val="dk1"/>
              </a:solidFill>
              <a:latin typeface="Open Sans"/>
              <a:ea typeface="Open Sans"/>
              <a:cs typeface="Open Sans"/>
              <a:sym typeface="Open Sans"/>
            </a:endParaRPr>
          </a:p>
          <a:p>
            <a:pPr indent="-323850" lvl="0" marL="457200" rtl="0" algn="just">
              <a:lnSpc>
                <a:spcPct val="150000"/>
              </a:lnSpc>
              <a:spcBef>
                <a:spcPts val="0"/>
              </a:spcBef>
              <a:spcAft>
                <a:spcPts val="0"/>
              </a:spcAft>
              <a:buClr>
                <a:schemeClr val="dk1"/>
              </a:buClr>
              <a:buSzPts val="1500"/>
              <a:buFont typeface="Open Sans"/>
              <a:buChar char="●"/>
            </a:pPr>
            <a:r>
              <a:rPr b="1" lang="en-US" sz="1500">
                <a:solidFill>
                  <a:schemeClr val="dk1"/>
                </a:solidFill>
                <a:latin typeface="Open Sans"/>
                <a:ea typeface="Open Sans"/>
                <a:cs typeface="Open Sans"/>
                <a:sym typeface="Open Sans"/>
              </a:rPr>
              <a:t>Renewable Energy Integration</a:t>
            </a:r>
            <a:endParaRPr b="1" sz="1500">
              <a:solidFill>
                <a:schemeClr val="dk1"/>
              </a:solidFill>
              <a:latin typeface="Open Sans"/>
              <a:ea typeface="Open Sans"/>
              <a:cs typeface="Open Sans"/>
              <a:sym typeface="Open Sans"/>
            </a:endParaRPr>
          </a:p>
          <a:p>
            <a:pPr indent="-323850" lvl="0" marL="457200" rtl="0" algn="just">
              <a:lnSpc>
                <a:spcPct val="150000"/>
              </a:lnSpc>
              <a:spcBef>
                <a:spcPts val="0"/>
              </a:spcBef>
              <a:spcAft>
                <a:spcPts val="0"/>
              </a:spcAft>
              <a:buClr>
                <a:schemeClr val="dk1"/>
              </a:buClr>
              <a:buSzPts val="1500"/>
              <a:buFont typeface="Open Sans"/>
              <a:buChar char="●"/>
            </a:pPr>
            <a:r>
              <a:rPr b="1" lang="en-US" sz="1500">
                <a:solidFill>
                  <a:schemeClr val="dk1"/>
                </a:solidFill>
                <a:latin typeface="Open Sans"/>
                <a:ea typeface="Open Sans"/>
                <a:cs typeface="Open Sans"/>
                <a:sym typeface="Open Sans"/>
              </a:rPr>
              <a:t>Water Management Solutions</a:t>
            </a:r>
            <a:endParaRPr b="1" sz="1500">
              <a:solidFill>
                <a:schemeClr val="dk1"/>
              </a:solidFill>
              <a:latin typeface="Open Sans"/>
              <a:ea typeface="Open Sans"/>
              <a:cs typeface="Open Sans"/>
              <a:sym typeface="Open Sans"/>
            </a:endParaRPr>
          </a:p>
          <a:p>
            <a:pPr indent="-323850" lvl="0" marL="457200" rtl="0" algn="just">
              <a:lnSpc>
                <a:spcPct val="150000"/>
              </a:lnSpc>
              <a:spcBef>
                <a:spcPts val="0"/>
              </a:spcBef>
              <a:spcAft>
                <a:spcPts val="0"/>
              </a:spcAft>
              <a:buClr>
                <a:schemeClr val="dk1"/>
              </a:buClr>
              <a:buSzPts val="1500"/>
              <a:buFont typeface="Open Sans"/>
              <a:buChar char="●"/>
            </a:pPr>
            <a:r>
              <a:rPr b="1" lang="en-US" sz="1500">
                <a:solidFill>
                  <a:schemeClr val="dk1"/>
                </a:solidFill>
                <a:latin typeface="Open Sans"/>
                <a:ea typeface="Open Sans"/>
                <a:cs typeface="Open Sans"/>
                <a:sym typeface="Open Sans"/>
              </a:rPr>
              <a:t>Carbon Offset Markets for Agriculture</a:t>
            </a:r>
            <a:endParaRPr b="1" sz="1500">
              <a:solidFill>
                <a:schemeClr val="dk1"/>
              </a:solidFill>
              <a:latin typeface="Open Sans"/>
              <a:ea typeface="Open Sans"/>
              <a:cs typeface="Open Sans"/>
              <a:sym typeface="Open Sans"/>
            </a:endParaRPr>
          </a:p>
          <a:p>
            <a:pPr indent="0" lvl="0" marL="457200" marR="0" rtl="0" algn="just">
              <a:lnSpc>
                <a:spcPct val="15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br>
              <a:rPr lang="en-US" sz="3600">
                <a:solidFill>
                  <a:schemeClr val="dk1"/>
                </a:solidFill>
                <a:latin typeface="Calibri"/>
                <a:ea typeface="Calibri"/>
                <a:cs typeface="Calibri"/>
                <a:sym typeface="Calibri"/>
              </a:rPr>
            </a:br>
            <a:endParaRPr sz="36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C"/>
        </a:solidFill>
      </p:bgPr>
    </p:bg>
    <p:spTree>
      <p:nvGrpSpPr>
        <p:cNvPr id="91" name="Shape 91"/>
        <p:cNvGrpSpPr/>
        <p:nvPr/>
      </p:nvGrpSpPr>
      <p:grpSpPr>
        <a:xfrm>
          <a:off x="0" y="0"/>
          <a:ext cx="0" cy="0"/>
          <a:chOff x="0" y="0"/>
          <a:chExt cx="0" cy="0"/>
        </a:xfrm>
      </p:grpSpPr>
      <p:cxnSp>
        <p:nvCxnSpPr>
          <p:cNvPr id="92" name="Google Shape;92;p8"/>
          <p:cNvCxnSpPr/>
          <p:nvPr/>
        </p:nvCxnSpPr>
        <p:spPr>
          <a:xfrm>
            <a:off x="1129749" y="484117"/>
            <a:ext cx="7538415" cy="0"/>
          </a:xfrm>
          <a:prstGeom prst="straightConnector1">
            <a:avLst/>
          </a:prstGeom>
          <a:solidFill>
            <a:srgbClr val="FFFFFF"/>
          </a:solidFill>
          <a:ln cap="flat" cmpd="sng" w="21150">
            <a:solidFill>
              <a:srgbClr val="2B2A35"/>
            </a:solidFill>
            <a:prstDash val="solid"/>
            <a:round/>
            <a:headEnd len="sm" w="sm" type="none"/>
            <a:tailEnd len="sm" w="sm" type="none"/>
          </a:ln>
        </p:spPr>
      </p:cxnSp>
      <p:sp>
        <p:nvSpPr>
          <p:cNvPr id="93" name="Google Shape;93;p8"/>
          <p:cNvSpPr/>
          <p:nvPr/>
        </p:nvSpPr>
        <p:spPr>
          <a:xfrm>
            <a:off x="3126" y="4430965"/>
            <a:ext cx="4858118" cy="712536"/>
          </a:xfrm>
          <a:prstGeom prst="homePlate">
            <a:avLst>
              <a:gd fmla="val 50000" name="adj"/>
            </a:avLst>
          </a:prstGeom>
          <a:solidFill>
            <a:srgbClr val="FF841D"/>
          </a:solidFill>
          <a:ln cap="flat" cmpd="sng" w="9525">
            <a:solidFill>
              <a:srgbClr val="FFD41D"/>
            </a:solidFill>
            <a:prstDash val="solid"/>
            <a:round/>
            <a:headEnd len="sm" w="sm" type="none"/>
            <a:tailEnd len="sm" w="sm" type="none"/>
          </a:ln>
        </p:spPr>
        <p:txBody>
          <a:bodyPr anchorCtr="0" anchor="ctr" bIns="201050" lIns="269875" spcFirstLastPara="1" rIns="269875" wrap="square" tIns="201050">
            <a:noAutofit/>
          </a:bodyPr>
          <a:lstStyle/>
          <a:p>
            <a:pPr indent="0" lvl="0" marL="0" marR="0" rtl="0" algn="ctr">
              <a:lnSpc>
                <a:spcPct val="160000"/>
              </a:lnSpc>
              <a:spcBef>
                <a:spcPts val="0"/>
              </a:spcBef>
              <a:spcAft>
                <a:spcPts val="0"/>
              </a:spcAft>
              <a:buNone/>
            </a:pPr>
            <a:r>
              <a:t/>
            </a:r>
            <a:endParaRPr sz="1200">
              <a:solidFill>
                <a:schemeClr val="dk1"/>
              </a:solidFill>
              <a:latin typeface="Calibri"/>
              <a:ea typeface="Calibri"/>
              <a:cs typeface="Calibri"/>
              <a:sym typeface="Calibri"/>
            </a:endParaRPr>
          </a:p>
        </p:txBody>
      </p:sp>
      <p:pic>
        <p:nvPicPr>
          <p:cNvPr descr="https://pitch-assets-ccb95893-de3f-4266-973c-20049231b248.s3.eu-west-1.amazonaws.com/4acea84d-d032-4b7a-92ab-c57b1c365b86?pitch-bytes=115951&amp;pitch-content-type=image%2Fpng" id="94" name="Google Shape;94;p8"/>
          <p:cNvPicPr preferRelativeResize="0"/>
          <p:nvPr/>
        </p:nvPicPr>
        <p:blipFill rotWithShape="1">
          <a:blip r:embed="rId3">
            <a:alphaModFix/>
          </a:blip>
          <a:srcRect b="0" l="0" r="0" t="0"/>
          <a:stretch/>
        </p:blipFill>
        <p:spPr>
          <a:xfrm>
            <a:off x="3412" y="3972"/>
            <a:ext cx="1111412" cy="1111412"/>
          </a:xfrm>
          <a:prstGeom prst="rect">
            <a:avLst/>
          </a:prstGeom>
          <a:noFill/>
          <a:ln>
            <a:noFill/>
          </a:ln>
        </p:spPr>
      </p:pic>
      <p:cxnSp>
        <p:nvCxnSpPr>
          <p:cNvPr id="95" name="Google Shape;95;p8"/>
          <p:cNvCxnSpPr/>
          <p:nvPr/>
        </p:nvCxnSpPr>
        <p:spPr>
          <a:xfrm>
            <a:off x="4861244" y="4818185"/>
            <a:ext cx="3807576" cy="13462"/>
          </a:xfrm>
          <a:prstGeom prst="straightConnector1">
            <a:avLst/>
          </a:prstGeom>
          <a:solidFill>
            <a:srgbClr val="FFFFFF"/>
          </a:solidFill>
          <a:ln cap="flat" cmpd="sng" w="21150">
            <a:solidFill>
              <a:srgbClr val="2B2A35"/>
            </a:solidFill>
            <a:prstDash val="solid"/>
            <a:round/>
            <a:headEnd len="sm" w="sm" type="none"/>
            <a:tailEnd len="sm" w="sm" type="none"/>
          </a:ln>
        </p:spPr>
      </p:cxnSp>
      <p:sp>
        <p:nvSpPr>
          <p:cNvPr id="96" name="Google Shape;96;p8"/>
          <p:cNvSpPr/>
          <p:nvPr/>
        </p:nvSpPr>
        <p:spPr>
          <a:xfrm>
            <a:off x="1132676" y="605212"/>
            <a:ext cx="6400800" cy="54858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1" lang="en-US" sz="2800" u="sng">
                <a:solidFill>
                  <a:srgbClr val="2B2A35"/>
                </a:solidFill>
                <a:latin typeface="Inter"/>
                <a:ea typeface="Inter"/>
                <a:cs typeface="Inter"/>
                <a:sym typeface="Inter"/>
              </a:rPr>
              <a:t>Technology/Innovation</a:t>
            </a:r>
            <a:r>
              <a:rPr b="1" lang="en-US" sz="3600">
                <a:solidFill>
                  <a:srgbClr val="2B2A35"/>
                </a:solidFill>
                <a:latin typeface="Inter"/>
                <a:ea typeface="Inter"/>
                <a:cs typeface="Inter"/>
                <a:sym typeface="Inter"/>
              </a:rPr>
              <a:t> :</a:t>
            </a:r>
            <a:endParaRPr sz="3600">
              <a:solidFill>
                <a:schemeClr val="dk1"/>
              </a:solidFill>
              <a:latin typeface="Calibri"/>
              <a:ea typeface="Calibri"/>
              <a:cs typeface="Calibri"/>
              <a:sym typeface="Calibri"/>
            </a:endParaRPr>
          </a:p>
        </p:txBody>
      </p:sp>
      <p:sp>
        <p:nvSpPr>
          <p:cNvPr id="97" name="Google Shape;97;p8"/>
          <p:cNvSpPr/>
          <p:nvPr/>
        </p:nvSpPr>
        <p:spPr>
          <a:xfrm>
            <a:off x="1132676" y="1726156"/>
            <a:ext cx="4572000" cy="148567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8"/>
          <p:cNvSpPr/>
          <p:nvPr/>
        </p:nvSpPr>
        <p:spPr>
          <a:xfrm>
            <a:off x="838200" y="1108072"/>
            <a:ext cx="7829964" cy="34163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Machine Learning (ML) can address these issues by predicting crop yields under varying climate scenarios, identifying optimal planting times, and offering insights into climate-resilient crop varieties. ML models can also help in early detection of diseases and pests influenced by climate conditions, enabling timely intervention.</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368300" lvl="0" marL="342900" marR="0" rtl="0" algn="just">
              <a:spcBef>
                <a:spcPts val="0"/>
              </a:spcBef>
              <a:spcAft>
                <a:spcPts val="0"/>
              </a:spcAft>
              <a:buClr>
                <a:schemeClr val="dk1"/>
              </a:buClr>
              <a:buSzPts val="2200"/>
              <a:buFont typeface="Calibri"/>
              <a:buAutoNum type="arabicPeriod"/>
            </a:pPr>
            <a:r>
              <a:rPr b="1" lang="en-US" sz="1800">
                <a:latin typeface="Calibri"/>
                <a:ea typeface="Calibri"/>
                <a:cs typeface="Calibri"/>
                <a:sym typeface="Calibri"/>
              </a:rPr>
              <a:t>Predictive analytics</a:t>
            </a:r>
            <a:endParaRPr b="1" sz="1800">
              <a:latin typeface="Calibri"/>
              <a:ea typeface="Calibri"/>
              <a:cs typeface="Calibri"/>
              <a:sym typeface="Calibri"/>
            </a:endParaRPr>
          </a:p>
          <a:p>
            <a:pPr indent="-342900" lvl="0" marL="342900" marR="0" rtl="0" algn="just">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Rural</a:t>
            </a:r>
            <a:r>
              <a:rPr b="1" lang="en-US" sz="1800">
                <a:solidFill>
                  <a:schemeClr val="dk1"/>
                </a:solidFill>
                <a:latin typeface="Calibri"/>
                <a:ea typeface="Calibri"/>
                <a:cs typeface="Calibri"/>
                <a:sym typeface="Calibri"/>
              </a:rPr>
              <a:t> Climate Modeling</a:t>
            </a:r>
            <a:endParaRPr/>
          </a:p>
          <a:p>
            <a:pPr indent="-342900" lvl="0" marL="342900" marR="0" rtl="0" algn="just">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Green Infrastructure</a:t>
            </a:r>
            <a:endParaRPr/>
          </a:p>
          <a:p>
            <a:pPr indent="-342900" lvl="0" marL="342900" marR="0" rtl="0" algn="just">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Smart irrigation system</a:t>
            </a:r>
            <a:endParaRPr b="1" sz="18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IoT-Based tracking system</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C"/>
        </a:solidFill>
      </p:bgPr>
    </p:bg>
    <p:spTree>
      <p:nvGrpSpPr>
        <p:cNvPr id="103" name="Shape 103"/>
        <p:cNvGrpSpPr/>
        <p:nvPr/>
      </p:nvGrpSpPr>
      <p:grpSpPr>
        <a:xfrm>
          <a:off x="0" y="0"/>
          <a:ext cx="0" cy="0"/>
          <a:chOff x="0" y="0"/>
          <a:chExt cx="0" cy="0"/>
        </a:xfrm>
      </p:grpSpPr>
      <p:cxnSp>
        <p:nvCxnSpPr>
          <p:cNvPr id="104" name="Google Shape;104;p9"/>
          <p:cNvCxnSpPr/>
          <p:nvPr/>
        </p:nvCxnSpPr>
        <p:spPr>
          <a:xfrm>
            <a:off x="1129749" y="484117"/>
            <a:ext cx="7538415" cy="0"/>
          </a:xfrm>
          <a:prstGeom prst="straightConnector1">
            <a:avLst/>
          </a:prstGeom>
          <a:solidFill>
            <a:srgbClr val="FFFFFF"/>
          </a:solidFill>
          <a:ln cap="flat" cmpd="sng" w="21150">
            <a:solidFill>
              <a:srgbClr val="2B2A35"/>
            </a:solidFill>
            <a:prstDash val="solid"/>
            <a:round/>
            <a:headEnd len="sm" w="sm" type="none"/>
            <a:tailEnd len="sm" w="sm" type="none"/>
          </a:ln>
        </p:spPr>
      </p:cxnSp>
      <p:sp>
        <p:nvSpPr>
          <p:cNvPr id="105" name="Google Shape;105;p9"/>
          <p:cNvSpPr/>
          <p:nvPr/>
        </p:nvSpPr>
        <p:spPr>
          <a:xfrm>
            <a:off x="3126" y="4430965"/>
            <a:ext cx="4858118" cy="712536"/>
          </a:xfrm>
          <a:prstGeom prst="homePlate">
            <a:avLst>
              <a:gd fmla="val 50000" name="adj"/>
            </a:avLst>
          </a:prstGeom>
          <a:solidFill>
            <a:srgbClr val="FF841D"/>
          </a:solidFill>
          <a:ln cap="flat" cmpd="sng" w="9525">
            <a:solidFill>
              <a:srgbClr val="FFD41D"/>
            </a:solidFill>
            <a:prstDash val="solid"/>
            <a:round/>
            <a:headEnd len="sm" w="sm" type="none"/>
            <a:tailEnd len="sm" w="sm" type="none"/>
          </a:ln>
        </p:spPr>
        <p:txBody>
          <a:bodyPr anchorCtr="0" anchor="ctr" bIns="201050" lIns="269875" spcFirstLastPara="1" rIns="269875" wrap="square" tIns="201050">
            <a:noAutofit/>
          </a:bodyPr>
          <a:lstStyle/>
          <a:p>
            <a:pPr indent="0" lvl="0" marL="0" marR="0" rtl="0" algn="ctr">
              <a:lnSpc>
                <a:spcPct val="160000"/>
              </a:lnSpc>
              <a:spcBef>
                <a:spcPts val="0"/>
              </a:spcBef>
              <a:spcAft>
                <a:spcPts val="0"/>
              </a:spcAft>
              <a:buNone/>
            </a:pPr>
            <a:r>
              <a:t/>
            </a:r>
            <a:endParaRPr sz="1200">
              <a:solidFill>
                <a:schemeClr val="dk1"/>
              </a:solidFill>
              <a:latin typeface="Calibri"/>
              <a:ea typeface="Calibri"/>
              <a:cs typeface="Calibri"/>
              <a:sym typeface="Calibri"/>
            </a:endParaRPr>
          </a:p>
        </p:txBody>
      </p:sp>
      <p:pic>
        <p:nvPicPr>
          <p:cNvPr descr="https://pitch-assets-ccb95893-de3f-4266-973c-20049231b248.s3.eu-west-1.amazonaws.com/4acea84d-d032-4b7a-92ab-c57b1c365b86?pitch-bytes=115951&amp;pitch-content-type=image%2Fpng" id="106" name="Google Shape;106;p9"/>
          <p:cNvPicPr preferRelativeResize="0"/>
          <p:nvPr/>
        </p:nvPicPr>
        <p:blipFill rotWithShape="1">
          <a:blip r:embed="rId3">
            <a:alphaModFix/>
          </a:blip>
          <a:srcRect b="0" l="0" r="0" t="0"/>
          <a:stretch/>
        </p:blipFill>
        <p:spPr>
          <a:xfrm>
            <a:off x="3412" y="3972"/>
            <a:ext cx="1111412" cy="1111412"/>
          </a:xfrm>
          <a:prstGeom prst="rect">
            <a:avLst/>
          </a:prstGeom>
          <a:noFill/>
          <a:ln>
            <a:noFill/>
          </a:ln>
        </p:spPr>
      </p:pic>
      <p:cxnSp>
        <p:nvCxnSpPr>
          <p:cNvPr id="107" name="Google Shape;107;p9"/>
          <p:cNvCxnSpPr/>
          <p:nvPr/>
        </p:nvCxnSpPr>
        <p:spPr>
          <a:xfrm>
            <a:off x="4861244" y="4820143"/>
            <a:ext cx="3807576" cy="11504"/>
          </a:xfrm>
          <a:prstGeom prst="straightConnector1">
            <a:avLst/>
          </a:prstGeom>
          <a:solidFill>
            <a:srgbClr val="FFFFFF"/>
          </a:solidFill>
          <a:ln cap="flat" cmpd="sng" w="21150">
            <a:solidFill>
              <a:srgbClr val="2B2A35"/>
            </a:solidFill>
            <a:prstDash val="solid"/>
            <a:round/>
            <a:headEnd len="sm" w="sm" type="none"/>
            <a:tailEnd len="sm" w="sm" type="none"/>
          </a:ln>
        </p:spPr>
      </p:cxnSp>
      <p:sp>
        <p:nvSpPr>
          <p:cNvPr id="108" name="Google Shape;108;p9"/>
          <p:cNvSpPr/>
          <p:nvPr/>
        </p:nvSpPr>
        <p:spPr>
          <a:xfrm>
            <a:off x="1132676" y="833812"/>
            <a:ext cx="6400800" cy="54858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1" lang="en-US" sz="2800" u="sng">
                <a:solidFill>
                  <a:srgbClr val="2B2A35"/>
                </a:solidFill>
                <a:latin typeface="Inter"/>
                <a:ea typeface="Inter"/>
                <a:cs typeface="Inter"/>
                <a:sym typeface="Inter"/>
              </a:rPr>
              <a:t>Business Model</a:t>
            </a:r>
            <a:r>
              <a:rPr b="1" lang="en-US" sz="3600">
                <a:solidFill>
                  <a:srgbClr val="2B2A35"/>
                </a:solidFill>
                <a:latin typeface="Inter"/>
                <a:ea typeface="Inter"/>
                <a:cs typeface="Inter"/>
                <a:sym typeface="Inter"/>
              </a:rPr>
              <a:t> :</a:t>
            </a:r>
            <a:endParaRPr sz="3600">
              <a:solidFill>
                <a:schemeClr val="dk1"/>
              </a:solidFill>
              <a:latin typeface="Calibri"/>
              <a:ea typeface="Calibri"/>
              <a:cs typeface="Calibri"/>
              <a:sym typeface="Calibri"/>
            </a:endParaRPr>
          </a:p>
        </p:txBody>
      </p:sp>
      <p:sp>
        <p:nvSpPr>
          <p:cNvPr id="109" name="Google Shape;109;p9"/>
          <p:cNvSpPr/>
          <p:nvPr/>
        </p:nvSpPr>
        <p:spPr>
          <a:xfrm>
            <a:off x="1132676" y="1726156"/>
            <a:ext cx="4572000" cy="148567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p:nvPr/>
        </p:nvSpPr>
        <p:spPr>
          <a:xfrm>
            <a:off x="1132676" y="1541490"/>
            <a:ext cx="7127404" cy="313932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None/>
            </a:pPr>
            <a:r>
              <a:rPr b="1" lang="en-US" sz="1800">
                <a:solidFill>
                  <a:schemeClr val="dk1"/>
                </a:solidFill>
                <a:latin typeface="Calibri"/>
                <a:ea typeface="Calibri"/>
                <a:cs typeface="Calibri"/>
                <a:sym typeface="Calibri"/>
              </a:rPr>
              <a:t>Stakeholder Segments:</a:t>
            </a:r>
            <a:endParaRPr/>
          </a:p>
          <a:p>
            <a:pPr indent="-342900" lvl="0" marL="457200" rtl="0" algn="l">
              <a:spcBef>
                <a:spcPts val="0"/>
              </a:spcBef>
              <a:spcAft>
                <a:spcPts val="0"/>
              </a:spcAft>
              <a:buClr>
                <a:schemeClr val="dk1"/>
              </a:buClr>
              <a:buSzPts val="1800"/>
              <a:buFont typeface="Calibri"/>
              <a:buAutoNum type="arabicPeriod"/>
            </a:pPr>
            <a:r>
              <a:rPr lang="en-US"/>
              <a:t>Positive Environmental Impact</a:t>
            </a:r>
            <a:endParaRPr/>
          </a:p>
          <a:p>
            <a:pPr indent="-342900" lvl="0" marL="457200" rtl="0" algn="l">
              <a:spcBef>
                <a:spcPts val="0"/>
              </a:spcBef>
              <a:spcAft>
                <a:spcPts val="0"/>
              </a:spcAft>
              <a:buClr>
                <a:schemeClr val="dk1"/>
              </a:buClr>
              <a:buSzPts val="1800"/>
              <a:buFont typeface="Calibri"/>
              <a:buAutoNum type="arabicPeriod"/>
            </a:pPr>
            <a:r>
              <a:rPr lang="en-US"/>
              <a:t>Long-Term Sustainability</a:t>
            </a:r>
            <a:endParaRPr/>
          </a:p>
          <a:p>
            <a:pPr indent="-342900" lvl="0" marL="457200" rtl="0" algn="l">
              <a:spcBef>
                <a:spcPts val="0"/>
              </a:spcBef>
              <a:spcAft>
                <a:spcPts val="0"/>
              </a:spcAft>
              <a:buClr>
                <a:schemeClr val="dk1"/>
              </a:buClr>
              <a:buSzPts val="1800"/>
              <a:buFont typeface="Calibri"/>
              <a:buAutoNum type="arabicPeriod"/>
            </a:pPr>
            <a:r>
              <a:rPr lang="en-US"/>
              <a:t>Impact on Food Security</a:t>
            </a:r>
            <a:endParaRPr/>
          </a:p>
          <a:p>
            <a:pPr indent="-342900" lvl="0" marL="342900" marR="0" rtl="0" algn="l">
              <a:spcBef>
                <a:spcPts val="0"/>
              </a:spcBef>
              <a:spcAft>
                <a:spcPts val="0"/>
              </a:spcAft>
              <a:buNone/>
            </a:pPr>
            <a:r>
              <a:rPr b="1" lang="en-US" sz="1800">
                <a:solidFill>
                  <a:schemeClr val="dk1"/>
                </a:solidFill>
                <a:latin typeface="Calibri"/>
                <a:ea typeface="Calibri"/>
                <a:cs typeface="Calibri"/>
                <a:sym typeface="Calibri"/>
              </a:rPr>
              <a:t>Revenue Streams</a:t>
            </a:r>
            <a:endParaRPr/>
          </a:p>
          <a:p>
            <a:pPr indent="-342900" lvl="0" marL="457200" rtl="0" algn="l">
              <a:spcBef>
                <a:spcPts val="0"/>
              </a:spcBef>
              <a:spcAft>
                <a:spcPts val="0"/>
              </a:spcAft>
              <a:buClr>
                <a:schemeClr val="dk1"/>
              </a:buClr>
              <a:buSzPts val="1800"/>
              <a:buFont typeface="Calibri"/>
              <a:buAutoNum type="arabicPeriod"/>
            </a:pPr>
            <a:r>
              <a:rPr lang="en-US"/>
              <a:t>Precision Agriculture Equipment Sales</a:t>
            </a:r>
            <a:endParaRPr/>
          </a:p>
          <a:p>
            <a:pPr indent="-342900" lvl="0" marL="457200" rtl="0" algn="l">
              <a:spcBef>
                <a:spcPts val="0"/>
              </a:spcBef>
              <a:spcAft>
                <a:spcPts val="0"/>
              </a:spcAft>
              <a:buClr>
                <a:schemeClr val="dk1"/>
              </a:buClr>
              <a:buSzPts val="1800"/>
              <a:buFont typeface="Calibri"/>
              <a:buAutoNum type="arabicPeriod"/>
            </a:pPr>
            <a:r>
              <a:rPr lang="en-US"/>
              <a:t>Farm Management Software Licensing</a:t>
            </a:r>
            <a:endParaRPr/>
          </a:p>
          <a:p>
            <a:pPr indent="-342900" lvl="0" marL="457200" rtl="0" algn="l">
              <a:spcBef>
                <a:spcPts val="0"/>
              </a:spcBef>
              <a:spcAft>
                <a:spcPts val="0"/>
              </a:spcAft>
              <a:buClr>
                <a:schemeClr val="dk1"/>
              </a:buClr>
              <a:buSzPts val="1800"/>
              <a:buFont typeface="Calibri"/>
              <a:buAutoNum type="arabicPeriod"/>
            </a:pPr>
            <a:r>
              <a:rPr lang="en-US"/>
              <a:t>Consulting and Advisory Services</a:t>
            </a:r>
            <a:endParaRPr/>
          </a:p>
          <a:p>
            <a:pPr indent="-342900" lvl="0" marL="457200" rtl="0" algn="l">
              <a:spcBef>
                <a:spcPts val="0"/>
              </a:spcBef>
              <a:spcAft>
                <a:spcPts val="0"/>
              </a:spcAft>
              <a:buClr>
                <a:schemeClr val="dk1"/>
              </a:buClr>
              <a:buSzPts val="1800"/>
              <a:buFont typeface="Calibri"/>
              <a:buAutoNum type="arabicPeriod"/>
            </a:pPr>
            <a:r>
              <a:rPr lang="en-US"/>
              <a:t>Seed and Crop Variety Sales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2023-10-31T15:23:48Z</dcterms:created>
  <dc:creator>Pitch Software GmbH</dc:creator>
</cp:coreProperties>
</file>