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7/22/2024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dirty="0">
                <a:solidFill>
                  <a:schemeClr val="tx1"/>
                </a:solidFill>
              </a:rPr>
              <a:t>Subham Mandal </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Project Title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799" y="2794001"/>
            <a:ext cx="3666565" cy="10138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solidFill>
                  <a:schemeClr val="tx1"/>
                </a:solidFill>
              </a:rPr>
              <a:t>Global Debt and Credit Risk Analysis</a:t>
            </a:r>
            <a:endParaRPr lang="en-GB" sz="2400" dirty="0">
              <a:solidFill>
                <a:schemeClr val="tx1"/>
              </a:solidFill>
            </a:endParaRP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1">
            <a:extLst>
              <a:ext uri="{FF2B5EF4-FFF2-40B4-BE49-F238E27FC236}">
                <a16:creationId xmlns:a16="http://schemas.microsoft.com/office/drawing/2014/main" id="{91A5E98D-AAD6-43D9-8BB3-3C2A98591E83}"/>
              </a:ext>
            </a:extLst>
          </p:cNvPr>
          <p:cNvSpPr txBox="1">
            <a:spLocks/>
          </p:cNvSpPr>
          <p:nvPr/>
        </p:nvSpPr>
        <p:spPr>
          <a:xfrm>
            <a:off x="6553200" y="29464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nodePh="1">
                                  <p:stCondLst>
                                    <p:cond delay="0"/>
                                  </p:stCondLst>
                                  <p:endCondLst>
                                    <p:cond evt="begin" delay="0">
                                      <p:tn val="35"/>
                                    </p:cond>
                                  </p:end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a:bodyPr>
          <a:lstStyle/>
          <a:p>
            <a:pPr>
              <a:lnSpc>
                <a:spcPct val="150000"/>
              </a:lnSpc>
              <a:buFont typeface="Arial" panose="020B0604020202020204" pitchFamily="34" charset="0"/>
              <a:buChar char="•"/>
            </a:pPr>
            <a:r>
              <a:rPr lang="en-US" sz="2800" dirty="0"/>
              <a:t>Understanding the global distribution of debt and credit.</a:t>
            </a:r>
          </a:p>
          <a:p>
            <a:pPr>
              <a:lnSpc>
                <a:spcPct val="150000"/>
              </a:lnSpc>
              <a:buFont typeface="Arial" panose="020B0604020202020204" pitchFamily="34" charset="0"/>
              <a:buChar char="•"/>
            </a:pPr>
            <a:r>
              <a:rPr lang="en-US" sz="2800" dirty="0"/>
              <a:t>Analyzing risk levels associated with different countries debt.</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24734" y="151447"/>
            <a:ext cx="6276109" cy="830997"/>
          </a:xfrm>
        </p:spPr>
        <p:txBody>
          <a:bodyPr>
            <a:normAutofit fontScale="90000"/>
          </a:bodyPr>
          <a:lstStyle/>
          <a:p>
            <a:r>
              <a:rPr lang="en-GB" dirty="0"/>
              <a:t>Project Description</a:t>
            </a:r>
            <a:br>
              <a:rPr lang="en-GB" dirty="0"/>
            </a:br>
            <a:br>
              <a:rPr lang="en-US" sz="3100" b="0" dirty="0"/>
            </a:br>
            <a:br>
              <a:rPr lang="en-US" sz="3100" b="0" dirty="0"/>
            </a:br>
            <a:r>
              <a:rPr lang="en-US" sz="3100" b="0" dirty="0"/>
              <a:t>This project analyzes the debt and credit relationships between countries using Power BI. The dataset includes creditor and debtor countries, the amount of debt, and associated risk levels. Visualizations are created to provide insights into global debt distribution and risk analysis.</a:t>
            </a:r>
            <a:br>
              <a:rPr lang="en-GB" b="0" dirty="0"/>
            </a:br>
            <a:endParaRPr lang="en-IN"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85000" lnSpcReduction="10000"/>
          </a:bodyPr>
          <a:lstStyle/>
          <a:p>
            <a:pPr marL="0" indent="0" algn="just">
              <a:lnSpc>
                <a:spcPct val="150000"/>
              </a:lnSpc>
              <a:buNone/>
            </a:pPr>
            <a:r>
              <a:rPr lang="en-US" sz="3600" dirty="0"/>
              <a:t>The potential end users of My project are:- </a:t>
            </a:r>
          </a:p>
          <a:p>
            <a:pPr algn="just">
              <a:lnSpc>
                <a:spcPct val="150000"/>
              </a:lnSpc>
              <a:buFont typeface="Wingdings" panose="05000000000000000000" pitchFamily="2" charset="2"/>
              <a:buChar char="Ø"/>
            </a:pPr>
            <a:r>
              <a:rPr lang="en-US" sz="3600" dirty="0"/>
              <a:t>Financial analysts</a:t>
            </a:r>
          </a:p>
          <a:p>
            <a:pPr algn="just">
              <a:lnSpc>
                <a:spcPct val="150000"/>
              </a:lnSpc>
              <a:buFont typeface="Wingdings" panose="05000000000000000000" pitchFamily="2" charset="2"/>
              <a:buChar char="Ø"/>
            </a:pPr>
            <a:r>
              <a:rPr lang="en-US" sz="3600" dirty="0"/>
              <a:t>Economists</a:t>
            </a:r>
          </a:p>
          <a:p>
            <a:pPr algn="just">
              <a:lnSpc>
                <a:spcPct val="150000"/>
              </a:lnSpc>
              <a:buFont typeface="Wingdings" panose="05000000000000000000" pitchFamily="2" charset="2"/>
              <a:buChar char="Ø"/>
            </a:pPr>
            <a:r>
              <a:rPr lang="en-US" sz="3600" dirty="0"/>
              <a:t>Policy makers</a:t>
            </a:r>
          </a:p>
          <a:p>
            <a:pPr algn="just">
              <a:lnSpc>
                <a:spcPct val="150000"/>
              </a:lnSpc>
              <a:buFont typeface="Wingdings" panose="05000000000000000000" pitchFamily="2" charset="2"/>
              <a:buChar char="Ø"/>
            </a:pPr>
            <a:r>
              <a:rPr lang="en-US" sz="3600" dirty="0"/>
              <a:t>International investors</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marL="457200" lvl="1" indent="0" algn="ctr">
              <a:lnSpc>
                <a:spcPct val="150000"/>
              </a:lnSpc>
              <a:buNone/>
            </a:pPr>
            <a:r>
              <a:rPr lang="en-US" sz="3200" b="1" u="sng" dirty="0"/>
              <a:t>The technologies I used. </a:t>
            </a:r>
          </a:p>
          <a:p>
            <a:pPr lvl="1">
              <a:lnSpc>
                <a:spcPct val="150000"/>
              </a:lnSpc>
            </a:pPr>
            <a:r>
              <a:rPr lang="en-US" dirty="0"/>
              <a:t>Microsoft Power BI</a:t>
            </a:r>
          </a:p>
          <a:p>
            <a:pPr lvl="1">
              <a:lnSpc>
                <a:spcPct val="150000"/>
              </a:lnSpc>
            </a:pPr>
            <a:r>
              <a:rPr lang="en-US" dirty="0"/>
              <a:t>CSV data processing</a:t>
            </a:r>
          </a:p>
          <a:p>
            <a:pPr lvl="1">
              <a:lnSpc>
                <a:spcPct val="150000"/>
              </a:lnSpc>
            </a:pPr>
            <a:r>
              <a:rPr lang="en-US" dirty="0"/>
              <a:t>Data visualization techniques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422959" y="1608410"/>
            <a:ext cx="2981643" cy="830997"/>
          </a:xfrm>
        </p:spPr>
        <p:txBody>
          <a:bodyPr>
            <a:normAutofit/>
          </a:bodyPr>
          <a:lstStyle/>
          <a:p>
            <a:r>
              <a:rPr lang="en-GB" sz="2000" dirty="0"/>
              <a:t>RESULTS</a:t>
            </a: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6377694" y="3103435"/>
            <a:ext cx="3343561" cy="65112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Lhttps://drive.google.com/file/d/1wtCRELj0UTvAldP-AuQ26XJz62s89v0_/view?usp=sharingink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1280" y="2437166"/>
            <a:ext cx="4275138" cy="477520"/>
          </a:xfrm>
        </p:spPr>
        <p:txBody>
          <a:bodyPr>
            <a:noAutofit/>
          </a:bodyPr>
          <a:lstStyle/>
          <a:p>
            <a:r>
              <a:rPr lang="en-US" sz="1600" dirty="0"/>
              <a:t>A Total Debt by Creditor Country </a:t>
            </a:r>
          </a:p>
          <a:p>
            <a:r>
              <a:rPr lang="en-US" sz="1600" dirty="0"/>
              <a:t>Total Debt by Debtor Country </a:t>
            </a:r>
          </a:p>
          <a:p>
            <a:r>
              <a:rPr lang="en-US" sz="1600" dirty="0"/>
              <a:t>Distribution of Debt Risk Levels  </a:t>
            </a:r>
          </a:p>
          <a:p>
            <a:r>
              <a:rPr lang="en-US" sz="1600" dirty="0"/>
              <a:t>Geographical Distribution of Total Debt by Creditor Country</a:t>
            </a:r>
            <a:endParaRPr lang="en-IN" sz="1600" dirty="0"/>
          </a:p>
        </p:txBody>
      </p:sp>
      <p:pic>
        <p:nvPicPr>
          <p:cNvPr id="13" name="Picture 12">
            <a:extLst>
              <a:ext uri="{FF2B5EF4-FFF2-40B4-BE49-F238E27FC236}">
                <a16:creationId xmlns:a16="http://schemas.microsoft.com/office/drawing/2014/main" id="{33B04DB9-C6B9-429D-BE62-E97A431423AC}"/>
              </a:ext>
            </a:extLst>
          </p:cNvPr>
          <p:cNvPicPr>
            <a:picLocks noChangeAspect="1"/>
          </p:cNvPicPr>
          <p:nvPr/>
        </p:nvPicPr>
        <p:blipFill rotWithShape="1">
          <a:blip r:embed="rId4"/>
          <a:srcRect r="26877"/>
          <a:stretch/>
        </p:blipFill>
        <p:spPr>
          <a:xfrm>
            <a:off x="4356418" y="3288254"/>
            <a:ext cx="7835582" cy="3596640"/>
          </a:xfrm>
          <a:prstGeom prst="rect">
            <a:avLst/>
          </a:prstGeom>
        </p:spPr>
      </p:pic>
      <p:pic>
        <p:nvPicPr>
          <p:cNvPr id="15" name="Picture 14">
            <a:extLst>
              <a:ext uri="{FF2B5EF4-FFF2-40B4-BE49-F238E27FC236}">
                <a16:creationId xmlns:a16="http://schemas.microsoft.com/office/drawing/2014/main" id="{3CADFD21-070E-4592-9F2C-30870C3FABB7}"/>
              </a:ext>
            </a:extLst>
          </p:cNvPr>
          <p:cNvPicPr>
            <a:picLocks noChangeAspect="1"/>
          </p:cNvPicPr>
          <p:nvPr/>
        </p:nvPicPr>
        <p:blipFill rotWithShape="1">
          <a:blip r:embed="rId5"/>
          <a:srcRect r="25294"/>
          <a:stretch/>
        </p:blipFill>
        <p:spPr>
          <a:xfrm>
            <a:off x="4356418" y="-1"/>
            <a:ext cx="7835582" cy="342900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fade">
                                      <p:cBhvr>
                                        <p:cTn id="49" dur="1000"/>
                                        <p:tgtEl>
                                          <p:spTgt spid="10">
                                            <p:txEl>
                                              <p:pRg st="3" end="3"/>
                                            </p:txEl>
                                          </p:spTgt>
                                        </p:tgtEl>
                                      </p:cBhvr>
                                    </p:animEffect>
                                    <p:anim calcmode="lin" valueType="num">
                                      <p:cBhvr>
                                        <p:cTn id="5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599</TotalTime>
  <Words>172</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Project Title -</vt:lpstr>
      <vt:lpstr>PROBLEM  STATEMENT</vt:lpstr>
      <vt:lpstr>Project Description   This project analyzes the debt and credit relationships between countries using Power BI. The dataset includes creditor and debtor countries, the amount of debt, and associated risk levels. Visualizations are created to provide insights into global debt distribution and risk analysis.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subham mandal</cp:lastModifiedBy>
  <cp:revision>78</cp:revision>
  <dcterms:created xsi:type="dcterms:W3CDTF">2021-07-11T13:13:15Z</dcterms:created>
  <dcterms:modified xsi:type="dcterms:W3CDTF">2024-07-22T11:05:07Z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