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5" r:id="rId16"/>
    <p:sldId id="270" r:id="rId17"/>
    <p:sldId id="271" r:id="rId18"/>
    <p:sldId id="272" r:id="rId19"/>
    <p:sldId id="273" r:id="rId20"/>
    <p:sldId id="276" r:id="rId21"/>
    <p:sldId id="274"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80" d="100"/>
          <a:sy n="80" d="100"/>
        </p:scale>
        <p:origin x="77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Q-factor</a:t>
            </a:r>
            <a:r>
              <a:rPr lang="en-US" baseline="0"/>
              <a:t> Vs. Distance Graph</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Sheet1!$A$2</c:f>
              <c:strCache>
                <c:ptCount val="1"/>
                <c:pt idx="0">
                  <c:v>pure</c:v>
                </c:pt>
              </c:strCache>
            </c:strRef>
          </c:tx>
          <c:spPr>
            <a:ln w="28575" cap="rnd">
              <a:solidFill>
                <a:schemeClr val="accent1"/>
              </a:solidFill>
              <a:round/>
            </a:ln>
            <a:effectLst/>
          </c:spPr>
          <c:marker>
            <c:symbol val="none"/>
          </c:marker>
          <c:cat>
            <c:numRef>
              <c:f>Sheet1!$B$1:$F$1</c:f>
              <c:numCache>
                <c:formatCode>General</c:formatCode>
                <c:ptCount val="5"/>
                <c:pt idx="0">
                  <c:v>1500</c:v>
                </c:pt>
                <c:pt idx="1">
                  <c:v>2000</c:v>
                </c:pt>
                <c:pt idx="2">
                  <c:v>2500</c:v>
                </c:pt>
                <c:pt idx="3">
                  <c:v>3000</c:v>
                </c:pt>
                <c:pt idx="4">
                  <c:v>3500</c:v>
                </c:pt>
              </c:numCache>
            </c:numRef>
          </c:cat>
          <c:val>
            <c:numRef>
              <c:f>Sheet1!$B$2:$F$2</c:f>
              <c:numCache>
                <c:formatCode>General</c:formatCode>
                <c:ptCount val="5"/>
                <c:pt idx="0">
                  <c:v>966.6</c:v>
                </c:pt>
                <c:pt idx="1">
                  <c:v>644.9</c:v>
                </c:pt>
                <c:pt idx="2">
                  <c:v>460.7</c:v>
                </c:pt>
                <c:pt idx="3">
                  <c:v>349.2</c:v>
                </c:pt>
                <c:pt idx="4">
                  <c:v>269.08999999999997</c:v>
                </c:pt>
              </c:numCache>
            </c:numRef>
          </c:val>
          <c:smooth val="0"/>
          <c:extLst>
            <c:ext xmlns:c16="http://schemas.microsoft.com/office/drawing/2014/chart" uri="{C3380CC4-5D6E-409C-BE32-E72D297353CC}">
              <c16:uniqueId val="{00000000-A5BF-42A1-9BD8-79E9223A1176}"/>
            </c:ext>
          </c:extLst>
        </c:ser>
        <c:ser>
          <c:idx val="1"/>
          <c:order val="1"/>
          <c:tx>
            <c:strRef>
              <c:f>Sheet1!$A$3</c:f>
              <c:strCache>
                <c:ptCount val="1"/>
                <c:pt idx="0">
                  <c:v>clear ocean</c:v>
                </c:pt>
              </c:strCache>
            </c:strRef>
          </c:tx>
          <c:spPr>
            <a:ln w="28575" cap="rnd">
              <a:solidFill>
                <a:schemeClr val="accent2"/>
              </a:solidFill>
              <a:round/>
            </a:ln>
            <a:effectLst/>
          </c:spPr>
          <c:marker>
            <c:symbol val="none"/>
          </c:marker>
          <c:cat>
            <c:numRef>
              <c:f>Sheet1!$B$1:$F$1</c:f>
              <c:numCache>
                <c:formatCode>General</c:formatCode>
                <c:ptCount val="5"/>
                <c:pt idx="0">
                  <c:v>1500</c:v>
                </c:pt>
                <c:pt idx="1">
                  <c:v>2000</c:v>
                </c:pt>
                <c:pt idx="2">
                  <c:v>2500</c:v>
                </c:pt>
                <c:pt idx="3">
                  <c:v>3000</c:v>
                </c:pt>
                <c:pt idx="4">
                  <c:v>3500</c:v>
                </c:pt>
              </c:numCache>
            </c:numRef>
          </c:cat>
          <c:val>
            <c:numRef>
              <c:f>Sheet1!$B$3:$F$3</c:f>
              <c:numCache>
                <c:formatCode>General</c:formatCode>
                <c:ptCount val="5"/>
                <c:pt idx="0">
                  <c:v>856.1</c:v>
                </c:pt>
                <c:pt idx="1">
                  <c:v>590.6</c:v>
                </c:pt>
                <c:pt idx="2">
                  <c:v>382.3</c:v>
                </c:pt>
                <c:pt idx="3">
                  <c:v>295.89999999999998</c:v>
                </c:pt>
                <c:pt idx="4">
                  <c:v>220.9</c:v>
                </c:pt>
              </c:numCache>
            </c:numRef>
          </c:val>
          <c:smooth val="0"/>
          <c:extLst>
            <c:ext xmlns:c16="http://schemas.microsoft.com/office/drawing/2014/chart" uri="{C3380CC4-5D6E-409C-BE32-E72D297353CC}">
              <c16:uniqueId val="{00000001-A5BF-42A1-9BD8-79E9223A1176}"/>
            </c:ext>
          </c:extLst>
        </c:ser>
        <c:ser>
          <c:idx val="2"/>
          <c:order val="2"/>
          <c:tx>
            <c:strRef>
              <c:f>Sheet1!$A$4</c:f>
              <c:strCache>
                <c:ptCount val="1"/>
                <c:pt idx="0">
                  <c:v>coastal ocean</c:v>
                </c:pt>
              </c:strCache>
            </c:strRef>
          </c:tx>
          <c:spPr>
            <a:ln w="28575" cap="rnd">
              <a:solidFill>
                <a:schemeClr val="accent3"/>
              </a:solidFill>
              <a:round/>
            </a:ln>
            <a:effectLst/>
          </c:spPr>
          <c:marker>
            <c:symbol val="none"/>
          </c:marker>
          <c:cat>
            <c:numRef>
              <c:f>Sheet1!$B$1:$F$1</c:f>
              <c:numCache>
                <c:formatCode>General</c:formatCode>
                <c:ptCount val="5"/>
                <c:pt idx="0">
                  <c:v>1500</c:v>
                </c:pt>
                <c:pt idx="1">
                  <c:v>2000</c:v>
                </c:pt>
                <c:pt idx="2">
                  <c:v>2500</c:v>
                </c:pt>
                <c:pt idx="3">
                  <c:v>3000</c:v>
                </c:pt>
                <c:pt idx="4">
                  <c:v>3500</c:v>
                </c:pt>
              </c:numCache>
            </c:numRef>
          </c:cat>
          <c:val>
            <c:numRef>
              <c:f>Sheet1!$B$4:$F$4</c:f>
              <c:numCache>
                <c:formatCode>General</c:formatCode>
                <c:ptCount val="5"/>
                <c:pt idx="0">
                  <c:v>847.4</c:v>
                </c:pt>
                <c:pt idx="1">
                  <c:v>528.1</c:v>
                </c:pt>
                <c:pt idx="2">
                  <c:v>360.7</c:v>
                </c:pt>
                <c:pt idx="3">
                  <c:v>247.5</c:v>
                </c:pt>
                <c:pt idx="4">
                  <c:v>182.09</c:v>
                </c:pt>
              </c:numCache>
            </c:numRef>
          </c:val>
          <c:smooth val="0"/>
          <c:extLst>
            <c:ext xmlns:c16="http://schemas.microsoft.com/office/drawing/2014/chart" uri="{C3380CC4-5D6E-409C-BE32-E72D297353CC}">
              <c16:uniqueId val="{00000002-A5BF-42A1-9BD8-79E9223A1176}"/>
            </c:ext>
          </c:extLst>
        </c:ser>
        <c:ser>
          <c:idx val="3"/>
          <c:order val="3"/>
          <c:tx>
            <c:strRef>
              <c:f>Sheet1!$A$5</c:f>
              <c:strCache>
                <c:ptCount val="1"/>
                <c:pt idx="0">
                  <c:v>turbid harbor</c:v>
                </c:pt>
              </c:strCache>
            </c:strRef>
          </c:tx>
          <c:spPr>
            <a:ln w="28575" cap="rnd">
              <a:solidFill>
                <a:schemeClr val="accent4"/>
              </a:solidFill>
              <a:round/>
            </a:ln>
            <a:effectLst/>
          </c:spPr>
          <c:marker>
            <c:symbol val="none"/>
          </c:marker>
          <c:cat>
            <c:numRef>
              <c:f>Sheet1!$B$1:$F$1</c:f>
              <c:numCache>
                <c:formatCode>General</c:formatCode>
                <c:ptCount val="5"/>
                <c:pt idx="0">
                  <c:v>1500</c:v>
                </c:pt>
                <c:pt idx="1">
                  <c:v>2000</c:v>
                </c:pt>
                <c:pt idx="2">
                  <c:v>2500</c:v>
                </c:pt>
                <c:pt idx="3">
                  <c:v>3000</c:v>
                </c:pt>
                <c:pt idx="4">
                  <c:v>3500</c:v>
                </c:pt>
              </c:numCache>
            </c:numRef>
          </c:cat>
          <c:val>
            <c:numRef>
              <c:f>Sheet1!$B$5:$F$5</c:f>
              <c:numCache>
                <c:formatCode>General</c:formatCode>
                <c:ptCount val="5"/>
                <c:pt idx="0">
                  <c:v>749.9</c:v>
                </c:pt>
                <c:pt idx="1">
                  <c:v>429.6</c:v>
                </c:pt>
                <c:pt idx="2">
                  <c:v>281.8</c:v>
                </c:pt>
                <c:pt idx="3">
                  <c:v>178.5</c:v>
                </c:pt>
                <c:pt idx="4">
                  <c:v>120.8</c:v>
                </c:pt>
              </c:numCache>
            </c:numRef>
          </c:val>
          <c:smooth val="0"/>
          <c:extLst>
            <c:ext xmlns:c16="http://schemas.microsoft.com/office/drawing/2014/chart" uri="{C3380CC4-5D6E-409C-BE32-E72D297353CC}">
              <c16:uniqueId val="{00000003-A5BF-42A1-9BD8-79E9223A1176}"/>
            </c:ext>
          </c:extLst>
        </c:ser>
        <c:dLbls>
          <c:showLegendKey val="0"/>
          <c:showVal val="0"/>
          <c:showCatName val="0"/>
          <c:showSerName val="0"/>
          <c:showPercent val="0"/>
          <c:showBubbleSize val="0"/>
        </c:dLbls>
        <c:smooth val="0"/>
        <c:axId val="518536384"/>
        <c:axId val="518534088"/>
      </c:lineChart>
      <c:catAx>
        <c:axId val="51853638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Distance (in 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8534088"/>
        <c:crosses val="autoZero"/>
        <c:auto val="1"/>
        <c:lblAlgn val="ctr"/>
        <c:lblOffset val="100"/>
        <c:noMultiLvlLbl val="0"/>
      </c:catAx>
      <c:valAx>
        <c:axId val="5185340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Q-factor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85363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3.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88E63F-06F6-4C78-B375-F001A9300DB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6387163-60AC-4555-903A-F6367643F34A}">
      <dgm:prSet/>
      <dgm:spPr/>
      <dgm:t>
        <a:bodyPr/>
        <a:lstStyle/>
        <a:p>
          <a:pPr>
            <a:lnSpc>
              <a:spcPct val="100000"/>
            </a:lnSpc>
          </a:pPr>
          <a:r>
            <a:rPr lang="en-US"/>
            <a:t>1. Uses sound waves for transmitting and receiving information between underwater devices and surface stations.</a:t>
          </a:r>
        </a:p>
      </dgm:t>
    </dgm:pt>
    <dgm:pt modelId="{9DE5A953-86C2-418D-84FD-06C9D58FE1DB}" type="parTrans" cxnId="{BF92FE76-1BED-4BA4-AFC9-F93E37DE2FB1}">
      <dgm:prSet/>
      <dgm:spPr/>
      <dgm:t>
        <a:bodyPr/>
        <a:lstStyle/>
        <a:p>
          <a:endParaRPr lang="en-US"/>
        </a:p>
      </dgm:t>
    </dgm:pt>
    <dgm:pt modelId="{FB8A3E70-85DE-4060-82E2-72A1700A2421}" type="sibTrans" cxnId="{BF92FE76-1BED-4BA4-AFC9-F93E37DE2FB1}">
      <dgm:prSet/>
      <dgm:spPr/>
      <dgm:t>
        <a:bodyPr/>
        <a:lstStyle/>
        <a:p>
          <a:endParaRPr lang="en-US"/>
        </a:p>
      </dgm:t>
    </dgm:pt>
    <dgm:pt modelId="{290BE502-E2DC-40D1-978D-74B482D43FDA}">
      <dgm:prSet/>
      <dgm:spPr/>
      <dgm:t>
        <a:bodyPr/>
        <a:lstStyle/>
        <a:p>
          <a:pPr>
            <a:lnSpc>
              <a:spcPct val="100000"/>
            </a:lnSpc>
          </a:pPr>
          <a:r>
            <a:rPr lang="en-US"/>
            <a:t>2. Used in ocean monitoring, underwater military operations, robots, and marine research due to its long-distance capabilities.</a:t>
          </a:r>
        </a:p>
      </dgm:t>
    </dgm:pt>
    <dgm:pt modelId="{622D4260-AE88-4FEA-89C0-3CA4612140A5}" type="parTrans" cxnId="{C93B7A4B-09CB-4105-AAFA-A2EC8203C46F}">
      <dgm:prSet/>
      <dgm:spPr/>
      <dgm:t>
        <a:bodyPr/>
        <a:lstStyle/>
        <a:p>
          <a:endParaRPr lang="en-US"/>
        </a:p>
      </dgm:t>
    </dgm:pt>
    <dgm:pt modelId="{1DE96C03-A1BC-42DB-ACB7-9E29B401E9C4}" type="sibTrans" cxnId="{C93B7A4B-09CB-4105-AAFA-A2EC8203C46F}">
      <dgm:prSet/>
      <dgm:spPr/>
      <dgm:t>
        <a:bodyPr/>
        <a:lstStyle/>
        <a:p>
          <a:endParaRPr lang="en-US"/>
        </a:p>
      </dgm:t>
    </dgm:pt>
    <dgm:pt modelId="{71A0B904-D382-487D-9937-D144A4E54A38}">
      <dgm:prSet/>
      <dgm:spPr/>
      <dgm:t>
        <a:bodyPr/>
        <a:lstStyle/>
        <a:p>
          <a:pPr>
            <a:lnSpc>
              <a:spcPct val="100000"/>
            </a:lnSpc>
          </a:pPr>
          <a:r>
            <a:rPr lang="en-US"/>
            <a:t>3. Has limitations like lower data rates (kilobits per second) and significant propagation delays.</a:t>
          </a:r>
        </a:p>
      </dgm:t>
    </dgm:pt>
    <dgm:pt modelId="{6E875220-0249-422A-8ED7-63CC948E6E68}" type="parTrans" cxnId="{034F53FB-2C19-4E84-B32A-5CD0C793020C}">
      <dgm:prSet/>
      <dgm:spPr/>
      <dgm:t>
        <a:bodyPr/>
        <a:lstStyle/>
        <a:p>
          <a:endParaRPr lang="en-US"/>
        </a:p>
      </dgm:t>
    </dgm:pt>
    <dgm:pt modelId="{271631AE-BCA1-4B0C-AA3A-37F605C2C008}" type="sibTrans" cxnId="{034F53FB-2C19-4E84-B32A-5CD0C793020C}">
      <dgm:prSet/>
      <dgm:spPr/>
      <dgm:t>
        <a:bodyPr/>
        <a:lstStyle/>
        <a:p>
          <a:endParaRPr lang="en-US"/>
        </a:p>
      </dgm:t>
    </dgm:pt>
    <dgm:pt modelId="{22CC8878-1D25-4648-A071-2C68F9F4DECB}">
      <dgm:prSet/>
      <dgm:spPr/>
      <dgm:t>
        <a:bodyPr/>
        <a:lstStyle/>
        <a:p>
          <a:pPr>
            <a:lnSpc>
              <a:spcPct val="100000"/>
            </a:lnSpc>
          </a:pPr>
          <a:r>
            <a:rPr lang="en-US"/>
            <a:t>4. Are large, expensive, and energy-intensive, limiting their suitability for large-scale underwater wireless sensor networks.</a:t>
          </a:r>
        </a:p>
      </dgm:t>
    </dgm:pt>
    <dgm:pt modelId="{D53C8387-4FA7-4067-9065-B06E487160BE}" type="parTrans" cxnId="{DCBC5AB1-5372-4DA2-AF4E-D3417B877B83}">
      <dgm:prSet/>
      <dgm:spPr/>
      <dgm:t>
        <a:bodyPr/>
        <a:lstStyle/>
        <a:p>
          <a:endParaRPr lang="en-US"/>
        </a:p>
      </dgm:t>
    </dgm:pt>
    <dgm:pt modelId="{F33F5D18-E7B0-49D9-8E54-FD49A526FCEF}" type="sibTrans" cxnId="{DCBC5AB1-5372-4DA2-AF4E-D3417B877B83}">
      <dgm:prSet/>
      <dgm:spPr/>
      <dgm:t>
        <a:bodyPr/>
        <a:lstStyle/>
        <a:p>
          <a:endParaRPr lang="en-US"/>
        </a:p>
      </dgm:t>
    </dgm:pt>
    <dgm:pt modelId="{AC4C3091-F005-4D88-9421-CEEC67902DF5}">
      <dgm:prSet/>
      <dgm:spPr/>
      <dgm:t>
        <a:bodyPr/>
        <a:lstStyle/>
        <a:p>
          <a:pPr>
            <a:lnSpc>
              <a:spcPct val="100000"/>
            </a:lnSpc>
          </a:pPr>
          <a:r>
            <a:rPr lang="en-US"/>
            <a:t>5. Can impact marine life, which is a critical consideration in underwater ecosystems.</a:t>
          </a:r>
        </a:p>
      </dgm:t>
    </dgm:pt>
    <dgm:pt modelId="{45FE73E6-C85C-48E0-A701-1B8CAE42ED9D}" type="parTrans" cxnId="{3BBE53D7-9EB1-4D58-AFEA-523725363156}">
      <dgm:prSet/>
      <dgm:spPr/>
      <dgm:t>
        <a:bodyPr/>
        <a:lstStyle/>
        <a:p>
          <a:endParaRPr lang="en-US"/>
        </a:p>
      </dgm:t>
    </dgm:pt>
    <dgm:pt modelId="{AD00B01D-33BF-41F7-A8D3-201DA1859500}" type="sibTrans" cxnId="{3BBE53D7-9EB1-4D58-AFEA-523725363156}">
      <dgm:prSet/>
      <dgm:spPr/>
      <dgm:t>
        <a:bodyPr/>
        <a:lstStyle/>
        <a:p>
          <a:endParaRPr lang="en-US"/>
        </a:p>
      </dgm:t>
    </dgm:pt>
    <dgm:pt modelId="{8E30D488-22FC-4F8F-9DCD-888B27C3469B}" type="pres">
      <dgm:prSet presAssocID="{7688E63F-06F6-4C78-B375-F001A9300DBC}" presName="root" presStyleCnt="0">
        <dgm:presLayoutVars>
          <dgm:dir/>
          <dgm:resizeHandles val="exact"/>
        </dgm:presLayoutVars>
      </dgm:prSet>
      <dgm:spPr/>
    </dgm:pt>
    <dgm:pt modelId="{F3C65458-B25B-4CE2-97E2-3AC677C192F9}" type="pres">
      <dgm:prSet presAssocID="{F6387163-60AC-4555-903A-F6367643F34A}" presName="compNode" presStyleCnt="0"/>
      <dgm:spPr/>
    </dgm:pt>
    <dgm:pt modelId="{53C7F514-81AE-4C37-955F-914F7F1FA9B8}" type="pres">
      <dgm:prSet presAssocID="{F6387163-60AC-4555-903A-F6367643F34A}" presName="bgRect" presStyleLbl="bgShp" presStyleIdx="0" presStyleCnt="5"/>
      <dgm:spPr/>
    </dgm:pt>
    <dgm:pt modelId="{8FD7CBDA-DAB4-4FF0-B56A-FDCCBB53BFF1}" type="pres">
      <dgm:prSet presAssocID="{F6387163-60AC-4555-903A-F6367643F34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oice"/>
        </a:ext>
      </dgm:extLst>
    </dgm:pt>
    <dgm:pt modelId="{A2089BD0-C507-4648-880A-A9531D5FEC12}" type="pres">
      <dgm:prSet presAssocID="{F6387163-60AC-4555-903A-F6367643F34A}" presName="spaceRect" presStyleCnt="0"/>
      <dgm:spPr/>
    </dgm:pt>
    <dgm:pt modelId="{5412550C-9BB1-45BE-824D-44A75724A078}" type="pres">
      <dgm:prSet presAssocID="{F6387163-60AC-4555-903A-F6367643F34A}" presName="parTx" presStyleLbl="revTx" presStyleIdx="0" presStyleCnt="5">
        <dgm:presLayoutVars>
          <dgm:chMax val="0"/>
          <dgm:chPref val="0"/>
        </dgm:presLayoutVars>
      </dgm:prSet>
      <dgm:spPr/>
    </dgm:pt>
    <dgm:pt modelId="{3CBCA4B3-43E3-4B1D-AE1A-38F7DE7F9DC4}" type="pres">
      <dgm:prSet presAssocID="{FB8A3E70-85DE-4060-82E2-72A1700A2421}" presName="sibTrans" presStyleCnt="0"/>
      <dgm:spPr/>
    </dgm:pt>
    <dgm:pt modelId="{F44E68CB-F2B8-4E8E-B924-F57859606569}" type="pres">
      <dgm:prSet presAssocID="{290BE502-E2DC-40D1-978D-74B482D43FDA}" presName="compNode" presStyleCnt="0"/>
      <dgm:spPr/>
    </dgm:pt>
    <dgm:pt modelId="{8B71510D-CA4C-4317-8CB7-66E5F3C4B15E}" type="pres">
      <dgm:prSet presAssocID="{290BE502-E2DC-40D1-978D-74B482D43FDA}" presName="bgRect" presStyleLbl="bgShp" presStyleIdx="1" presStyleCnt="5"/>
      <dgm:spPr/>
    </dgm:pt>
    <dgm:pt modelId="{6A2627AE-2F04-4918-8ADE-B9BEA2D2A42E}" type="pres">
      <dgm:prSet presAssocID="{290BE502-E2DC-40D1-978D-74B482D43FD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hale"/>
        </a:ext>
      </dgm:extLst>
    </dgm:pt>
    <dgm:pt modelId="{B8567823-5387-4C5E-B07E-E62C3C1ED360}" type="pres">
      <dgm:prSet presAssocID="{290BE502-E2DC-40D1-978D-74B482D43FDA}" presName="spaceRect" presStyleCnt="0"/>
      <dgm:spPr/>
    </dgm:pt>
    <dgm:pt modelId="{8AD8ABA0-E931-4C21-B72E-29DCA31DC1E4}" type="pres">
      <dgm:prSet presAssocID="{290BE502-E2DC-40D1-978D-74B482D43FDA}" presName="parTx" presStyleLbl="revTx" presStyleIdx="1" presStyleCnt="5">
        <dgm:presLayoutVars>
          <dgm:chMax val="0"/>
          <dgm:chPref val="0"/>
        </dgm:presLayoutVars>
      </dgm:prSet>
      <dgm:spPr/>
    </dgm:pt>
    <dgm:pt modelId="{D30A2542-ECD7-4A91-8C9B-89C04120383D}" type="pres">
      <dgm:prSet presAssocID="{1DE96C03-A1BC-42DB-ACB7-9E29B401E9C4}" presName="sibTrans" presStyleCnt="0"/>
      <dgm:spPr/>
    </dgm:pt>
    <dgm:pt modelId="{FB42E171-9372-45DF-B641-555AA820B2CF}" type="pres">
      <dgm:prSet presAssocID="{71A0B904-D382-487D-9937-D144A4E54A38}" presName="compNode" presStyleCnt="0"/>
      <dgm:spPr/>
    </dgm:pt>
    <dgm:pt modelId="{F1AE2ABA-2165-427A-9A5D-DB2B5F3671D4}" type="pres">
      <dgm:prSet presAssocID="{71A0B904-D382-487D-9937-D144A4E54A38}" presName="bgRect" presStyleLbl="bgShp" presStyleIdx="2" presStyleCnt="5"/>
      <dgm:spPr/>
    </dgm:pt>
    <dgm:pt modelId="{5ECCCFE5-A5AE-4B60-BEA1-4CF0FD7EDF8A}" type="pres">
      <dgm:prSet presAssocID="{71A0B904-D382-487D-9937-D144A4E54A3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ttery Charging"/>
        </a:ext>
      </dgm:extLst>
    </dgm:pt>
    <dgm:pt modelId="{0EA54F66-332A-4AC1-8068-03E808A79105}" type="pres">
      <dgm:prSet presAssocID="{71A0B904-D382-487D-9937-D144A4E54A38}" presName="spaceRect" presStyleCnt="0"/>
      <dgm:spPr/>
    </dgm:pt>
    <dgm:pt modelId="{3735F620-B650-49DB-A5AB-457D92B9FAFF}" type="pres">
      <dgm:prSet presAssocID="{71A0B904-D382-487D-9937-D144A4E54A38}" presName="parTx" presStyleLbl="revTx" presStyleIdx="2" presStyleCnt="5">
        <dgm:presLayoutVars>
          <dgm:chMax val="0"/>
          <dgm:chPref val="0"/>
        </dgm:presLayoutVars>
      </dgm:prSet>
      <dgm:spPr/>
    </dgm:pt>
    <dgm:pt modelId="{CAB99644-010B-469B-AFCE-30B84F534E52}" type="pres">
      <dgm:prSet presAssocID="{271631AE-BCA1-4B0C-AA3A-37F605C2C008}" presName="sibTrans" presStyleCnt="0"/>
      <dgm:spPr/>
    </dgm:pt>
    <dgm:pt modelId="{1A10A2B4-B445-44B3-B809-DA6AFF73A566}" type="pres">
      <dgm:prSet presAssocID="{22CC8878-1D25-4648-A071-2C68F9F4DECB}" presName="compNode" presStyleCnt="0"/>
      <dgm:spPr/>
    </dgm:pt>
    <dgm:pt modelId="{2D191E9D-B0E6-42A0-ABE1-0026B71BC9DD}" type="pres">
      <dgm:prSet presAssocID="{22CC8878-1D25-4648-A071-2C68F9F4DECB}" presName="bgRect" presStyleLbl="bgShp" presStyleIdx="3" presStyleCnt="5"/>
      <dgm:spPr/>
    </dgm:pt>
    <dgm:pt modelId="{74751BB7-23D7-4B23-9868-F8396C80EE29}" type="pres">
      <dgm:prSet presAssocID="{22CC8878-1D25-4648-A071-2C68F9F4DEC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ireless"/>
        </a:ext>
      </dgm:extLst>
    </dgm:pt>
    <dgm:pt modelId="{8B899B3C-FF78-41CB-8BAC-1E432E9EF7B4}" type="pres">
      <dgm:prSet presAssocID="{22CC8878-1D25-4648-A071-2C68F9F4DECB}" presName="spaceRect" presStyleCnt="0"/>
      <dgm:spPr/>
    </dgm:pt>
    <dgm:pt modelId="{DF1F5DA7-6242-438E-8EC3-6E1927774564}" type="pres">
      <dgm:prSet presAssocID="{22CC8878-1D25-4648-A071-2C68F9F4DECB}" presName="parTx" presStyleLbl="revTx" presStyleIdx="3" presStyleCnt="5">
        <dgm:presLayoutVars>
          <dgm:chMax val="0"/>
          <dgm:chPref val="0"/>
        </dgm:presLayoutVars>
      </dgm:prSet>
      <dgm:spPr/>
    </dgm:pt>
    <dgm:pt modelId="{0295C9A2-7F9D-4573-A427-9655C4E0FBD6}" type="pres">
      <dgm:prSet presAssocID="{F33F5D18-E7B0-49D9-8E54-FD49A526FCEF}" presName="sibTrans" presStyleCnt="0"/>
      <dgm:spPr/>
    </dgm:pt>
    <dgm:pt modelId="{DA82F5DF-DAC6-4E88-90EF-3F89184B382B}" type="pres">
      <dgm:prSet presAssocID="{AC4C3091-F005-4D88-9421-CEEC67902DF5}" presName="compNode" presStyleCnt="0"/>
      <dgm:spPr/>
    </dgm:pt>
    <dgm:pt modelId="{56560536-647D-40AC-A06E-028F418D024A}" type="pres">
      <dgm:prSet presAssocID="{AC4C3091-F005-4D88-9421-CEEC67902DF5}" presName="bgRect" presStyleLbl="bgShp" presStyleIdx="4" presStyleCnt="5"/>
      <dgm:spPr/>
    </dgm:pt>
    <dgm:pt modelId="{CE1DCDCC-5836-455F-8A87-321EC73DDDD4}" type="pres">
      <dgm:prSet presAssocID="{AC4C3091-F005-4D88-9421-CEEC67902DF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eal"/>
        </a:ext>
      </dgm:extLst>
    </dgm:pt>
    <dgm:pt modelId="{6CBDAD00-C65C-4C2D-8C3C-7755AEC168A6}" type="pres">
      <dgm:prSet presAssocID="{AC4C3091-F005-4D88-9421-CEEC67902DF5}" presName="spaceRect" presStyleCnt="0"/>
      <dgm:spPr/>
    </dgm:pt>
    <dgm:pt modelId="{7362C671-9C09-40DA-9720-B94E58F01E67}" type="pres">
      <dgm:prSet presAssocID="{AC4C3091-F005-4D88-9421-CEEC67902DF5}" presName="parTx" presStyleLbl="revTx" presStyleIdx="4" presStyleCnt="5">
        <dgm:presLayoutVars>
          <dgm:chMax val="0"/>
          <dgm:chPref val="0"/>
        </dgm:presLayoutVars>
      </dgm:prSet>
      <dgm:spPr/>
    </dgm:pt>
  </dgm:ptLst>
  <dgm:cxnLst>
    <dgm:cxn modelId="{D4D30D5E-8AF5-4DBC-A647-96DF141B36FF}" type="presOf" srcId="{22CC8878-1D25-4648-A071-2C68F9F4DECB}" destId="{DF1F5DA7-6242-438E-8EC3-6E1927774564}" srcOrd="0" destOrd="0" presId="urn:microsoft.com/office/officeart/2018/2/layout/IconVerticalSolidList"/>
    <dgm:cxn modelId="{B774EC49-6F15-4452-89A2-14B33A175770}" type="presOf" srcId="{7688E63F-06F6-4C78-B375-F001A9300DBC}" destId="{8E30D488-22FC-4F8F-9DCD-888B27C3469B}" srcOrd="0" destOrd="0" presId="urn:microsoft.com/office/officeart/2018/2/layout/IconVerticalSolidList"/>
    <dgm:cxn modelId="{C93B7A4B-09CB-4105-AAFA-A2EC8203C46F}" srcId="{7688E63F-06F6-4C78-B375-F001A9300DBC}" destId="{290BE502-E2DC-40D1-978D-74B482D43FDA}" srcOrd="1" destOrd="0" parTransId="{622D4260-AE88-4FEA-89C0-3CA4612140A5}" sibTransId="{1DE96C03-A1BC-42DB-ACB7-9E29B401E9C4}"/>
    <dgm:cxn modelId="{70531A4F-A3B6-44D3-B9A7-3385B3CD5A19}" type="presOf" srcId="{F6387163-60AC-4555-903A-F6367643F34A}" destId="{5412550C-9BB1-45BE-824D-44A75724A078}" srcOrd="0" destOrd="0" presId="urn:microsoft.com/office/officeart/2018/2/layout/IconVerticalSolidList"/>
    <dgm:cxn modelId="{BF92FE76-1BED-4BA4-AFC9-F93E37DE2FB1}" srcId="{7688E63F-06F6-4C78-B375-F001A9300DBC}" destId="{F6387163-60AC-4555-903A-F6367643F34A}" srcOrd="0" destOrd="0" parTransId="{9DE5A953-86C2-418D-84FD-06C9D58FE1DB}" sibTransId="{FB8A3E70-85DE-4060-82E2-72A1700A2421}"/>
    <dgm:cxn modelId="{0B89F187-EFAB-439F-8F65-E6BE4EE2C1A0}" type="presOf" srcId="{71A0B904-D382-487D-9937-D144A4E54A38}" destId="{3735F620-B650-49DB-A5AB-457D92B9FAFF}" srcOrd="0" destOrd="0" presId="urn:microsoft.com/office/officeart/2018/2/layout/IconVerticalSolidList"/>
    <dgm:cxn modelId="{DCBC5AB1-5372-4DA2-AF4E-D3417B877B83}" srcId="{7688E63F-06F6-4C78-B375-F001A9300DBC}" destId="{22CC8878-1D25-4648-A071-2C68F9F4DECB}" srcOrd="3" destOrd="0" parTransId="{D53C8387-4FA7-4067-9065-B06E487160BE}" sibTransId="{F33F5D18-E7B0-49D9-8E54-FD49A526FCEF}"/>
    <dgm:cxn modelId="{D54449C3-9A40-412E-AFC3-5571D1AD2D8C}" type="presOf" srcId="{290BE502-E2DC-40D1-978D-74B482D43FDA}" destId="{8AD8ABA0-E931-4C21-B72E-29DCA31DC1E4}" srcOrd="0" destOrd="0" presId="urn:microsoft.com/office/officeart/2018/2/layout/IconVerticalSolidList"/>
    <dgm:cxn modelId="{3BBE53D7-9EB1-4D58-AFEA-523725363156}" srcId="{7688E63F-06F6-4C78-B375-F001A9300DBC}" destId="{AC4C3091-F005-4D88-9421-CEEC67902DF5}" srcOrd="4" destOrd="0" parTransId="{45FE73E6-C85C-48E0-A701-1B8CAE42ED9D}" sibTransId="{AD00B01D-33BF-41F7-A8D3-201DA1859500}"/>
    <dgm:cxn modelId="{915637E4-10B8-4E5B-A0A0-F19964BAF4FF}" type="presOf" srcId="{AC4C3091-F005-4D88-9421-CEEC67902DF5}" destId="{7362C671-9C09-40DA-9720-B94E58F01E67}" srcOrd="0" destOrd="0" presId="urn:microsoft.com/office/officeart/2018/2/layout/IconVerticalSolidList"/>
    <dgm:cxn modelId="{034F53FB-2C19-4E84-B32A-5CD0C793020C}" srcId="{7688E63F-06F6-4C78-B375-F001A9300DBC}" destId="{71A0B904-D382-487D-9937-D144A4E54A38}" srcOrd="2" destOrd="0" parTransId="{6E875220-0249-422A-8ED7-63CC948E6E68}" sibTransId="{271631AE-BCA1-4B0C-AA3A-37F605C2C008}"/>
    <dgm:cxn modelId="{CB7A1C79-69C2-4464-AABD-8CD1CCD76A00}" type="presParOf" srcId="{8E30D488-22FC-4F8F-9DCD-888B27C3469B}" destId="{F3C65458-B25B-4CE2-97E2-3AC677C192F9}" srcOrd="0" destOrd="0" presId="urn:microsoft.com/office/officeart/2018/2/layout/IconVerticalSolidList"/>
    <dgm:cxn modelId="{1963EB0B-DF64-40EF-B1F2-541C37499100}" type="presParOf" srcId="{F3C65458-B25B-4CE2-97E2-3AC677C192F9}" destId="{53C7F514-81AE-4C37-955F-914F7F1FA9B8}" srcOrd="0" destOrd="0" presId="urn:microsoft.com/office/officeart/2018/2/layout/IconVerticalSolidList"/>
    <dgm:cxn modelId="{5649A45C-E9A8-41ED-814F-A1C49D636289}" type="presParOf" srcId="{F3C65458-B25B-4CE2-97E2-3AC677C192F9}" destId="{8FD7CBDA-DAB4-4FF0-B56A-FDCCBB53BFF1}" srcOrd="1" destOrd="0" presId="urn:microsoft.com/office/officeart/2018/2/layout/IconVerticalSolidList"/>
    <dgm:cxn modelId="{CBA2CFCD-DA22-420E-81C0-C97813ADA5E9}" type="presParOf" srcId="{F3C65458-B25B-4CE2-97E2-3AC677C192F9}" destId="{A2089BD0-C507-4648-880A-A9531D5FEC12}" srcOrd="2" destOrd="0" presId="urn:microsoft.com/office/officeart/2018/2/layout/IconVerticalSolidList"/>
    <dgm:cxn modelId="{02EA7CDD-F393-45D5-9FFC-3976446F4A9B}" type="presParOf" srcId="{F3C65458-B25B-4CE2-97E2-3AC677C192F9}" destId="{5412550C-9BB1-45BE-824D-44A75724A078}" srcOrd="3" destOrd="0" presId="urn:microsoft.com/office/officeart/2018/2/layout/IconVerticalSolidList"/>
    <dgm:cxn modelId="{92C29ECA-5325-4832-B32E-867B0988A1E3}" type="presParOf" srcId="{8E30D488-22FC-4F8F-9DCD-888B27C3469B}" destId="{3CBCA4B3-43E3-4B1D-AE1A-38F7DE7F9DC4}" srcOrd="1" destOrd="0" presId="urn:microsoft.com/office/officeart/2018/2/layout/IconVerticalSolidList"/>
    <dgm:cxn modelId="{B2F30819-B98A-4C9C-AB56-C37656298F70}" type="presParOf" srcId="{8E30D488-22FC-4F8F-9DCD-888B27C3469B}" destId="{F44E68CB-F2B8-4E8E-B924-F57859606569}" srcOrd="2" destOrd="0" presId="urn:microsoft.com/office/officeart/2018/2/layout/IconVerticalSolidList"/>
    <dgm:cxn modelId="{C8CA4B00-5404-4345-A021-295DBF61ADBF}" type="presParOf" srcId="{F44E68CB-F2B8-4E8E-B924-F57859606569}" destId="{8B71510D-CA4C-4317-8CB7-66E5F3C4B15E}" srcOrd="0" destOrd="0" presId="urn:microsoft.com/office/officeart/2018/2/layout/IconVerticalSolidList"/>
    <dgm:cxn modelId="{3C6416EA-3197-4488-89C2-5CFAC76A13D0}" type="presParOf" srcId="{F44E68CB-F2B8-4E8E-B924-F57859606569}" destId="{6A2627AE-2F04-4918-8ADE-B9BEA2D2A42E}" srcOrd="1" destOrd="0" presId="urn:microsoft.com/office/officeart/2018/2/layout/IconVerticalSolidList"/>
    <dgm:cxn modelId="{242DEE00-4309-4C74-B854-D3F1A2EF8BE0}" type="presParOf" srcId="{F44E68CB-F2B8-4E8E-B924-F57859606569}" destId="{B8567823-5387-4C5E-B07E-E62C3C1ED360}" srcOrd="2" destOrd="0" presId="urn:microsoft.com/office/officeart/2018/2/layout/IconVerticalSolidList"/>
    <dgm:cxn modelId="{D366583A-A45A-4214-BC12-84CD1869E74C}" type="presParOf" srcId="{F44E68CB-F2B8-4E8E-B924-F57859606569}" destId="{8AD8ABA0-E931-4C21-B72E-29DCA31DC1E4}" srcOrd="3" destOrd="0" presId="urn:microsoft.com/office/officeart/2018/2/layout/IconVerticalSolidList"/>
    <dgm:cxn modelId="{6B7F8F3F-C200-4E1D-9E11-B9977EDCE52D}" type="presParOf" srcId="{8E30D488-22FC-4F8F-9DCD-888B27C3469B}" destId="{D30A2542-ECD7-4A91-8C9B-89C04120383D}" srcOrd="3" destOrd="0" presId="urn:microsoft.com/office/officeart/2018/2/layout/IconVerticalSolidList"/>
    <dgm:cxn modelId="{916CC2CE-AECC-402A-903E-3B81A3422FA0}" type="presParOf" srcId="{8E30D488-22FC-4F8F-9DCD-888B27C3469B}" destId="{FB42E171-9372-45DF-B641-555AA820B2CF}" srcOrd="4" destOrd="0" presId="urn:microsoft.com/office/officeart/2018/2/layout/IconVerticalSolidList"/>
    <dgm:cxn modelId="{A8F1660D-25FA-4E8B-B773-6DC2724F2642}" type="presParOf" srcId="{FB42E171-9372-45DF-B641-555AA820B2CF}" destId="{F1AE2ABA-2165-427A-9A5D-DB2B5F3671D4}" srcOrd="0" destOrd="0" presId="urn:microsoft.com/office/officeart/2018/2/layout/IconVerticalSolidList"/>
    <dgm:cxn modelId="{5150F7AA-C21A-4125-9160-574A92DFA25C}" type="presParOf" srcId="{FB42E171-9372-45DF-B641-555AA820B2CF}" destId="{5ECCCFE5-A5AE-4B60-BEA1-4CF0FD7EDF8A}" srcOrd="1" destOrd="0" presId="urn:microsoft.com/office/officeart/2018/2/layout/IconVerticalSolidList"/>
    <dgm:cxn modelId="{675DDB23-C6FB-42C6-A314-1446AFBEBD3D}" type="presParOf" srcId="{FB42E171-9372-45DF-B641-555AA820B2CF}" destId="{0EA54F66-332A-4AC1-8068-03E808A79105}" srcOrd="2" destOrd="0" presId="urn:microsoft.com/office/officeart/2018/2/layout/IconVerticalSolidList"/>
    <dgm:cxn modelId="{39EB8726-9A4A-4FCC-A2DC-74A78EA5E779}" type="presParOf" srcId="{FB42E171-9372-45DF-B641-555AA820B2CF}" destId="{3735F620-B650-49DB-A5AB-457D92B9FAFF}" srcOrd="3" destOrd="0" presId="urn:microsoft.com/office/officeart/2018/2/layout/IconVerticalSolidList"/>
    <dgm:cxn modelId="{B05CD89D-CB85-4C2F-BC51-4F6429EAA72E}" type="presParOf" srcId="{8E30D488-22FC-4F8F-9DCD-888B27C3469B}" destId="{CAB99644-010B-469B-AFCE-30B84F534E52}" srcOrd="5" destOrd="0" presId="urn:microsoft.com/office/officeart/2018/2/layout/IconVerticalSolidList"/>
    <dgm:cxn modelId="{6AC70981-818F-40C7-8E33-12F05D445EE5}" type="presParOf" srcId="{8E30D488-22FC-4F8F-9DCD-888B27C3469B}" destId="{1A10A2B4-B445-44B3-B809-DA6AFF73A566}" srcOrd="6" destOrd="0" presId="urn:microsoft.com/office/officeart/2018/2/layout/IconVerticalSolidList"/>
    <dgm:cxn modelId="{02F180E1-4309-48C4-837E-7B2E08318673}" type="presParOf" srcId="{1A10A2B4-B445-44B3-B809-DA6AFF73A566}" destId="{2D191E9D-B0E6-42A0-ABE1-0026B71BC9DD}" srcOrd="0" destOrd="0" presId="urn:microsoft.com/office/officeart/2018/2/layout/IconVerticalSolidList"/>
    <dgm:cxn modelId="{79B3FF28-C529-4032-9536-ACA0ABA8D054}" type="presParOf" srcId="{1A10A2B4-B445-44B3-B809-DA6AFF73A566}" destId="{74751BB7-23D7-4B23-9868-F8396C80EE29}" srcOrd="1" destOrd="0" presId="urn:microsoft.com/office/officeart/2018/2/layout/IconVerticalSolidList"/>
    <dgm:cxn modelId="{BF0E23C8-71AD-4473-9E0E-C1476A61B1CC}" type="presParOf" srcId="{1A10A2B4-B445-44B3-B809-DA6AFF73A566}" destId="{8B899B3C-FF78-41CB-8BAC-1E432E9EF7B4}" srcOrd="2" destOrd="0" presId="urn:microsoft.com/office/officeart/2018/2/layout/IconVerticalSolidList"/>
    <dgm:cxn modelId="{FE9DC767-7751-4217-8328-CFE3CFBE2F77}" type="presParOf" srcId="{1A10A2B4-B445-44B3-B809-DA6AFF73A566}" destId="{DF1F5DA7-6242-438E-8EC3-6E1927774564}" srcOrd="3" destOrd="0" presId="urn:microsoft.com/office/officeart/2018/2/layout/IconVerticalSolidList"/>
    <dgm:cxn modelId="{4CB5C854-56F6-4103-81AB-12D5A5BC5D22}" type="presParOf" srcId="{8E30D488-22FC-4F8F-9DCD-888B27C3469B}" destId="{0295C9A2-7F9D-4573-A427-9655C4E0FBD6}" srcOrd="7" destOrd="0" presId="urn:microsoft.com/office/officeart/2018/2/layout/IconVerticalSolidList"/>
    <dgm:cxn modelId="{C1D1F296-DC96-434A-ADD5-BE6A848EF781}" type="presParOf" srcId="{8E30D488-22FC-4F8F-9DCD-888B27C3469B}" destId="{DA82F5DF-DAC6-4E88-90EF-3F89184B382B}" srcOrd="8" destOrd="0" presId="urn:microsoft.com/office/officeart/2018/2/layout/IconVerticalSolidList"/>
    <dgm:cxn modelId="{B28B06AF-7BA3-434E-920C-724630513A9B}" type="presParOf" srcId="{DA82F5DF-DAC6-4E88-90EF-3F89184B382B}" destId="{56560536-647D-40AC-A06E-028F418D024A}" srcOrd="0" destOrd="0" presId="urn:microsoft.com/office/officeart/2018/2/layout/IconVerticalSolidList"/>
    <dgm:cxn modelId="{EFBFEE82-FA79-4C16-982B-BBA5BD4F86FA}" type="presParOf" srcId="{DA82F5DF-DAC6-4E88-90EF-3F89184B382B}" destId="{CE1DCDCC-5836-455F-8A87-321EC73DDDD4}" srcOrd="1" destOrd="0" presId="urn:microsoft.com/office/officeart/2018/2/layout/IconVerticalSolidList"/>
    <dgm:cxn modelId="{E426B886-41BE-486F-8DFD-D2E0EE755C4A}" type="presParOf" srcId="{DA82F5DF-DAC6-4E88-90EF-3F89184B382B}" destId="{6CBDAD00-C65C-4C2D-8C3C-7755AEC168A6}" srcOrd="2" destOrd="0" presId="urn:microsoft.com/office/officeart/2018/2/layout/IconVerticalSolidList"/>
    <dgm:cxn modelId="{68008A45-973D-4717-9914-F32EBDD5D14B}" type="presParOf" srcId="{DA82F5DF-DAC6-4E88-90EF-3F89184B382B}" destId="{7362C671-9C09-40DA-9720-B94E58F01E6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DE6053-5CF2-44D2-A5DA-B278D8EDE389}"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E2F4A51C-8AFD-4EEB-B63C-26766D63713E}">
      <dgm:prSet/>
      <dgm:spPr/>
      <dgm:t>
        <a:bodyPr/>
        <a:lstStyle/>
        <a:p>
          <a:pPr>
            <a:lnSpc>
              <a:spcPct val="100000"/>
            </a:lnSpc>
          </a:pPr>
          <a:r>
            <a:rPr lang="en-US"/>
            <a:t>1. RF wireless underwater communication uses radiofrequency waves for data transmission and reception underwater but faces limitations due to water's conductivity and antenna design complexities.</a:t>
          </a:r>
        </a:p>
      </dgm:t>
    </dgm:pt>
    <dgm:pt modelId="{38252565-7AB2-4BB8-BAC8-081B8BE5DA20}" type="parTrans" cxnId="{C15662C5-DB8B-4F67-AAE6-7E780DD8BC56}">
      <dgm:prSet/>
      <dgm:spPr/>
      <dgm:t>
        <a:bodyPr/>
        <a:lstStyle/>
        <a:p>
          <a:endParaRPr lang="en-US"/>
        </a:p>
      </dgm:t>
    </dgm:pt>
    <dgm:pt modelId="{C8E75BF6-D6CC-4151-93F5-9522B57A6B04}" type="sibTrans" cxnId="{C15662C5-DB8B-4F67-AAE6-7E780DD8BC56}">
      <dgm:prSet/>
      <dgm:spPr/>
      <dgm:t>
        <a:bodyPr/>
        <a:lstStyle/>
        <a:p>
          <a:pPr>
            <a:lnSpc>
              <a:spcPct val="100000"/>
            </a:lnSpc>
          </a:pPr>
          <a:endParaRPr lang="en-US"/>
        </a:p>
      </dgm:t>
    </dgm:pt>
    <dgm:pt modelId="{5C6A9300-513D-4D85-AF51-E97C1A86EA9C}">
      <dgm:prSet/>
      <dgm:spPr/>
      <dgm:t>
        <a:bodyPr/>
        <a:lstStyle/>
        <a:p>
          <a:pPr>
            <a:lnSpc>
              <a:spcPct val="100000"/>
            </a:lnSpc>
          </a:pPr>
          <a:r>
            <a:rPr lang="en-US" dirty="0"/>
            <a:t>2. Radio waves offer advantages of integrating terrestrial and underwater RF systems and better resistance to water turbulence, but data transmission rates remain slow.</a:t>
          </a:r>
        </a:p>
      </dgm:t>
    </dgm:pt>
    <dgm:pt modelId="{03E6ADD1-6826-423A-91B8-82D2E9CFEC5F}" type="parTrans" cxnId="{F5498F46-61B2-4A5E-8A04-1A49F4A8D121}">
      <dgm:prSet/>
      <dgm:spPr/>
      <dgm:t>
        <a:bodyPr/>
        <a:lstStyle/>
        <a:p>
          <a:endParaRPr lang="en-US"/>
        </a:p>
      </dgm:t>
    </dgm:pt>
    <dgm:pt modelId="{9879E1E0-0300-4C77-A58B-74A02D2263A9}" type="sibTrans" cxnId="{F5498F46-61B2-4A5E-8A04-1A49F4A8D121}">
      <dgm:prSet/>
      <dgm:spPr/>
      <dgm:t>
        <a:bodyPr/>
        <a:lstStyle/>
        <a:p>
          <a:pPr>
            <a:lnSpc>
              <a:spcPct val="100000"/>
            </a:lnSpc>
          </a:pPr>
          <a:endParaRPr lang="en-US"/>
        </a:p>
      </dgm:t>
    </dgm:pt>
    <dgm:pt modelId="{B1809C53-51BF-4381-A683-78D61DC78DCE}">
      <dgm:prSet/>
      <dgm:spPr/>
      <dgm:t>
        <a:bodyPr/>
        <a:lstStyle/>
        <a:p>
          <a:pPr>
            <a:lnSpc>
              <a:spcPct val="100000"/>
            </a:lnSpc>
          </a:pPr>
          <a:r>
            <a:rPr lang="en-US"/>
            <a:t>3. Challenges include limited range and slower speeds compared to other communication methods.</a:t>
          </a:r>
        </a:p>
      </dgm:t>
    </dgm:pt>
    <dgm:pt modelId="{6E21BC9A-10C1-49FA-BF3B-4FA7C7882834}" type="parTrans" cxnId="{A281F486-32BE-43CF-9205-15BF5EE9393B}">
      <dgm:prSet/>
      <dgm:spPr/>
      <dgm:t>
        <a:bodyPr/>
        <a:lstStyle/>
        <a:p>
          <a:endParaRPr lang="en-US"/>
        </a:p>
      </dgm:t>
    </dgm:pt>
    <dgm:pt modelId="{61A59EDA-801F-4E62-9D68-C787A7C7C0B2}" type="sibTrans" cxnId="{A281F486-32BE-43CF-9205-15BF5EE9393B}">
      <dgm:prSet/>
      <dgm:spPr/>
      <dgm:t>
        <a:bodyPr/>
        <a:lstStyle/>
        <a:p>
          <a:pPr>
            <a:lnSpc>
              <a:spcPct val="100000"/>
            </a:lnSpc>
          </a:pPr>
          <a:endParaRPr lang="en-US"/>
        </a:p>
      </dgm:t>
    </dgm:pt>
    <dgm:pt modelId="{62724D58-3E1B-42E0-B0B1-D4FAE77F5DF2}">
      <dgm:prSet/>
      <dgm:spPr/>
      <dgm:t>
        <a:bodyPr/>
        <a:lstStyle/>
        <a:p>
          <a:pPr>
            <a:lnSpc>
              <a:spcPct val="100000"/>
            </a:lnSpc>
          </a:pPr>
          <a:r>
            <a:rPr lang="en-US"/>
            <a:t>4. Despite these obstacles, underwater RF communication holds potential for improved connectivity in underwater environments.</a:t>
          </a:r>
        </a:p>
      </dgm:t>
    </dgm:pt>
    <dgm:pt modelId="{0C6F2611-B694-4BF6-995F-A86F6397662F}" type="parTrans" cxnId="{54725557-2014-4BBE-BA69-51AA1B6FEDF8}">
      <dgm:prSet/>
      <dgm:spPr/>
      <dgm:t>
        <a:bodyPr/>
        <a:lstStyle/>
        <a:p>
          <a:endParaRPr lang="en-US"/>
        </a:p>
      </dgm:t>
    </dgm:pt>
    <dgm:pt modelId="{54987F02-3B84-44E8-B3C4-C4CF7FA5892B}" type="sibTrans" cxnId="{54725557-2014-4BBE-BA69-51AA1B6FEDF8}">
      <dgm:prSet/>
      <dgm:spPr/>
      <dgm:t>
        <a:bodyPr/>
        <a:lstStyle/>
        <a:p>
          <a:endParaRPr lang="en-US"/>
        </a:p>
      </dgm:t>
    </dgm:pt>
    <dgm:pt modelId="{6CA19A2E-316B-4E91-9FD9-491919BB9DEA}" type="pres">
      <dgm:prSet presAssocID="{6EDE6053-5CF2-44D2-A5DA-B278D8EDE389}" presName="root" presStyleCnt="0">
        <dgm:presLayoutVars>
          <dgm:dir/>
          <dgm:resizeHandles val="exact"/>
        </dgm:presLayoutVars>
      </dgm:prSet>
      <dgm:spPr/>
    </dgm:pt>
    <dgm:pt modelId="{1B923D1C-1A54-4D5D-87FE-183B597094F6}" type="pres">
      <dgm:prSet presAssocID="{6EDE6053-5CF2-44D2-A5DA-B278D8EDE389}" presName="container" presStyleCnt="0">
        <dgm:presLayoutVars>
          <dgm:dir/>
          <dgm:resizeHandles val="exact"/>
        </dgm:presLayoutVars>
      </dgm:prSet>
      <dgm:spPr/>
    </dgm:pt>
    <dgm:pt modelId="{66F3F49E-5826-4579-8A02-3BC5B64A6BDA}" type="pres">
      <dgm:prSet presAssocID="{E2F4A51C-8AFD-4EEB-B63C-26766D63713E}" presName="compNode" presStyleCnt="0"/>
      <dgm:spPr/>
    </dgm:pt>
    <dgm:pt modelId="{10CE70A0-591B-4F58-AC69-EBEDAC387803}" type="pres">
      <dgm:prSet presAssocID="{E2F4A51C-8AFD-4EEB-B63C-26766D63713E}" presName="iconBgRect" presStyleLbl="bgShp" presStyleIdx="0" presStyleCnt="4"/>
      <dgm:spPr/>
    </dgm:pt>
    <dgm:pt modelId="{409A877A-2F26-4DE5-98F3-B521E47DA89A}" type="pres">
      <dgm:prSet presAssocID="{E2F4A51C-8AFD-4EEB-B63C-26766D63713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ireless router"/>
        </a:ext>
      </dgm:extLst>
    </dgm:pt>
    <dgm:pt modelId="{C2B12EF8-D6C4-48F6-A80D-DEA3B472267E}" type="pres">
      <dgm:prSet presAssocID="{E2F4A51C-8AFD-4EEB-B63C-26766D63713E}" presName="spaceRect" presStyleCnt="0"/>
      <dgm:spPr/>
    </dgm:pt>
    <dgm:pt modelId="{70190A31-82AB-4D9C-BAF1-264E2E182953}" type="pres">
      <dgm:prSet presAssocID="{E2F4A51C-8AFD-4EEB-B63C-26766D63713E}" presName="textRect" presStyleLbl="revTx" presStyleIdx="0" presStyleCnt="4">
        <dgm:presLayoutVars>
          <dgm:chMax val="1"/>
          <dgm:chPref val="1"/>
        </dgm:presLayoutVars>
      </dgm:prSet>
      <dgm:spPr/>
    </dgm:pt>
    <dgm:pt modelId="{93498A21-9477-4FF0-89BC-E476C131F3B0}" type="pres">
      <dgm:prSet presAssocID="{C8E75BF6-D6CC-4151-93F5-9522B57A6B04}" presName="sibTrans" presStyleLbl="sibTrans2D1" presStyleIdx="0" presStyleCnt="0"/>
      <dgm:spPr/>
    </dgm:pt>
    <dgm:pt modelId="{DC0034D3-0A13-4793-8AB9-0F630D369E3F}" type="pres">
      <dgm:prSet presAssocID="{5C6A9300-513D-4D85-AF51-E97C1A86EA9C}" presName="compNode" presStyleCnt="0"/>
      <dgm:spPr/>
    </dgm:pt>
    <dgm:pt modelId="{AA62171D-3FB7-4A3C-ABC5-39497C09B9B2}" type="pres">
      <dgm:prSet presAssocID="{5C6A9300-513D-4D85-AF51-E97C1A86EA9C}" presName="iconBgRect" presStyleLbl="bgShp" presStyleIdx="1" presStyleCnt="4"/>
      <dgm:spPr/>
    </dgm:pt>
    <dgm:pt modelId="{33B0AA71-BD27-4BEF-9260-82E801F0612D}" type="pres">
      <dgm:prSet presAssocID="{5C6A9300-513D-4D85-AF51-E97C1A86EA9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atellite dish"/>
        </a:ext>
      </dgm:extLst>
    </dgm:pt>
    <dgm:pt modelId="{5CE931E7-AA24-41E7-BC0D-4899DB16E5C3}" type="pres">
      <dgm:prSet presAssocID="{5C6A9300-513D-4D85-AF51-E97C1A86EA9C}" presName="spaceRect" presStyleCnt="0"/>
      <dgm:spPr/>
    </dgm:pt>
    <dgm:pt modelId="{4D9AFC96-BF42-4E2F-A234-D2B39DE1BDBE}" type="pres">
      <dgm:prSet presAssocID="{5C6A9300-513D-4D85-AF51-E97C1A86EA9C}" presName="textRect" presStyleLbl="revTx" presStyleIdx="1" presStyleCnt="4">
        <dgm:presLayoutVars>
          <dgm:chMax val="1"/>
          <dgm:chPref val="1"/>
        </dgm:presLayoutVars>
      </dgm:prSet>
      <dgm:spPr/>
    </dgm:pt>
    <dgm:pt modelId="{E795EA50-41AE-40DD-9F55-1EA06DFBEBD2}" type="pres">
      <dgm:prSet presAssocID="{9879E1E0-0300-4C77-A58B-74A02D2263A9}" presName="sibTrans" presStyleLbl="sibTrans2D1" presStyleIdx="0" presStyleCnt="0"/>
      <dgm:spPr/>
    </dgm:pt>
    <dgm:pt modelId="{8235654B-93C7-4967-BBF6-993B0E949B10}" type="pres">
      <dgm:prSet presAssocID="{B1809C53-51BF-4381-A683-78D61DC78DCE}" presName="compNode" presStyleCnt="0"/>
      <dgm:spPr/>
    </dgm:pt>
    <dgm:pt modelId="{2420DEBA-3A16-45BB-B14E-5A156F46F009}" type="pres">
      <dgm:prSet presAssocID="{B1809C53-51BF-4381-A683-78D61DC78DCE}" presName="iconBgRect" presStyleLbl="bgShp" presStyleIdx="2" presStyleCnt="4"/>
      <dgm:spPr/>
    </dgm:pt>
    <dgm:pt modelId="{572F1A79-1A7B-4483-B7EE-AA82D1F8A45F}" type="pres">
      <dgm:prSet presAssocID="{B1809C53-51BF-4381-A683-78D61DC78DC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peed Bump"/>
        </a:ext>
      </dgm:extLst>
    </dgm:pt>
    <dgm:pt modelId="{D8DC9958-FE52-42C9-86A0-1C294A30464B}" type="pres">
      <dgm:prSet presAssocID="{B1809C53-51BF-4381-A683-78D61DC78DCE}" presName="spaceRect" presStyleCnt="0"/>
      <dgm:spPr/>
    </dgm:pt>
    <dgm:pt modelId="{665E9CD0-B2BB-4818-B927-161A025AE136}" type="pres">
      <dgm:prSet presAssocID="{B1809C53-51BF-4381-A683-78D61DC78DCE}" presName="textRect" presStyleLbl="revTx" presStyleIdx="2" presStyleCnt="4">
        <dgm:presLayoutVars>
          <dgm:chMax val="1"/>
          <dgm:chPref val="1"/>
        </dgm:presLayoutVars>
      </dgm:prSet>
      <dgm:spPr/>
    </dgm:pt>
    <dgm:pt modelId="{44362A2C-02DF-4B62-AD9B-B9EFB580D0C0}" type="pres">
      <dgm:prSet presAssocID="{61A59EDA-801F-4E62-9D68-C787A7C7C0B2}" presName="sibTrans" presStyleLbl="sibTrans2D1" presStyleIdx="0" presStyleCnt="0"/>
      <dgm:spPr/>
    </dgm:pt>
    <dgm:pt modelId="{797089CD-E5AC-49F0-A5E3-A32AAA677895}" type="pres">
      <dgm:prSet presAssocID="{62724D58-3E1B-42E0-B0B1-D4FAE77F5DF2}" presName="compNode" presStyleCnt="0"/>
      <dgm:spPr/>
    </dgm:pt>
    <dgm:pt modelId="{731DEF11-3B6B-4DE4-A60D-08C59F56470C}" type="pres">
      <dgm:prSet presAssocID="{62724D58-3E1B-42E0-B0B1-D4FAE77F5DF2}" presName="iconBgRect" presStyleLbl="bgShp" presStyleIdx="3" presStyleCnt="4"/>
      <dgm:spPr/>
    </dgm:pt>
    <dgm:pt modelId="{90FB37FA-2929-44AA-984C-3F8A049637AE}" type="pres">
      <dgm:prSet presAssocID="{62724D58-3E1B-42E0-B0B1-D4FAE77F5DF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ridge scene"/>
        </a:ext>
      </dgm:extLst>
    </dgm:pt>
    <dgm:pt modelId="{A04B08D4-34EF-4F45-BD98-8C1C2DE8F6B2}" type="pres">
      <dgm:prSet presAssocID="{62724D58-3E1B-42E0-B0B1-D4FAE77F5DF2}" presName="spaceRect" presStyleCnt="0"/>
      <dgm:spPr/>
    </dgm:pt>
    <dgm:pt modelId="{FD9BE521-AE76-411C-8219-27E39685C860}" type="pres">
      <dgm:prSet presAssocID="{62724D58-3E1B-42E0-B0B1-D4FAE77F5DF2}" presName="textRect" presStyleLbl="revTx" presStyleIdx="3" presStyleCnt="4">
        <dgm:presLayoutVars>
          <dgm:chMax val="1"/>
          <dgm:chPref val="1"/>
        </dgm:presLayoutVars>
      </dgm:prSet>
      <dgm:spPr/>
    </dgm:pt>
  </dgm:ptLst>
  <dgm:cxnLst>
    <dgm:cxn modelId="{5072B00F-C19C-417A-9B68-6E1004A434A7}" type="presOf" srcId="{5C6A9300-513D-4D85-AF51-E97C1A86EA9C}" destId="{4D9AFC96-BF42-4E2F-A234-D2B39DE1BDBE}" srcOrd="0" destOrd="0" presId="urn:microsoft.com/office/officeart/2018/2/layout/IconCircleList"/>
    <dgm:cxn modelId="{5F933A27-E165-4ED7-BE6D-5302936F5AF5}" type="presOf" srcId="{62724D58-3E1B-42E0-B0B1-D4FAE77F5DF2}" destId="{FD9BE521-AE76-411C-8219-27E39685C860}" srcOrd="0" destOrd="0" presId="urn:microsoft.com/office/officeart/2018/2/layout/IconCircleList"/>
    <dgm:cxn modelId="{8AC92B5B-22EB-4D45-889F-9ACD53C19A04}" type="presOf" srcId="{6EDE6053-5CF2-44D2-A5DA-B278D8EDE389}" destId="{6CA19A2E-316B-4E91-9FD9-491919BB9DEA}" srcOrd="0" destOrd="0" presId="urn:microsoft.com/office/officeart/2018/2/layout/IconCircleList"/>
    <dgm:cxn modelId="{F5498F46-61B2-4A5E-8A04-1A49F4A8D121}" srcId="{6EDE6053-5CF2-44D2-A5DA-B278D8EDE389}" destId="{5C6A9300-513D-4D85-AF51-E97C1A86EA9C}" srcOrd="1" destOrd="0" parTransId="{03E6ADD1-6826-423A-91B8-82D2E9CFEC5F}" sibTransId="{9879E1E0-0300-4C77-A58B-74A02D2263A9}"/>
    <dgm:cxn modelId="{5BC88E6D-438C-4461-9985-E91C0C4BB091}" type="presOf" srcId="{C8E75BF6-D6CC-4151-93F5-9522B57A6B04}" destId="{93498A21-9477-4FF0-89BC-E476C131F3B0}" srcOrd="0" destOrd="0" presId="urn:microsoft.com/office/officeart/2018/2/layout/IconCircleList"/>
    <dgm:cxn modelId="{0E1CAE6E-1BFC-4EB8-A791-73B9511BDDD9}" type="presOf" srcId="{E2F4A51C-8AFD-4EEB-B63C-26766D63713E}" destId="{70190A31-82AB-4D9C-BAF1-264E2E182953}" srcOrd="0" destOrd="0" presId="urn:microsoft.com/office/officeart/2018/2/layout/IconCircleList"/>
    <dgm:cxn modelId="{54725557-2014-4BBE-BA69-51AA1B6FEDF8}" srcId="{6EDE6053-5CF2-44D2-A5DA-B278D8EDE389}" destId="{62724D58-3E1B-42E0-B0B1-D4FAE77F5DF2}" srcOrd="3" destOrd="0" parTransId="{0C6F2611-B694-4BF6-995F-A86F6397662F}" sibTransId="{54987F02-3B84-44E8-B3C4-C4CF7FA5892B}"/>
    <dgm:cxn modelId="{5F393059-874A-4C1D-A265-EB93A2BC8174}" type="presOf" srcId="{61A59EDA-801F-4E62-9D68-C787A7C7C0B2}" destId="{44362A2C-02DF-4B62-AD9B-B9EFB580D0C0}" srcOrd="0" destOrd="0" presId="urn:microsoft.com/office/officeart/2018/2/layout/IconCircleList"/>
    <dgm:cxn modelId="{A281F486-32BE-43CF-9205-15BF5EE9393B}" srcId="{6EDE6053-5CF2-44D2-A5DA-B278D8EDE389}" destId="{B1809C53-51BF-4381-A683-78D61DC78DCE}" srcOrd="2" destOrd="0" parTransId="{6E21BC9A-10C1-49FA-BF3B-4FA7C7882834}" sibTransId="{61A59EDA-801F-4E62-9D68-C787A7C7C0B2}"/>
    <dgm:cxn modelId="{4E239FB8-340C-4BCB-B72D-AD6B4EF1CE9D}" type="presOf" srcId="{B1809C53-51BF-4381-A683-78D61DC78DCE}" destId="{665E9CD0-B2BB-4818-B927-161A025AE136}" srcOrd="0" destOrd="0" presId="urn:microsoft.com/office/officeart/2018/2/layout/IconCircleList"/>
    <dgm:cxn modelId="{C15662C5-DB8B-4F67-AAE6-7E780DD8BC56}" srcId="{6EDE6053-5CF2-44D2-A5DA-B278D8EDE389}" destId="{E2F4A51C-8AFD-4EEB-B63C-26766D63713E}" srcOrd="0" destOrd="0" parTransId="{38252565-7AB2-4BB8-BAC8-081B8BE5DA20}" sibTransId="{C8E75BF6-D6CC-4151-93F5-9522B57A6B04}"/>
    <dgm:cxn modelId="{945C05F3-B08E-4EC6-B8D0-A35F44C7B74B}" type="presOf" srcId="{9879E1E0-0300-4C77-A58B-74A02D2263A9}" destId="{E795EA50-41AE-40DD-9F55-1EA06DFBEBD2}" srcOrd="0" destOrd="0" presId="urn:microsoft.com/office/officeart/2018/2/layout/IconCircleList"/>
    <dgm:cxn modelId="{95BACDAE-E796-4151-B883-2F3534189E16}" type="presParOf" srcId="{6CA19A2E-316B-4E91-9FD9-491919BB9DEA}" destId="{1B923D1C-1A54-4D5D-87FE-183B597094F6}" srcOrd="0" destOrd="0" presId="urn:microsoft.com/office/officeart/2018/2/layout/IconCircleList"/>
    <dgm:cxn modelId="{819327BF-D09D-4F8F-BAA7-A464F8F575C3}" type="presParOf" srcId="{1B923D1C-1A54-4D5D-87FE-183B597094F6}" destId="{66F3F49E-5826-4579-8A02-3BC5B64A6BDA}" srcOrd="0" destOrd="0" presId="urn:microsoft.com/office/officeart/2018/2/layout/IconCircleList"/>
    <dgm:cxn modelId="{DFDA98DE-EE69-4EF0-8F42-BCA8A19CE31E}" type="presParOf" srcId="{66F3F49E-5826-4579-8A02-3BC5B64A6BDA}" destId="{10CE70A0-591B-4F58-AC69-EBEDAC387803}" srcOrd="0" destOrd="0" presId="urn:microsoft.com/office/officeart/2018/2/layout/IconCircleList"/>
    <dgm:cxn modelId="{A2D76A19-D6C8-4D32-A05B-C86C66E18509}" type="presParOf" srcId="{66F3F49E-5826-4579-8A02-3BC5B64A6BDA}" destId="{409A877A-2F26-4DE5-98F3-B521E47DA89A}" srcOrd="1" destOrd="0" presId="urn:microsoft.com/office/officeart/2018/2/layout/IconCircleList"/>
    <dgm:cxn modelId="{17FB97E2-D38E-4E18-8F99-6FE95E3E27B7}" type="presParOf" srcId="{66F3F49E-5826-4579-8A02-3BC5B64A6BDA}" destId="{C2B12EF8-D6C4-48F6-A80D-DEA3B472267E}" srcOrd="2" destOrd="0" presId="urn:microsoft.com/office/officeart/2018/2/layout/IconCircleList"/>
    <dgm:cxn modelId="{662BC833-DC78-4D73-B974-5BFD86364F99}" type="presParOf" srcId="{66F3F49E-5826-4579-8A02-3BC5B64A6BDA}" destId="{70190A31-82AB-4D9C-BAF1-264E2E182953}" srcOrd="3" destOrd="0" presId="urn:microsoft.com/office/officeart/2018/2/layout/IconCircleList"/>
    <dgm:cxn modelId="{7DC56650-81D6-4C81-85D1-37CB5D0075AB}" type="presParOf" srcId="{1B923D1C-1A54-4D5D-87FE-183B597094F6}" destId="{93498A21-9477-4FF0-89BC-E476C131F3B0}" srcOrd="1" destOrd="0" presId="urn:microsoft.com/office/officeart/2018/2/layout/IconCircleList"/>
    <dgm:cxn modelId="{604CCCE5-4576-423D-9D44-0EA739F6CFF7}" type="presParOf" srcId="{1B923D1C-1A54-4D5D-87FE-183B597094F6}" destId="{DC0034D3-0A13-4793-8AB9-0F630D369E3F}" srcOrd="2" destOrd="0" presId="urn:microsoft.com/office/officeart/2018/2/layout/IconCircleList"/>
    <dgm:cxn modelId="{A0CBFB2C-6B4C-415E-9C51-0758572ED87D}" type="presParOf" srcId="{DC0034D3-0A13-4793-8AB9-0F630D369E3F}" destId="{AA62171D-3FB7-4A3C-ABC5-39497C09B9B2}" srcOrd="0" destOrd="0" presId="urn:microsoft.com/office/officeart/2018/2/layout/IconCircleList"/>
    <dgm:cxn modelId="{A2469FE2-41E8-4CBC-958C-6B760E0F778F}" type="presParOf" srcId="{DC0034D3-0A13-4793-8AB9-0F630D369E3F}" destId="{33B0AA71-BD27-4BEF-9260-82E801F0612D}" srcOrd="1" destOrd="0" presId="urn:microsoft.com/office/officeart/2018/2/layout/IconCircleList"/>
    <dgm:cxn modelId="{2798AE7C-6E8C-4CCB-A9C5-A692E84D6C3B}" type="presParOf" srcId="{DC0034D3-0A13-4793-8AB9-0F630D369E3F}" destId="{5CE931E7-AA24-41E7-BC0D-4899DB16E5C3}" srcOrd="2" destOrd="0" presId="urn:microsoft.com/office/officeart/2018/2/layout/IconCircleList"/>
    <dgm:cxn modelId="{F05A2A38-77E0-4F91-BF51-FD63D84BEB81}" type="presParOf" srcId="{DC0034D3-0A13-4793-8AB9-0F630D369E3F}" destId="{4D9AFC96-BF42-4E2F-A234-D2B39DE1BDBE}" srcOrd="3" destOrd="0" presId="urn:microsoft.com/office/officeart/2018/2/layout/IconCircleList"/>
    <dgm:cxn modelId="{A360ABC6-751A-4EE7-9A62-E68F9BD7DDBC}" type="presParOf" srcId="{1B923D1C-1A54-4D5D-87FE-183B597094F6}" destId="{E795EA50-41AE-40DD-9F55-1EA06DFBEBD2}" srcOrd="3" destOrd="0" presId="urn:microsoft.com/office/officeart/2018/2/layout/IconCircleList"/>
    <dgm:cxn modelId="{BE6951B3-305C-4E46-B93D-8AE03DCBA5EE}" type="presParOf" srcId="{1B923D1C-1A54-4D5D-87FE-183B597094F6}" destId="{8235654B-93C7-4967-BBF6-993B0E949B10}" srcOrd="4" destOrd="0" presId="urn:microsoft.com/office/officeart/2018/2/layout/IconCircleList"/>
    <dgm:cxn modelId="{E4B2089D-059A-499F-A265-269C77CD9B34}" type="presParOf" srcId="{8235654B-93C7-4967-BBF6-993B0E949B10}" destId="{2420DEBA-3A16-45BB-B14E-5A156F46F009}" srcOrd="0" destOrd="0" presId="urn:microsoft.com/office/officeart/2018/2/layout/IconCircleList"/>
    <dgm:cxn modelId="{E60C1366-0C37-43A0-A6A9-09595FCB53D6}" type="presParOf" srcId="{8235654B-93C7-4967-BBF6-993B0E949B10}" destId="{572F1A79-1A7B-4483-B7EE-AA82D1F8A45F}" srcOrd="1" destOrd="0" presId="urn:microsoft.com/office/officeart/2018/2/layout/IconCircleList"/>
    <dgm:cxn modelId="{8E9DAD31-A944-417E-B9A5-F4E5C1149C50}" type="presParOf" srcId="{8235654B-93C7-4967-BBF6-993B0E949B10}" destId="{D8DC9958-FE52-42C9-86A0-1C294A30464B}" srcOrd="2" destOrd="0" presId="urn:microsoft.com/office/officeart/2018/2/layout/IconCircleList"/>
    <dgm:cxn modelId="{C9F7E89D-02D6-4459-96E7-4CA0E1F40510}" type="presParOf" srcId="{8235654B-93C7-4967-BBF6-993B0E949B10}" destId="{665E9CD0-B2BB-4818-B927-161A025AE136}" srcOrd="3" destOrd="0" presId="urn:microsoft.com/office/officeart/2018/2/layout/IconCircleList"/>
    <dgm:cxn modelId="{AAF98C5E-5F5B-4937-B802-CA126138A0D8}" type="presParOf" srcId="{1B923D1C-1A54-4D5D-87FE-183B597094F6}" destId="{44362A2C-02DF-4B62-AD9B-B9EFB580D0C0}" srcOrd="5" destOrd="0" presId="urn:microsoft.com/office/officeart/2018/2/layout/IconCircleList"/>
    <dgm:cxn modelId="{1C068AC7-0AC2-495E-9E68-979E0ED7856A}" type="presParOf" srcId="{1B923D1C-1A54-4D5D-87FE-183B597094F6}" destId="{797089CD-E5AC-49F0-A5E3-A32AAA677895}" srcOrd="6" destOrd="0" presId="urn:microsoft.com/office/officeart/2018/2/layout/IconCircleList"/>
    <dgm:cxn modelId="{974E5815-4244-4906-A285-848E89681F0E}" type="presParOf" srcId="{797089CD-E5AC-49F0-A5E3-A32AAA677895}" destId="{731DEF11-3B6B-4DE4-A60D-08C59F56470C}" srcOrd="0" destOrd="0" presId="urn:microsoft.com/office/officeart/2018/2/layout/IconCircleList"/>
    <dgm:cxn modelId="{C12090D7-D311-4ABD-B79F-AC9F7ADABC28}" type="presParOf" srcId="{797089CD-E5AC-49F0-A5E3-A32AAA677895}" destId="{90FB37FA-2929-44AA-984C-3F8A049637AE}" srcOrd="1" destOrd="0" presId="urn:microsoft.com/office/officeart/2018/2/layout/IconCircleList"/>
    <dgm:cxn modelId="{C026778C-E560-487E-87B3-481494E1791F}" type="presParOf" srcId="{797089CD-E5AC-49F0-A5E3-A32AAA677895}" destId="{A04B08D4-34EF-4F45-BD98-8C1C2DE8F6B2}" srcOrd="2" destOrd="0" presId="urn:microsoft.com/office/officeart/2018/2/layout/IconCircleList"/>
    <dgm:cxn modelId="{4EE8C259-426E-4AC2-9767-78AEB4DD00F6}" type="presParOf" srcId="{797089CD-E5AC-49F0-A5E3-A32AAA677895}" destId="{FD9BE521-AE76-411C-8219-27E39685C860}"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409553-9A8F-49F7-B5BA-92975105CC7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4D16A63-1A6D-4350-BFA4-CFF8F7D42695}">
      <dgm:prSet/>
      <dgm:spPr/>
      <dgm:t>
        <a:bodyPr/>
        <a:lstStyle/>
        <a:p>
          <a:pPr>
            <a:lnSpc>
              <a:spcPct val="100000"/>
            </a:lnSpc>
          </a:pPr>
          <a:r>
            <a:rPr lang="en-US" b="1"/>
            <a:t>1. Researchers sought a solution to overcome the limitations of existing wireless techniques, such as large antennas, high power requirements, and attenuation in saltwater for RF communications.</a:t>
          </a:r>
          <a:endParaRPr lang="en-US"/>
        </a:p>
      </dgm:t>
    </dgm:pt>
    <dgm:pt modelId="{21926B74-1656-4AC8-8385-8E87BB0918C3}" type="parTrans" cxnId="{222C1B9B-1B7C-4EE3-9120-8F6965FF7526}">
      <dgm:prSet/>
      <dgm:spPr/>
      <dgm:t>
        <a:bodyPr/>
        <a:lstStyle/>
        <a:p>
          <a:endParaRPr lang="en-US"/>
        </a:p>
      </dgm:t>
    </dgm:pt>
    <dgm:pt modelId="{EEA96950-C2F5-4F19-9C6A-BC4F9F6E6CA1}" type="sibTrans" cxnId="{222C1B9B-1B7C-4EE3-9120-8F6965FF7526}">
      <dgm:prSet/>
      <dgm:spPr/>
      <dgm:t>
        <a:bodyPr/>
        <a:lstStyle/>
        <a:p>
          <a:endParaRPr lang="en-US"/>
        </a:p>
      </dgm:t>
    </dgm:pt>
    <dgm:pt modelId="{E638DBD4-41EA-46C8-929D-C1F74CB0F2FE}">
      <dgm:prSet/>
      <dgm:spPr/>
      <dgm:t>
        <a:bodyPr/>
        <a:lstStyle/>
        <a:p>
          <a:pPr>
            <a:lnSpc>
              <a:spcPct val="100000"/>
            </a:lnSpc>
          </a:pPr>
          <a:r>
            <a:rPr lang="en-US" b="1"/>
            <a:t>2. Optical wireless communication (OWC), particularly using visible light, emerged as a promising alternative to address these challenges, leading to the growth of underwater optical wireless communication (UOWC) in recent years.</a:t>
          </a:r>
          <a:endParaRPr lang="en-US"/>
        </a:p>
      </dgm:t>
    </dgm:pt>
    <dgm:pt modelId="{53171A30-E965-4B67-948B-9A8537147175}" type="parTrans" cxnId="{10136639-1873-4F77-8120-067F6CC6848D}">
      <dgm:prSet/>
      <dgm:spPr/>
      <dgm:t>
        <a:bodyPr/>
        <a:lstStyle/>
        <a:p>
          <a:endParaRPr lang="en-US"/>
        </a:p>
      </dgm:t>
    </dgm:pt>
    <dgm:pt modelId="{2DB2E9EE-6502-406A-A8A4-707B6248BE7F}" type="sibTrans" cxnId="{10136639-1873-4F77-8120-067F6CC6848D}">
      <dgm:prSet/>
      <dgm:spPr/>
      <dgm:t>
        <a:bodyPr/>
        <a:lstStyle/>
        <a:p>
          <a:endParaRPr lang="en-US"/>
        </a:p>
      </dgm:t>
    </dgm:pt>
    <dgm:pt modelId="{FF7E8573-49D0-4A03-B26C-6776F785B6D0}">
      <dgm:prSet/>
      <dgm:spPr/>
      <dgm:t>
        <a:bodyPr/>
        <a:lstStyle/>
        <a:p>
          <a:pPr>
            <a:lnSpc>
              <a:spcPct val="100000"/>
            </a:lnSpc>
          </a:pPr>
          <a:r>
            <a:rPr lang="en-US" b="1"/>
            <a:t>3. UOWC utilizes off-the-shelf commercial electronics components to reduce device complexity, cost, and power consumption, making it an attractive option.</a:t>
          </a:r>
          <a:endParaRPr lang="en-US"/>
        </a:p>
      </dgm:t>
    </dgm:pt>
    <dgm:pt modelId="{2378C205-4E27-4EA5-BDAF-AF4F6DD6E223}" type="parTrans" cxnId="{43197D31-16BF-41C4-92C7-D7929225092F}">
      <dgm:prSet/>
      <dgm:spPr/>
      <dgm:t>
        <a:bodyPr/>
        <a:lstStyle/>
        <a:p>
          <a:endParaRPr lang="en-US"/>
        </a:p>
      </dgm:t>
    </dgm:pt>
    <dgm:pt modelId="{1983CA27-6D9A-4CCC-B884-B373634A2D64}" type="sibTrans" cxnId="{43197D31-16BF-41C4-92C7-D7929225092F}">
      <dgm:prSet/>
      <dgm:spPr/>
      <dgm:t>
        <a:bodyPr/>
        <a:lstStyle/>
        <a:p>
          <a:endParaRPr lang="en-US"/>
        </a:p>
      </dgm:t>
    </dgm:pt>
    <dgm:pt modelId="{2587E658-DA10-45AB-A7DB-CF2704893329}">
      <dgm:prSet/>
      <dgm:spPr/>
      <dgm:t>
        <a:bodyPr/>
        <a:lstStyle/>
        <a:p>
          <a:pPr>
            <a:lnSpc>
              <a:spcPct val="100000"/>
            </a:lnSpc>
          </a:pPr>
          <a:r>
            <a:rPr lang="en-US" b="1"/>
            <a:t>4. Optical wireless communication involves data transmission using unguided propagation of light across the optical spectrum, with the blue-green wavelength region (450-550 nm) offering the least attenuation underwater, driving the increased interest in underwater OWC.</a:t>
          </a:r>
          <a:endParaRPr lang="en-US"/>
        </a:p>
      </dgm:t>
    </dgm:pt>
    <dgm:pt modelId="{84DB015B-C1FA-4025-9124-0BEF8383A0E8}" type="parTrans" cxnId="{38DE2C8B-0F47-4F94-948F-7ECECCD3B9F9}">
      <dgm:prSet/>
      <dgm:spPr/>
      <dgm:t>
        <a:bodyPr/>
        <a:lstStyle/>
        <a:p>
          <a:endParaRPr lang="en-US"/>
        </a:p>
      </dgm:t>
    </dgm:pt>
    <dgm:pt modelId="{12E954D2-F255-4C3D-A6DB-C3129CD1EE05}" type="sibTrans" cxnId="{38DE2C8B-0F47-4F94-948F-7ECECCD3B9F9}">
      <dgm:prSet/>
      <dgm:spPr/>
      <dgm:t>
        <a:bodyPr/>
        <a:lstStyle/>
        <a:p>
          <a:endParaRPr lang="en-US"/>
        </a:p>
      </dgm:t>
    </dgm:pt>
    <dgm:pt modelId="{4ACCF72C-A4AD-4572-A65C-2E7D57AE5492}" type="pres">
      <dgm:prSet presAssocID="{54409553-9A8F-49F7-B5BA-92975105CC74}" presName="root" presStyleCnt="0">
        <dgm:presLayoutVars>
          <dgm:dir/>
          <dgm:resizeHandles val="exact"/>
        </dgm:presLayoutVars>
      </dgm:prSet>
      <dgm:spPr/>
    </dgm:pt>
    <dgm:pt modelId="{46B5F32F-CECF-4167-9C1B-3E7796DBFADD}" type="pres">
      <dgm:prSet presAssocID="{44D16A63-1A6D-4350-BFA4-CFF8F7D42695}" presName="compNode" presStyleCnt="0"/>
      <dgm:spPr/>
    </dgm:pt>
    <dgm:pt modelId="{E1B8575E-D216-4447-BCA6-7C0B92BA2EFD}" type="pres">
      <dgm:prSet presAssocID="{44D16A63-1A6D-4350-BFA4-CFF8F7D42695}" presName="bgRect" presStyleLbl="bgShp" presStyleIdx="0" presStyleCnt="4"/>
      <dgm:spPr/>
    </dgm:pt>
    <dgm:pt modelId="{60BE649D-12E4-4E65-B310-45ED22143BB1}" type="pres">
      <dgm:prSet presAssocID="{44D16A63-1A6D-4350-BFA4-CFF8F7D4269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reless router"/>
        </a:ext>
      </dgm:extLst>
    </dgm:pt>
    <dgm:pt modelId="{35A22417-5A20-492F-967F-1798FF48FFCC}" type="pres">
      <dgm:prSet presAssocID="{44D16A63-1A6D-4350-BFA4-CFF8F7D42695}" presName="spaceRect" presStyleCnt="0"/>
      <dgm:spPr/>
    </dgm:pt>
    <dgm:pt modelId="{4C77A506-2864-4578-B1A7-0A156F7B6075}" type="pres">
      <dgm:prSet presAssocID="{44D16A63-1A6D-4350-BFA4-CFF8F7D42695}" presName="parTx" presStyleLbl="revTx" presStyleIdx="0" presStyleCnt="4">
        <dgm:presLayoutVars>
          <dgm:chMax val="0"/>
          <dgm:chPref val="0"/>
        </dgm:presLayoutVars>
      </dgm:prSet>
      <dgm:spPr/>
    </dgm:pt>
    <dgm:pt modelId="{EC21500D-964A-4137-AB6A-817AA52FC394}" type="pres">
      <dgm:prSet presAssocID="{EEA96950-C2F5-4F19-9C6A-BC4F9F6E6CA1}" presName="sibTrans" presStyleCnt="0"/>
      <dgm:spPr/>
    </dgm:pt>
    <dgm:pt modelId="{740FB259-51E8-4E40-94D5-5C7670288072}" type="pres">
      <dgm:prSet presAssocID="{E638DBD4-41EA-46C8-929D-C1F74CB0F2FE}" presName="compNode" presStyleCnt="0"/>
      <dgm:spPr/>
    </dgm:pt>
    <dgm:pt modelId="{3135A418-5A06-4982-BBBD-A2E45967843E}" type="pres">
      <dgm:prSet presAssocID="{E638DBD4-41EA-46C8-929D-C1F74CB0F2FE}" presName="bgRect" presStyleLbl="bgShp" presStyleIdx="1" presStyleCnt="4"/>
      <dgm:spPr/>
    </dgm:pt>
    <dgm:pt modelId="{0B4B04E7-D06F-456A-B26D-16492339F63B}" type="pres">
      <dgm:prSet presAssocID="{E638DBD4-41EA-46C8-929D-C1F74CB0F2F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ream"/>
        </a:ext>
      </dgm:extLst>
    </dgm:pt>
    <dgm:pt modelId="{37EF5880-18D5-4D7F-AA9B-823C46262432}" type="pres">
      <dgm:prSet presAssocID="{E638DBD4-41EA-46C8-929D-C1F74CB0F2FE}" presName="spaceRect" presStyleCnt="0"/>
      <dgm:spPr/>
    </dgm:pt>
    <dgm:pt modelId="{82F77461-4FDE-4985-B6EF-DDCEF881F8A4}" type="pres">
      <dgm:prSet presAssocID="{E638DBD4-41EA-46C8-929D-C1F74CB0F2FE}" presName="parTx" presStyleLbl="revTx" presStyleIdx="1" presStyleCnt="4">
        <dgm:presLayoutVars>
          <dgm:chMax val="0"/>
          <dgm:chPref val="0"/>
        </dgm:presLayoutVars>
      </dgm:prSet>
      <dgm:spPr/>
    </dgm:pt>
    <dgm:pt modelId="{B746DFEC-A3BD-416A-B89A-8870E5E8B2BA}" type="pres">
      <dgm:prSet presAssocID="{2DB2E9EE-6502-406A-A8A4-707B6248BE7F}" presName="sibTrans" presStyleCnt="0"/>
      <dgm:spPr/>
    </dgm:pt>
    <dgm:pt modelId="{4AEB75CD-8616-4AEC-8AD9-4675BD84F043}" type="pres">
      <dgm:prSet presAssocID="{FF7E8573-49D0-4A03-B26C-6776F785B6D0}" presName="compNode" presStyleCnt="0"/>
      <dgm:spPr/>
    </dgm:pt>
    <dgm:pt modelId="{E25ECF4F-B76D-44C0-950B-56E6576B06B8}" type="pres">
      <dgm:prSet presAssocID="{FF7E8573-49D0-4A03-B26C-6776F785B6D0}" presName="bgRect" presStyleLbl="bgShp" presStyleIdx="2" presStyleCnt="4"/>
      <dgm:spPr/>
    </dgm:pt>
    <dgm:pt modelId="{3A5D31E0-6105-4D1F-B1DD-B23E67944DE7}" type="pres">
      <dgm:prSet presAssocID="{FF7E8573-49D0-4A03-B26C-6776F785B6D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F83DD458-C18A-4228-A553-6B6746CCC426}" type="pres">
      <dgm:prSet presAssocID="{FF7E8573-49D0-4A03-B26C-6776F785B6D0}" presName="spaceRect" presStyleCnt="0"/>
      <dgm:spPr/>
    </dgm:pt>
    <dgm:pt modelId="{E574546F-AC76-4252-B25E-610F83B99875}" type="pres">
      <dgm:prSet presAssocID="{FF7E8573-49D0-4A03-B26C-6776F785B6D0}" presName="parTx" presStyleLbl="revTx" presStyleIdx="2" presStyleCnt="4">
        <dgm:presLayoutVars>
          <dgm:chMax val="0"/>
          <dgm:chPref val="0"/>
        </dgm:presLayoutVars>
      </dgm:prSet>
      <dgm:spPr/>
    </dgm:pt>
    <dgm:pt modelId="{49C19493-1E64-4824-A347-74C52878451E}" type="pres">
      <dgm:prSet presAssocID="{1983CA27-6D9A-4CCC-B884-B373634A2D64}" presName="sibTrans" presStyleCnt="0"/>
      <dgm:spPr/>
    </dgm:pt>
    <dgm:pt modelId="{0DC6C414-4379-4B18-BEFC-8EE4D81B39AA}" type="pres">
      <dgm:prSet presAssocID="{2587E658-DA10-45AB-A7DB-CF2704893329}" presName="compNode" presStyleCnt="0"/>
      <dgm:spPr/>
    </dgm:pt>
    <dgm:pt modelId="{9FC0EAD3-FF90-40BB-881C-B422F84DE902}" type="pres">
      <dgm:prSet presAssocID="{2587E658-DA10-45AB-A7DB-CF2704893329}" presName="bgRect" presStyleLbl="bgShp" presStyleIdx="3" presStyleCnt="4"/>
      <dgm:spPr/>
    </dgm:pt>
    <dgm:pt modelId="{37B189B9-1870-436F-BF10-73B344F6ED86}" type="pres">
      <dgm:prSet presAssocID="{2587E658-DA10-45AB-A7DB-CF270489332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atellite"/>
        </a:ext>
      </dgm:extLst>
    </dgm:pt>
    <dgm:pt modelId="{17F038B9-474F-4456-909B-60D08F9C72A7}" type="pres">
      <dgm:prSet presAssocID="{2587E658-DA10-45AB-A7DB-CF2704893329}" presName="spaceRect" presStyleCnt="0"/>
      <dgm:spPr/>
    </dgm:pt>
    <dgm:pt modelId="{3E937DDA-3B7A-4A4A-B9BB-FA497F9ED85D}" type="pres">
      <dgm:prSet presAssocID="{2587E658-DA10-45AB-A7DB-CF2704893329}" presName="parTx" presStyleLbl="revTx" presStyleIdx="3" presStyleCnt="4">
        <dgm:presLayoutVars>
          <dgm:chMax val="0"/>
          <dgm:chPref val="0"/>
        </dgm:presLayoutVars>
      </dgm:prSet>
      <dgm:spPr/>
    </dgm:pt>
  </dgm:ptLst>
  <dgm:cxnLst>
    <dgm:cxn modelId="{1170851D-5822-4E36-9899-49852448364C}" type="presOf" srcId="{FF7E8573-49D0-4A03-B26C-6776F785B6D0}" destId="{E574546F-AC76-4252-B25E-610F83B99875}" srcOrd="0" destOrd="0" presId="urn:microsoft.com/office/officeart/2018/2/layout/IconVerticalSolidList"/>
    <dgm:cxn modelId="{43197D31-16BF-41C4-92C7-D7929225092F}" srcId="{54409553-9A8F-49F7-B5BA-92975105CC74}" destId="{FF7E8573-49D0-4A03-B26C-6776F785B6D0}" srcOrd="2" destOrd="0" parTransId="{2378C205-4E27-4EA5-BDAF-AF4F6DD6E223}" sibTransId="{1983CA27-6D9A-4CCC-B884-B373634A2D64}"/>
    <dgm:cxn modelId="{10136639-1873-4F77-8120-067F6CC6848D}" srcId="{54409553-9A8F-49F7-B5BA-92975105CC74}" destId="{E638DBD4-41EA-46C8-929D-C1F74CB0F2FE}" srcOrd="1" destOrd="0" parTransId="{53171A30-E965-4B67-948B-9A8537147175}" sibTransId="{2DB2E9EE-6502-406A-A8A4-707B6248BE7F}"/>
    <dgm:cxn modelId="{42095858-A9D1-4646-9844-18C3BAD14DE3}" type="presOf" srcId="{54409553-9A8F-49F7-B5BA-92975105CC74}" destId="{4ACCF72C-A4AD-4572-A65C-2E7D57AE5492}" srcOrd="0" destOrd="0" presId="urn:microsoft.com/office/officeart/2018/2/layout/IconVerticalSolidList"/>
    <dgm:cxn modelId="{38DE2C8B-0F47-4F94-948F-7ECECCD3B9F9}" srcId="{54409553-9A8F-49F7-B5BA-92975105CC74}" destId="{2587E658-DA10-45AB-A7DB-CF2704893329}" srcOrd="3" destOrd="0" parTransId="{84DB015B-C1FA-4025-9124-0BEF8383A0E8}" sibTransId="{12E954D2-F255-4C3D-A6DB-C3129CD1EE05}"/>
    <dgm:cxn modelId="{222C1B9B-1B7C-4EE3-9120-8F6965FF7526}" srcId="{54409553-9A8F-49F7-B5BA-92975105CC74}" destId="{44D16A63-1A6D-4350-BFA4-CFF8F7D42695}" srcOrd="0" destOrd="0" parTransId="{21926B74-1656-4AC8-8385-8E87BB0918C3}" sibTransId="{EEA96950-C2F5-4F19-9C6A-BC4F9F6E6CA1}"/>
    <dgm:cxn modelId="{B696A8AE-F1EC-4834-9BAD-1350732A643F}" type="presOf" srcId="{E638DBD4-41EA-46C8-929D-C1F74CB0F2FE}" destId="{82F77461-4FDE-4985-B6EF-DDCEF881F8A4}" srcOrd="0" destOrd="0" presId="urn:microsoft.com/office/officeart/2018/2/layout/IconVerticalSolidList"/>
    <dgm:cxn modelId="{1F9EC1BD-E8DD-46FC-84D7-449E7EF3B878}" type="presOf" srcId="{44D16A63-1A6D-4350-BFA4-CFF8F7D42695}" destId="{4C77A506-2864-4578-B1A7-0A156F7B6075}" srcOrd="0" destOrd="0" presId="urn:microsoft.com/office/officeart/2018/2/layout/IconVerticalSolidList"/>
    <dgm:cxn modelId="{188A0ECD-1DD0-4027-8275-0EA5BE49AE24}" type="presOf" srcId="{2587E658-DA10-45AB-A7DB-CF2704893329}" destId="{3E937DDA-3B7A-4A4A-B9BB-FA497F9ED85D}" srcOrd="0" destOrd="0" presId="urn:microsoft.com/office/officeart/2018/2/layout/IconVerticalSolidList"/>
    <dgm:cxn modelId="{DAA5F243-2E3A-48E9-86F5-14043E78C714}" type="presParOf" srcId="{4ACCF72C-A4AD-4572-A65C-2E7D57AE5492}" destId="{46B5F32F-CECF-4167-9C1B-3E7796DBFADD}" srcOrd="0" destOrd="0" presId="urn:microsoft.com/office/officeart/2018/2/layout/IconVerticalSolidList"/>
    <dgm:cxn modelId="{D92929CF-F0B0-4A05-BF3D-21D93A2504AB}" type="presParOf" srcId="{46B5F32F-CECF-4167-9C1B-3E7796DBFADD}" destId="{E1B8575E-D216-4447-BCA6-7C0B92BA2EFD}" srcOrd="0" destOrd="0" presId="urn:microsoft.com/office/officeart/2018/2/layout/IconVerticalSolidList"/>
    <dgm:cxn modelId="{941CA572-79B2-44DE-A866-193FBA186CCB}" type="presParOf" srcId="{46B5F32F-CECF-4167-9C1B-3E7796DBFADD}" destId="{60BE649D-12E4-4E65-B310-45ED22143BB1}" srcOrd="1" destOrd="0" presId="urn:microsoft.com/office/officeart/2018/2/layout/IconVerticalSolidList"/>
    <dgm:cxn modelId="{5BE84F37-926F-476C-B40A-7FE29F5B05F6}" type="presParOf" srcId="{46B5F32F-CECF-4167-9C1B-3E7796DBFADD}" destId="{35A22417-5A20-492F-967F-1798FF48FFCC}" srcOrd="2" destOrd="0" presId="urn:microsoft.com/office/officeart/2018/2/layout/IconVerticalSolidList"/>
    <dgm:cxn modelId="{31C3E05A-CD30-4F77-9843-AD9646DB7D0A}" type="presParOf" srcId="{46B5F32F-CECF-4167-9C1B-3E7796DBFADD}" destId="{4C77A506-2864-4578-B1A7-0A156F7B6075}" srcOrd="3" destOrd="0" presId="urn:microsoft.com/office/officeart/2018/2/layout/IconVerticalSolidList"/>
    <dgm:cxn modelId="{D9082C1D-67CB-4137-83C2-595D68B6CF61}" type="presParOf" srcId="{4ACCF72C-A4AD-4572-A65C-2E7D57AE5492}" destId="{EC21500D-964A-4137-AB6A-817AA52FC394}" srcOrd="1" destOrd="0" presId="urn:microsoft.com/office/officeart/2018/2/layout/IconVerticalSolidList"/>
    <dgm:cxn modelId="{EDD2B51C-D3CA-4553-8ED6-20CC56574C62}" type="presParOf" srcId="{4ACCF72C-A4AD-4572-A65C-2E7D57AE5492}" destId="{740FB259-51E8-4E40-94D5-5C7670288072}" srcOrd="2" destOrd="0" presId="urn:microsoft.com/office/officeart/2018/2/layout/IconVerticalSolidList"/>
    <dgm:cxn modelId="{E6FBAAF4-6E9A-4BBB-9F94-BEA4B49A0448}" type="presParOf" srcId="{740FB259-51E8-4E40-94D5-5C7670288072}" destId="{3135A418-5A06-4982-BBBD-A2E45967843E}" srcOrd="0" destOrd="0" presId="urn:microsoft.com/office/officeart/2018/2/layout/IconVerticalSolidList"/>
    <dgm:cxn modelId="{43E9D9B5-6B23-479D-865C-D251BE91B183}" type="presParOf" srcId="{740FB259-51E8-4E40-94D5-5C7670288072}" destId="{0B4B04E7-D06F-456A-B26D-16492339F63B}" srcOrd="1" destOrd="0" presId="urn:microsoft.com/office/officeart/2018/2/layout/IconVerticalSolidList"/>
    <dgm:cxn modelId="{9BA66648-C778-4280-B212-D0FAD173D555}" type="presParOf" srcId="{740FB259-51E8-4E40-94D5-5C7670288072}" destId="{37EF5880-18D5-4D7F-AA9B-823C46262432}" srcOrd="2" destOrd="0" presId="urn:microsoft.com/office/officeart/2018/2/layout/IconVerticalSolidList"/>
    <dgm:cxn modelId="{6D53D385-0604-48F6-8B5C-5F0645718F19}" type="presParOf" srcId="{740FB259-51E8-4E40-94D5-5C7670288072}" destId="{82F77461-4FDE-4985-B6EF-DDCEF881F8A4}" srcOrd="3" destOrd="0" presId="urn:microsoft.com/office/officeart/2018/2/layout/IconVerticalSolidList"/>
    <dgm:cxn modelId="{6B862CDE-2A42-4067-9A91-8F75934E1531}" type="presParOf" srcId="{4ACCF72C-A4AD-4572-A65C-2E7D57AE5492}" destId="{B746DFEC-A3BD-416A-B89A-8870E5E8B2BA}" srcOrd="3" destOrd="0" presId="urn:microsoft.com/office/officeart/2018/2/layout/IconVerticalSolidList"/>
    <dgm:cxn modelId="{65702CA2-2A46-49B0-B24A-C6FCAF32FCE8}" type="presParOf" srcId="{4ACCF72C-A4AD-4572-A65C-2E7D57AE5492}" destId="{4AEB75CD-8616-4AEC-8AD9-4675BD84F043}" srcOrd="4" destOrd="0" presId="urn:microsoft.com/office/officeart/2018/2/layout/IconVerticalSolidList"/>
    <dgm:cxn modelId="{C1563E30-72CC-49D0-9CF3-FFD1F742A0C0}" type="presParOf" srcId="{4AEB75CD-8616-4AEC-8AD9-4675BD84F043}" destId="{E25ECF4F-B76D-44C0-950B-56E6576B06B8}" srcOrd="0" destOrd="0" presId="urn:microsoft.com/office/officeart/2018/2/layout/IconVerticalSolidList"/>
    <dgm:cxn modelId="{541DC377-2A78-4702-AC5C-4B44DD8068E9}" type="presParOf" srcId="{4AEB75CD-8616-4AEC-8AD9-4675BD84F043}" destId="{3A5D31E0-6105-4D1F-B1DD-B23E67944DE7}" srcOrd="1" destOrd="0" presId="urn:microsoft.com/office/officeart/2018/2/layout/IconVerticalSolidList"/>
    <dgm:cxn modelId="{E5A59F9B-5A21-4020-8D8F-CC5383DB5FA2}" type="presParOf" srcId="{4AEB75CD-8616-4AEC-8AD9-4675BD84F043}" destId="{F83DD458-C18A-4228-A553-6B6746CCC426}" srcOrd="2" destOrd="0" presId="urn:microsoft.com/office/officeart/2018/2/layout/IconVerticalSolidList"/>
    <dgm:cxn modelId="{A933557C-FCC5-4974-AA16-6B4A443CF9E1}" type="presParOf" srcId="{4AEB75CD-8616-4AEC-8AD9-4675BD84F043}" destId="{E574546F-AC76-4252-B25E-610F83B99875}" srcOrd="3" destOrd="0" presId="urn:microsoft.com/office/officeart/2018/2/layout/IconVerticalSolidList"/>
    <dgm:cxn modelId="{C7210FAA-DC8A-413B-A55B-3161CDEA5A36}" type="presParOf" srcId="{4ACCF72C-A4AD-4572-A65C-2E7D57AE5492}" destId="{49C19493-1E64-4824-A347-74C52878451E}" srcOrd="5" destOrd="0" presId="urn:microsoft.com/office/officeart/2018/2/layout/IconVerticalSolidList"/>
    <dgm:cxn modelId="{913C8A03-770C-42BB-AE91-7FD063CFB1E9}" type="presParOf" srcId="{4ACCF72C-A4AD-4572-A65C-2E7D57AE5492}" destId="{0DC6C414-4379-4B18-BEFC-8EE4D81B39AA}" srcOrd="6" destOrd="0" presId="urn:microsoft.com/office/officeart/2018/2/layout/IconVerticalSolidList"/>
    <dgm:cxn modelId="{3D80D4C2-76D3-4804-A48F-CEAB0621D77B}" type="presParOf" srcId="{0DC6C414-4379-4B18-BEFC-8EE4D81B39AA}" destId="{9FC0EAD3-FF90-40BB-881C-B422F84DE902}" srcOrd="0" destOrd="0" presId="urn:microsoft.com/office/officeart/2018/2/layout/IconVerticalSolidList"/>
    <dgm:cxn modelId="{0E13095C-678D-4643-B292-4B14B03BAFC9}" type="presParOf" srcId="{0DC6C414-4379-4B18-BEFC-8EE4D81B39AA}" destId="{37B189B9-1870-436F-BF10-73B344F6ED86}" srcOrd="1" destOrd="0" presId="urn:microsoft.com/office/officeart/2018/2/layout/IconVerticalSolidList"/>
    <dgm:cxn modelId="{09C9A508-51B8-4109-8B5C-09E4B26B1989}" type="presParOf" srcId="{0DC6C414-4379-4B18-BEFC-8EE4D81B39AA}" destId="{17F038B9-474F-4456-909B-60D08F9C72A7}" srcOrd="2" destOrd="0" presId="urn:microsoft.com/office/officeart/2018/2/layout/IconVerticalSolidList"/>
    <dgm:cxn modelId="{BDD66CEA-70BA-435C-BE26-F005BD582F81}" type="presParOf" srcId="{0DC6C414-4379-4B18-BEFC-8EE4D81B39AA}" destId="{3E937DDA-3B7A-4A4A-B9BB-FA497F9ED85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C7F514-81AE-4C37-955F-914F7F1FA9B8}">
      <dsp:nvSpPr>
        <dsp:cNvPr id="0" name=""/>
        <dsp:cNvSpPr/>
      </dsp:nvSpPr>
      <dsp:spPr>
        <a:xfrm>
          <a:off x="0" y="4366"/>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D7CBDA-DAB4-4FF0-B56A-FDCCBB53BFF1}">
      <dsp:nvSpPr>
        <dsp:cNvPr id="0" name=""/>
        <dsp:cNvSpPr/>
      </dsp:nvSpPr>
      <dsp:spPr>
        <a:xfrm>
          <a:off x="281355" y="213639"/>
          <a:ext cx="511556" cy="5115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12550C-9BB1-45BE-824D-44A75724A078}">
      <dsp:nvSpPr>
        <dsp:cNvPr id="0" name=""/>
        <dsp:cNvSpPr/>
      </dsp:nvSpPr>
      <dsp:spPr>
        <a:xfrm>
          <a:off x="1074268" y="4366"/>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666750">
            <a:lnSpc>
              <a:spcPct val="100000"/>
            </a:lnSpc>
            <a:spcBef>
              <a:spcPct val="0"/>
            </a:spcBef>
            <a:spcAft>
              <a:spcPct val="35000"/>
            </a:spcAft>
            <a:buNone/>
          </a:pPr>
          <a:r>
            <a:rPr lang="en-US" sz="1500" kern="1200"/>
            <a:t>1. Uses sound waves for transmitting and receiving information between underwater devices and surface stations.</a:t>
          </a:r>
        </a:p>
      </dsp:txBody>
      <dsp:txXfrm>
        <a:off x="1074268" y="4366"/>
        <a:ext cx="5170996" cy="930102"/>
      </dsp:txXfrm>
    </dsp:sp>
    <dsp:sp modelId="{8B71510D-CA4C-4317-8CB7-66E5F3C4B15E}">
      <dsp:nvSpPr>
        <dsp:cNvPr id="0" name=""/>
        <dsp:cNvSpPr/>
      </dsp:nvSpPr>
      <dsp:spPr>
        <a:xfrm>
          <a:off x="0" y="1166994"/>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2627AE-2F04-4918-8ADE-B9BEA2D2A42E}">
      <dsp:nvSpPr>
        <dsp:cNvPr id="0" name=""/>
        <dsp:cNvSpPr/>
      </dsp:nvSpPr>
      <dsp:spPr>
        <a:xfrm>
          <a:off x="281355" y="1376267"/>
          <a:ext cx="511556" cy="5115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D8ABA0-E931-4C21-B72E-29DCA31DC1E4}">
      <dsp:nvSpPr>
        <dsp:cNvPr id="0" name=""/>
        <dsp:cNvSpPr/>
      </dsp:nvSpPr>
      <dsp:spPr>
        <a:xfrm>
          <a:off x="1074268" y="1166994"/>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666750">
            <a:lnSpc>
              <a:spcPct val="100000"/>
            </a:lnSpc>
            <a:spcBef>
              <a:spcPct val="0"/>
            </a:spcBef>
            <a:spcAft>
              <a:spcPct val="35000"/>
            </a:spcAft>
            <a:buNone/>
          </a:pPr>
          <a:r>
            <a:rPr lang="en-US" sz="1500" kern="1200"/>
            <a:t>2. Used in ocean monitoring, underwater military operations, robots, and marine research due to its long-distance capabilities.</a:t>
          </a:r>
        </a:p>
      </dsp:txBody>
      <dsp:txXfrm>
        <a:off x="1074268" y="1166994"/>
        <a:ext cx="5170996" cy="930102"/>
      </dsp:txXfrm>
    </dsp:sp>
    <dsp:sp modelId="{F1AE2ABA-2165-427A-9A5D-DB2B5F3671D4}">
      <dsp:nvSpPr>
        <dsp:cNvPr id="0" name=""/>
        <dsp:cNvSpPr/>
      </dsp:nvSpPr>
      <dsp:spPr>
        <a:xfrm>
          <a:off x="0" y="2329622"/>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CCCFE5-A5AE-4B60-BEA1-4CF0FD7EDF8A}">
      <dsp:nvSpPr>
        <dsp:cNvPr id="0" name=""/>
        <dsp:cNvSpPr/>
      </dsp:nvSpPr>
      <dsp:spPr>
        <a:xfrm>
          <a:off x="281355" y="2538895"/>
          <a:ext cx="511556" cy="5115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35F620-B650-49DB-A5AB-457D92B9FAFF}">
      <dsp:nvSpPr>
        <dsp:cNvPr id="0" name=""/>
        <dsp:cNvSpPr/>
      </dsp:nvSpPr>
      <dsp:spPr>
        <a:xfrm>
          <a:off x="1074268" y="2329622"/>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666750">
            <a:lnSpc>
              <a:spcPct val="100000"/>
            </a:lnSpc>
            <a:spcBef>
              <a:spcPct val="0"/>
            </a:spcBef>
            <a:spcAft>
              <a:spcPct val="35000"/>
            </a:spcAft>
            <a:buNone/>
          </a:pPr>
          <a:r>
            <a:rPr lang="en-US" sz="1500" kern="1200"/>
            <a:t>3. Has limitations like lower data rates (kilobits per second) and significant propagation delays.</a:t>
          </a:r>
        </a:p>
      </dsp:txBody>
      <dsp:txXfrm>
        <a:off x="1074268" y="2329622"/>
        <a:ext cx="5170996" cy="930102"/>
      </dsp:txXfrm>
    </dsp:sp>
    <dsp:sp modelId="{2D191E9D-B0E6-42A0-ABE1-0026B71BC9DD}">
      <dsp:nvSpPr>
        <dsp:cNvPr id="0" name=""/>
        <dsp:cNvSpPr/>
      </dsp:nvSpPr>
      <dsp:spPr>
        <a:xfrm>
          <a:off x="0" y="3492250"/>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751BB7-23D7-4B23-9868-F8396C80EE29}">
      <dsp:nvSpPr>
        <dsp:cNvPr id="0" name=""/>
        <dsp:cNvSpPr/>
      </dsp:nvSpPr>
      <dsp:spPr>
        <a:xfrm>
          <a:off x="281355" y="3701523"/>
          <a:ext cx="511556" cy="5115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1F5DA7-6242-438E-8EC3-6E1927774564}">
      <dsp:nvSpPr>
        <dsp:cNvPr id="0" name=""/>
        <dsp:cNvSpPr/>
      </dsp:nvSpPr>
      <dsp:spPr>
        <a:xfrm>
          <a:off x="1074268" y="3492250"/>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666750">
            <a:lnSpc>
              <a:spcPct val="100000"/>
            </a:lnSpc>
            <a:spcBef>
              <a:spcPct val="0"/>
            </a:spcBef>
            <a:spcAft>
              <a:spcPct val="35000"/>
            </a:spcAft>
            <a:buNone/>
          </a:pPr>
          <a:r>
            <a:rPr lang="en-US" sz="1500" kern="1200"/>
            <a:t>4. Are large, expensive, and energy-intensive, limiting their suitability for large-scale underwater wireless sensor networks.</a:t>
          </a:r>
        </a:p>
      </dsp:txBody>
      <dsp:txXfrm>
        <a:off x="1074268" y="3492250"/>
        <a:ext cx="5170996" cy="930102"/>
      </dsp:txXfrm>
    </dsp:sp>
    <dsp:sp modelId="{56560536-647D-40AC-A06E-028F418D024A}">
      <dsp:nvSpPr>
        <dsp:cNvPr id="0" name=""/>
        <dsp:cNvSpPr/>
      </dsp:nvSpPr>
      <dsp:spPr>
        <a:xfrm>
          <a:off x="0" y="4654878"/>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1DCDCC-5836-455F-8A87-321EC73DDDD4}">
      <dsp:nvSpPr>
        <dsp:cNvPr id="0" name=""/>
        <dsp:cNvSpPr/>
      </dsp:nvSpPr>
      <dsp:spPr>
        <a:xfrm>
          <a:off x="281355" y="4864151"/>
          <a:ext cx="511556" cy="51155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62C671-9C09-40DA-9720-B94E58F01E67}">
      <dsp:nvSpPr>
        <dsp:cNvPr id="0" name=""/>
        <dsp:cNvSpPr/>
      </dsp:nvSpPr>
      <dsp:spPr>
        <a:xfrm>
          <a:off x="1074268" y="4654878"/>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666750">
            <a:lnSpc>
              <a:spcPct val="100000"/>
            </a:lnSpc>
            <a:spcBef>
              <a:spcPct val="0"/>
            </a:spcBef>
            <a:spcAft>
              <a:spcPct val="35000"/>
            </a:spcAft>
            <a:buNone/>
          </a:pPr>
          <a:r>
            <a:rPr lang="en-US" sz="1500" kern="1200"/>
            <a:t>5. Can impact marine life, which is a critical consideration in underwater ecosystems.</a:t>
          </a:r>
        </a:p>
      </dsp:txBody>
      <dsp:txXfrm>
        <a:off x="1074268" y="4654878"/>
        <a:ext cx="5170996" cy="9301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CE70A0-591B-4F58-AC69-EBEDAC387803}">
      <dsp:nvSpPr>
        <dsp:cNvPr id="0" name=""/>
        <dsp:cNvSpPr/>
      </dsp:nvSpPr>
      <dsp:spPr>
        <a:xfrm>
          <a:off x="180718" y="1032717"/>
          <a:ext cx="1143171" cy="114317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9A877A-2F26-4DE5-98F3-B521E47DA89A}">
      <dsp:nvSpPr>
        <dsp:cNvPr id="0" name=""/>
        <dsp:cNvSpPr/>
      </dsp:nvSpPr>
      <dsp:spPr>
        <a:xfrm>
          <a:off x="420784" y="1272783"/>
          <a:ext cx="663039" cy="6630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190A31-82AB-4D9C-BAF1-264E2E182953}">
      <dsp:nvSpPr>
        <dsp:cNvPr id="0" name=""/>
        <dsp:cNvSpPr/>
      </dsp:nvSpPr>
      <dsp:spPr>
        <a:xfrm>
          <a:off x="1568854" y="1032717"/>
          <a:ext cx="2694618" cy="1143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1. RF wireless underwater communication uses radiofrequency waves for data transmission and reception underwater but faces limitations due to water's conductivity and antenna design complexities.</a:t>
          </a:r>
        </a:p>
      </dsp:txBody>
      <dsp:txXfrm>
        <a:off x="1568854" y="1032717"/>
        <a:ext cx="2694618" cy="1143171"/>
      </dsp:txXfrm>
    </dsp:sp>
    <dsp:sp modelId="{AA62171D-3FB7-4A3C-ABC5-39497C09B9B2}">
      <dsp:nvSpPr>
        <dsp:cNvPr id="0" name=""/>
        <dsp:cNvSpPr/>
      </dsp:nvSpPr>
      <dsp:spPr>
        <a:xfrm>
          <a:off x="4732990" y="1032717"/>
          <a:ext cx="1143171" cy="114317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B0AA71-BD27-4BEF-9260-82E801F0612D}">
      <dsp:nvSpPr>
        <dsp:cNvPr id="0" name=""/>
        <dsp:cNvSpPr/>
      </dsp:nvSpPr>
      <dsp:spPr>
        <a:xfrm>
          <a:off x="4973056" y="1272783"/>
          <a:ext cx="663039" cy="6630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9AFC96-BF42-4E2F-A234-D2B39DE1BDBE}">
      <dsp:nvSpPr>
        <dsp:cNvPr id="0" name=""/>
        <dsp:cNvSpPr/>
      </dsp:nvSpPr>
      <dsp:spPr>
        <a:xfrm>
          <a:off x="6121127" y="1032717"/>
          <a:ext cx="2694618" cy="1143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dirty="0"/>
            <a:t>2. Radio waves offer advantages of integrating terrestrial and underwater RF systems and better resistance to water turbulence, but data transmission rates remain slow.</a:t>
          </a:r>
        </a:p>
      </dsp:txBody>
      <dsp:txXfrm>
        <a:off x="6121127" y="1032717"/>
        <a:ext cx="2694618" cy="1143171"/>
      </dsp:txXfrm>
    </dsp:sp>
    <dsp:sp modelId="{2420DEBA-3A16-45BB-B14E-5A156F46F009}">
      <dsp:nvSpPr>
        <dsp:cNvPr id="0" name=""/>
        <dsp:cNvSpPr/>
      </dsp:nvSpPr>
      <dsp:spPr>
        <a:xfrm>
          <a:off x="180718" y="3067217"/>
          <a:ext cx="1143171" cy="114317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2F1A79-1A7B-4483-B7EE-AA82D1F8A45F}">
      <dsp:nvSpPr>
        <dsp:cNvPr id="0" name=""/>
        <dsp:cNvSpPr/>
      </dsp:nvSpPr>
      <dsp:spPr>
        <a:xfrm>
          <a:off x="420784" y="3307283"/>
          <a:ext cx="663039" cy="6630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5E9CD0-B2BB-4818-B927-161A025AE136}">
      <dsp:nvSpPr>
        <dsp:cNvPr id="0" name=""/>
        <dsp:cNvSpPr/>
      </dsp:nvSpPr>
      <dsp:spPr>
        <a:xfrm>
          <a:off x="1568854" y="3067217"/>
          <a:ext cx="2694618" cy="1143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3. Challenges include limited range and slower speeds compared to other communication methods.</a:t>
          </a:r>
        </a:p>
      </dsp:txBody>
      <dsp:txXfrm>
        <a:off x="1568854" y="3067217"/>
        <a:ext cx="2694618" cy="1143171"/>
      </dsp:txXfrm>
    </dsp:sp>
    <dsp:sp modelId="{731DEF11-3B6B-4DE4-A60D-08C59F56470C}">
      <dsp:nvSpPr>
        <dsp:cNvPr id="0" name=""/>
        <dsp:cNvSpPr/>
      </dsp:nvSpPr>
      <dsp:spPr>
        <a:xfrm>
          <a:off x="4732990" y="3067217"/>
          <a:ext cx="1143171" cy="114317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FB37FA-2929-44AA-984C-3F8A049637AE}">
      <dsp:nvSpPr>
        <dsp:cNvPr id="0" name=""/>
        <dsp:cNvSpPr/>
      </dsp:nvSpPr>
      <dsp:spPr>
        <a:xfrm>
          <a:off x="4973056" y="3307283"/>
          <a:ext cx="663039" cy="6630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9BE521-AE76-411C-8219-27E39685C860}">
      <dsp:nvSpPr>
        <dsp:cNvPr id="0" name=""/>
        <dsp:cNvSpPr/>
      </dsp:nvSpPr>
      <dsp:spPr>
        <a:xfrm>
          <a:off x="6121127" y="3067217"/>
          <a:ext cx="2694618" cy="1143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4. Despite these obstacles, underwater RF communication holds potential for improved connectivity in underwater environments.</a:t>
          </a:r>
        </a:p>
      </dsp:txBody>
      <dsp:txXfrm>
        <a:off x="6121127" y="3067217"/>
        <a:ext cx="2694618" cy="11431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B8575E-D216-4447-BCA6-7C0B92BA2EFD}">
      <dsp:nvSpPr>
        <dsp:cNvPr id="0" name=""/>
        <dsp:cNvSpPr/>
      </dsp:nvSpPr>
      <dsp:spPr>
        <a:xfrm>
          <a:off x="0" y="3314"/>
          <a:ext cx="5842095" cy="11464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BE649D-12E4-4E65-B310-45ED22143BB1}">
      <dsp:nvSpPr>
        <dsp:cNvPr id="0" name=""/>
        <dsp:cNvSpPr/>
      </dsp:nvSpPr>
      <dsp:spPr>
        <a:xfrm>
          <a:off x="346792" y="261259"/>
          <a:ext cx="631148" cy="6305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77A506-2864-4578-B1A7-0A156F7B6075}">
      <dsp:nvSpPr>
        <dsp:cNvPr id="0" name=""/>
        <dsp:cNvSpPr/>
      </dsp:nvSpPr>
      <dsp:spPr>
        <a:xfrm>
          <a:off x="1324733" y="3314"/>
          <a:ext cx="4222970" cy="1147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48" tIns="121448" rIns="121448" bIns="121448" numCol="1" spcCol="1270" anchor="ctr" anchorCtr="0">
          <a:noAutofit/>
        </a:bodyPr>
        <a:lstStyle/>
        <a:p>
          <a:pPr marL="0" lvl="0" indent="0" algn="l" defTabSz="622300">
            <a:lnSpc>
              <a:spcPct val="100000"/>
            </a:lnSpc>
            <a:spcBef>
              <a:spcPct val="0"/>
            </a:spcBef>
            <a:spcAft>
              <a:spcPct val="35000"/>
            </a:spcAft>
            <a:buNone/>
          </a:pPr>
          <a:r>
            <a:rPr lang="en-US" sz="1400" b="1" kern="1200"/>
            <a:t>1. Researchers sought a solution to overcome the limitations of existing wireless techniques, such as large antennas, high power requirements, and attenuation in saltwater for RF communications.</a:t>
          </a:r>
          <a:endParaRPr lang="en-US" sz="1400" kern="1200"/>
        </a:p>
      </dsp:txBody>
      <dsp:txXfrm>
        <a:off x="1324733" y="3314"/>
        <a:ext cx="4222970" cy="1147542"/>
      </dsp:txXfrm>
    </dsp:sp>
    <dsp:sp modelId="{3135A418-5A06-4982-BBBD-A2E45967843E}">
      <dsp:nvSpPr>
        <dsp:cNvPr id="0" name=""/>
        <dsp:cNvSpPr/>
      </dsp:nvSpPr>
      <dsp:spPr>
        <a:xfrm>
          <a:off x="0" y="1429049"/>
          <a:ext cx="5842095" cy="11464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4B04E7-D06F-456A-B26D-16492339F63B}">
      <dsp:nvSpPr>
        <dsp:cNvPr id="0" name=""/>
        <dsp:cNvSpPr/>
      </dsp:nvSpPr>
      <dsp:spPr>
        <a:xfrm>
          <a:off x="346792" y="1686994"/>
          <a:ext cx="631148" cy="6305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F77461-4FDE-4985-B6EF-DDCEF881F8A4}">
      <dsp:nvSpPr>
        <dsp:cNvPr id="0" name=""/>
        <dsp:cNvSpPr/>
      </dsp:nvSpPr>
      <dsp:spPr>
        <a:xfrm>
          <a:off x="1324733" y="1429049"/>
          <a:ext cx="4222970" cy="1147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48" tIns="121448" rIns="121448" bIns="121448" numCol="1" spcCol="1270" anchor="ctr" anchorCtr="0">
          <a:noAutofit/>
        </a:bodyPr>
        <a:lstStyle/>
        <a:p>
          <a:pPr marL="0" lvl="0" indent="0" algn="l" defTabSz="622300">
            <a:lnSpc>
              <a:spcPct val="100000"/>
            </a:lnSpc>
            <a:spcBef>
              <a:spcPct val="0"/>
            </a:spcBef>
            <a:spcAft>
              <a:spcPct val="35000"/>
            </a:spcAft>
            <a:buNone/>
          </a:pPr>
          <a:r>
            <a:rPr lang="en-US" sz="1400" b="1" kern="1200"/>
            <a:t>2. Optical wireless communication (OWC), particularly using visible light, emerged as a promising alternative to address these challenges, leading to the growth of underwater optical wireless communication (UOWC) in recent years.</a:t>
          </a:r>
          <a:endParaRPr lang="en-US" sz="1400" kern="1200"/>
        </a:p>
      </dsp:txBody>
      <dsp:txXfrm>
        <a:off x="1324733" y="1429049"/>
        <a:ext cx="4222970" cy="1147542"/>
      </dsp:txXfrm>
    </dsp:sp>
    <dsp:sp modelId="{E25ECF4F-B76D-44C0-950B-56E6576B06B8}">
      <dsp:nvSpPr>
        <dsp:cNvPr id="0" name=""/>
        <dsp:cNvSpPr/>
      </dsp:nvSpPr>
      <dsp:spPr>
        <a:xfrm>
          <a:off x="0" y="2854784"/>
          <a:ext cx="5842095" cy="11464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5D31E0-6105-4D1F-B1DD-B23E67944DE7}">
      <dsp:nvSpPr>
        <dsp:cNvPr id="0" name=""/>
        <dsp:cNvSpPr/>
      </dsp:nvSpPr>
      <dsp:spPr>
        <a:xfrm>
          <a:off x="346792" y="3112729"/>
          <a:ext cx="631148" cy="6305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74546F-AC76-4252-B25E-610F83B99875}">
      <dsp:nvSpPr>
        <dsp:cNvPr id="0" name=""/>
        <dsp:cNvSpPr/>
      </dsp:nvSpPr>
      <dsp:spPr>
        <a:xfrm>
          <a:off x="1324733" y="2854784"/>
          <a:ext cx="4222970" cy="1147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48" tIns="121448" rIns="121448" bIns="121448" numCol="1" spcCol="1270" anchor="ctr" anchorCtr="0">
          <a:noAutofit/>
        </a:bodyPr>
        <a:lstStyle/>
        <a:p>
          <a:pPr marL="0" lvl="0" indent="0" algn="l" defTabSz="622300">
            <a:lnSpc>
              <a:spcPct val="100000"/>
            </a:lnSpc>
            <a:spcBef>
              <a:spcPct val="0"/>
            </a:spcBef>
            <a:spcAft>
              <a:spcPct val="35000"/>
            </a:spcAft>
            <a:buNone/>
          </a:pPr>
          <a:r>
            <a:rPr lang="en-US" sz="1400" b="1" kern="1200"/>
            <a:t>3. UOWC utilizes off-the-shelf commercial electronics components to reduce device complexity, cost, and power consumption, making it an attractive option.</a:t>
          </a:r>
          <a:endParaRPr lang="en-US" sz="1400" kern="1200"/>
        </a:p>
      </dsp:txBody>
      <dsp:txXfrm>
        <a:off x="1324733" y="2854784"/>
        <a:ext cx="4222970" cy="1147542"/>
      </dsp:txXfrm>
    </dsp:sp>
    <dsp:sp modelId="{9FC0EAD3-FF90-40BB-881C-B422F84DE902}">
      <dsp:nvSpPr>
        <dsp:cNvPr id="0" name=""/>
        <dsp:cNvSpPr/>
      </dsp:nvSpPr>
      <dsp:spPr>
        <a:xfrm>
          <a:off x="0" y="4280518"/>
          <a:ext cx="5842095" cy="11464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B189B9-1870-436F-BF10-73B344F6ED86}">
      <dsp:nvSpPr>
        <dsp:cNvPr id="0" name=""/>
        <dsp:cNvSpPr/>
      </dsp:nvSpPr>
      <dsp:spPr>
        <a:xfrm>
          <a:off x="346792" y="4538463"/>
          <a:ext cx="631148" cy="63053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937DDA-3B7A-4A4A-B9BB-FA497F9ED85D}">
      <dsp:nvSpPr>
        <dsp:cNvPr id="0" name=""/>
        <dsp:cNvSpPr/>
      </dsp:nvSpPr>
      <dsp:spPr>
        <a:xfrm>
          <a:off x="1324733" y="4280518"/>
          <a:ext cx="4222970" cy="1147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48" tIns="121448" rIns="121448" bIns="121448" numCol="1" spcCol="1270" anchor="ctr" anchorCtr="0">
          <a:noAutofit/>
        </a:bodyPr>
        <a:lstStyle/>
        <a:p>
          <a:pPr marL="0" lvl="0" indent="0" algn="l" defTabSz="622300">
            <a:lnSpc>
              <a:spcPct val="100000"/>
            </a:lnSpc>
            <a:spcBef>
              <a:spcPct val="0"/>
            </a:spcBef>
            <a:spcAft>
              <a:spcPct val="35000"/>
            </a:spcAft>
            <a:buNone/>
          </a:pPr>
          <a:r>
            <a:rPr lang="en-US" sz="1400" b="1" kern="1200"/>
            <a:t>4. Optical wireless communication involves data transmission using unguided propagation of light across the optical spectrum, with the blue-green wavelength region (450-550 nm) offering the least attenuation underwater, driving the increased interest in underwater OWC.</a:t>
          </a:r>
          <a:endParaRPr lang="en-US" sz="1400" kern="1200"/>
        </a:p>
      </dsp:txBody>
      <dsp:txXfrm>
        <a:off x="1324733" y="4280518"/>
        <a:ext cx="4222970" cy="114754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737756-D721-4E09-9120-F0A1CDC1C892}" type="datetimeFigureOut">
              <a:rPr lang="en-IN" smtClean="0"/>
              <a:t>24-05-2023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08656D-C8F5-4BBF-8191-C472FB751B90}" type="slidenum">
              <a:rPr lang="en-IN" smtClean="0"/>
              <a:t>‹#›</a:t>
            </a:fld>
            <a:endParaRPr lang="en-IN"/>
          </a:p>
        </p:txBody>
      </p:sp>
    </p:spTree>
    <p:extLst>
      <p:ext uri="{BB962C8B-B14F-4D97-AF65-F5344CB8AC3E}">
        <p14:creationId xmlns:p14="http://schemas.microsoft.com/office/powerpoint/2010/main" val="1969633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08656D-C8F5-4BBF-8191-C472FB751B90}" type="slidenum">
              <a:rPr lang="en-IN" smtClean="0"/>
              <a:t>14</a:t>
            </a:fld>
            <a:endParaRPr lang="en-IN"/>
          </a:p>
        </p:txBody>
      </p:sp>
    </p:spTree>
    <p:extLst>
      <p:ext uri="{BB962C8B-B14F-4D97-AF65-F5344CB8AC3E}">
        <p14:creationId xmlns:p14="http://schemas.microsoft.com/office/powerpoint/2010/main" val="301726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22B8F-E3B1-4534-B0CC-BCC9CD4D81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F9F56CA-C9CD-4504-8C0E-09A77A98A3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B657750-5581-4A74-93E2-FF3CD8837697}"/>
              </a:ext>
            </a:extLst>
          </p:cNvPr>
          <p:cNvSpPr>
            <a:spLocks noGrp="1"/>
          </p:cNvSpPr>
          <p:nvPr>
            <p:ph type="dt" sz="half" idx="10"/>
          </p:nvPr>
        </p:nvSpPr>
        <p:spPr/>
        <p:txBody>
          <a:bodyPr/>
          <a:lstStyle/>
          <a:p>
            <a:fld id="{15E6F892-A496-4D63-8094-963A9DB3DA10}" type="datetimeFigureOut">
              <a:rPr lang="en-IN" smtClean="0"/>
              <a:t>24-05-2023</a:t>
            </a:fld>
            <a:endParaRPr lang="en-IN"/>
          </a:p>
        </p:txBody>
      </p:sp>
      <p:sp>
        <p:nvSpPr>
          <p:cNvPr id="5" name="Footer Placeholder 4">
            <a:extLst>
              <a:ext uri="{FF2B5EF4-FFF2-40B4-BE49-F238E27FC236}">
                <a16:creationId xmlns:a16="http://schemas.microsoft.com/office/drawing/2014/main" id="{689EE25E-3D9D-4AB3-896F-03BC2B7C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88AF18-498D-4D87-8243-2CE40D652B42}"/>
              </a:ext>
            </a:extLst>
          </p:cNvPr>
          <p:cNvSpPr>
            <a:spLocks noGrp="1"/>
          </p:cNvSpPr>
          <p:nvPr>
            <p:ph type="sldNum" sz="quarter" idx="12"/>
          </p:nvPr>
        </p:nvSpPr>
        <p:spPr/>
        <p:txBody>
          <a:bodyPr/>
          <a:lstStyle/>
          <a:p>
            <a:fld id="{E0AD9D80-AB8B-482E-AA98-831640E32898}" type="slidenum">
              <a:rPr lang="en-IN" smtClean="0"/>
              <a:t>‹#›</a:t>
            </a:fld>
            <a:endParaRPr lang="en-IN"/>
          </a:p>
        </p:txBody>
      </p:sp>
    </p:spTree>
    <p:extLst>
      <p:ext uri="{BB962C8B-B14F-4D97-AF65-F5344CB8AC3E}">
        <p14:creationId xmlns:p14="http://schemas.microsoft.com/office/powerpoint/2010/main" val="1992307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F4A38-2D51-4063-B256-5473BE669A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888A51-A87C-4C21-9FAA-505C7FBFE0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DB5EBD-692B-4663-A282-52E3DD733B2A}"/>
              </a:ext>
            </a:extLst>
          </p:cNvPr>
          <p:cNvSpPr>
            <a:spLocks noGrp="1"/>
          </p:cNvSpPr>
          <p:nvPr>
            <p:ph type="dt" sz="half" idx="10"/>
          </p:nvPr>
        </p:nvSpPr>
        <p:spPr/>
        <p:txBody>
          <a:bodyPr/>
          <a:lstStyle/>
          <a:p>
            <a:fld id="{15E6F892-A496-4D63-8094-963A9DB3DA10}" type="datetimeFigureOut">
              <a:rPr lang="en-IN" smtClean="0"/>
              <a:t>24-05-2023</a:t>
            </a:fld>
            <a:endParaRPr lang="en-IN"/>
          </a:p>
        </p:txBody>
      </p:sp>
      <p:sp>
        <p:nvSpPr>
          <p:cNvPr id="5" name="Footer Placeholder 4">
            <a:extLst>
              <a:ext uri="{FF2B5EF4-FFF2-40B4-BE49-F238E27FC236}">
                <a16:creationId xmlns:a16="http://schemas.microsoft.com/office/drawing/2014/main" id="{10B73F89-212B-4960-A66B-E18DB21840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F0D28C-0808-400A-ADAF-145E81008079}"/>
              </a:ext>
            </a:extLst>
          </p:cNvPr>
          <p:cNvSpPr>
            <a:spLocks noGrp="1"/>
          </p:cNvSpPr>
          <p:nvPr>
            <p:ph type="sldNum" sz="quarter" idx="12"/>
          </p:nvPr>
        </p:nvSpPr>
        <p:spPr/>
        <p:txBody>
          <a:bodyPr/>
          <a:lstStyle/>
          <a:p>
            <a:fld id="{E0AD9D80-AB8B-482E-AA98-831640E32898}" type="slidenum">
              <a:rPr lang="en-IN" smtClean="0"/>
              <a:t>‹#›</a:t>
            </a:fld>
            <a:endParaRPr lang="en-IN"/>
          </a:p>
        </p:txBody>
      </p:sp>
    </p:spTree>
    <p:extLst>
      <p:ext uri="{BB962C8B-B14F-4D97-AF65-F5344CB8AC3E}">
        <p14:creationId xmlns:p14="http://schemas.microsoft.com/office/powerpoint/2010/main" val="2187299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7CB70E-B49C-40EE-9398-510CB03976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6EE42C-BEF1-43A8-B2D3-42A049BE31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1874D1-C20D-41C9-A8F4-A4A25A5F52FC}"/>
              </a:ext>
            </a:extLst>
          </p:cNvPr>
          <p:cNvSpPr>
            <a:spLocks noGrp="1"/>
          </p:cNvSpPr>
          <p:nvPr>
            <p:ph type="dt" sz="half" idx="10"/>
          </p:nvPr>
        </p:nvSpPr>
        <p:spPr/>
        <p:txBody>
          <a:bodyPr/>
          <a:lstStyle/>
          <a:p>
            <a:fld id="{15E6F892-A496-4D63-8094-963A9DB3DA10}" type="datetimeFigureOut">
              <a:rPr lang="en-IN" smtClean="0"/>
              <a:t>24-05-2023</a:t>
            </a:fld>
            <a:endParaRPr lang="en-IN"/>
          </a:p>
        </p:txBody>
      </p:sp>
      <p:sp>
        <p:nvSpPr>
          <p:cNvPr id="5" name="Footer Placeholder 4">
            <a:extLst>
              <a:ext uri="{FF2B5EF4-FFF2-40B4-BE49-F238E27FC236}">
                <a16:creationId xmlns:a16="http://schemas.microsoft.com/office/drawing/2014/main" id="{D8D23870-6391-4DD8-A30D-8C376C6A6F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382B2B-69D3-4299-BB77-F9038B66745E}"/>
              </a:ext>
            </a:extLst>
          </p:cNvPr>
          <p:cNvSpPr>
            <a:spLocks noGrp="1"/>
          </p:cNvSpPr>
          <p:nvPr>
            <p:ph type="sldNum" sz="quarter" idx="12"/>
          </p:nvPr>
        </p:nvSpPr>
        <p:spPr/>
        <p:txBody>
          <a:bodyPr/>
          <a:lstStyle/>
          <a:p>
            <a:fld id="{E0AD9D80-AB8B-482E-AA98-831640E32898}" type="slidenum">
              <a:rPr lang="en-IN" smtClean="0"/>
              <a:t>‹#›</a:t>
            </a:fld>
            <a:endParaRPr lang="en-IN"/>
          </a:p>
        </p:txBody>
      </p:sp>
    </p:spTree>
    <p:extLst>
      <p:ext uri="{BB962C8B-B14F-4D97-AF65-F5344CB8AC3E}">
        <p14:creationId xmlns:p14="http://schemas.microsoft.com/office/powerpoint/2010/main" val="2334709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E8F4E-17D4-40D7-9151-01FC3BBCAA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9E73A2-D549-4A9A-AAF1-A603F97512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69D460-15D5-41EE-B2C8-F4224D3636E7}"/>
              </a:ext>
            </a:extLst>
          </p:cNvPr>
          <p:cNvSpPr>
            <a:spLocks noGrp="1"/>
          </p:cNvSpPr>
          <p:nvPr>
            <p:ph type="dt" sz="half" idx="10"/>
          </p:nvPr>
        </p:nvSpPr>
        <p:spPr/>
        <p:txBody>
          <a:bodyPr/>
          <a:lstStyle/>
          <a:p>
            <a:fld id="{15E6F892-A496-4D63-8094-963A9DB3DA10}" type="datetimeFigureOut">
              <a:rPr lang="en-IN" smtClean="0"/>
              <a:t>24-05-2023</a:t>
            </a:fld>
            <a:endParaRPr lang="en-IN"/>
          </a:p>
        </p:txBody>
      </p:sp>
      <p:sp>
        <p:nvSpPr>
          <p:cNvPr id="5" name="Footer Placeholder 4">
            <a:extLst>
              <a:ext uri="{FF2B5EF4-FFF2-40B4-BE49-F238E27FC236}">
                <a16:creationId xmlns:a16="http://schemas.microsoft.com/office/drawing/2014/main" id="{CF9B1835-4A55-40FF-A43A-94B5A9049A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FBC172-EDF4-4346-A83F-EA8BB552A593}"/>
              </a:ext>
            </a:extLst>
          </p:cNvPr>
          <p:cNvSpPr>
            <a:spLocks noGrp="1"/>
          </p:cNvSpPr>
          <p:nvPr>
            <p:ph type="sldNum" sz="quarter" idx="12"/>
          </p:nvPr>
        </p:nvSpPr>
        <p:spPr/>
        <p:txBody>
          <a:bodyPr/>
          <a:lstStyle/>
          <a:p>
            <a:fld id="{E0AD9D80-AB8B-482E-AA98-831640E32898}" type="slidenum">
              <a:rPr lang="en-IN" smtClean="0"/>
              <a:t>‹#›</a:t>
            </a:fld>
            <a:endParaRPr lang="en-IN"/>
          </a:p>
        </p:txBody>
      </p:sp>
    </p:spTree>
    <p:extLst>
      <p:ext uri="{BB962C8B-B14F-4D97-AF65-F5344CB8AC3E}">
        <p14:creationId xmlns:p14="http://schemas.microsoft.com/office/powerpoint/2010/main" val="330734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B4F0A-67B0-4159-864B-8DD9070A82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D31762D-5565-484A-B338-51872E834C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67756E-43CB-4272-9D6D-E9139302A644}"/>
              </a:ext>
            </a:extLst>
          </p:cNvPr>
          <p:cNvSpPr>
            <a:spLocks noGrp="1"/>
          </p:cNvSpPr>
          <p:nvPr>
            <p:ph type="dt" sz="half" idx="10"/>
          </p:nvPr>
        </p:nvSpPr>
        <p:spPr/>
        <p:txBody>
          <a:bodyPr/>
          <a:lstStyle/>
          <a:p>
            <a:fld id="{15E6F892-A496-4D63-8094-963A9DB3DA10}" type="datetimeFigureOut">
              <a:rPr lang="en-IN" smtClean="0"/>
              <a:t>24-05-2023</a:t>
            </a:fld>
            <a:endParaRPr lang="en-IN"/>
          </a:p>
        </p:txBody>
      </p:sp>
      <p:sp>
        <p:nvSpPr>
          <p:cNvPr id="5" name="Footer Placeholder 4">
            <a:extLst>
              <a:ext uri="{FF2B5EF4-FFF2-40B4-BE49-F238E27FC236}">
                <a16:creationId xmlns:a16="http://schemas.microsoft.com/office/drawing/2014/main" id="{0B5A2B1C-D9AC-456B-AC73-2767135283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2F9378-22D2-41F0-96F5-559D99FF9ACF}"/>
              </a:ext>
            </a:extLst>
          </p:cNvPr>
          <p:cNvSpPr>
            <a:spLocks noGrp="1"/>
          </p:cNvSpPr>
          <p:nvPr>
            <p:ph type="sldNum" sz="quarter" idx="12"/>
          </p:nvPr>
        </p:nvSpPr>
        <p:spPr/>
        <p:txBody>
          <a:bodyPr/>
          <a:lstStyle/>
          <a:p>
            <a:fld id="{E0AD9D80-AB8B-482E-AA98-831640E32898}" type="slidenum">
              <a:rPr lang="en-IN" smtClean="0"/>
              <a:t>‹#›</a:t>
            </a:fld>
            <a:endParaRPr lang="en-IN"/>
          </a:p>
        </p:txBody>
      </p:sp>
    </p:spTree>
    <p:extLst>
      <p:ext uri="{BB962C8B-B14F-4D97-AF65-F5344CB8AC3E}">
        <p14:creationId xmlns:p14="http://schemas.microsoft.com/office/powerpoint/2010/main" val="786087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26F08-2D04-4D7F-A769-AEA17763EA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2E5783-C8CA-4FDA-8B21-F43480A4EF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77099C8-4C15-4CFB-B5D5-42BED8D5D0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63BA4E2-2D3D-4745-B968-2B952B00651F}"/>
              </a:ext>
            </a:extLst>
          </p:cNvPr>
          <p:cNvSpPr>
            <a:spLocks noGrp="1"/>
          </p:cNvSpPr>
          <p:nvPr>
            <p:ph type="dt" sz="half" idx="10"/>
          </p:nvPr>
        </p:nvSpPr>
        <p:spPr/>
        <p:txBody>
          <a:bodyPr/>
          <a:lstStyle/>
          <a:p>
            <a:fld id="{15E6F892-A496-4D63-8094-963A9DB3DA10}" type="datetimeFigureOut">
              <a:rPr lang="en-IN" smtClean="0"/>
              <a:t>24-05-2023</a:t>
            </a:fld>
            <a:endParaRPr lang="en-IN"/>
          </a:p>
        </p:txBody>
      </p:sp>
      <p:sp>
        <p:nvSpPr>
          <p:cNvPr id="6" name="Footer Placeholder 5">
            <a:extLst>
              <a:ext uri="{FF2B5EF4-FFF2-40B4-BE49-F238E27FC236}">
                <a16:creationId xmlns:a16="http://schemas.microsoft.com/office/drawing/2014/main" id="{B2E689A6-A45F-4B8D-906E-00E434518F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201A98-79AF-48A0-B9B6-E6A0B496FF7C}"/>
              </a:ext>
            </a:extLst>
          </p:cNvPr>
          <p:cNvSpPr>
            <a:spLocks noGrp="1"/>
          </p:cNvSpPr>
          <p:nvPr>
            <p:ph type="sldNum" sz="quarter" idx="12"/>
          </p:nvPr>
        </p:nvSpPr>
        <p:spPr/>
        <p:txBody>
          <a:bodyPr/>
          <a:lstStyle/>
          <a:p>
            <a:fld id="{E0AD9D80-AB8B-482E-AA98-831640E32898}" type="slidenum">
              <a:rPr lang="en-IN" smtClean="0"/>
              <a:t>‹#›</a:t>
            </a:fld>
            <a:endParaRPr lang="en-IN"/>
          </a:p>
        </p:txBody>
      </p:sp>
    </p:spTree>
    <p:extLst>
      <p:ext uri="{BB962C8B-B14F-4D97-AF65-F5344CB8AC3E}">
        <p14:creationId xmlns:p14="http://schemas.microsoft.com/office/powerpoint/2010/main" val="3304301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A7F95-BCD8-438A-8C82-346E815828B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CA96FB-52CC-44E3-B932-956F3F93F6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E839DD-05F9-459D-B3C4-0CF5565E31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7C537E9-35DE-48B2-9198-3981C6D127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6059A7-F249-41CC-908D-014E0D00A8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0B4C01B-9EA8-41FB-B96C-3D71DC0A749F}"/>
              </a:ext>
            </a:extLst>
          </p:cNvPr>
          <p:cNvSpPr>
            <a:spLocks noGrp="1"/>
          </p:cNvSpPr>
          <p:nvPr>
            <p:ph type="dt" sz="half" idx="10"/>
          </p:nvPr>
        </p:nvSpPr>
        <p:spPr/>
        <p:txBody>
          <a:bodyPr/>
          <a:lstStyle/>
          <a:p>
            <a:fld id="{15E6F892-A496-4D63-8094-963A9DB3DA10}" type="datetimeFigureOut">
              <a:rPr lang="en-IN" smtClean="0"/>
              <a:t>24-05-2023</a:t>
            </a:fld>
            <a:endParaRPr lang="en-IN"/>
          </a:p>
        </p:txBody>
      </p:sp>
      <p:sp>
        <p:nvSpPr>
          <p:cNvPr id="8" name="Footer Placeholder 7">
            <a:extLst>
              <a:ext uri="{FF2B5EF4-FFF2-40B4-BE49-F238E27FC236}">
                <a16:creationId xmlns:a16="http://schemas.microsoft.com/office/drawing/2014/main" id="{D05C478C-412C-44CC-ACD5-BB6E906B7C8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A7056D-3C60-45FE-BF54-22330969A5A3}"/>
              </a:ext>
            </a:extLst>
          </p:cNvPr>
          <p:cNvSpPr>
            <a:spLocks noGrp="1"/>
          </p:cNvSpPr>
          <p:nvPr>
            <p:ph type="sldNum" sz="quarter" idx="12"/>
          </p:nvPr>
        </p:nvSpPr>
        <p:spPr/>
        <p:txBody>
          <a:bodyPr/>
          <a:lstStyle/>
          <a:p>
            <a:fld id="{E0AD9D80-AB8B-482E-AA98-831640E32898}" type="slidenum">
              <a:rPr lang="en-IN" smtClean="0"/>
              <a:t>‹#›</a:t>
            </a:fld>
            <a:endParaRPr lang="en-IN"/>
          </a:p>
        </p:txBody>
      </p:sp>
    </p:spTree>
    <p:extLst>
      <p:ext uri="{BB962C8B-B14F-4D97-AF65-F5344CB8AC3E}">
        <p14:creationId xmlns:p14="http://schemas.microsoft.com/office/powerpoint/2010/main" val="3503890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59358-1E95-4308-86FD-191EA3AA95F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778ED35-EC4C-4007-9080-C1EDFEF342C0}"/>
              </a:ext>
            </a:extLst>
          </p:cNvPr>
          <p:cNvSpPr>
            <a:spLocks noGrp="1"/>
          </p:cNvSpPr>
          <p:nvPr>
            <p:ph type="dt" sz="half" idx="10"/>
          </p:nvPr>
        </p:nvSpPr>
        <p:spPr/>
        <p:txBody>
          <a:bodyPr/>
          <a:lstStyle/>
          <a:p>
            <a:fld id="{15E6F892-A496-4D63-8094-963A9DB3DA10}" type="datetimeFigureOut">
              <a:rPr lang="en-IN" smtClean="0"/>
              <a:t>24-05-2023</a:t>
            </a:fld>
            <a:endParaRPr lang="en-IN"/>
          </a:p>
        </p:txBody>
      </p:sp>
      <p:sp>
        <p:nvSpPr>
          <p:cNvPr id="4" name="Footer Placeholder 3">
            <a:extLst>
              <a:ext uri="{FF2B5EF4-FFF2-40B4-BE49-F238E27FC236}">
                <a16:creationId xmlns:a16="http://schemas.microsoft.com/office/drawing/2014/main" id="{B39FA2F8-254A-4D17-813F-2A06C2C39A5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ADB4435-3962-4D3C-A289-CB1FDD8547EC}"/>
              </a:ext>
            </a:extLst>
          </p:cNvPr>
          <p:cNvSpPr>
            <a:spLocks noGrp="1"/>
          </p:cNvSpPr>
          <p:nvPr>
            <p:ph type="sldNum" sz="quarter" idx="12"/>
          </p:nvPr>
        </p:nvSpPr>
        <p:spPr/>
        <p:txBody>
          <a:bodyPr/>
          <a:lstStyle/>
          <a:p>
            <a:fld id="{E0AD9D80-AB8B-482E-AA98-831640E32898}" type="slidenum">
              <a:rPr lang="en-IN" smtClean="0"/>
              <a:t>‹#›</a:t>
            </a:fld>
            <a:endParaRPr lang="en-IN"/>
          </a:p>
        </p:txBody>
      </p:sp>
    </p:spTree>
    <p:extLst>
      <p:ext uri="{BB962C8B-B14F-4D97-AF65-F5344CB8AC3E}">
        <p14:creationId xmlns:p14="http://schemas.microsoft.com/office/powerpoint/2010/main" val="3299451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13AEA0-1559-461B-82F8-5AA506C7D8EB}"/>
              </a:ext>
            </a:extLst>
          </p:cNvPr>
          <p:cNvSpPr>
            <a:spLocks noGrp="1"/>
          </p:cNvSpPr>
          <p:nvPr>
            <p:ph type="dt" sz="half" idx="10"/>
          </p:nvPr>
        </p:nvSpPr>
        <p:spPr/>
        <p:txBody>
          <a:bodyPr/>
          <a:lstStyle/>
          <a:p>
            <a:fld id="{15E6F892-A496-4D63-8094-963A9DB3DA10}" type="datetimeFigureOut">
              <a:rPr lang="en-IN" smtClean="0"/>
              <a:t>24-05-2023</a:t>
            </a:fld>
            <a:endParaRPr lang="en-IN"/>
          </a:p>
        </p:txBody>
      </p:sp>
      <p:sp>
        <p:nvSpPr>
          <p:cNvPr id="3" name="Footer Placeholder 2">
            <a:extLst>
              <a:ext uri="{FF2B5EF4-FFF2-40B4-BE49-F238E27FC236}">
                <a16:creationId xmlns:a16="http://schemas.microsoft.com/office/drawing/2014/main" id="{CAF76632-A7E3-4F86-90E8-A007248D7D1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DA8BEC7-425E-404F-BB97-08799C838184}"/>
              </a:ext>
            </a:extLst>
          </p:cNvPr>
          <p:cNvSpPr>
            <a:spLocks noGrp="1"/>
          </p:cNvSpPr>
          <p:nvPr>
            <p:ph type="sldNum" sz="quarter" idx="12"/>
          </p:nvPr>
        </p:nvSpPr>
        <p:spPr/>
        <p:txBody>
          <a:bodyPr/>
          <a:lstStyle/>
          <a:p>
            <a:fld id="{E0AD9D80-AB8B-482E-AA98-831640E32898}" type="slidenum">
              <a:rPr lang="en-IN" smtClean="0"/>
              <a:t>‹#›</a:t>
            </a:fld>
            <a:endParaRPr lang="en-IN"/>
          </a:p>
        </p:txBody>
      </p:sp>
    </p:spTree>
    <p:extLst>
      <p:ext uri="{BB962C8B-B14F-4D97-AF65-F5344CB8AC3E}">
        <p14:creationId xmlns:p14="http://schemas.microsoft.com/office/powerpoint/2010/main" val="4206604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0F9E1-E241-4F2A-B9E6-AA963FAAFD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76AE4E6-A656-4D6D-A22B-4C6916AA1E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55B48A-7F3D-4000-A119-D0A3F89D02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3C8D1-4F23-4CFC-B179-C2AB7CC5CD62}"/>
              </a:ext>
            </a:extLst>
          </p:cNvPr>
          <p:cNvSpPr>
            <a:spLocks noGrp="1"/>
          </p:cNvSpPr>
          <p:nvPr>
            <p:ph type="dt" sz="half" idx="10"/>
          </p:nvPr>
        </p:nvSpPr>
        <p:spPr/>
        <p:txBody>
          <a:bodyPr/>
          <a:lstStyle/>
          <a:p>
            <a:fld id="{15E6F892-A496-4D63-8094-963A9DB3DA10}" type="datetimeFigureOut">
              <a:rPr lang="en-IN" smtClean="0"/>
              <a:t>24-05-2023</a:t>
            </a:fld>
            <a:endParaRPr lang="en-IN"/>
          </a:p>
        </p:txBody>
      </p:sp>
      <p:sp>
        <p:nvSpPr>
          <p:cNvPr id="6" name="Footer Placeholder 5">
            <a:extLst>
              <a:ext uri="{FF2B5EF4-FFF2-40B4-BE49-F238E27FC236}">
                <a16:creationId xmlns:a16="http://schemas.microsoft.com/office/drawing/2014/main" id="{7ABC772A-D721-4A26-AE27-6EA4538598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B314C0-55F6-41D3-8B34-00FFA633B555}"/>
              </a:ext>
            </a:extLst>
          </p:cNvPr>
          <p:cNvSpPr>
            <a:spLocks noGrp="1"/>
          </p:cNvSpPr>
          <p:nvPr>
            <p:ph type="sldNum" sz="quarter" idx="12"/>
          </p:nvPr>
        </p:nvSpPr>
        <p:spPr/>
        <p:txBody>
          <a:bodyPr/>
          <a:lstStyle/>
          <a:p>
            <a:fld id="{E0AD9D80-AB8B-482E-AA98-831640E32898}" type="slidenum">
              <a:rPr lang="en-IN" smtClean="0"/>
              <a:t>‹#›</a:t>
            </a:fld>
            <a:endParaRPr lang="en-IN"/>
          </a:p>
        </p:txBody>
      </p:sp>
    </p:spTree>
    <p:extLst>
      <p:ext uri="{BB962C8B-B14F-4D97-AF65-F5344CB8AC3E}">
        <p14:creationId xmlns:p14="http://schemas.microsoft.com/office/powerpoint/2010/main" val="2719915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E4089-8955-4C8B-8D1A-99490DDE25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CA65601-36C6-48A1-AA62-F854B956B4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E2EC3E4-5A23-456B-B243-A930244110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04708E-25B4-4D18-B0F3-5980581FC643}"/>
              </a:ext>
            </a:extLst>
          </p:cNvPr>
          <p:cNvSpPr>
            <a:spLocks noGrp="1"/>
          </p:cNvSpPr>
          <p:nvPr>
            <p:ph type="dt" sz="half" idx="10"/>
          </p:nvPr>
        </p:nvSpPr>
        <p:spPr/>
        <p:txBody>
          <a:bodyPr/>
          <a:lstStyle/>
          <a:p>
            <a:fld id="{15E6F892-A496-4D63-8094-963A9DB3DA10}" type="datetimeFigureOut">
              <a:rPr lang="en-IN" smtClean="0"/>
              <a:t>24-05-2023</a:t>
            </a:fld>
            <a:endParaRPr lang="en-IN"/>
          </a:p>
        </p:txBody>
      </p:sp>
      <p:sp>
        <p:nvSpPr>
          <p:cNvPr id="6" name="Footer Placeholder 5">
            <a:extLst>
              <a:ext uri="{FF2B5EF4-FFF2-40B4-BE49-F238E27FC236}">
                <a16:creationId xmlns:a16="http://schemas.microsoft.com/office/drawing/2014/main" id="{237DD474-F8C8-473A-96FC-9B5AD07260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376C33-FFD8-4947-9709-2B84B4475A59}"/>
              </a:ext>
            </a:extLst>
          </p:cNvPr>
          <p:cNvSpPr>
            <a:spLocks noGrp="1"/>
          </p:cNvSpPr>
          <p:nvPr>
            <p:ph type="sldNum" sz="quarter" idx="12"/>
          </p:nvPr>
        </p:nvSpPr>
        <p:spPr/>
        <p:txBody>
          <a:bodyPr/>
          <a:lstStyle/>
          <a:p>
            <a:fld id="{E0AD9D80-AB8B-482E-AA98-831640E32898}" type="slidenum">
              <a:rPr lang="en-IN" smtClean="0"/>
              <a:t>‹#›</a:t>
            </a:fld>
            <a:endParaRPr lang="en-IN"/>
          </a:p>
        </p:txBody>
      </p:sp>
    </p:spTree>
    <p:extLst>
      <p:ext uri="{BB962C8B-B14F-4D97-AF65-F5344CB8AC3E}">
        <p14:creationId xmlns:p14="http://schemas.microsoft.com/office/powerpoint/2010/main" val="3534110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2F55A2-07BD-4935-A9A0-8356231BB5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064A66-3E32-4C69-A941-3594F6418B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14CA9E-5CB0-4944-9B0B-287C9A3E17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E6F892-A496-4D63-8094-963A9DB3DA10}" type="datetimeFigureOut">
              <a:rPr lang="en-IN" smtClean="0"/>
              <a:t>24-05-2023</a:t>
            </a:fld>
            <a:endParaRPr lang="en-IN"/>
          </a:p>
        </p:txBody>
      </p:sp>
      <p:sp>
        <p:nvSpPr>
          <p:cNvPr id="5" name="Footer Placeholder 4">
            <a:extLst>
              <a:ext uri="{FF2B5EF4-FFF2-40B4-BE49-F238E27FC236}">
                <a16:creationId xmlns:a16="http://schemas.microsoft.com/office/drawing/2014/main" id="{FE4784DD-CA2F-4CD0-A182-B9AD170E07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11A924D-B58A-4238-BE01-CC9F359ADD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AD9D80-AB8B-482E-AA98-831640E32898}" type="slidenum">
              <a:rPr lang="en-IN" smtClean="0"/>
              <a:t>‹#›</a:t>
            </a:fld>
            <a:endParaRPr lang="en-IN"/>
          </a:p>
        </p:txBody>
      </p:sp>
    </p:spTree>
    <p:extLst>
      <p:ext uri="{BB962C8B-B14F-4D97-AF65-F5344CB8AC3E}">
        <p14:creationId xmlns:p14="http://schemas.microsoft.com/office/powerpoint/2010/main" val="2151530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77E8AB-CD7F-4EC0-8352-F412AB15E57A}"/>
              </a:ext>
            </a:extLst>
          </p:cNvPr>
          <p:cNvSpPr txBox="1"/>
          <p:nvPr/>
        </p:nvSpPr>
        <p:spPr>
          <a:xfrm>
            <a:off x="1881184" y="99495"/>
            <a:ext cx="8429626" cy="1200329"/>
          </a:xfrm>
          <a:prstGeom prst="rect">
            <a:avLst/>
          </a:prstGeom>
          <a:noFill/>
        </p:spPr>
        <p:txBody>
          <a:bodyPr wrap="square">
            <a:spAutoFit/>
          </a:bodyPr>
          <a:lstStyle/>
          <a:p>
            <a:pPr algn="ctr"/>
            <a:r>
              <a:rPr lang="en-US" sz="3600" dirty="0"/>
              <a:t>Performance Analysis of Underwater optical wireless communication</a:t>
            </a:r>
            <a:endParaRPr lang="en-IN" sz="3600" dirty="0"/>
          </a:p>
        </p:txBody>
      </p:sp>
      <p:sp>
        <p:nvSpPr>
          <p:cNvPr id="6" name="TextBox 5">
            <a:extLst>
              <a:ext uri="{FF2B5EF4-FFF2-40B4-BE49-F238E27FC236}">
                <a16:creationId xmlns:a16="http://schemas.microsoft.com/office/drawing/2014/main" id="{A802EBDF-42A8-4823-AF45-B3EB66FC0BD3}"/>
              </a:ext>
            </a:extLst>
          </p:cNvPr>
          <p:cNvSpPr txBox="1"/>
          <p:nvPr/>
        </p:nvSpPr>
        <p:spPr>
          <a:xfrm>
            <a:off x="4449745" y="1695532"/>
            <a:ext cx="3292504" cy="923330"/>
          </a:xfrm>
          <a:prstGeom prst="rect">
            <a:avLst/>
          </a:prstGeom>
          <a:noFill/>
        </p:spPr>
        <p:txBody>
          <a:bodyPr wrap="none" rtlCol="0">
            <a:spAutoFit/>
          </a:bodyPr>
          <a:lstStyle/>
          <a:p>
            <a:pPr algn="ctr"/>
            <a:r>
              <a:rPr lang="en-IN" dirty="0"/>
              <a:t>Subham Supriya Padhi (B219056)</a:t>
            </a:r>
          </a:p>
          <a:p>
            <a:pPr algn="ctr"/>
            <a:r>
              <a:rPr lang="en-IN" dirty="0"/>
              <a:t>Rajesh Kumar </a:t>
            </a:r>
            <a:r>
              <a:rPr lang="en-IN" dirty="0" err="1"/>
              <a:t>Samal</a:t>
            </a:r>
            <a:r>
              <a:rPr lang="en-IN" dirty="0"/>
              <a:t> (B219045)</a:t>
            </a:r>
          </a:p>
          <a:p>
            <a:pPr algn="ctr"/>
            <a:r>
              <a:rPr lang="en-IN" dirty="0"/>
              <a:t>Dheeraj </a:t>
            </a:r>
            <a:r>
              <a:rPr lang="en-IN" dirty="0" err="1"/>
              <a:t>Geddam</a:t>
            </a:r>
            <a:r>
              <a:rPr lang="en-IN" dirty="0"/>
              <a:t> (B219022)</a:t>
            </a:r>
          </a:p>
        </p:txBody>
      </p:sp>
      <p:sp>
        <p:nvSpPr>
          <p:cNvPr id="9" name="TextBox 8">
            <a:extLst>
              <a:ext uri="{FF2B5EF4-FFF2-40B4-BE49-F238E27FC236}">
                <a16:creationId xmlns:a16="http://schemas.microsoft.com/office/drawing/2014/main" id="{156DE21D-BD3C-4B31-AC8B-339E720A0EFE}"/>
              </a:ext>
            </a:extLst>
          </p:cNvPr>
          <p:cNvSpPr txBox="1"/>
          <p:nvPr/>
        </p:nvSpPr>
        <p:spPr>
          <a:xfrm>
            <a:off x="4813774" y="2844018"/>
            <a:ext cx="2564446" cy="646331"/>
          </a:xfrm>
          <a:prstGeom prst="rect">
            <a:avLst/>
          </a:prstGeom>
          <a:noFill/>
        </p:spPr>
        <p:txBody>
          <a:bodyPr wrap="square">
            <a:spAutoFit/>
          </a:bodyPr>
          <a:lstStyle/>
          <a:p>
            <a:pPr algn="ctr"/>
            <a:r>
              <a:rPr lang="en-IN" dirty="0"/>
              <a:t>Under the supervision of</a:t>
            </a:r>
          </a:p>
          <a:p>
            <a:pPr algn="ctr"/>
            <a:r>
              <a:rPr lang="en-IN" dirty="0" err="1"/>
              <a:t>Dr.</a:t>
            </a:r>
            <a:r>
              <a:rPr lang="en-IN" dirty="0"/>
              <a:t> Rajat Kumar </a:t>
            </a:r>
            <a:r>
              <a:rPr lang="en-IN" dirty="0" err="1"/>
              <a:t>Giri</a:t>
            </a:r>
            <a:endParaRPr lang="en-IN" dirty="0"/>
          </a:p>
        </p:txBody>
      </p:sp>
      <p:sp>
        <p:nvSpPr>
          <p:cNvPr id="11" name="TextBox 10">
            <a:extLst>
              <a:ext uri="{FF2B5EF4-FFF2-40B4-BE49-F238E27FC236}">
                <a16:creationId xmlns:a16="http://schemas.microsoft.com/office/drawing/2014/main" id="{F8F6D0B6-06D3-4633-A465-00B32370C352}"/>
              </a:ext>
            </a:extLst>
          </p:cNvPr>
          <p:cNvSpPr txBox="1"/>
          <p:nvPr/>
        </p:nvSpPr>
        <p:spPr>
          <a:xfrm>
            <a:off x="3028948" y="5031342"/>
            <a:ext cx="6134100" cy="1477328"/>
          </a:xfrm>
          <a:prstGeom prst="rect">
            <a:avLst/>
          </a:prstGeom>
          <a:noFill/>
        </p:spPr>
        <p:txBody>
          <a:bodyPr wrap="square">
            <a:spAutoFit/>
          </a:bodyPr>
          <a:lstStyle/>
          <a:p>
            <a:pPr algn="ctr"/>
            <a:r>
              <a:rPr lang="en-IN"/>
              <a:t>Dept. Of Electronics &amp; Telecommunication Engineering</a:t>
            </a:r>
          </a:p>
          <a:p>
            <a:pPr algn="ctr"/>
            <a:endParaRPr lang="en-IN"/>
          </a:p>
          <a:p>
            <a:pPr algn="ctr"/>
            <a:r>
              <a:rPr lang="en-IN"/>
              <a:t>International Institute of Information Technology, Bhubaneswar</a:t>
            </a:r>
          </a:p>
          <a:p>
            <a:pPr algn="ctr"/>
            <a:endParaRPr lang="en-IN"/>
          </a:p>
          <a:p>
            <a:pPr algn="ctr"/>
            <a:r>
              <a:rPr lang="en-IN"/>
              <a:t>Date: 24.05.2023</a:t>
            </a:r>
            <a:endParaRPr lang="en-IN" dirty="0"/>
          </a:p>
        </p:txBody>
      </p:sp>
      <p:pic>
        <p:nvPicPr>
          <p:cNvPr id="13" name="Picture 12" descr="A picture containing design&#10;&#10;Description automatically generated with medium confidence">
            <a:extLst>
              <a:ext uri="{FF2B5EF4-FFF2-40B4-BE49-F238E27FC236}">
                <a16:creationId xmlns:a16="http://schemas.microsoft.com/office/drawing/2014/main" id="{6C1D03D2-0856-4DEC-9652-5B0F641309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1166" y="3790195"/>
            <a:ext cx="1109663" cy="1116708"/>
          </a:xfrm>
          <a:prstGeom prst="rect">
            <a:avLst/>
          </a:prstGeom>
        </p:spPr>
      </p:pic>
    </p:spTree>
    <p:extLst>
      <p:ext uri="{BB962C8B-B14F-4D97-AF65-F5344CB8AC3E}">
        <p14:creationId xmlns:p14="http://schemas.microsoft.com/office/powerpoint/2010/main" val="1153297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957CB-DB3B-477E-8877-4F8E8DD8DF53}"/>
              </a:ext>
            </a:extLst>
          </p:cNvPr>
          <p:cNvSpPr>
            <a:spLocks noGrp="1"/>
          </p:cNvSpPr>
          <p:nvPr>
            <p:ph type="title"/>
          </p:nvPr>
        </p:nvSpPr>
        <p:spPr>
          <a:xfrm>
            <a:off x="0" y="365125"/>
            <a:ext cx="12192000" cy="987425"/>
          </a:xfrm>
        </p:spPr>
        <p:txBody>
          <a:bodyPr>
            <a:normAutofit/>
          </a:bodyPr>
          <a:lstStyle/>
          <a:p>
            <a:r>
              <a:rPr lang="en-US"/>
              <a:t>Challenges in Underwater Optical Communication</a:t>
            </a:r>
            <a:endParaRPr lang="en-IN" dirty="0"/>
          </a:p>
        </p:txBody>
      </p:sp>
      <p:sp>
        <p:nvSpPr>
          <p:cNvPr id="3" name="Content Placeholder 2">
            <a:extLst>
              <a:ext uri="{FF2B5EF4-FFF2-40B4-BE49-F238E27FC236}">
                <a16:creationId xmlns:a16="http://schemas.microsoft.com/office/drawing/2014/main" id="{3EBC6C94-BDE7-4C07-8A57-B3746EB65C97}"/>
              </a:ext>
            </a:extLst>
          </p:cNvPr>
          <p:cNvSpPr>
            <a:spLocks noGrp="1"/>
          </p:cNvSpPr>
          <p:nvPr>
            <p:ph idx="1"/>
          </p:nvPr>
        </p:nvSpPr>
        <p:spPr>
          <a:xfrm>
            <a:off x="76200" y="1253331"/>
            <a:ext cx="10515600" cy="4351338"/>
          </a:xfrm>
        </p:spPr>
        <p:txBody>
          <a:bodyPr/>
          <a:lstStyle/>
          <a:p>
            <a:r>
              <a:rPr lang="en-IN"/>
              <a:t>Light Propagation in Water</a:t>
            </a:r>
            <a:endParaRPr lang="en-IN" dirty="0"/>
          </a:p>
        </p:txBody>
      </p:sp>
      <p:sp>
        <p:nvSpPr>
          <p:cNvPr id="4" name="Rectangle 3">
            <a:extLst>
              <a:ext uri="{FF2B5EF4-FFF2-40B4-BE49-F238E27FC236}">
                <a16:creationId xmlns:a16="http://schemas.microsoft.com/office/drawing/2014/main" id="{56B1CB19-C68E-4F33-9110-2F47FF8BCE73}"/>
              </a:ext>
            </a:extLst>
          </p:cNvPr>
          <p:cNvSpPr/>
          <p:nvPr/>
        </p:nvSpPr>
        <p:spPr>
          <a:xfrm>
            <a:off x="5043479" y="2106501"/>
            <a:ext cx="1590675" cy="904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Optical Properties</a:t>
            </a:r>
            <a:endParaRPr lang="en-IN" dirty="0"/>
          </a:p>
        </p:txBody>
      </p:sp>
      <p:sp>
        <p:nvSpPr>
          <p:cNvPr id="5" name="Rectangle 4">
            <a:extLst>
              <a:ext uri="{FF2B5EF4-FFF2-40B4-BE49-F238E27FC236}">
                <a16:creationId xmlns:a16="http://schemas.microsoft.com/office/drawing/2014/main" id="{44FAEC35-B68F-466A-AE39-AA20D2989702}"/>
              </a:ext>
            </a:extLst>
          </p:cNvPr>
          <p:cNvSpPr/>
          <p:nvPr/>
        </p:nvSpPr>
        <p:spPr>
          <a:xfrm>
            <a:off x="1919287" y="3286122"/>
            <a:ext cx="1590675" cy="904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IOPs</a:t>
            </a:r>
            <a:endParaRPr lang="en-IN" dirty="0"/>
          </a:p>
        </p:txBody>
      </p:sp>
      <p:sp>
        <p:nvSpPr>
          <p:cNvPr id="6" name="Rectangle 5">
            <a:extLst>
              <a:ext uri="{FF2B5EF4-FFF2-40B4-BE49-F238E27FC236}">
                <a16:creationId xmlns:a16="http://schemas.microsoft.com/office/drawing/2014/main" id="{BBCC35CF-24EC-475A-B747-E9153DBBCAF0}"/>
              </a:ext>
            </a:extLst>
          </p:cNvPr>
          <p:cNvSpPr/>
          <p:nvPr/>
        </p:nvSpPr>
        <p:spPr>
          <a:xfrm>
            <a:off x="8451054" y="3286123"/>
            <a:ext cx="1590675" cy="904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AOPs</a:t>
            </a:r>
            <a:endParaRPr lang="en-IN" dirty="0"/>
          </a:p>
        </p:txBody>
      </p:sp>
      <p:sp>
        <p:nvSpPr>
          <p:cNvPr id="7" name="Rectangle 6">
            <a:extLst>
              <a:ext uri="{FF2B5EF4-FFF2-40B4-BE49-F238E27FC236}">
                <a16:creationId xmlns:a16="http://schemas.microsoft.com/office/drawing/2014/main" id="{41728648-6927-4337-AA57-FB819D99262B}"/>
              </a:ext>
            </a:extLst>
          </p:cNvPr>
          <p:cNvSpPr/>
          <p:nvPr/>
        </p:nvSpPr>
        <p:spPr>
          <a:xfrm>
            <a:off x="161923" y="4699792"/>
            <a:ext cx="1590675" cy="904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Absorption coefficient</a:t>
            </a:r>
          </a:p>
          <a:p>
            <a:pPr algn="ctr"/>
            <a:r>
              <a:rPr lang="en-IN"/>
              <a:t>a(</a:t>
            </a:r>
            <a:r>
              <a:rPr lang="el-GR"/>
              <a:t>λ</a:t>
            </a:r>
            <a:r>
              <a:rPr lang="en-IN"/>
              <a:t>)</a:t>
            </a:r>
            <a:endParaRPr lang="en-IN" dirty="0"/>
          </a:p>
        </p:txBody>
      </p:sp>
      <p:sp>
        <p:nvSpPr>
          <p:cNvPr id="8" name="Rectangle 7">
            <a:extLst>
              <a:ext uri="{FF2B5EF4-FFF2-40B4-BE49-F238E27FC236}">
                <a16:creationId xmlns:a16="http://schemas.microsoft.com/office/drawing/2014/main" id="{9E2F9BDC-DF86-400F-BB8B-47DC27BE4BFA}"/>
              </a:ext>
            </a:extLst>
          </p:cNvPr>
          <p:cNvSpPr/>
          <p:nvPr/>
        </p:nvSpPr>
        <p:spPr>
          <a:xfrm>
            <a:off x="10272714" y="4699791"/>
            <a:ext cx="1590675" cy="904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Reflectance</a:t>
            </a:r>
            <a:endParaRPr lang="en-IN" dirty="0"/>
          </a:p>
        </p:txBody>
      </p:sp>
      <p:sp>
        <p:nvSpPr>
          <p:cNvPr id="9" name="Rectangle 8">
            <a:extLst>
              <a:ext uri="{FF2B5EF4-FFF2-40B4-BE49-F238E27FC236}">
                <a16:creationId xmlns:a16="http://schemas.microsoft.com/office/drawing/2014/main" id="{D10C6525-C96A-4B78-A93E-47AFF461EA7A}"/>
              </a:ext>
            </a:extLst>
          </p:cNvPr>
          <p:cNvSpPr/>
          <p:nvPr/>
        </p:nvSpPr>
        <p:spPr>
          <a:xfrm>
            <a:off x="8472484" y="4699791"/>
            <a:ext cx="1590675" cy="904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Irradiance</a:t>
            </a:r>
            <a:endParaRPr lang="en-IN" dirty="0"/>
          </a:p>
        </p:txBody>
      </p:sp>
      <p:sp>
        <p:nvSpPr>
          <p:cNvPr id="10" name="Rectangle 9">
            <a:extLst>
              <a:ext uri="{FF2B5EF4-FFF2-40B4-BE49-F238E27FC236}">
                <a16:creationId xmlns:a16="http://schemas.microsoft.com/office/drawing/2014/main" id="{531029BB-10DC-476B-9019-F5A7BEF75469}"/>
              </a:ext>
            </a:extLst>
          </p:cNvPr>
          <p:cNvSpPr/>
          <p:nvPr/>
        </p:nvSpPr>
        <p:spPr>
          <a:xfrm>
            <a:off x="3726655" y="4699792"/>
            <a:ext cx="1590675" cy="904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Attenuation</a:t>
            </a:r>
          </a:p>
          <a:p>
            <a:pPr algn="ctr"/>
            <a:r>
              <a:rPr lang="en-IN"/>
              <a:t>Coefficient</a:t>
            </a:r>
          </a:p>
          <a:p>
            <a:pPr algn="ctr"/>
            <a:r>
              <a:rPr lang="en-IN"/>
              <a:t>c(</a:t>
            </a:r>
            <a:r>
              <a:rPr lang="el-GR"/>
              <a:t>λ</a:t>
            </a:r>
            <a:r>
              <a:rPr lang="en-IN"/>
              <a:t>)</a:t>
            </a:r>
            <a:endParaRPr lang="en-IN" dirty="0"/>
          </a:p>
        </p:txBody>
      </p:sp>
      <p:sp>
        <p:nvSpPr>
          <p:cNvPr id="11" name="Rectangle 10">
            <a:extLst>
              <a:ext uri="{FF2B5EF4-FFF2-40B4-BE49-F238E27FC236}">
                <a16:creationId xmlns:a16="http://schemas.microsoft.com/office/drawing/2014/main" id="{E76EB355-6F90-4C38-87CC-70DF99CD7BE7}"/>
              </a:ext>
            </a:extLst>
          </p:cNvPr>
          <p:cNvSpPr/>
          <p:nvPr/>
        </p:nvSpPr>
        <p:spPr>
          <a:xfrm>
            <a:off x="1919288" y="4699792"/>
            <a:ext cx="1590675" cy="904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Scattering</a:t>
            </a:r>
          </a:p>
          <a:p>
            <a:pPr algn="ctr"/>
            <a:r>
              <a:rPr lang="en-IN"/>
              <a:t>Coefficient</a:t>
            </a:r>
          </a:p>
          <a:p>
            <a:pPr algn="ctr"/>
            <a:r>
              <a:rPr lang="en-IN"/>
              <a:t>b(</a:t>
            </a:r>
            <a:r>
              <a:rPr lang="el-GR"/>
              <a:t>λ</a:t>
            </a:r>
            <a:r>
              <a:rPr lang="en-IN"/>
              <a:t>)</a:t>
            </a:r>
            <a:endParaRPr lang="en-IN" dirty="0"/>
          </a:p>
        </p:txBody>
      </p:sp>
      <p:sp>
        <p:nvSpPr>
          <p:cNvPr id="12" name="Rectangle 11">
            <a:extLst>
              <a:ext uri="{FF2B5EF4-FFF2-40B4-BE49-F238E27FC236}">
                <a16:creationId xmlns:a16="http://schemas.microsoft.com/office/drawing/2014/main" id="{121DDB47-D944-4F9B-B0CB-15FBF8F5C75E}"/>
              </a:ext>
            </a:extLst>
          </p:cNvPr>
          <p:cNvSpPr/>
          <p:nvPr/>
        </p:nvSpPr>
        <p:spPr>
          <a:xfrm>
            <a:off x="6629396" y="4699791"/>
            <a:ext cx="1590675" cy="904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Radiance</a:t>
            </a:r>
            <a:endParaRPr lang="en-IN" dirty="0"/>
          </a:p>
        </p:txBody>
      </p:sp>
      <p:cxnSp>
        <p:nvCxnSpPr>
          <p:cNvPr id="14" name="Straight Arrow Connector 13">
            <a:extLst>
              <a:ext uri="{FF2B5EF4-FFF2-40B4-BE49-F238E27FC236}">
                <a16:creationId xmlns:a16="http://schemas.microsoft.com/office/drawing/2014/main" id="{480285A1-11C5-48D7-9788-8CD79089E8F8}"/>
              </a:ext>
            </a:extLst>
          </p:cNvPr>
          <p:cNvCxnSpPr/>
          <p:nvPr/>
        </p:nvCxnSpPr>
        <p:spPr>
          <a:xfrm flipH="1">
            <a:off x="3619500" y="2693193"/>
            <a:ext cx="1171575" cy="452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A3313AE-FDDB-4DF6-8088-F33A364D1B77}"/>
              </a:ext>
            </a:extLst>
          </p:cNvPr>
          <p:cNvCxnSpPr>
            <a:cxnSpLocks/>
          </p:cNvCxnSpPr>
          <p:nvPr/>
        </p:nvCxnSpPr>
        <p:spPr>
          <a:xfrm>
            <a:off x="6802038" y="2481262"/>
            <a:ext cx="1246587" cy="664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B69EDC9-F3D9-403D-A3C9-D61F18A2921B}"/>
              </a:ext>
            </a:extLst>
          </p:cNvPr>
          <p:cNvCxnSpPr/>
          <p:nvPr/>
        </p:nvCxnSpPr>
        <p:spPr>
          <a:xfrm flipH="1">
            <a:off x="581023" y="3964778"/>
            <a:ext cx="1171575" cy="452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9843D47-01D7-447B-9933-454C8B2EBEF6}"/>
              </a:ext>
            </a:extLst>
          </p:cNvPr>
          <p:cNvCxnSpPr>
            <a:cxnSpLocks/>
          </p:cNvCxnSpPr>
          <p:nvPr/>
        </p:nvCxnSpPr>
        <p:spPr>
          <a:xfrm>
            <a:off x="2743199" y="4290615"/>
            <a:ext cx="20239" cy="309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27780D9-3490-4514-935D-2AB3E05F7306}"/>
              </a:ext>
            </a:extLst>
          </p:cNvPr>
          <p:cNvCxnSpPr>
            <a:cxnSpLocks/>
          </p:cNvCxnSpPr>
          <p:nvPr/>
        </p:nvCxnSpPr>
        <p:spPr>
          <a:xfrm>
            <a:off x="3676651" y="3817139"/>
            <a:ext cx="814390" cy="747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14A027F-AF15-4161-A37B-4A6E6FDBF8BF}"/>
              </a:ext>
            </a:extLst>
          </p:cNvPr>
          <p:cNvCxnSpPr>
            <a:cxnSpLocks/>
          </p:cNvCxnSpPr>
          <p:nvPr/>
        </p:nvCxnSpPr>
        <p:spPr>
          <a:xfrm flipH="1">
            <a:off x="7180658" y="3817139"/>
            <a:ext cx="1040605" cy="628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8712B13-D233-47BA-9E34-CA0E94694BF3}"/>
              </a:ext>
            </a:extLst>
          </p:cNvPr>
          <p:cNvCxnSpPr>
            <a:cxnSpLocks/>
          </p:cNvCxnSpPr>
          <p:nvPr/>
        </p:nvCxnSpPr>
        <p:spPr>
          <a:xfrm>
            <a:off x="9226152" y="4292994"/>
            <a:ext cx="20239" cy="309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187D6D0-F46A-49C5-8E10-DF9C16C6EA28}"/>
              </a:ext>
            </a:extLst>
          </p:cNvPr>
          <p:cNvCxnSpPr>
            <a:cxnSpLocks/>
          </p:cNvCxnSpPr>
          <p:nvPr/>
        </p:nvCxnSpPr>
        <p:spPr>
          <a:xfrm>
            <a:off x="10127457" y="3678228"/>
            <a:ext cx="814390" cy="747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19A7424A-E3A1-459B-99DA-54E582461954}"/>
              </a:ext>
            </a:extLst>
          </p:cNvPr>
          <p:cNvSpPr txBox="1"/>
          <p:nvPr/>
        </p:nvSpPr>
        <p:spPr>
          <a:xfrm>
            <a:off x="161923" y="5706005"/>
            <a:ext cx="1757364" cy="1077218"/>
          </a:xfrm>
          <a:prstGeom prst="rect">
            <a:avLst/>
          </a:prstGeom>
          <a:noFill/>
        </p:spPr>
        <p:txBody>
          <a:bodyPr wrap="square" rtlCol="0">
            <a:spAutoFit/>
          </a:bodyPr>
          <a:lstStyle/>
          <a:p>
            <a:r>
              <a:rPr lang="en-IN" sz="1600"/>
              <a:t>- Propagation of light will decrease</a:t>
            </a:r>
          </a:p>
          <a:p>
            <a:r>
              <a:rPr lang="en-IN" sz="1600"/>
              <a:t>- Limit the link distance</a:t>
            </a:r>
            <a:endParaRPr lang="en-IN" sz="1600" dirty="0"/>
          </a:p>
        </p:txBody>
      </p:sp>
      <p:sp>
        <p:nvSpPr>
          <p:cNvPr id="31" name="TextBox 30">
            <a:extLst>
              <a:ext uri="{FF2B5EF4-FFF2-40B4-BE49-F238E27FC236}">
                <a16:creationId xmlns:a16="http://schemas.microsoft.com/office/drawing/2014/main" id="{2D6A4B6B-21BB-48DA-BDF4-2BCB452B76A8}"/>
              </a:ext>
            </a:extLst>
          </p:cNvPr>
          <p:cNvSpPr txBox="1"/>
          <p:nvPr/>
        </p:nvSpPr>
        <p:spPr>
          <a:xfrm>
            <a:off x="2150269" y="6089361"/>
            <a:ext cx="4906564" cy="584775"/>
          </a:xfrm>
          <a:prstGeom prst="rect">
            <a:avLst/>
          </a:prstGeom>
          <a:noFill/>
        </p:spPr>
        <p:txBody>
          <a:bodyPr wrap="square" rtlCol="0">
            <a:spAutoFit/>
          </a:bodyPr>
          <a:lstStyle/>
          <a:p>
            <a:r>
              <a:rPr lang="en-IN" sz="1600"/>
              <a:t>This will spread the light beam which results in the reduction of photons and the SNR decreases </a:t>
            </a:r>
            <a:endParaRPr lang="en-IN" sz="1600" dirty="0"/>
          </a:p>
        </p:txBody>
      </p:sp>
      <p:cxnSp>
        <p:nvCxnSpPr>
          <p:cNvPr id="32" name="Straight Arrow Connector 31">
            <a:extLst>
              <a:ext uri="{FF2B5EF4-FFF2-40B4-BE49-F238E27FC236}">
                <a16:creationId xmlns:a16="http://schemas.microsoft.com/office/drawing/2014/main" id="{05D04728-BC00-4906-A549-371B18D86C44}"/>
              </a:ext>
            </a:extLst>
          </p:cNvPr>
          <p:cNvCxnSpPr>
            <a:cxnSpLocks/>
          </p:cNvCxnSpPr>
          <p:nvPr/>
        </p:nvCxnSpPr>
        <p:spPr>
          <a:xfrm>
            <a:off x="3000374" y="5768156"/>
            <a:ext cx="20239" cy="309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0505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6975A-C6EF-40E3-8D87-9D043BDC326B}"/>
              </a:ext>
            </a:extLst>
          </p:cNvPr>
          <p:cNvSpPr>
            <a:spLocks noGrp="1"/>
          </p:cNvSpPr>
          <p:nvPr>
            <p:ph type="title"/>
          </p:nvPr>
        </p:nvSpPr>
        <p:spPr>
          <a:xfrm>
            <a:off x="345333" y="-16103"/>
            <a:ext cx="10515600" cy="1325563"/>
          </a:xfrm>
        </p:spPr>
        <p:txBody>
          <a:bodyPr/>
          <a:lstStyle/>
          <a:p>
            <a:r>
              <a:rPr lang="en-IN" dirty="0"/>
              <a:t>Propagation of light</a:t>
            </a:r>
          </a:p>
        </p:txBody>
      </p:sp>
      <p:pic>
        <p:nvPicPr>
          <p:cNvPr id="4" name="Content Placeholder 3" descr="A picture containing diagram, line, screenshot, design&#10;&#10;Description automatically generated">
            <a:extLst>
              <a:ext uri="{FF2B5EF4-FFF2-40B4-BE49-F238E27FC236}">
                <a16:creationId xmlns:a16="http://schemas.microsoft.com/office/drawing/2014/main" id="{4758C71F-284D-47B7-8D5A-1FF4973573C4}"/>
              </a:ext>
            </a:extLst>
          </p:cNvPr>
          <p:cNvPicPr>
            <a:picLocks noGrp="1"/>
          </p:cNvPicPr>
          <p:nvPr>
            <p:ph idx="1"/>
          </p:nvPr>
        </p:nvPicPr>
        <p:blipFill rotWithShape="1">
          <a:blip r:embed="rId2">
            <a:extLst>
              <a:ext uri="{28A0092B-C50C-407E-A947-70E740481C1C}">
                <a14:useLocalDpi xmlns:a14="http://schemas.microsoft.com/office/drawing/2010/main" val="0"/>
              </a:ext>
            </a:extLst>
          </a:blip>
          <a:srcRect t="16514" b="6766"/>
          <a:stretch/>
        </p:blipFill>
        <p:spPr bwMode="auto">
          <a:xfrm>
            <a:off x="345333" y="1277492"/>
            <a:ext cx="5722620" cy="2145505"/>
          </a:xfrm>
          <a:prstGeom prst="rect">
            <a:avLst/>
          </a:prstGeom>
          <a:ln>
            <a:noFill/>
          </a:ln>
          <a:extLst>
            <a:ext uri="{53640926-AAD7-44D8-BBD7-CCE9431645EC}">
              <a14:shadowObscured xmlns:a14="http://schemas.microsoft.com/office/drawing/2010/main"/>
            </a:ext>
          </a:extLst>
        </p:spPr>
      </p:pic>
      <p:sp>
        <p:nvSpPr>
          <p:cNvPr id="12" name="TextBox 11">
            <a:extLst>
              <a:ext uri="{FF2B5EF4-FFF2-40B4-BE49-F238E27FC236}">
                <a16:creationId xmlns:a16="http://schemas.microsoft.com/office/drawing/2014/main" id="{1822D71A-F1B8-4C92-A78F-E383889D5483}"/>
              </a:ext>
            </a:extLst>
          </p:cNvPr>
          <p:cNvSpPr txBox="1"/>
          <p:nvPr/>
        </p:nvSpPr>
        <p:spPr>
          <a:xfrm>
            <a:off x="5752289" y="2232372"/>
            <a:ext cx="6094378" cy="677108"/>
          </a:xfrm>
          <a:prstGeom prst="rect">
            <a:avLst/>
          </a:prstGeom>
          <a:noFill/>
        </p:spPr>
        <p:txBody>
          <a:bodyPr wrap="square">
            <a:spAutoFit/>
          </a:bodyPr>
          <a:lstStyle/>
          <a:p>
            <a:pPr algn="ctr"/>
            <a:r>
              <a:rPr lang="en-US" sz="1800">
                <a:effectLst/>
                <a:latin typeface="Times New Roman" panose="02020603050405020304" pitchFamily="18" charset="0"/>
                <a:ea typeface="Times New Roman" panose="02020603050405020304" pitchFamily="18" charset="0"/>
              </a:rPr>
              <a:t>P</a:t>
            </a:r>
            <a:r>
              <a:rPr lang="en-US" sz="1800" baseline="-25000">
                <a:effectLst/>
                <a:latin typeface="Times New Roman" panose="02020603050405020304" pitchFamily="18" charset="0"/>
                <a:ea typeface="Times New Roman" panose="02020603050405020304" pitchFamily="18" charset="0"/>
              </a:rPr>
              <a:t>I</a:t>
            </a:r>
            <a:r>
              <a:rPr lang="en-US" sz="1800">
                <a:effectLst/>
                <a:latin typeface="Times New Roman" panose="02020603050405020304" pitchFamily="18" charset="0"/>
                <a:ea typeface="Times New Roman" panose="02020603050405020304" pitchFamily="18" charset="0"/>
              </a:rPr>
              <a:t> = P</a:t>
            </a:r>
            <a:r>
              <a:rPr lang="en-US" sz="1800" baseline="-25000">
                <a:effectLst/>
                <a:latin typeface="Times New Roman" panose="02020603050405020304" pitchFamily="18" charset="0"/>
                <a:ea typeface="Times New Roman" panose="02020603050405020304" pitchFamily="18" charset="0"/>
              </a:rPr>
              <a:t>A </a:t>
            </a:r>
            <a:r>
              <a:rPr lang="en-US" sz="1800">
                <a:effectLst/>
                <a:latin typeface="Times New Roman" panose="02020603050405020304" pitchFamily="18" charset="0"/>
                <a:ea typeface="Times New Roman" panose="02020603050405020304" pitchFamily="18" charset="0"/>
              </a:rPr>
              <a:t>+ P</a:t>
            </a:r>
            <a:r>
              <a:rPr lang="en-US" sz="1800" baseline="-25000">
                <a:effectLst/>
                <a:latin typeface="Times New Roman" panose="02020603050405020304" pitchFamily="18" charset="0"/>
                <a:ea typeface="Times New Roman" panose="02020603050405020304" pitchFamily="18" charset="0"/>
              </a:rPr>
              <a:t>S</a:t>
            </a:r>
            <a:r>
              <a:rPr lang="en-US" sz="1800">
                <a:effectLst/>
                <a:latin typeface="Times New Roman" panose="02020603050405020304" pitchFamily="18" charset="0"/>
                <a:ea typeface="Times New Roman" panose="02020603050405020304" pitchFamily="18" charset="0"/>
              </a:rPr>
              <a:t> + P</a:t>
            </a:r>
            <a:r>
              <a:rPr lang="en-US" sz="1800" baseline="-25000">
                <a:effectLst/>
                <a:latin typeface="Times New Roman" panose="02020603050405020304" pitchFamily="18" charset="0"/>
                <a:ea typeface="Times New Roman" panose="02020603050405020304" pitchFamily="18" charset="0"/>
              </a:rPr>
              <a:t>T .</a:t>
            </a:r>
            <a:endParaRPr lang="en-IN" sz="1800">
              <a:effectLst/>
              <a:latin typeface="Times New Roman" panose="02020603050405020304" pitchFamily="18" charset="0"/>
              <a:ea typeface="Times New Roman" panose="02020603050405020304" pitchFamily="18" charset="0"/>
            </a:endParaRPr>
          </a:p>
          <a:p>
            <a:pPr indent="457200"/>
            <a:r>
              <a:rPr lang="en-US" sz="2000">
                <a:effectLst/>
                <a:latin typeface="Segoe UI" panose="020B0502040204020203"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
        <p:nvSpPr>
          <p:cNvPr id="14" name="TextBox 13">
            <a:extLst>
              <a:ext uri="{FF2B5EF4-FFF2-40B4-BE49-F238E27FC236}">
                <a16:creationId xmlns:a16="http://schemas.microsoft.com/office/drawing/2014/main" id="{9B35B5AF-C442-4CFC-8CED-BAEAF367A7B1}"/>
              </a:ext>
            </a:extLst>
          </p:cNvPr>
          <p:cNvSpPr txBox="1"/>
          <p:nvPr/>
        </p:nvSpPr>
        <p:spPr>
          <a:xfrm>
            <a:off x="5647393" y="4368425"/>
            <a:ext cx="6096000" cy="369332"/>
          </a:xfrm>
          <a:prstGeom prst="rect">
            <a:avLst/>
          </a:prstGeom>
          <a:noFill/>
        </p:spPr>
        <p:txBody>
          <a:bodyPr wrap="square">
            <a:spAutoFit/>
          </a:bodyPr>
          <a:lstStyle/>
          <a:p>
            <a:pPr indent="457200" algn="ctr"/>
            <a:r>
              <a:rPr lang="en-US" sz="1800" dirty="0">
                <a:solidFill>
                  <a:srgbClr val="000000"/>
                </a:solidFill>
                <a:effectLst/>
                <a:latin typeface="Segoe UI" panose="020B0502040204020203" pitchFamily="34" charset="0"/>
                <a:ea typeface="Times New Roman" panose="02020603050405020304" pitchFamily="18" charset="0"/>
              </a:rPr>
              <a:t>a(λ) = a</a:t>
            </a:r>
            <a:r>
              <a:rPr lang="en-US" sz="1800" baseline="-25000" dirty="0">
                <a:solidFill>
                  <a:srgbClr val="000000"/>
                </a:solidFill>
                <a:effectLst/>
                <a:latin typeface="Segoe UI" panose="020B0502040204020203" pitchFamily="34" charset="0"/>
                <a:ea typeface="Times New Roman" panose="02020603050405020304" pitchFamily="18" charset="0"/>
              </a:rPr>
              <a:t>w</a:t>
            </a:r>
            <a:r>
              <a:rPr lang="en-US" sz="1800" dirty="0">
                <a:solidFill>
                  <a:srgbClr val="000000"/>
                </a:solidFill>
                <a:effectLst/>
                <a:latin typeface="Segoe UI" panose="020B0502040204020203" pitchFamily="34" charset="0"/>
                <a:ea typeface="Times New Roman" panose="02020603050405020304" pitchFamily="18" charset="0"/>
              </a:rPr>
              <a:t>(λ) + </a:t>
            </a:r>
            <a:r>
              <a:rPr lang="en-US" sz="1800" dirty="0" err="1">
                <a:solidFill>
                  <a:srgbClr val="000000"/>
                </a:solidFill>
                <a:effectLst/>
                <a:latin typeface="Segoe UI" panose="020B0502040204020203" pitchFamily="34" charset="0"/>
                <a:ea typeface="Times New Roman" panose="02020603050405020304" pitchFamily="18" charset="0"/>
              </a:rPr>
              <a:t>a</a:t>
            </a:r>
            <a:r>
              <a:rPr lang="en-US" sz="1800" baseline="-25000" dirty="0" err="1">
                <a:solidFill>
                  <a:srgbClr val="000000"/>
                </a:solidFill>
                <a:effectLst/>
                <a:latin typeface="Segoe UI" panose="020B0502040204020203" pitchFamily="34" charset="0"/>
                <a:ea typeface="Times New Roman" panose="02020603050405020304" pitchFamily="18" charset="0"/>
              </a:rPr>
              <a:t>CDOM</a:t>
            </a:r>
            <a:r>
              <a:rPr lang="en-US" sz="1800" dirty="0">
                <a:solidFill>
                  <a:srgbClr val="000000"/>
                </a:solidFill>
                <a:effectLst/>
                <a:latin typeface="Segoe UI" panose="020B0502040204020203" pitchFamily="34" charset="0"/>
                <a:ea typeface="Times New Roman" panose="02020603050405020304" pitchFamily="18" charset="0"/>
              </a:rPr>
              <a:t> (λ) + </a:t>
            </a:r>
            <a:r>
              <a:rPr lang="en-US" sz="1800" dirty="0" err="1">
                <a:solidFill>
                  <a:srgbClr val="000000"/>
                </a:solidFill>
                <a:effectLst/>
                <a:latin typeface="Segoe UI" panose="020B0502040204020203" pitchFamily="34" charset="0"/>
                <a:ea typeface="Times New Roman" panose="02020603050405020304" pitchFamily="18" charset="0"/>
              </a:rPr>
              <a:t>a</a:t>
            </a:r>
            <a:r>
              <a:rPr lang="en-US" sz="1800" baseline="-25000" dirty="0" err="1">
                <a:solidFill>
                  <a:srgbClr val="000000"/>
                </a:solidFill>
                <a:effectLst/>
                <a:latin typeface="Segoe UI" panose="020B0502040204020203" pitchFamily="34" charset="0"/>
                <a:ea typeface="Times New Roman" panose="02020603050405020304" pitchFamily="18" charset="0"/>
              </a:rPr>
              <a:t>phy</a:t>
            </a:r>
            <a:r>
              <a:rPr lang="en-US" sz="1800" dirty="0">
                <a:solidFill>
                  <a:srgbClr val="000000"/>
                </a:solidFill>
                <a:effectLst/>
                <a:latin typeface="Segoe UI" panose="020B0502040204020203" pitchFamily="34" charset="0"/>
                <a:ea typeface="Times New Roman" panose="02020603050405020304" pitchFamily="18" charset="0"/>
              </a:rPr>
              <a:t>(λ) + </a:t>
            </a:r>
            <a:r>
              <a:rPr lang="en-US" sz="1800" dirty="0" err="1">
                <a:solidFill>
                  <a:srgbClr val="000000"/>
                </a:solidFill>
                <a:effectLst/>
                <a:latin typeface="Segoe UI" panose="020B0502040204020203" pitchFamily="34" charset="0"/>
                <a:ea typeface="Times New Roman" panose="02020603050405020304" pitchFamily="18" charset="0"/>
              </a:rPr>
              <a:t>a</a:t>
            </a:r>
            <a:r>
              <a:rPr lang="en-US" sz="1800" baseline="-25000" dirty="0" err="1">
                <a:solidFill>
                  <a:srgbClr val="000000"/>
                </a:solidFill>
                <a:effectLst/>
                <a:latin typeface="Segoe UI" panose="020B0502040204020203" pitchFamily="34" charset="0"/>
                <a:ea typeface="Times New Roman" panose="02020603050405020304" pitchFamily="18" charset="0"/>
              </a:rPr>
              <a:t>det</a:t>
            </a:r>
            <a:r>
              <a:rPr lang="en-US" sz="1800" dirty="0">
                <a:solidFill>
                  <a:srgbClr val="000000"/>
                </a:solidFill>
                <a:effectLst/>
                <a:latin typeface="Segoe UI" panose="020B0502040204020203" pitchFamily="34" charset="0"/>
                <a:ea typeface="Times New Roman" panose="02020603050405020304" pitchFamily="18" charset="0"/>
              </a:rPr>
              <a:t>(λ)</a:t>
            </a:r>
            <a:endParaRPr lang="en-IN" sz="1600" dirty="0">
              <a:effectLst/>
              <a:latin typeface="Times New Roman" panose="02020603050405020304" pitchFamily="18" charset="0"/>
              <a:ea typeface="Times New Roman" panose="02020603050405020304" pitchFamily="18" charset="0"/>
            </a:endParaRPr>
          </a:p>
        </p:txBody>
      </p:sp>
      <p:sp>
        <p:nvSpPr>
          <p:cNvPr id="16" name="TextBox 15">
            <a:extLst>
              <a:ext uri="{FF2B5EF4-FFF2-40B4-BE49-F238E27FC236}">
                <a16:creationId xmlns:a16="http://schemas.microsoft.com/office/drawing/2014/main" id="{AFCA1228-ABBC-4AF2-A521-7E617072013C}"/>
              </a:ext>
            </a:extLst>
          </p:cNvPr>
          <p:cNvSpPr txBox="1"/>
          <p:nvPr/>
        </p:nvSpPr>
        <p:spPr>
          <a:xfrm>
            <a:off x="5647393" y="5010188"/>
            <a:ext cx="6096000" cy="369332"/>
          </a:xfrm>
          <a:prstGeom prst="rect">
            <a:avLst/>
          </a:prstGeom>
          <a:noFill/>
        </p:spPr>
        <p:txBody>
          <a:bodyPr wrap="square">
            <a:spAutoFit/>
          </a:bodyPr>
          <a:lstStyle/>
          <a:p>
            <a:pPr indent="457200" algn="ctr"/>
            <a:r>
              <a:rPr lang="en-US" sz="1800" dirty="0">
                <a:solidFill>
                  <a:srgbClr val="000000"/>
                </a:solidFill>
                <a:effectLst/>
                <a:latin typeface="Segoe UI" panose="020B0502040204020203" pitchFamily="34" charset="0"/>
                <a:ea typeface="Times New Roman" panose="02020603050405020304" pitchFamily="18" charset="0"/>
              </a:rPr>
              <a:t>b(λ) = </a:t>
            </a:r>
            <a:r>
              <a:rPr lang="en-US" sz="1800" dirty="0" err="1">
                <a:solidFill>
                  <a:srgbClr val="000000"/>
                </a:solidFill>
                <a:effectLst/>
                <a:latin typeface="Segoe UI" panose="020B0502040204020203" pitchFamily="34" charset="0"/>
                <a:ea typeface="Times New Roman" panose="02020603050405020304" pitchFamily="18" charset="0"/>
              </a:rPr>
              <a:t>b</a:t>
            </a:r>
            <a:r>
              <a:rPr lang="en-US" sz="1800" baseline="-25000" dirty="0" err="1">
                <a:solidFill>
                  <a:srgbClr val="000000"/>
                </a:solidFill>
                <a:effectLst/>
                <a:latin typeface="Segoe UI" panose="020B0502040204020203" pitchFamily="34" charset="0"/>
                <a:ea typeface="Times New Roman" panose="02020603050405020304" pitchFamily="18" charset="0"/>
              </a:rPr>
              <a:t>w</a:t>
            </a:r>
            <a:r>
              <a:rPr lang="en-US" sz="1800" dirty="0">
                <a:solidFill>
                  <a:srgbClr val="000000"/>
                </a:solidFill>
                <a:effectLst/>
                <a:latin typeface="Segoe UI" panose="020B0502040204020203" pitchFamily="34" charset="0"/>
                <a:ea typeface="Times New Roman" panose="02020603050405020304" pitchFamily="18" charset="0"/>
              </a:rPr>
              <a:t>(λ) + </a:t>
            </a:r>
            <a:r>
              <a:rPr lang="en-US" sz="1800" dirty="0" err="1">
                <a:solidFill>
                  <a:srgbClr val="000000"/>
                </a:solidFill>
                <a:effectLst/>
                <a:latin typeface="Segoe UI" panose="020B0502040204020203" pitchFamily="34" charset="0"/>
                <a:ea typeface="Times New Roman" panose="02020603050405020304" pitchFamily="18" charset="0"/>
              </a:rPr>
              <a:t>b</a:t>
            </a:r>
            <a:r>
              <a:rPr lang="en-US" sz="1800" baseline="-25000" dirty="0" err="1">
                <a:solidFill>
                  <a:srgbClr val="000000"/>
                </a:solidFill>
                <a:effectLst/>
                <a:latin typeface="Segoe UI" panose="020B0502040204020203" pitchFamily="34" charset="0"/>
                <a:ea typeface="Times New Roman" panose="02020603050405020304" pitchFamily="18" charset="0"/>
              </a:rPr>
              <a:t>phy</a:t>
            </a:r>
            <a:r>
              <a:rPr lang="en-US" sz="1800" dirty="0">
                <a:solidFill>
                  <a:srgbClr val="000000"/>
                </a:solidFill>
                <a:effectLst/>
                <a:latin typeface="Segoe UI" panose="020B0502040204020203" pitchFamily="34" charset="0"/>
                <a:ea typeface="Times New Roman" panose="02020603050405020304" pitchFamily="18" charset="0"/>
              </a:rPr>
              <a:t>(λ) + </a:t>
            </a:r>
            <a:r>
              <a:rPr lang="en-US" sz="1800" dirty="0" err="1">
                <a:solidFill>
                  <a:srgbClr val="000000"/>
                </a:solidFill>
                <a:effectLst/>
                <a:latin typeface="Segoe UI" panose="020B0502040204020203" pitchFamily="34" charset="0"/>
                <a:ea typeface="Times New Roman" panose="02020603050405020304" pitchFamily="18" charset="0"/>
              </a:rPr>
              <a:t>b</a:t>
            </a:r>
            <a:r>
              <a:rPr lang="en-US" sz="1800" baseline="-25000" dirty="0" err="1">
                <a:solidFill>
                  <a:srgbClr val="000000"/>
                </a:solidFill>
                <a:effectLst/>
                <a:latin typeface="Segoe UI" panose="020B0502040204020203" pitchFamily="34" charset="0"/>
                <a:ea typeface="Times New Roman" panose="02020603050405020304" pitchFamily="18" charset="0"/>
              </a:rPr>
              <a:t>det</a:t>
            </a:r>
            <a:r>
              <a:rPr lang="en-US" sz="1800" dirty="0">
                <a:solidFill>
                  <a:srgbClr val="000000"/>
                </a:solidFill>
                <a:effectLst/>
                <a:latin typeface="Segoe UI" panose="020B0502040204020203" pitchFamily="34" charset="0"/>
                <a:ea typeface="Times New Roman" panose="02020603050405020304" pitchFamily="18" charset="0"/>
              </a:rPr>
              <a:t>(λ)</a:t>
            </a:r>
            <a:endParaRPr lang="en-IN" sz="1600" dirty="0">
              <a:effectLst/>
              <a:latin typeface="Times New Roman" panose="02020603050405020304" pitchFamily="18" charset="0"/>
              <a:ea typeface="Times New Roman" panose="02020603050405020304" pitchFamily="18" charset="0"/>
            </a:endParaRPr>
          </a:p>
        </p:txBody>
      </p:sp>
      <p:pic>
        <p:nvPicPr>
          <p:cNvPr id="21" name="Picture 20">
            <a:extLst>
              <a:ext uri="{FF2B5EF4-FFF2-40B4-BE49-F238E27FC236}">
                <a16:creationId xmlns:a16="http://schemas.microsoft.com/office/drawing/2014/main" id="{F52F342A-0AD9-4328-B2C4-42547DC94E9E}"/>
              </a:ext>
            </a:extLst>
          </p:cNvPr>
          <p:cNvPicPr>
            <a:picLocks noChangeAspect="1"/>
          </p:cNvPicPr>
          <p:nvPr/>
        </p:nvPicPr>
        <p:blipFill>
          <a:blip r:embed="rId3"/>
          <a:stretch>
            <a:fillRect/>
          </a:stretch>
        </p:blipFill>
        <p:spPr>
          <a:xfrm>
            <a:off x="7484218" y="2762006"/>
            <a:ext cx="2350880" cy="1333988"/>
          </a:xfrm>
          <a:prstGeom prst="rect">
            <a:avLst/>
          </a:prstGeom>
        </p:spPr>
      </p:pic>
      <p:sp>
        <p:nvSpPr>
          <p:cNvPr id="23" name="TextBox 22">
            <a:extLst>
              <a:ext uri="{FF2B5EF4-FFF2-40B4-BE49-F238E27FC236}">
                <a16:creationId xmlns:a16="http://schemas.microsoft.com/office/drawing/2014/main" id="{EB7CBA2E-17BA-4BC6-A40F-8A7DF8205FC2}"/>
              </a:ext>
            </a:extLst>
          </p:cNvPr>
          <p:cNvSpPr txBox="1"/>
          <p:nvPr/>
        </p:nvSpPr>
        <p:spPr>
          <a:xfrm>
            <a:off x="916832" y="3964681"/>
            <a:ext cx="5151121" cy="2708434"/>
          </a:xfrm>
          <a:prstGeom prst="rect">
            <a:avLst/>
          </a:prstGeom>
          <a:noFill/>
        </p:spPr>
        <p:txBody>
          <a:bodyPr wrap="square">
            <a:spAutoFit/>
          </a:bodyPr>
          <a:lstStyle/>
          <a:p>
            <a:r>
              <a:rPr lang="en-US" sz="1200" b="1" dirty="0">
                <a:solidFill>
                  <a:srgbClr val="000000"/>
                </a:solidFill>
                <a:effectLst/>
                <a:latin typeface="Segoe UI" panose="020B0502040204020203" pitchFamily="34" charset="0"/>
                <a:ea typeface="Times New Roman" panose="02020603050405020304" pitchFamily="18" charset="0"/>
              </a:rPr>
              <a:t>P</a:t>
            </a:r>
            <a:r>
              <a:rPr lang="en-US" sz="1200" b="1" baseline="-25000" dirty="0">
                <a:solidFill>
                  <a:srgbClr val="000000"/>
                </a:solidFill>
                <a:effectLst/>
                <a:latin typeface="Segoe UI" panose="020B0502040204020203" pitchFamily="34" charset="0"/>
                <a:ea typeface="Times New Roman" panose="02020603050405020304" pitchFamily="18" charset="0"/>
              </a:rPr>
              <a:t>A</a:t>
            </a:r>
            <a:r>
              <a:rPr lang="en-US" sz="1200" b="1" dirty="0">
                <a:solidFill>
                  <a:srgbClr val="000000"/>
                </a:solidFill>
                <a:effectLst/>
                <a:latin typeface="Segoe UI" panose="020B0502040204020203" pitchFamily="34" charset="0"/>
                <a:ea typeface="Times New Roman" panose="02020603050405020304" pitchFamily="18" charset="0"/>
              </a:rPr>
              <a:t>            </a:t>
            </a:r>
            <a:r>
              <a:rPr lang="en-US" sz="1100" b="1" dirty="0">
                <a:effectLst/>
                <a:latin typeface="Times New Roman" panose="02020603050405020304" pitchFamily="18" charset="0"/>
                <a:ea typeface="Times New Roman" panose="02020603050405020304" pitchFamily="18" charset="0"/>
              </a:rPr>
              <a:t>                          </a:t>
            </a:r>
            <a:r>
              <a:rPr lang="en-US" sz="1200" b="1" dirty="0">
                <a:solidFill>
                  <a:srgbClr val="000000"/>
                </a:solidFill>
                <a:effectLst/>
                <a:latin typeface="Segoe UI" panose="020B0502040204020203" pitchFamily="34" charset="0"/>
                <a:ea typeface="Times New Roman" panose="02020603050405020304" pitchFamily="18" charset="0"/>
              </a:rPr>
              <a:t>absorbed power</a:t>
            </a:r>
            <a:endParaRPr lang="en-IN" sz="1100" b="1" dirty="0">
              <a:effectLst/>
              <a:latin typeface="Times New Roman" panose="02020603050405020304" pitchFamily="18" charset="0"/>
              <a:ea typeface="Times New Roman" panose="02020603050405020304" pitchFamily="18" charset="0"/>
            </a:endParaRPr>
          </a:p>
          <a:p>
            <a:r>
              <a:rPr lang="en-US" sz="1200" b="1" dirty="0">
                <a:solidFill>
                  <a:srgbClr val="000000"/>
                </a:solidFill>
                <a:effectLst/>
                <a:latin typeface="Segoe UI" panose="020B0502040204020203" pitchFamily="34" charset="0"/>
                <a:ea typeface="Times New Roman" panose="02020603050405020304" pitchFamily="18" charset="0"/>
              </a:rPr>
              <a:t>P</a:t>
            </a:r>
            <a:r>
              <a:rPr lang="en-US" sz="1200" b="1" baseline="-25000" dirty="0">
                <a:solidFill>
                  <a:srgbClr val="000000"/>
                </a:solidFill>
                <a:effectLst/>
                <a:latin typeface="Segoe UI" panose="020B0502040204020203" pitchFamily="34" charset="0"/>
                <a:ea typeface="Times New Roman" panose="02020603050405020304" pitchFamily="18" charset="0"/>
              </a:rPr>
              <a:t>S</a:t>
            </a:r>
            <a:r>
              <a:rPr lang="en-US" sz="1200" b="1" dirty="0">
                <a:solidFill>
                  <a:srgbClr val="000000"/>
                </a:solidFill>
                <a:effectLst/>
                <a:latin typeface="Segoe UI" panose="020B0502040204020203" pitchFamily="34" charset="0"/>
                <a:ea typeface="Times New Roman" panose="02020603050405020304" pitchFamily="18" charset="0"/>
              </a:rPr>
              <a:t>                                   dispersed power</a:t>
            </a:r>
            <a:endParaRPr lang="en-IN" sz="1100" b="1" dirty="0">
              <a:effectLst/>
              <a:latin typeface="Times New Roman" panose="02020603050405020304" pitchFamily="18" charset="0"/>
              <a:ea typeface="Times New Roman" panose="02020603050405020304" pitchFamily="18" charset="0"/>
            </a:endParaRPr>
          </a:p>
          <a:p>
            <a:r>
              <a:rPr lang="en-US" sz="1200" b="1" dirty="0">
                <a:solidFill>
                  <a:srgbClr val="000000"/>
                </a:solidFill>
                <a:effectLst/>
                <a:latin typeface="Segoe UI" panose="020B0502040204020203" pitchFamily="34" charset="0"/>
                <a:ea typeface="Times New Roman" panose="02020603050405020304" pitchFamily="18" charset="0"/>
              </a:rPr>
              <a:t>P</a:t>
            </a:r>
            <a:r>
              <a:rPr lang="en-US" sz="1200" b="1" baseline="-25000" dirty="0">
                <a:solidFill>
                  <a:srgbClr val="000000"/>
                </a:solidFill>
                <a:effectLst/>
                <a:latin typeface="Segoe UI" panose="020B0502040204020203" pitchFamily="34" charset="0"/>
                <a:ea typeface="Times New Roman" panose="02020603050405020304" pitchFamily="18" charset="0"/>
              </a:rPr>
              <a:t>T</a:t>
            </a:r>
            <a:r>
              <a:rPr lang="en-US" sz="1200" b="1" dirty="0">
                <a:solidFill>
                  <a:srgbClr val="000000"/>
                </a:solidFill>
                <a:effectLst/>
                <a:latin typeface="Segoe UI" panose="020B0502040204020203" pitchFamily="34" charset="0"/>
                <a:ea typeface="Times New Roman" panose="02020603050405020304" pitchFamily="18" charset="0"/>
              </a:rPr>
              <a:t>                                   and transmitted power</a:t>
            </a:r>
            <a:endParaRPr lang="en-IN" sz="1100" b="1" dirty="0">
              <a:effectLst/>
              <a:latin typeface="Times New Roman" panose="02020603050405020304" pitchFamily="18" charset="0"/>
              <a:ea typeface="Times New Roman" panose="02020603050405020304" pitchFamily="18" charset="0"/>
            </a:endParaRPr>
          </a:p>
          <a:p>
            <a:r>
              <a:rPr lang="en-US" sz="1200" b="1" dirty="0">
                <a:solidFill>
                  <a:srgbClr val="000000"/>
                </a:solidFill>
                <a:effectLst/>
                <a:latin typeface="Segoe UI" panose="020B0502040204020203" pitchFamily="34" charset="0"/>
                <a:ea typeface="Times New Roman" panose="02020603050405020304" pitchFamily="18" charset="0"/>
              </a:rPr>
              <a:t>c(λ)                                attenuation coefficient</a:t>
            </a:r>
            <a:endParaRPr lang="en-IN" sz="1100" b="1" dirty="0">
              <a:effectLst/>
              <a:latin typeface="Times New Roman" panose="02020603050405020304" pitchFamily="18" charset="0"/>
              <a:ea typeface="Times New Roman" panose="02020603050405020304" pitchFamily="18" charset="0"/>
            </a:endParaRPr>
          </a:p>
          <a:p>
            <a:r>
              <a:rPr lang="en-US" sz="1200" b="1" dirty="0">
                <a:solidFill>
                  <a:srgbClr val="000000"/>
                </a:solidFill>
                <a:effectLst/>
                <a:latin typeface="Segoe UI" panose="020B0502040204020203" pitchFamily="34" charset="0"/>
                <a:ea typeface="Times New Roman" panose="02020603050405020304" pitchFamily="18" charset="0"/>
              </a:rPr>
              <a:t>∆V                                 amount of water</a:t>
            </a:r>
            <a:endParaRPr lang="en-IN" sz="1100" b="1" dirty="0">
              <a:effectLst/>
              <a:latin typeface="Times New Roman" panose="02020603050405020304" pitchFamily="18" charset="0"/>
              <a:ea typeface="Times New Roman" panose="02020603050405020304" pitchFamily="18" charset="0"/>
            </a:endParaRPr>
          </a:p>
          <a:p>
            <a:r>
              <a:rPr lang="en-US" sz="1200" b="1" dirty="0">
                <a:solidFill>
                  <a:srgbClr val="000000"/>
                </a:solidFill>
                <a:effectLst/>
                <a:latin typeface="Segoe UI" panose="020B0502040204020203" pitchFamily="34" charset="0"/>
                <a:ea typeface="Times New Roman" panose="02020603050405020304" pitchFamily="18" charset="0"/>
              </a:rPr>
              <a:t>∆D                                 </a:t>
            </a:r>
            <a:r>
              <a:rPr lang="en-US" sz="1200" b="1" dirty="0">
                <a:solidFill>
                  <a:srgbClr val="000000"/>
                </a:solidFill>
                <a:latin typeface="Segoe UI" panose="020B0502040204020203" pitchFamily="34" charset="0"/>
                <a:ea typeface="Times New Roman" panose="02020603050405020304" pitchFamily="18" charset="0"/>
              </a:rPr>
              <a:t>length</a:t>
            </a:r>
            <a:r>
              <a:rPr lang="en-US" sz="1200" b="1" dirty="0">
                <a:solidFill>
                  <a:srgbClr val="000000"/>
                </a:solidFill>
                <a:effectLst/>
                <a:latin typeface="Segoe UI" panose="020B0502040204020203" pitchFamily="34" charset="0"/>
                <a:ea typeface="Times New Roman" panose="02020603050405020304" pitchFamily="18" charset="0"/>
              </a:rPr>
              <a:t> of the cuboid</a:t>
            </a:r>
            <a:endParaRPr lang="en-IN" sz="1100" b="1" dirty="0">
              <a:effectLst/>
              <a:latin typeface="Times New Roman" panose="02020603050405020304" pitchFamily="18" charset="0"/>
              <a:ea typeface="Times New Roman" panose="02020603050405020304" pitchFamily="18" charset="0"/>
            </a:endParaRPr>
          </a:p>
          <a:p>
            <a:r>
              <a:rPr lang="en-US" sz="1200" b="1" dirty="0">
                <a:solidFill>
                  <a:srgbClr val="000000"/>
                </a:solidFill>
                <a:effectLst/>
                <a:latin typeface="Segoe UI" panose="020B0502040204020203" pitchFamily="34" charset="0"/>
                <a:ea typeface="Times New Roman" panose="02020603050405020304" pitchFamily="18" charset="0"/>
              </a:rPr>
              <a:t>λ                                    wavelength</a:t>
            </a:r>
            <a:endParaRPr lang="en-IN" sz="1100" b="1" dirty="0">
              <a:effectLst/>
              <a:latin typeface="Times New Roman" panose="02020603050405020304" pitchFamily="18" charset="0"/>
              <a:ea typeface="Times New Roman" panose="02020603050405020304" pitchFamily="18" charset="0"/>
            </a:endParaRPr>
          </a:p>
          <a:p>
            <a:r>
              <a:rPr lang="en-US" sz="1200" b="1" dirty="0">
                <a:solidFill>
                  <a:srgbClr val="000000"/>
                </a:solidFill>
                <a:effectLst/>
                <a:latin typeface="Segoe UI" panose="020B0502040204020203" pitchFamily="34" charset="0"/>
                <a:ea typeface="Times New Roman" panose="02020603050405020304" pitchFamily="18" charset="0"/>
              </a:rPr>
              <a:t>a</a:t>
            </a:r>
            <a:r>
              <a:rPr lang="en-US" sz="1200" b="1" baseline="-25000" dirty="0">
                <a:solidFill>
                  <a:srgbClr val="000000"/>
                </a:solidFill>
                <a:effectLst/>
                <a:latin typeface="Segoe UI" panose="020B0502040204020203" pitchFamily="34" charset="0"/>
                <a:ea typeface="Times New Roman" panose="02020603050405020304" pitchFamily="18" charset="0"/>
              </a:rPr>
              <a:t>w</a:t>
            </a:r>
            <a:r>
              <a:rPr lang="en-US" sz="1200" b="1" dirty="0">
                <a:solidFill>
                  <a:srgbClr val="000000"/>
                </a:solidFill>
                <a:effectLst/>
                <a:latin typeface="Segoe UI" panose="020B0502040204020203" pitchFamily="34" charset="0"/>
                <a:ea typeface="Times New Roman" panose="02020603050405020304" pitchFamily="18" charset="0"/>
              </a:rPr>
              <a:t>(λ)                              absorption due to pure seawater </a:t>
            </a:r>
            <a:endParaRPr lang="en-IN" sz="1100" b="1" dirty="0">
              <a:effectLst/>
              <a:latin typeface="Times New Roman" panose="02020603050405020304" pitchFamily="18" charset="0"/>
              <a:ea typeface="Times New Roman" panose="02020603050405020304" pitchFamily="18" charset="0"/>
            </a:endParaRPr>
          </a:p>
          <a:p>
            <a:r>
              <a:rPr lang="en-US" sz="1200" b="1" dirty="0" err="1">
                <a:solidFill>
                  <a:srgbClr val="000000"/>
                </a:solidFill>
                <a:effectLst/>
                <a:latin typeface="Segoe UI" panose="020B0502040204020203" pitchFamily="34" charset="0"/>
                <a:ea typeface="Times New Roman" panose="02020603050405020304" pitchFamily="18" charset="0"/>
              </a:rPr>
              <a:t>a</a:t>
            </a:r>
            <a:r>
              <a:rPr lang="en-US" sz="1200" b="1" baseline="-25000" dirty="0" err="1">
                <a:solidFill>
                  <a:srgbClr val="000000"/>
                </a:solidFill>
                <a:effectLst/>
                <a:latin typeface="Segoe UI" panose="020B0502040204020203" pitchFamily="34" charset="0"/>
                <a:ea typeface="Times New Roman" panose="02020603050405020304" pitchFamily="18" charset="0"/>
              </a:rPr>
              <a:t>CDOM</a:t>
            </a:r>
            <a:r>
              <a:rPr lang="en-US" sz="1200" b="1" dirty="0">
                <a:solidFill>
                  <a:srgbClr val="000000"/>
                </a:solidFill>
                <a:effectLst/>
                <a:latin typeface="Segoe UI" panose="020B0502040204020203" pitchFamily="34" charset="0"/>
                <a:ea typeface="Times New Roman" panose="02020603050405020304" pitchFamily="18" charset="0"/>
              </a:rPr>
              <a:t> (λ)                       absorption due to CDOM</a:t>
            </a:r>
            <a:endParaRPr lang="en-IN" sz="1100" b="1" dirty="0">
              <a:effectLst/>
              <a:latin typeface="Times New Roman" panose="02020603050405020304" pitchFamily="18" charset="0"/>
              <a:ea typeface="Times New Roman" panose="02020603050405020304" pitchFamily="18" charset="0"/>
            </a:endParaRPr>
          </a:p>
          <a:p>
            <a:r>
              <a:rPr lang="en-US" sz="1200" b="1" dirty="0">
                <a:solidFill>
                  <a:srgbClr val="000000"/>
                </a:solidFill>
                <a:effectLst/>
                <a:latin typeface="Segoe UI" panose="020B0502040204020203" pitchFamily="34" charset="0"/>
                <a:ea typeface="Times New Roman" panose="02020603050405020304" pitchFamily="18" charset="0"/>
              </a:rPr>
              <a:t> </a:t>
            </a:r>
            <a:r>
              <a:rPr lang="en-US" sz="1200" b="1" dirty="0" err="1">
                <a:solidFill>
                  <a:srgbClr val="000000"/>
                </a:solidFill>
                <a:effectLst/>
                <a:latin typeface="Segoe UI" panose="020B0502040204020203" pitchFamily="34" charset="0"/>
                <a:ea typeface="Times New Roman" panose="02020603050405020304" pitchFamily="18" charset="0"/>
              </a:rPr>
              <a:t>a</a:t>
            </a:r>
            <a:r>
              <a:rPr lang="en-US" sz="1200" b="1" baseline="-25000" dirty="0" err="1">
                <a:solidFill>
                  <a:srgbClr val="000000"/>
                </a:solidFill>
                <a:effectLst/>
                <a:latin typeface="Segoe UI" panose="020B0502040204020203" pitchFamily="34" charset="0"/>
                <a:ea typeface="Times New Roman" panose="02020603050405020304" pitchFamily="18" charset="0"/>
              </a:rPr>
              <a:t>phy</a:t>
            </a:r>
            <a:r>
              <a:rPr lang="en-US" sz="1200" b="1" dirty="0">
                <a:solidFill>
                  <a:srgbClr val="000000"/>
                </a:solidFill>
                <a:effectLst/>
                <a:latin typeface="Segoe UI" panose="020B0502040204020203" pitchFamily="34" charset="0"/>
                <a:ea typeface="Times New Roman" panose="02020603050405020304" pitchFamily="18" charset="0"/>
              </a:rPr>
              <a:t>(λ)                          absorption due to phytoplankton </a:t>
            </a:r>
            <a:endParaRPr lang="en-IN" sz="1100" b="1" dirty="0">
              <a:effectLst/>
              <a:latin typeface="Times New Roman" panose="02020603050405020304" pitchFamily="18" charset="0"/>
              <a:ea typeface="Times New Roman" panose="02020603050405020304" pitchFamily="18" charset="0"/>
            </a:endParaRPr>
          </a:p>
          <a:p>
            <a:r>
              <a:rPr lang="en-US" sz="1200" b="1" dirty="0" err="1">
                <a:solidFill>
                  <a:srgbClr val="000000"/>
                </a:solidFill>
                <a:effectLst/>
                <a:latin typeface="Segoe UI" panose="020B0502040204020203" pitchFamily="34" charset="0"/>
                <a:ea typeface="Times New Roman" panose="02020603050405020304" pitchFamily="18" charset="0"/>
              </a:rPr>
              <a:t>a</a:t>
            </a:r>
            <a:r>
              <a:rPr lang="en-US" sz="1200" b="1" baseline="-25000" dirty="0" err="1">
                <a:solidFill>
                  <a:srgbClr val="000000"/>
                </a:solidFill>
                <a:effectLst/>
                <a:latin typeface="Segoe UI" panose="020B0502040204020203" pitchFamily="34" charset="0"/>
                <a:ea typeface="Times New Roman" panose="02020603050405020304" pitchFamily="18" charset="0"/>
              </a:rPr>
              <a:t>det</a:t>
            </a:r>
            <a:r>
              <a:rPr lang="en-US" sz="1200" b="1" dirty="0">
                <a:solidFill>
                  <a:srgbClr val="000000"/>
                </a:solidFill>
                <a:effectLst/>
                <a:latin typeface="Segoe UI" panose="020B0502040204020203" pitchFamily="34" charset="0"/>
                <a:ea typeface="Times New Roman" panose="02020603050405020304" pitchFamily="18" charset="0"/>
              </a:rPr>
              <a:t>(λ)                           absorption due to detritus.</a:t>
            </a:r>
            <a:endParaRPr lang="en-IN" sz="1100" b="1" dirty="0">
              <a:effectLst/>
              <a:latin typeface="Times New Roman" panose="02020603050405020304" pitchFamily="18" charset="0"/>
              <a:ea typeface="Times New Roman" panose="02020603050405020304" pitchFamily="18" charset="0"/>
            </a:endParaRPr>
          </a:p>
          <a:p>
            <a:r>
              <a:rPr lang="en-US" sz="1200" b="1" dirty="0" err="1">
                <a:solidFill>
                  <a:srgbClr val="000000"/>
                </a:solidFill>
                <a:effectLst/>
                <a:latin typeface="Segoe UI" panose="020B0502040204020203" pitchFamily="34" charset="0"/>
                <a:ea typeface="Times New Roman" panose="02020603050405020304" pitchFamily="18" charset="0"/>
              </a:rPr>
              <a:t>b</a:t>
            </a:r>
            <a:r>
              <a:rPr lang="en-US" sz="1200" b="1" baseline="-25000" dirty="0" err="1">
                <a:solidFill>
                  <a:srgbClr val="000000"/>
                </a:solidFill>
                <a:effectLst/>
                <a:latin typeface="Segoe UI" panose="020B0502040204020203" pitchFamily="34" charset="0"/>
                <a:ea typeface="Times New Roman" panose="02020603050405020304" pitchFamily="18" charset="0"/>
              </a:rPr>
              <a:t>w</a:t>
            </a:r>
            <a:r>
              <a:rPr lang="en-US" sz="1200" b="1" dirty="0">
                <a:solidFill>
                  <a:srgbClr val="000000"/>
                </a:solidFill>
                <a:effectLst/>
                <a:latin typeface="Segoe UI" panose="020B0502040204020203" pitchFamily="34" charset="0"/>
                <a:ea typeface="Times New Roman" panose="02020603050405020304" pitchFamily="18" charset="0"/>
              </a:rPr>
              <a:t>(λ)                             scattering due to pure seawater</a:t>
            </a:r>
            <a:endParaRPr lang="en-IN" sz="1100" b="1" dirty="0">
              <a:effectLst/>
              <a:latin typeface="Times New Roman" panose="02020603050405020304" pitchFamily="18" charset="0"/>
              <a:ea typeface="Times New Roman" panose="02020603050405020304" pitchFamily="18" charset="0"/>
            </a:endParaRPr>
          </a:p>
          <a:p>
            <a:r>
              <a:rPr lang="en-US" sz="1200" b="1" dirty="0" err="1">
                <a:solidFill>
                  <a:srgbClr val="000000"/>
                </a:solidFill>
                <a:effectLst/>
                <a:latin typeface="Segoe UI" panose="020B0502040204020203" pitchFamily="34" charset="0"/>
                <a:ea typeface="Times New Roman" panose="02020603050405020304" pitchFamily="18" charset="0"/>
              </a:rPr>
              <a:t>b</a:t>
            </a:r>
            <a:r>
              <a:rPr lang="en-US" sz="1200" b="1" baseline="-25000" dirty="0" err="1">
                <a:solidFill>
                  <a:srgbClr val="000000"/>
                </a:solidFill>
                <a:effectLst/>
                <a:latin typeface="Segoe UI" panose="020B0502040204020203" pitchFamily="34" charset="0"/>
                <a:ea typeface="Times New Roman" panose="02020603050405020304" pitchFamily="18" charset="0"/>
              </a:rPr>
              <a:t>phy</a:t>
            </a:r>
            <a:r>
              <a:rPr lang="en-US" sz="1200" b="1" dirty="0">
                <a:solidFill>
                  <a:srgbClr val="000000"/>
                </a:solidFill>
                <a:effectLst/>
                <a:latin typeface="Segoe UI" panose="020B0502040204020203" pitchFamily="34" charset="0"/>
                <a:ea typeface="Times New Roman" panose="02020603050405020304" pitchFamily="18" charset="0"/>
              </a:rPr>
              <a:t>(λ)                           scattering due to phytoplankton, </a:t>
            </a:r>
            <a:endParaRPr lang="en-IN" sz="1100" b="1" dirty="0">
              <a:effectLst/>
              <a:latin typeface="Times New Roman" panose="02020603050405020304" pitchFamily="18" charset="0"/>
              <a:ea typeface="Times New Roman" panose="02020603050405020304" pitchFamily="18" charset="0"/>
            </a:endParaRPr>
          </a:p>
          <a:p>
            <a:r>
              <a:rPr lang="en-US" sz="1200" b="1" dirty="0" err="1">
                <a:solidFill>
                  <a:srgbClr val="000000"/>
                </a:solidFill>
                <a:effectLst/>
                <a:latin typeface="Segoe UI" panose="020B0502040204020203" pitchFamily="34" charset="0"/>
                <a:ea typeface="Times New Roman" panose="02020603050405020304" pitchFamily="18" charset="0"/>
              </a:rPr>
              <a:t>b</a:t>
            </a:r>
            <a:r>
              <a:rPr lang="en-US" sz="1200" b="1" baseline="-25000" dirty="0" err="1">
                <a:solidFill>
                  <a:srgbClr val="000000"/>
                </a:solidFill>
                <a:effectLst/>
                <a:latin typeface="Segoe UI" panose="020B0502040204020203" pitchFamily="34" charset="0"/>
                <a:ea typeface="Times New Roman" panose="02020603050405020304" pitchFamily="18" charset="0"/>
              </a:rPr>
              <a:t>det</a:t>
            </a:r>
            <a:r>
              <a:rPr lang="en-US" sz="1200" b="1" dirty="0">
                <a:solidFill>
                  <a:srgbClr val="000000"/>
                </a:solidFill>
                <a:effectLst/>
                <a:latin typeface="Segoe UI" panose="020B0502040204020203" pitchFamily="34" charset="0"/>
                <a:ea typeface="Times New Roman" panose="02020603050405020304" pitchFamily="18" charset="0"/>
              </a:rPr>
              <a:t>(λ)                            scattering due to detritus</a:t>
            </a:r>
            <a:endParaRPr lang="en-IN" sz="1100" b="1" dirty="0">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738FC47F-3226-4DB5-9422-2224183677A0}"/>
              </a:ext>
            </a:extLst>
          </p:cNvPr>
          <p:cNvSpPr txBox="1"/>
          <p:nvPr/>
        </p:nvSpPr>
        <p:spPr>
          <a:xfrm>
            <a:off x="7763389" y="5827370"/>
            <a:ext cx="2284567" cy="369332"/>
          </a:xfrm>
          <a:prstGeom prst="rect">
            <a:avLst/>
          </a:prstGeom>
          <a:noFill/>
        </p:spPr>
        <p:txBody>
          <a:bodyPr wrap="square">
            <a:spAutoFit/>
          </a:bodyPr>
          <a:lstStyle/>
          <a:p>
            <a:r>
              <a:rPr lang="en-US" sz="1800" b="1" dirty="0">
                <a:effectLst/>
                <a:latin typeface="Times New Roman" panose="02020603050405020304" pitchFamily="18" charset="0"/>
                <a:ea typeface="Times New Roman" panose="02020603050405020304" pitchFamily="18" charset="0"/>
              </a:rPr>
              <a:t>c(λ) = a(λ) + b(λ)</a:t>
            </a:r>
            <a:endParaRPr lang="en-IN" dirty="0"/>
          </a:p>
        </p:txBody>
      </p:sp>
      <p:sp>
        <p:nvSpPr>
          <p:cNvPr id="11" name="TextBox 10">
            <a:extLst>
              <a:ext uri="{FF2B5EF4-FFF2-40B4-BE49-F238E27FC236}">
                <a16:creationId xmlns:a16="http://schemas.microsoft.com/office/drawing/2014/main" id="{125AA6BB-B394-4F1E-9290-BAFAD4715571}"/>
              </a:ext>
            </a:extLst>
          </p:cNvPr>
          <p:cNvSpPr txBox="1"/>
          <p:nvPr/>
        </p:nvSpPr>
        <p:spPr>
          <a:xfrm>
            <a:off x="838200" y="3339144"/>
            <a:ext cx="6096000" cy="307777"/>
          </a:xfrm>
          <a:prstGeom prst="rect">
            <a:avLst/>
          </a:prstGeom>
          <a:noFill/>
        </p:spPr>
        <p:txBody>
          <a:bodyPr wrap="square">
            <a:spAutoFit/>
          </a:bodyPr>
          <a:lstStyle/>
          <a:p>
            <a:r>
              <a:rPr lang="en-US" sz="1400" b="1" dirty="0">
                <a:effectLst/>
                <a:latin typeface="Times New Roman" panose="02020603050405020304" pitchFamily="18" charset="0"/>
                <a:ea typeface="Times New Roman" panose="02020603050405020304" pitchFamily="18" charset="0"/>
              </a:rPr>
              <a:t>Fig. Geometry of inherent optical properties for a volume ∆V</a:t>
            </a:r>
            <a:endParaRPr lang="en-IN" sz="1400" dirty="0"/>
          </a:p>
        </p:txBody>
      </p:sp>
    </p:spTree>
    <p:extLst>
      <p:ext uri="{BB962C8B-B14F-4D97-AF65-F5344CB8AC3E}">
        <p14:creationId xmlns:p14="http://schemas.microsoft.com/office/powerpoint/2010/main" val="1496000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A27AE7A-C5BD-62DE-0A7F-9AD7412C1BCC}"/>
              </a:ext>
            </a:extLst>
          </p:cNvPr>
          <p:cNvPicPr>
            <a:picLocks noChangeAspect="1"/>
          </p:cNvPicPr>
          <p:nvPr/>
        </p:nvPicPr>
        <p:blipFill rotWithShape="1">
          <a:blip r:embed="rId2"/>
          <a:srcRect l="20688"/>
          <a:stretch/>
        </p:blipFill>
        <p:spPr>
          <a:xfrm>
            <a:off x="2522356"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CE2760-7EA5-4EC2-B146-032863B3654B}"/>
              </a:ext>
            </a:extLst>
          </p:cNvPr>
          <p:cNvSpPr>
            <a:spLocks noGrp="1"/>
          </p:cNvSpPr>
          <p:nvPr>
            <p:ph type="title"/>
          </p:nvPr>
        </p:nvSpPr>
        <p:spPr>
          <a:xfrm>
            <a:off x="838200" y="365125"/>
            <a:ext cx="3822189" cy="1899912"/>
          </a:xfrm>
        </p:spPr>
        <p:txBody>
          <a:bodyPr>
            <a:normAutofit/>
          </a:bodyPr>
          <a:lstStyle/>
          <a:p>
            <a:r>
              <a:rPr lang="en-IN" sz="4000"/>
              <a:t>Types of Water</a:t>
            </a:r>
          </a:p>
        </p:txBody>
      </p:sp>
      <p:sp>
        <p:nvSpPr>
          <p:cNvPr id="3" name="Content Placeholder 2">
            <a:extLst>
              <a:ext uri="{FF2B5EF4-FFF2-40B4-BE49-F238E27FC236}">
                <a16:creationId xmlns:a16="http://schemas.microsoft.com/office/drawing/2014/main" id="{4A605175-AF7E-4F08-A870-C97B0E541BCE}"/>
              </a:ext>
            </a:extLst>
          </p:cNvPr>
          <p:cNvSpPr>
            <a:spLocks noGrp="1"/>
          </p:cNvSpPr>
          <p:nvPr>
            <p:ph idx="1"/>
          </p:nvPr>
        </p:nvSpPr>
        <p:spPr>
          <a:xfrm>
            <a:off x="838200" y="1731523"/>
            <a:ext cx="6477000" cy="4445440"/>
          </a:xfrm>
        </p:spPr>
        <p:txBody>
          <a:bodyPr>
            <a:normAutofit/>
          </a:bodyPr>
          <a:lstStyle/>
          <a:p>
            <a:r>
              <a:rPr lang="en-US" sz="1600" dirty="0">
                <a:effectLst/>
                <a:latin typeface="Times New Roman" panose="02020603050405020304" pitchFamily="18" charset="0"/>
                <a:ea typeface="Times New Roman" panose="02020603050405020304" pitchFamily="18" charset="0"/>
              </a:rPr>
              <a:t>1. </a:t>
            </a:r>
            <a:r>
              <a:rPr lang="en-US" sz="1600" b="1" dirty="0">
                <a:effectLst/>
                <a:latin typeface="Times New Roman" panose="02020603050405020304" pitchFamily="18" charset="0"/>
                <a:ea typeface="Times New Roman" panose="02020603050405020304" pitchFamily="18" charset="0"/>
              </a:rPr>
              <a:t>Pure seawater</a:t>
            </a:r>
            <a:r>
              <a:rPr lang="en-US" sz="1600" dirty="0">
                <a:effectLst/>
                <a:latin typeface="Times New Roman" panose="02020603050405020304" pitchFamily="18" charset="0"/>
                <a:ea typeface="Times New Roman" panose="02020603050405020304" pitchFamily="18" charset="0"/>
              </a:rPr>
              <a:t>: Low scattering enables almost straight beam propagation. However, absorption still predominates in these areas, causing greater signal loss than scattering.</a:t>
            </a:r>
            <a:endParaRPr lang="en-IN" sz="1600" dirty="0">
              <a:effectLst/>
              <a:latin typeface="Times New Roman" panose="02020603050405020304" pitchFamily="18" charset="0"/>
              <a:ea typeface="Times New Roman" panose="02020603050405020304" pitchFamily="18" charset="0"/>
            </a:endParaRPr>
          </a:p>
          <a:p>
            <a:pPr marL="0" indent="0">
              <a:buNone/>
            </a:pPr>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r>
              <a:rPr lang="en-US" sz="1600" dirty="0">
                <a:effectLst/>
                <a:latin typeface="Times New Roman" panose="02020603050405020304" pitchFamily="18" charset="0"/>
                <a:ea typeface="Times New Roman" panose="02020603050405020304" pitchFamily="18" charset="0"/>
              </a:rPr>
              <a:t>2. </a:t>
            </a:r>
            <a:r>
              <a:rPr lang="en-US" sz="1600" b="1" dirty="0">
                <a:effectLst/>
                <a:latin typeface="Times New Roman" panose="02020603050405020304" pitchFamily="18" charset="0"/>
                <a:ea typeface="Times New Roman" panose="02020603050405020304" pitchFamily="18" charset="0"/>
              </a:rPr>
              <a:t>Clear ocean water</a:t>
            </a:r>
            <a:r>
              <a:rPr lang="en-US" sz="1600" dirty="0">
                <a:effectLst/>
                <a:latin typeface="Times New Roman" panose="02020603050405020304" pitchFamily="18" charset="0"/>
                <a:ea typeface="Times New Roman" panose="02020603050405020304" pitchFamily="18" charset="0"/>
              </a:rPr>
              <a:t>: Due to the large concentration of dissolved particles, scattering is the main factor, which significantly reduces the total signal.</a:t>
            </a:r>
            <a:endParaRPr lang="en-IN" sz="1600" dirty="0">
              <a:effectLst/>
              <a:latin typeface="Times New Roman" panose="02020603050405020304" pitchFamily="18" charset="0"/>
              <a:ea typeface="Times New Roman" panose="02020603050405020304" pitchFamily="18" charset="0"/>
            </a:endParaRPr>
          </a:p>
          <a:p>
            <a:pPr marL="0" indent="0">
              <a:buNone/>
            </a:pPr>
            <a:endParaRPr lang="en-IN" sz="1600" dirty="0">
              <a:effectLst/>
              <a:latin typeface="Times New Roman" panose="02020603050405020304" pitchFamily="18" charset="0"/>
              <a:ea typeface="Times New Roman" panose="02020603050405020304" pitchFamily="18" charset="0"/>
            </a:endParaRPr>
          </a:p>
          <a:p>
            <a:r>
              <a:rPr lang="en-US" sz="1600" dirty="0">
                <a:effectLst/>
                <a:latin typeface="Times New Roman" panose="02020603050405020304" pitchFamily="18" charset="0"/>
                <a:ea typeface="Times New Roman" panose="02020603050405020304" pitchFamily="18" charset="0"/>
              </a:rPr>
              <a:t>3. In </a:t>
            </a:r>
            <a:r>
              <a:rPr lang="en-US" sz="1600" b="1" dirty="0">
                <a:effectLst/>
                <a:latin typeface="Times New Roman" panose="02020603050405020304" pitchFamily="18" charset="0"/>
                <a:ea typeface="Times New Roman" panose="02020603050405020304" pitchFamily="18" charset="0"/>
              </a:rPr>
              <a:t>coastal ocean water</a:t>
            </a:r>
            <a:r>
              <a:rPr lang="en-US" sz="1600" dirty="0">
                <a:effectLst/>
                <a:latin typeface="Times New Roman" panose="02020603050405020304" pitchFamily="18" charset="0"/>
                <a:ea typeface="Times New Roman" panose="02020603050405020304" pitchFamily="18" charset="0"/>
              </a:rPr>
              <a:t>, phytoplankton-induced absorption is the main limiting factor, and the best wavelengths for transmission are mostly green.</a:t>
            </a:r>
            <a:endParaRPr lang="en-IN" sz="1600" dirty="0">
              <a:effectLst/>
              <a:latin typeface="Times New Roman" panose="02020603050405020304" pitchFamily="18" charset="0"/>
              <a:ea typeface="Times New Roman" panose="02020603050405020304" pitchFamily="18" charset="0"/>
            </a:endParaRPr>
          </a:p>
          <a:p>
            <a:pPr marL="0" indent="0">
              <a:buNone/>
            </a:pPr>
            <a:endParaRPr lang="en-IN" sz="1600" dirty="0">
              <a:effectLst/>
              <a:latin typeface="Times New Roman" panose="02020603050405020304" pitchFamily="18" charset="0"/>
              <a:ea typeface="Times New Roman" panose="02020603050405020304" pitchFamily="18" charset="0"/>
            </a:endParaRPr>
          </a:p>
          <a:p>
            <a:r>
              <a:rPr lang="en-US" sz="1600" dirty="0">
                <a:effectLst/>
                <a:latin typeface="Times New Roman" panose="02020603050405020304" pitchFamily="18" charset="0"/>
                <a:ea typeface="Times New Roman" panose="02020603050405020304" pitchFamily="18" charset="0"/>
              </a:rPr>
              <a:t>4. </a:t>
            </a:r>
            <a:r>
              <a:rPr lang="en-US" sz="1600" b="1" dirty="0">
                <a:effectLst/>
                <a:latin typeface="Times New Roman" panose="02020603050405020304" pitchFamily="18" charset="0"/>
                <a:ea typeface="Times New Roman" panose="02020603050405020304" pitchFamily="18" charset="0"/>
              </a:rPr>
              <a:t>Turbid </a:t>
            </a:r>
            <a:r>
              <a:rPr lang="en-US" sz="1600" b="1" dirty="0" err="1">
                <a:effectLst/>
                <a:latin typeface="Times New Roman" panose="02020603050405020304" pitchFamily="18" charset="0"/>
                <a:ea typeface="Times New Roman" panose="02020603050405020304" pitchFamily="18" charset="0"/>
              </a:rPr>
              <a:t>harbour</a:t>
            </a:r>
            <a:r>
              <a:rPr lang="en-US" sz="1600" b="1" dirty="0">
                <a:effectLst/>
                <a:latin typeface="Times New Roman" panose="02020603050405020304" pitchFamily="18" charset="0"/>
                <a:ea typeface="Times New Roman" panose="02020603050405020304" pitchFamily="18" charset="0"/>
              </a:rPr>
              <a:t> water</a:t>
            </a:r>
            <a:r>
              <a:rPr lang="en-US" sz="1600" dirty="0">
                <a:effectLst/>
                <a:latin typeface="Times New Roman" panose="02020603050405020304" pitchFamily="18" charset="0"/>
                <a:ea typeface="Times New Roman" panose="02020603050405020304" pitchFamily="18" charset="0"/>
              </a:rPr>
              <a:t>: Due to suspended particles and </a:t>
            </a:r>
            <a:r>
              <a:rPr lang="en-US" sz="1600" dirty="0" err="1">
                <a:effectLst/>
                <a:latin typeface="Times New Roman" panose="02020603050405020304" pitchFamily="18" charset="0"/>
                <a:ea typeface="Times New Roman" panose="02020603050405020304" pitchFamily="18" charset="0"/>
              </a:rPr>
              <a:t>colour</a:t>
            </a:r>
            <a:r>
              <a:rPr lang="en-US" sz="1600" dirty="0">
                <a:effectLst/>
                <a:latin typeface="Times New Roman" panose="02020603050405020304" pitchFamily="18" charset="0"/>
                <a:ea typeface="Times New Roman" panose="02020603050405020304" pitchFamily="18" charset="0"/>
              </a:rPr>
              <a:t> dissolved organic matter (CDOM) such fulvic and </a:t>
            </a:r>
            <a:r>
              <a:rPr lang="en-US" sz="1600" dirty="0" err="1">
                <a:effectLst/>
                <a:latin typeface="Times New Roman" panose="02020603050405020304" pitchFamily="18" charset="0"/>
                <a:ea typeface="Times New Roman" panose="02020603050405020304" pitchFamily="18" charset="0"/>
              </a:rPr>
              <a:t>humic</a:t>
            </a:r>
            <a:r>
              <a:rPr lang="en-US" sz="1600" dirty="0">
                <a:effectLst/>
                <a:latin typeface="Times New Roman" panose="02020603050405020304" pitchFamily="18" charset="0"/>
                <a:ea typeface="Times New Roman" panose="02020603050405020304" pitchFamily="18" charset="0"/>
              </a:rPr>
              <a:t> acids, strong absorption in blue wavelengths occurs.</a:t>
            </a:r>
            <a:endParaRPr lang="en-IN" sz="1600" dirty="0">
              <a:effectLst/>
              <a:latin typeface="Times New Roman" panose="02020603050405020304" pitchFamily="18" charset="0"/>
              <a:ea typeface="Times New Roman" panose="02020603050405020304" pitchFamily="18" charset="0"/>
            </a:endParaRPr>
          </a:p>
          <a:p>
            <a:endParaRPr lang="en-IN" sz="1100" dirty="0"/>
          </a:p>
        </p:txBody>
      </p:sp>
    </p:spTree>
    <p:extLst>
      <p:ext uri="{BB962C8B-B14F-4D97-AF65-F5344CB8AC3E}">
        <p14:creationId xmlns:p14="http://schemas.microsoft.com/office/powerpoint/2010/main" val="2654021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5">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Box 2">
            <a:extLst>
              <a:ext uri="{FF2B5EF4-FFF2-40B4-BE49-F238E27FC236}">
                <a16:creationId xmlns:a16="http://schemas.microsoft.com/office/drawing/2014/main" id="{C92428FC-41AB-4CD9-BDED-EE89EA5A0782}"/>
              </a:ext>
            </a:extLst>
          </p:cNvPr>
          <p:cNvSpPr txBox="1">
            <a:spLocks noChangeArrowheads="1"/>
          </p:cNvSpPr>
          <p:nvPr/>
        </p:nvSpPr>
        <p:spPr bwMode="auto">
          <a:xfrm>
            <a:off x="556532" y="643467"/>
            <a:ext cx="11210925" cy="744836"/>
          </a:xfrm>
          <a:prstGeom prst="rect">
            <a:avLst/>
          </a:prstGeom>
        </p:spPr>
        <p:txBody>
          <a:bodyPr rot="0" vert="horz" lIns="91440" tIns="45720" rIns="91440" bIns="45720" rtlCol="0" anchor="ctr" anchorCtr="0">
            <a:normAutofit/>
          </a:bodyPr>
          <a:lstStyle/>
          <a:p>
            <a:pPr algn="ctr">
              <a:lnSpc>
                <a:spcPct val="90000"/>
              </a:lnSpc>
              <a:spcBef>
                <a:spcPct val="0"/>
              </a:spcBef>
              <a:spcAft>
                <a:spcPts val="600"/>
              </a:spcAft>
            </a:pPr>
            <a:r>
              <a:rPr lang="en-US" sz="3000" b="1" kern="1200">
                <a:solidFill>
                  <a:schemeClr val="bg1"/>
                </a:solidFill>
                <a:effectLst/>
                <a:latin typeface="+mj-lt"/>
                <a:ea typeface="+mj-ea"/>
                <a:cs typeface="+mj-cs"/>
              </a:rPr>
              <a:t>TYPICAL VALUES OF a(λ), b(λ), AND c(λ) FOR DIFFERENT WATER TYPES</a:t>
            </a:r>
          </a:p>
        </p:txBody>
      </p:sp>
      <p:graphicFrame>
        <p:nvGraphicFramePr>
          <p:cNvPr id="4" name="Content Placeholder 3">
            <a:extLst>
              <a:ext uri="{FF2B5EF4-FFF2-40B4-BE49-F238E27FC236}">
                <a16:creationId xmlns:a16="http://schemas.microsoft.com/office/drawing/2014/main" id="{9210B88D-269F-41F4-87F5-9E947906B1AF}"/>
              </a:ext>
            </a:extLst>
          </p:cNvPr>
          <p:cNvGraphicFramePr>
            <a:graphicFrameLocks noGrp="1"/>
          </p:cNvGraphicFramePr>
          <p:nvPr>
            <p:ph idx="1"/>
            <p:extLst>
              <p:ext uri="{D42A27DB-BD31-4B8C-83A1-F6EECF244321}">
                <p14:modId xmlns:p14="http://schemas.microsoft.com/office/powerpoint/2010/main" val="2496804043"/>
              </p:ext>
            </p:extLst>
          </p:nvPr>
        </p:nvGraphicFramePr>
        <p:xfrm>
          <a:off x="643467" y="2390293"/>
          <a:ext cx="10905067" cy="2964071"/>
        </p:xfrm>
        <a:graphic>
          <a:graphicData uri="http://schemas.openxmlformats.org/drawingml/2006/table">
            <a:tbl>
              <a:tblPr firstRow="1" firstCol="1" bandRow="1">
                <a:solidFill>
                  <a:srgbClr val="F2F2F2">
                    <a:alpha val="45098"/>
                  </a:srgbClr>
                </a:solidFill>
                <a:tableStyleId>{5C22544A-7EE6-4342-B048-85BDC9FD1C3A}</a:tableStyleId>
              </a:tblPr>
              <a:tblGrid>
                <a:gridCol w="3656991">
                  <a:extLst>
                    <a:ext uri="{9D8B030D-6E8A-4147-A177-3AD203B41FA5}">
                      <a16:colId xmlns:a16="http://schemas.microsoft.com/office/drawing/2014/main" val="1633455400"/>
                    </a:ext>
                  </a:extLst>
                </a:gridCol>
                <a:gridCol w="2421963">
                  <a:extLst>
                    <a:ext uri="{9D8B030D-6E8A-4147-A177-3AD203B41FA5}">
                      <a16:colId xmlns:a16="http://schemas.microsoft.com/office/drawing/2014/main" val="3674803130"/>
                    </a:ext>
                  </a:extLst>
                </a:gridCol>
                <a:gridCol w="2421963">
                  <a:extLst>
                    <a:ext uri="{9D8B030D-6E8A-4147-A177-3AD203B41FA5}">
                      <a16:colId xmlns:a16="http://schemas.microsoft.com/office/drawing/2014/main" val="1029914033"/>
                    </a:ext>
                  </a:extLst>
                </a:gridCol>
                <a:gridCol w="2404150">
                  <a:extLst>
                    <a:ext uri="{9D8B030D-6E8A-4147-A177-3AD203B41FA5}">
                      <a16:colId xmlns:a16="http://schemas.microsoft.com/office/drawing/2014/main" val="4056609056"/>
                    </a:ext>
                  </a:extLst>
                </a:gridCol>
              </a:tblGrid>
              <a:tr h="638415">
                <a:tc>
                  <a:txBody>
                    <a:bodyPr/>
                    <a:lstStyle/>
                    <a:p>
                      <a:r>
                        <a:rPr lang="en-US" sz="2600" b="0" cap="none" spc="0">
                          <a:solidFill>
                            <a:schemeClr val="bg1"/>
                          </a:solidFill>
                          <a:effectLst/>
                        </a:rPr>
                        <a:t>Water types</a:t>
                      </a:r>
                      <a:endParaRPr lang="en-IN" sz="2600" b="0" cap="none" spc="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2696" marR="352696" marT="171004" marB="0" anchor="ctr">
                    <a:lnL w="12700" cmpd="sng">
                      <a:noFill/>
                    </a:lnL>
                    <a:lnR w="12700" cmpd="sng">
                      <a:noFill/>
                    </a:lnR>
                    <a:lnT w="19050" cap="flat" cmpd="sng" algn="ctr">
                      <a:noFill/>
                      <a:prstDash val="solid"/>
                    </a:lnT>
                    <a:lnB w="38100" cmpd="sng">
                      <a:noFill/>
                    </a:lnB>
                    <a:solidFill>
                      <a:schemeClr val="tx1"/>
                    </a:solidFill>
                  </a:tcPr>
                </a:tc>
                <a:tc>
                  <a:txBody>
                    <a:bodyPr/>
                    <a:lstStyle/>
                    <a:p>
                      <a:r>
                        <a:rPr lang="en-US" sz="2600" b="0" cap="none" spc="0">
                          <a:solidFill>
                            <a:schemeClr val="bg1"/>
                          </a:solidFill>
                          <a:effectLst/>
                        </a:rPr>
                        <a:t>a(λ) (m</a:t>
                      </a:r>
                      <a:r>
                        <a:rPr lang="en-US" sz="2600" b="0" cap="none" spc="0" baseline="30000">
                          <a:solidFill>
                            <a:schemeClr val="bg1"/>
                          </a:solidFill>
                          <a:effectLst/>
                        </a:rPr>
                        <a:t>−1</a:t>
                      </a:r>
                      <a:r>
                        <a:rPr lang="en-US" sz="2600" b="0" cap="none" spc="0">
                          <a:solidFill>
                            <a:schemeClr val="bg1"/>
                          </a:solidFill>
                          <a:effectLst/>
                        </a:rPr>
                        <a:t> )</a:t>
                      </a:r>
                      <a:endParaRPr lang="en-IN" sz="2600" b="0" cap="none" spc="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2696" marR="352696" marT="171004" marB="0" anchor="ctr">
                    <a:lnL w="12700" cmpd="sng">
                      <a:noFill/>
                    </a:lnL>
                    <a:lnR w="12700" cmpd="sng">
                      <a:noFill/>
                    </a:lnR>
                    <a:lnT w="19050" cap="flat" cmpd="sng" algn="ctr">
                      <a:noFill/>
                      <a:prstDash val="solid"/>
                    </a:lnT>
                    <a:lnB w="38100" cmpd="sng">
                      <a:noFill/>
                    </a:lnB>
                    <a:solidFill>
                      <a:schemeClr val="tx1"/>
                    </a:solidFill>
                  </a:tcPr>
                </a:tc>
                <a:tc>
                  <a:txBody>
                    <a:bodyPr/>
                    <a:lstStyle/>
                    <a:p>
                      <a:r>
                        <a:rPr lang="en-US" sz="2600" b="0" cap="none" spc="0">
                          <a:solidFill>
                            <a:schemeClr val="bg1"/>
                          </a:solidFill>
                          <a:effectLst/>
                        </a:rPr>
                        <a:t>b(λ) (m</a:t>
                      </a:r>
                      <a:r>
                        <a:rPr lang="en-US" sz="2600" b="0" cap="none" spc="0" baseline="30000">
                          <a:solidFill>
                            <a:schemeClr val="bg1"/>
                          </a:solidFill>
                          <a:effectLst/>
                        </a:rPr>
                        <a:t>−1</a:t>
                      </a:r>
                      <a:r>
                        <a:rPr lang="en-US" sz="2600" b="0" cap="none" spc="0">
                          <a:solidFill>
                            <a:schemeClr val="bg1"/>
                          </a:solidFill>
                          <a:effectLst/>
                        </a:rPr>
                        <a:t> )</a:t>
                      </a:r>
                      <a:endParaRPr lang="en-IN" sz="2600" b="0" cap="none" spc="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2696" marR="352696" marT="171004" marB="0" anchor="ctr">
                    <a:lnL w="12700" cmpd="sng">
                      <a:noFill/>
                    </a:lnL>
                    <a:lnR w="12700" cmpd="sng">
                      <a:noFill/>
                    </a:lnR>
                    <a:lnT w="19050" cap="flat" cmpd="sng" algn="ctr">
                      <a:noFill/>
                      <a:prstDash val="solid"/>
                    </a:lnT>
                    <a:lnB w="38100" cmpd="sng">
                      <a:noFill/>
                    </a:lnB>
                    <a:solidFill>
                      <a:schemeClr val="tx1"/>
                    </a:solidFill>
                  </a:tcPr>
                </a:tc>
                <a:tc>
                  <a:txBody>
                    <a:bodyPr/>
                    <a:lstStyle/>
                    <a:p>
                      <a:r>
                        <a:rPr lang="en-US" sz="2600" b="0" cap="none" spc="0">
                          <a:solidFill>
                            <a:schemeClr val="bg1"/>
                          </a:solidFill>
                          <a:effectLst/>
                        </a:rPr>
                        <a:t>c(λ) (m</a:t>
                      </a:r>
                      <a:r>
                        <a:rPr lang="en-US" sz="2600" b="0" cap="none" spc="0" baseline="30000">
                          <a:solidFill>
                            <a:schemeClr val="bg1"/>
                          </a:solidFill>
                          <a:effectLst/>
                        </a:rPr>
                        <a:t>−1</a:t>
                      </a:r>
                      <a:r>
                        <a:rPr lang="en-US" sz="2600" b="0" cap="none" spc="0">
                          <a:solidFill>
                            <a:schemeClr val="bg1"/>
                          </a:solidFill>
                          <a:effectLst/>
                        </a:rPr>
                        <a:t> )</a:t>
                      </a:r>
                      <a:endParaRPr lang="en-IN" sz="2600" b="0" cap="none" spc="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2696" marR="352696" marT="171004" marB="0"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1597922554"/>
                  </a:ext>
                </a:extLst>
              </a:tr>
              <a:tr h="581414">
                <a:tc>
                  <a:txBody>
                    <a:bodyPr/>
                    <a:lstStyle/>
                    <a:p>
                      <a:r>
                        <a:rPr lang="en-US" sz="2200" b="1" cap="none" spc="0">
                          <a:solidFill>
                            <a:schemeClr val="tx1"/>
                          </a:solidFill>
                          <a:effectLst/>
                        </a:rPr>
                        <a:t>Pure sea water</a:t>
                      </a:r>
                      <a:endParaRPr lang="en-IN" sz="2200" b="1"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2696" marR="352696" marT="171004" marB="0">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r>
                        <a:rPr lang="en-US" sz="2200" cap="none" spc="0">
                          <a:solidFill>
                            <a:schemeClr val="tx1"/>
                          </a:solidFill>
                          <a:effectLst/>
                        </a:rPr>
                        <a:t>0.053</a:t>
                      </a:r>
                      <a:endParaRPr lang="en-IN" sz="22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2696" marR="352696" marT="171004" marB="0">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r>
                        <a:rPr lang="en-US" sz="2200" cap="none" spc="0">
                          <a:solidFill>
                            <a:schemeClr val="tx1"/>
                          </a:solidFill>
                          <a:effectLst/>
                        </a:rPr>
                        <a:t>0.003</a:t>
                      </a:r>
                      <a:endParaRPr lang="en-IN" sz="22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2696" marR="352696" marT="171004" marB="0">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r>
                        <a:rPr lang="en-US" sz="2200" cap="none" spc="0">
                          <a:solidFill>
                            <a:schemeClr val="tx1"/>
                          </a:solidFill>
                          <a:effectLst/>
                        </a:rPr>
                        <a:t>0.056</a:t>
                      </a:r>
                      <a:endParaRPr lang="en-IN" sz="22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2696" marR="352696" marT="171004" marB="0">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1770444273"/>
                  </a:ext>
                </a:extLst>
              </a:tr>
              <a:tr h="581414">
                <a:tc>
                  <a:txBody>
                    <a:bodyPr/>
                    <a:lstStyle/>
                    <a:p>
                      <a:r>
                        <a:rPr lang="en-US" sz="2200" b="1" cap="none" spc="0">
                          <a:solidFill>
                            <a:schemeClr val="tx1"/>
                          </a:solidFill>
                          <a:effectLst/>
                        </a:rPr>
                        <a:t>Clear ocean water</a:t>
                      </a:r>
                      <a:endParaRPr lang="en-IN" sz="2200" b="1"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2696" marR="352696" marT="171004"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US" sz="2200" cap="none" spc="0">
                          <a:solidFill>
                            <a:schemeClr val="tx1"/>
                          </a:solidFill>
                          <a:effectLst/>
                        </a:rPr>
                        <a:t>0.114</a:t>
                      </a:r>
                      <a:endParaRPr lang="en-IN" sz="22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2696" marR="352696" marT="171004"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US" sz="2200" cap="none" spc="0">
                          <a:solidFill>
                            <a:schemeClr val="tx1"/>
                          </a:solidFill>
                          <a:effectLst/>
                        </a:rPr>
                        <a:t>0.037</a:t>
                      </a:r>
                      <a:endParaRPr lang="en-IN" sz="22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2696" marR="352696" marT="171004"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US" sz="2200" cap="none" spc="0">
                          <a:solidFill>
                            <a:schemeClr val="tx1"/>
                          </a:solidFill>
                          <a:effectLst/>
                        </a:rPr>
                        <a:t>0.151</a:t>
                      </a:r>
                      <a:endParaRPr lang="en-IN" sz="22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2696" marR="352696" marT="171004"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2957174192"/>
                  </a:ext>
                </a:extLst>
              </a:tr>
              <a:tr h="581414">
                <a:tc>
                  <a:txBody>
                    <a:bodyPr/>
                    <a:lstStyle/>
                    <a:p>
                      <a:r>
                        <a:rPr lang="en-US" sz="2200" b="1" cap="none" spc="0">
                          <a:solidFill>
                            <a:schemeClr val="tx1"/>
                          </a:solidFill>
                          <a:effectLst/>
                        </a:rPr>
                        <a:t>Coastal ocean water</a:t>
                      </a:r>
                      <a:endParaRPr lang="en-IN" sz="2200" b="1"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2696" marR="352696" marT="171004"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r>
                        <a:rPr lang="en-US" sz="2200" cap="none" spc="0">
                          <a:solidFill>
                            <a:schemeClr val="tx1"/>
                          </a:solidFill>
                          <a:effectLst/>
                        </a:rPr>
                        <a:t>0.179</a:t>
                      </a:r>
                      <a:endParaRPr lang="en-IN" sz="22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2696" marR="352696" marT="171004"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r>
                        <a:rPr lang="en-US" sz="2200" cap="none" spc="0">
                          <a:solidFill>
                            <a:schemeClr val="tx1"/>
                          </a:solidFill>
                          <a:effectLst/>
                        </a:rPr>
                        <a:t>0.219</a:t>
                      </a:r>
                      <a:endParaRPr lang="en-IN" sz="22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2696" marR="352696" marT="171004"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r>
                        <a:rPr lang="en-US" sz="2200" cap="none" spc="0">
                          <a:solidFill>
                            <a:schemeClr val="tx1"/>
                          </a:solidFill>
                          <a:effectLst/>
                        </a:rPr>
                        <a:t>0.298</a:t>
                      </a:r>
                      <a:endParaRPr lang="en-IN" sz="22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2696" marR="352696" marT="171004"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3693545648"/>
                  </a:ext>
                </a:extLst>
              </a:tr>
              <a:tr h="581414">
                <a:tc>
                  <a:txBody>
                    <a:bodyPr/>
                    <a:lstStyle/>
                    <a:p>
                      <a:r>
                        <a:rPr lang="en-US" sz="2200" b="1" cap="none" spc="0">
                          <a:solidFill>
                            <a:schemeClr val="tx1"/>
                          </a:solidFill>
                          <a:effectLst/>
                        </a:rPr>
                        <a:t>Turbid harbor water</a:t>
                      </a:r>
                      <a:endParaRPr lang="en-IN" sz="2200" b="1"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2696" marR="352696" marT="171004"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US" sz="2200" cap="none" spc="0">
                          <a:solidFill>
                            <a:schemeClr val="tx1"/>
                          </a:solidFill>
                          <a:effectLst/>
                        </a:rPr>
                        <a:t>0.295</a:t>
                      </a:r>
                      <a:endParaRPr lang="en-IN" sz="22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2696" marR="352696" marT="171004"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US" sz="2200" cap="none" spc="0">
                          <a:solidFill>
                            <a:schemeClr val="tx1"/>
                          </a:solidFill>
                          <a:effectLst/>
                        </a:rPr>
                        <a:t>1.875</a:t>
                      </a:r>
                      <a:endParaRPr lang="en-IN" sz="22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2696" marR="352696" marT="171004"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US" sz="2200" cap="none" spc="0">
                          <a:solidFill>
                            <a:schemeClr val="tx1"/>
                          </a:solidFill>
                          <a:effectLst/>
                        </a:rPr>
                        <a:t>2.17</a:t>
                      </a:r>
                      <a:endParaRPr lang="en-IN" sz="22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2696" marR="352696" marT="171004"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3680763804"/>
                  </a:ext>
                </a:extLst>
              </a:tr>
            </a:tbl>
          </a:graphicData>
        </a:graphic>
      </p:graphicFrame>
    </p:spTree>
    <p:extLst>
      <p:ext uri="{BB962C8B-B14F-4D97-AF65-F5344CB8AC3E}">
        <p14:creationId xmlns:p14="http://schemas.microsoft.com/office/powerpoint/2010/main" val="4237562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C6CCAD-C810-4354-8AC3-B1C1D74D8CED}"/>
              </a:ext>
            </a:extLst>
          </p:cNvPr>
          <p:cNvSpPr>
            <a:spLocks noGrp="1"/>
          </p:cNvSpPr>
          <p:nvPr>
            <p:ph type="title"/>
          </p:nvPr>
        </p:nvSpPr>
        <p:spPr>
          <a:xfrm>
            <a:off x="5894962" y="479493"/>
            <a:ext cx="5458838" cy="1325563"/>
          </a:xfrm>
        </p:spPr>
        <p:txBody>
          <a:bodyPr>
            <a:normAutofit/>
          </a:bodyPr>
          <a:lstStyle/>
          <a:p>
            <a:r>
              <a:rPr lang="en-US" sz="4000" b="1" dirty="0">
                <a:effectLst/>
                <a:latin typeface="Times New Roman" panose="02020603050405020304" pitchFamily="18" charset="0"/>
                <a:ea typeface="Times New Roman" panose="02020603050405020304" pitchFamily="18" charset="0"/>
              </a:rPr>
              <a:t>Implementation</a:t>
            </a:r>
            <a:endParaRPr lang="en-IN" sz="4000" dirty="0"/>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picture containing font, logo, graphics, design&#10;&#10;Description automatically generated">
            <a:extLst>
              <a:ext uri="{FF2B5EF4-FFF2-40B4-BE49-F238E27FC236}">
                <a16:creationId xmlns:a16="http://schemas.microsoft.com/office/drawing/2014/main" id="{BE98434C-7BE9-4164-9FDB-B2A3781C345C}"/>
              </a:ext>
            </a:extLst>
          </p:cNvPr>
          <p:cNvPicPr>
            <a:picLocks noChangeAspect="1"/>
          </p:cNvPicPr>
          <p:nvPr/>
        </p:nvPicPr>
        <p:blipFill rotWithShape="1">
          <a:blip r:embed="rId3">
            <a:extLst>
              <a:ext uri="{28A0092B-C50C-407E-A947-70E740481C1C}">
                <a14:useLocalDpi xmlns:a14="http://schemas.microsoft.com/office/drawing/2010/main" val="0"/>
              </a:ext>
            </a:extLst>
          </a:blip>
          <a:srcRect t="27211" b="23462"/>
          <a:stretch/>
        </p:blipFill>
        <p:spPr>
          <a:xfrm>
            <a:off x="181581" y="658879"/>
            <a:ext cx="4215447" cy="1325563"/>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E01AB59F-5BE0-4108-8E5E-F7C8D4468210}"/>
              </a:ext>
            </a:extLst>
          </p:cNvPr>
          <p:cNvSpPr>
            <a:spLocks noGrp="1"/>
          </p:cNvSpPr>
          <p:nvPr>
            <p:ph idx="1"/>
          </p:nvPr>
        </p:nvSpPr>
        <p:spPr>
          <a:xfrm>
            <a:off x="5894962" y="1600982"/>
            <a:ext cx="5458838" cy="1566153"/>
          </a:xfrm>
        </p:spPr>
        <p:txBody>
          <a:bodyPr>
            <a:normAutofit/>
          </a:bodyPr>
          <a:lstStyle/>
          <a:p>
            <a:r>
              <a:rPr lang="en-US" sz="2000" dirty="0" err="1">
                <a:effectLst/>
                <a:latin typeface="Times New Roman" panose="02020603050405020304" pitchFamily="18" charset="0"/>
                <a:ea typeface="Times New Roman" panose="02020603050405020304" pitchFamily="18" charset="0"/>
              </a:rPr>
              <a:t>OptiSystem</a:t>
            </a:r>
            <a:r>
              <a:rPr lang="en-US" sz="2000" dirty="0">
                <a:effectLst/>
                <a:latin typeface="Times New Roman" panose="02020603050405020304" pitchFamily="18" charset="0"/>
                <a:ea typeface="Times New Roman" panose="02020603050405020304" pitchFamily="18" charset="0"/>
              </a:rPr>
              <a:t> Simulation Software, a full programming suite created for creating, testing, and simulating optical connections in complex optical systems, is used to carry out the simulation.</a:t>
            </a:r>
            <a:endParaRPr lang="en-IN" sz="2000" dirty="0"/>
          </a:p>
        </p:txBody>
      </p:sp>
      <p:graphicFrame>
        <p:nvGraphicFramePr>
          <p:cNvPr id="7" name="Table 6">
            <a:extLst>
              <a:ext uri="{FF2B5EF4-FFF2-40B4-BE49-F238E27FC236}">
                <a16:creationId xmlns:a16="http://schemas.microsoft.com/office/drawing/2014/main" id="{3B0B5C8A-BCED-4B66-AC3C-0025912F3809}"/>
              </a:ext>
            </a:extLst>
          </p:cNvPr>
          <p:cNvGraphicFramePr>
            <a:graphicFrameLocks noGrp="1"/>
          </p:cNvGraphicFramePr>
          <p:nvPr>
            <p:extLst>
              <p:ext uri="{D42A27DB-BD31-4B8C-83A1-F6EECF244321}">
                <p14:modId xmlns:p14="http://schemas.microsoft.com/office/powerpoint/2010/main" val="2539859159"/>
              </p:ext>
            </p:extLst>
          </p:nvPr>
        </p:nvGraphicFramePr>
        <p:xfrm>
          <a:off x="1887515" y="3429000"/>
          <a:ext cx="8828110" cy="2658007"/>
        </p:xfrm>
        <a:graphic>
          <a:graphicData uri="http://schemas.openxmlformats.org/drawingml/2006/table">
            <a:tbl>
              <a:tblPr firstRow="1" firstCol="1" bandRow="1">
                <a:tableStyleId>{5C22544A-7EE6-4342-B048-85BDC9FD1C3A}</a:tableStyleId>
              </a:tblPr>
              <a:tblGrid>
                <a:gridCol w="4414055">
                  <a:extLst>
                    <a:ext uri="{9D8B030D-6E8A-4147-A177-3AD203B41FA5}">
                      <a16:colId xmlns:a16="http://schemas.microsoft.com/office/drawing/2014/main" val="2910726827"/>
                    </a:ext>
                  </a:extLst>
                </a:gridCol>
                <a:gridCol w="4414055">
                  <a:extLst>
                    <a:ext uri="{9D8B030D-6E8A-4147-A177-3AD203B41FA5}">
                      <a16:colId xmlns:a16="http://schemas.microsoft.com/office/drawing/2014/main" val="3494864036"/>
                    </a:ext>
                  </a:extLst>
                </a:gridCol>
              </a:tblGrid>
              <a:tr h="643201">
                <a:tc>
                  <a:txBody>
                    <a:bodyPr/>
                    <a:lstStyle/>
                    <a:p>
                      <a:pPr algn="ctr"/>
                      <a:r>
                        <a:rPr lang="en-US" sz="2800" dirty="0">
                          <a:effectLst/>
                        </a:rPr>
                        <a:t>Parameters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800" dirty="0">
                          <a:effectLst/>
                        </a:rPr>
                        <a:t>Values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0843186"/>
                  </a:ext>
                </a:extLst>
              </a:tr>
              <a:tr h="494769">
                <a:tc>
                  <a:txBody>
                    <a:bodyPr/>
                    <a:lstStyle/>
                    <a:p>
                      <a:pPr algn="ctr"/>
                      <a:r>
                        <a:rPr lang="en-US" sz="2000" dirty="0">
                          <a:effectLst/>
                        </a:rPr>
                        <a:t>Bit rate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000" dirty="0">
                          <a:effectLst/>
                        </a:rPr>
                        <a:t>5 Gbps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26602450"/>
                  </a:ext>
                </a:extLst>
              </a:tr>
              <a:tr h="512634">
                <a:tc>
                  <a:txBody>
                    <a:bodyPr/>
                    <a:lstStyle/>
                    <a:p>
                      <a:pPr algn="ctr"/>
                      <a:r>
                        <a:rPr lang="en-US" sz="2000" dirty="0">
                          <a:effectLst/>
                        </a:rPr>
                        <a:t>Modulation</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000">
                          <a:effectLst/>
                        </a:rPr>
                        <a:t>NRZ</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44598445"/>
                  </a:ext>
                </a:extLst>
              </a:tr>
              <a:tr h="494769">
                <a:tc>
                  <a:txBody>
                    <a:bodyPr/>
                    <a:lstStyle/>
                    <a:p>
                      <a:pPr algn="ctr"/>
                      <a:r>
                        <a:rPr lang="en-US" sz="2000" dirty="0">
                          <a:effectLst/>
                        </a:rPr>
                        <a:t>Distance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000" dirty="0">
                          <a:effectLst/>
                        </a:rPr>
                        <a:t>(1.5, 2.0, 2.5,3.0, 3.5)km</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13635472"/>
                  </a:ext>
                </a:extLst>
              </a:tr>
              <a:tr h="512634">
                <a:tc>
                  <a:txBody>
                    <a:bodyPr/>
                    <a:lstStyle/>
                    <a:p>
                      <a:pPr algn="ctr"/>
                      <a:r>
                        <a:rPr lang="en-US" sz="2000">
                          <a:effectLst/>
                        </a:rPr>
                        <a:t>Power</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000" dirty="0">
                          <a:effectLst/>
                        </a:rPr>
                        <a:t>20mW</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32825138"/>
                  </a:ext>
                </a:extLst>
              </a:tr>
            </a:tbl>
          </a:graphicData>
        </a:graphic>
      </p:graphicFrame>
      <p:sp>
        <p:nvSpPr>
          <p:cNvPr id="8" name="TextBox 7">
            <a:extLst>
              <a:ext uri="{FF2B5EF4-FFF2-40B4-BE49-F238E27FC236}">
                <a16:creationId xmlns:a16="http://schemas.microsoft.com/office/drawing/2014/main" id="{2770FF53-930B-4DFD-BE81-C9AEA5F7B6BF}"/>
              </a:ext>
            </a:extLst>
          </p:cNvPr>
          <p:cNvSpPr txBox="1"/>
          <p:nvPr/>
        </p:nvSpPr>
        <p:spPr>
          <a:xfrm>
            <a:off x="5386093" y="6193841"/>
            <a:ext cx="2301977" cy="369332"/>
          </a:xfrm>
          <a:prstGeom prst="rect">
            <a:avLst/>
          </a:prstGeom>
          <a:noFill/>
        </p:spPr>
        <p:txBody>
          <a:bodyPr wrap="none" rtlCol="0">
            <a:spAutoFit/>
          </a:bodyPr>
          <a:lstStyle/>
          <a:p>
            <a:r>
              <a:rPr lang="en-IN" dirty="0"/>
              <a:t>Simulation Parameters</a:t>
            </a:r>
          </a:p>
        </p:txBody>
      </p:sp>
    </p:spTree>
    <p:extLst>
      <p:ext uri="{BB962C8B-B14F-4D97-AF65-F5344CB8AC3E}">
        <p14:creationId xmlns:p14="http://schemas.microsoft.com/office/powerpoint/2010/main" val="2371440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C57688-D481-4114-A27C-1920E6939D8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Optisystem Design</a:t>
            </a:r>
          </a:p>
        </p:txBody>
      </p:sp>
      <p:pic>
        <p:nvPicPr>
          <p:cNvPr id="4" name="Content Placeholder 3" descr="A picture containing text, diagram, line, plot&#10;&#10;Description automatically generated">
            <a:extLst>
              <a:ext uri="{FF2B5EF4-FFF2-40B4-BE49-F238E27FC236}">
                <a16:creationId xmlns:a16="http://schemas.microsoft.com/office/drawing/2014/main" id="{D4B3C2BE-DD7B-48B5-8A3A-548CC49624F5}"/>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43467" y="1868521"/>
            <a:ext cx="10905066" cy="4007611"/>
          </a:xfrm>
          <a:prstGeom prst="rect">
            <a:avLst/>
          </a:prstGeom>
        </p:spPr>
      </p:pic>
    </p:spTree>
    <p:extLst>
      <p:ext uri="{BB962C8B-B14F-4D97-AF65-F5344CB8AC3E}">
        <p14:creationId xmlns:p14="http://schemas.microsoft.com/office/powerpoint/2010/main" val="382873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17EE4C4-2C83-404C-9C95-4C13A5963DAC}"/>
              </a:ext>
            </a:extLst>
          </p:cNvPr>
          <p:cNvPicPr/>
          <p:nvPr/>
        </p:nvPicPr>
        <p:blipFill>
          <a:blip r:embed="rId2">
            <a:extLst>
              <a:ext uri="{28A0092B-C50C-407E-A947-70E740481C1C}">
                <a14:useLocalDpi xmlns:a14="http://schemas.microsoft.com/office/drawing/2010/main" val="0"/>
              </a:ext>
            </a:extLst>
          </a:blip>
          <a:srcRect/>
          <a:stretch/>
        </p:blipFill>
        <p:spPr>
          <a:xfrm>
            <a:off x="331701" y="1471971"/>
            <a:ext cx="5653092" cy="4283710"/>
          </a:xfrm>
          <a:prstGeom prst="rect">
            <a:avLst/>
          </a:prstGeom>
        </p:spPr>
      </p:pic>
      <p:pic>
        <p:nvPicPr>
          <p:cNvPr id="7" name="Picture 6">
            <a:extLst>
              <a:ext uri="{FF2B5EF4-FFF2-40B4-BE49-F238E27FC236}">
                <a16:creationId xmlns:a16="http://schemas.microsoft.com/office/drawing/2014/main" id="{037E33EF-71B7-4410-B637-DBF14508C546}"/>
              </a:ext>
            </a:extLst>
          </p:cNvPr>
          <p:cNvPicPr/>
          <p:nvPr/>
        </p:nvPicPr>
        <p:blipFill>
          <a:blip r:embed="rId3">
            <a:extLst>
              <a:ext uri="{28A0092B-C50C-407E-A947-70E740481C1C}">
                <a14:useLocalDpi xmlns:a14="http://schemas.microsoft.com/office/drawing/2010/main" val="0"/>
              </a:ext>
            </a:extLst>
          </a:blip>
          <a:srcRect/>
          <a:stretch/>
        </p:blipFill>
        <p:spPr>
          <a:xfrm>
            <a:off x="6314268" y="1449746"/>
            <a:ext cx="5691889" cy="4305935"/>
          </a:xfrm>
          <a:prstGeom prst="rect">
            <a:avLst/>
          </a:prstGeom>
        </p:spPr>
      </p:pic>
      <p:sp>
        <p:nvSpPr>
          <p:cNvPr id="8" name="Rectangle 7">
            <a:extLst>
              <a:ext uri="{FF2B5EF4-FFF2-40B4-BE49-F238E27FC236}">
                <a16:creationId xmlns:a16="http://schemas.microsoft.com/office/drawing/2014/main" id="{552A5BB2-DCC8-447D-AA9D-7F8D3627019D}"/>
              </a:ext>
            </a:extLst>
          </p:cNvPr>
          <p:cNvSpPr/>
          <p:nvPr/>
        </p:nvSpPr>
        <p:spPr>
          <a:xfrm>
            <a:off x="157038" y="178989"/>
            <a:ext cx="394011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Eye Diagrams</a:t>
            </a:r>
          </a:p>
        </p:txBody>
      </p:sp>
      <p:sp>
        <p:nvSpPr>
          <p:cNvPr id="9" name="Text Box 2">
            <a:extLst>
              <a:ext uri="{FF2B5EF4-FFF2-40B4-BE49-F238E27FC236}">
                <a16:creationId xmlns:a16="http://schemas.microsoft.com/office/drawing/2014/main" id="{61622C1E-BC6F-4A12-9D61-A1FD89A1268F}"/>
              </a:ext>
            </a:extLst>
          </p:cNvPr>
          <p:cNvSpPr txBox="1">
            <a:spLocks noChangeArrowheads="1"/>
          </p:cNvSpPr>
          <p:nvPr/>
        </p:nvSpPr>
        <p:spPr bwMode="auto">
          <a:xfrm>
            <a:off x="934065" y="5849743"/>
            <a:ext cx="5161935" cy="369332"/>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r>
              <a:rPr lang="en-US" dirty="0">
                <a:effectLst/>
                <a:latin typeface="Times New Roman" panose="02020603050405020304" pitchFamily="18" charset="0"/>
                <a:ea typeface="Times New Roman" panose="02020603050405020304" pitchFamily="18" charset="0"/>
              </a:rPr>
              <a:t>Eye diagram for pure sea water at1500m @5Gbps</a:t>
            </a:r>
            <a:endParaRPr lang="en-IN" dirty="0">
              <a:effectLst/>
              <a:latin typeface="Times New Roman" panose="02020603050405020304" pitchFamily="18" charset="0"/>
              <a:ea typeface="Times New Roman" panose="02020603050405020304" pitchFamily="18" charset="0"/>
            </a:endParaRPr>
          </a:p>
        </p:txBody>
      </p:sp>
      <p:sp>
        <p:nvSpPr>
          <p:cNvPr id="11" name="Text Box 2">
            <a:extLst>
              <a:ext uri="{FF2B5EF4-FFF2-40B4-BE49-F238E27FC236}">
                <a16:creationId xmlns:a16="http://schemas.microsoft.com/office/drawing/2014/main" id="{7F615C03-861D-4C13-BBD8-3F620EDAFE88}"/>
              </a:ext>
            </a:extLst>
          </p:cNvPr>
          <p:cNvSpPr txBox="1">
            <a:spLocks noChangeArrowheads="1"/>
          </p:cNvSpPr>
          <p:nvPr/>
        </p:nvSpPr>
        <p:spPr bwMode="auto">
          <a:xfrm>
            <a:off x="6363299" y="5849743"/>
            <a:ext cx="5161935" cy="369332"/>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r>
              <a:rPr lang="en-US" dirty="0">
                <a:effectLst/>
                <a:latin typeface="Times New Roman" panose="02020603050405020304" pitchFamily="18" charset="0"/>
                <a:ea typeface="Times New Roman" panose="02020603050405020304" pitchFamily="18" charset="0"/>
              </a:rPr>
              <a:t>Eye diagram for pure sea water at 2000m @5Gbps</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69427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F9BC10D-EB7C-4224-88FB-ACA03443C888}"/>
              </a:ext>
            </a:extLst>
          </p:cNvPr>
          <p:cNvPicPr/>
          <p:nvPr/>
        </p:nvPicPr>
        <p:blipFill>
          <a:blip r:embed="rId2">
            <a:extLst>
              <a:ext uri="{28A0092B-C50C-407E-A947-70E740481C1C}">
                <a14:useLocalDpi xmlns:a14="http://schemas.microsoft.com/office/drawing/2010/main" val="0"/>
              </a:ext>
            </a:extLst>
          </a:blip>
          <a:srcRect/>
          <a:stretch/>
        </p:blipFill>
        <p:spPr>
          <a:xfrm>
            <a:off x="264636" y="1604963"/>
            <a:ext cx="5719128" cy="4352925"/>
          </a:xfrm>
          <a:prstGeom prst="rect">
            <a:avLst/>
          </a:prstGeom>
        </p:spPr>
      </p:pic>
      <p:pic>
        <p:nvPicPr>
          <p:cNvPr id="5" name="Picture 4">
            <a:extLst>
              <a:ext uri="{FF2B5EF4-FFF2-40B4-BE49-F238E27FC236}">
                <a16:creationId xmlns:a16="http://schemas.microsoft.com/office/drawing/2014/main" id="{B1B1DD19-E2D5-4F4D-B7CA-3FF18F9DEEDC}"/>
              </a:ext>
            </a:extLst>
          </p:cNvPr>
          <p:cNvPicPr/>
          <p:nvPr/>
        </p:nvPicPr>
        <p:blipFill>
          <a:blip r:embed="rId3">
            <a:extLst>
              <a:ext uri="{28A0092B-C50C-407E-A947-70E740481C1C}">
                <a14:useLocalDpi xmlns:a14="http://schemas.microsoft.com/office/drawing/2010/main" val="0"/>
              </a:ext>
            </a:extLst>
          </a:blip>
          <a:srcRect/>
          <a:stretch/>
        </p:blipFill>
        <p:spPr>
          <a:xfrm>
            <a:off x="6211408" y="1677570"/>
            <a:ext cx="5616102" cy="4207711"/>
          </a:xfrm>
          <a:prstGeom prst="rect">
            <a:avLst/>
          </a:prstGeom>
        </p:spPr>
      </p:pic>
      <p:sp>
        <p:nvSpPr>
          <p:cNvPr id="7" name="Rectangle 6">
            <a:extLst>
              <a:ext uri="{FF2B5EF4-FFF2-40B4-BE49-F238E27FC236}">
                <a16:creationId xmlns:a16="http://schemas.microsoft.com/office/drawing/2014/main" id="{057BCBE6-761F-40C0-BFEA-A74D472D253E}"/>
              </a:ext>
            </a:extLst>
          </p:cNvPr>
          <p:cNvSpPr/>
          <p:nvPr/>
        </p:nvSpPr>
        <p:spPr>
          <a:xfrm>
            <a:off x="157038" y="178989"/>
            <a:ext cx="394011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Eye Diagrams</a:t>
            </a:r>
          </a:p>
        </p:txBody>
      </p:sp>
      <p:sp>
        <p:nvSpPr>
          <p:cNvPr id="8" name="Text Box 2">
            <a:extLst>
              <a:ext uri="{FF2B5EF4-FFF2-40B4-BE49-F238E27FC236}">
                <a16:creationId xmlns:a16="http://schemas.microsoft.com/office/drawing/2014/main" id="{DFA1EF4E-4747-40E8-895E-3BF396257A0A}"/>
              </a:ext>
            </a:extLst>
          </p:cNvPr>
          <p:cNvSpPr txBox="1">
            <a:spLocks noChangeArrowheads="1"/>
          </p:cNvSpPr>
          <p:nvPr/>
        </p:nvSpPr>
        <p:spPr bwMode="auto">
          <a:xfrm>
            <a:off x="934065" y="5956719"/>
            <a:ext cx="5161935" cy="369332"/>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r>
              <a:rPr lang="en-US" dirty="0">
                <a:effectLst/>
                <a:latin typeface="Times New Roman" panose="02020603050405020304" pitchFamily="18" charset="0"/>
                <a:ea typeface="Times New Roman" panose="02020603050405020304" pitchFamily="18" charset="0"/>
              </a:rPr>
              <a:t>Eye diagram for pure sea water at 2500m @5Gbps</a:t>
            </a:r>
            <a:endParaRPr lang="en-IN" dirty="0">
              <a:effectLst/>
              <a:latin typeface="Times New Roman" panose="02020603050405020304" pitchFamily="18" charset="0"/>
              <a:ea typeface="Times New Roman" panose="02020603050405020304" pitchFamily="18" charset="0"/>
            </a:endParaRPr>
          </a:p>
        </p:txBody>
      </p:sp>
      <p:sp>
        <p:nvSpPr>
          <p:cNvPr id="11" name="Text Box 2">
            <a:extLst>
              <a:ext uri="{FF2B5EF4-FFF2-40B4-BE49-F238E27FC236}">
                <a16:creationId xmlns:a16="http://schemas.microsoft.com/office/drawing/2014/main" id="{E148A90E-AF9D-40CB-BAAD-12D4AA4C1B91}"/>
              </a:ext>
            </a:extLst>
          </p:cNvPr>
          <p:cNvSpPr txBox="1">
            <a:spLocks noChangeArrowheads="1"/>
          </p:cNvSpPr>
          <p:nvPr/>
        </p:nvSpPr>
        <p:spPr bwMode="auto">
          <a:xfrm>
            <a:off x="6513038" y="5956719"/>
            <a:ext cx="5161935" cy="369332"/>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r>
              <a:rPr lang="en-US" dirty="0">
                <a:effectLst/>
                <a:latin typeface="Times New Roman" panose="02020603050405020304" pitchFamily="18" charset="0"/>
                <a:ea typeface="Times New Roman" panose="02020603050405020304" pitchFamily="18" charset="0"/>
              </a:rPr>
              <a:t>Eye diagram for pure sea water at 3000m @5Gbps</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24740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A50892A-B37F-4836-92C2-C450D4C4BE1E}"/>
              </a:ext>
            </a:extLst>
          </p:cNvPr>
          <p:cNvPicPr>
            <a:picLocks noGrp="1"/>
          </p:cNvPicPr>
          <p:nvPr>
            <p:ph idx="1"/>
          </p:nvPr>
        </p:nvPicPr>
        <p:blipFill>
          <a:blip r:embed="rId2">
            <a:extLst>
              <a:ext uri="{28A0092B-C50C-407E-A947-70E740481C1C}">
                <a14:useLocalDpi xmlns:a14="http://schemas.microsoft.com/office/drawing/2010/main" val="0"/>
              </a:ext>
            </a:extLst>
          </a:blip>
          <a:srcRect/>
          <a:stretch/>
        </p:blipFill>
        <p:spPr>
          <a:xfrm>
            <a:off x="3252930" y="1825625"/>
            <a:ext cx="5686140" cy="4351338"/>
          </a:xfrm>
          <a:prstGeom prst="rect">
            <a:avLst/>
          </a:prstGeom>
        </p:spPr>
      </p:pic>
      <p:sp>
        <p:nvSpPr>
          <p:cNvPr id="9" name="Rectangle 8">
            <a:extLst>
              <a:ext uri="{FF2B5EF4-FFF2-40B4-BE49-F238E27FC236}">
                <a16:creationId xmlns:a16="http://schemas.microsoft.com/office/drawing/2014/main" id="{298ADC44-CEDB-4931-9F26-3020DA4B3A83}"/>
              </a:ext>
            </a:extLst>
          </p:cNvPr>
          <p:cNvSpPr/>
          <p:nvPr/>
        </p:nvSpPr>
        <p:spPr>
          <a:xfrm>
            <a:off x="157038" y="178989"/>
            <a:ext cx="394011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Eye Diagrams</a:t>
            </a:r>
          </a:p>
        </p:txBody>
      </p:sp>
      <p:sp>
        <p:nvSpPr>
          <p:cNvPr id="6" name="Text Box 2">
            <a:extLst>
              <a:ext uri="{FF2B5EF4-FFF2-40B4-BE49-F238E27FC236}">
                <a16:creationId xmlns:a16="http://schemas.microsoft.com/office/drawing/2014/main" id="{F45FBC93-B76E-461B-8691-EBCF2183D17B}"/>
              </a:ext>
            </a:extLst>
          </p:cNvPr>
          <p:cNvSpPr txBox="1">
            <a:spLocks noChangeArrowheads="1"/>
          </p:cNvSpPr>
          <p:nvPr/>
        </p:nvSpPr>
        <p:spPr bwMode="auto">
          <a:xfrm>
            <a:off x="3658215" y="6176963"/>
            <a:ext cx="5161935" cy="369332"/>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r>
              <a:rPr lang="en-US" dirty="0">
                <a:effectLst/>
                <a:latin typeface="Times New Roman" panose="02020603050405020304" pitchFamily="18" charset="0"/>
                <a:ea typeface="Times New Roman" panose="02020603050405020304" pitchFamily="18" charset="0"/>
              </a:rPr>
              <a:t>Eye diagram for pure sea water at 3500m @5Gbps</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70502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68">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70">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TextBox 34">
            <a:extLst>
              <a:ext uri="{FF2B5EF4-FFF2-40B4-BE49-F238E27FC236}">
                <a16:creationId xmlns:a16="http://schemas.microsoft.com/office/drawing/2014/main" id="{2F8D65A9-0133-4EFA-A18D-A2DEC95AA192}"/>
              </a:ext>
            </a:extLst>
          </p:cNvPr>
          <p:cNvSpPr txBox="1"/>
          <p:nvPr/>
        </p:nvSpPr>
        <p:spPr>
          <a:xfrm>
            <a:off x="828675" y="494414"/>
            <a:ext cx="10534650" cy="81740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100" b="1" kern="1200" dirty="0">
                <a:solidFill>
                  <a:schemeClr val="tx1"/>
                </a:solidFill>
                <a:effectLst/>
                <a:latin typeface="+mj-lt"/>
                <a:ea typeface="+mj-ea"/>
                <a:cs typeface="+mj-cs"/>
              </a:rPr>
              <a:t>Impact on Q-factor with transmission distance for NRZ modulation</a:t>
            </a:r>
            <a:endParaRPr lang="en-US" sz="3100" kern="1200" dirty="0">
              <a:solidFill>
                <a:schemeClr val="tx1"/>
              </a:solidFill>
              <a:latin typeface="+mj-lt"/>
              <a:ea typeface="+mj-ea"/>
              <a:cs typeface="+mj-cs"/>
            </a:endParaRPr>
          </a:p>
        </p:txBody>
      </p:sp>
      <p:graphicFrame>
        <p:nvGraphicFramePr>
          <p:cNvPr id="6" name="Table 5">
            <a:extLst>
              <a:ext uri="{FF2B5EF4-FFF2-40B4-BE49-F238E27FC236}">
                <a16:creationId xmlns:a16="http://schemas.microsoft.com/office/drawing/2014/main" id="{4920B765-9FF5-4801-B8BA-D9446B2E957E}"/>
              </a:ext>
            </a:extLst>
          </p:cNvPr>
          <p:cNvGraphicFramePr>
            <a:graphicFrameLocks noGrp="1"/>
          </p:cNvGraphicFramePr>
          <p:nvPr>
            <p:extLst>
              <p:ext uri="{D42A27DB-BD31-4B8C-83A1-F6EECF244321}">
                <p14:modId xmlns:p14="http://schemas.microsoft.com/office/powerpoint/2010/main" val="2381679428"/>
              </p:ext>
            </p:extLst>
          </p:nvPr>
        </p:nvGraphicFramePr>
        <p:xfrm>
          <a:off x="1368353" y="2354239"/>
          <a:ext cx="9455297" cy="3948088"/>
        </p:xfrm>
        <a:graphic>
          <a:graphicData uri="http://schemas.openxmlformats.org/drawingml/2006/table">
            <a:tbl>
              <a:tblPr firstRow="1" bandRow="1">
                <a:tableStyleId>{5C22544A-7EE6-4342-B048-85BDC9FD1C3A}</a:tableStyleId>
              </a:tblPr>
              <a:tblGrid>
                <a:gridCol w="2394529">
                  <a:extLst>
                    <a:ext uri="{9D8B030D-6E8A-4147-A177-3AD203B41FA5}">
                      <a16:colId xmlns:a16="http://schemas.microsoft.com/office/drawing/2014/main" val="4243913073"/>
                    </a:ext>
                  </a:extLst>
                </a:gridCol>
                <a:gridCol w="1915372">
                  <a:extLst>
                    <a:ext uri="{9D8B030D-6E8A-4147-A177-3AD203B41FA5}">
                      <a16:colId xmlns:a16="http://schemas.microsoft.com/office/drawing/2014/main" val="3591476293"/>
                    </a:ext>
                  </a:extLst>
                </a:gridCol>
                <a:gridCol w="1573123">
                  <a:extLst>
                    <a:ext uri="{9D8B030D-6E8A-4147-A177-3AD203B41FA5}">
                      <a16:colId xmlns:a16="http://schemas.microsoft.com/office/drawing/2014/main" val="2610250000"/>
                    </a:ext>
                  </a:extLst>
                </a:gridCol>
                <a:gridCol w="1806655">
                  <a:extLst>
                    <a:ext uri="{9D8B030D-6E8A-4147-A177-3AD203B41FA5}">
                      <a16:colId xmlns:a16="http://schemas.microsoft.com/office/drawing/2014/main" val="4171026538"/>
                    </a:ext>
                  </a:extLst>
                </a:gridCol>
                <a:gridCol w="1765618">
                  <a:extLst>
                    <a:ext uri="{9D8B030D-6E8A-4147-A177-3AD203B41FA5}">
                      <a16:colId xmlns:a16="http://schemas.microsoft.com/office/drawing/2014/main" val="335696549"/>
                    </a:ext>
                  </a:extLst>
                </a:gridCol>
              </a:tblGrid>
              <a:tr h="1297371">
                <a:tc rowSpan="2">
                  <a:txBody>
                    <a:bodyPr/>
                    <a:lstStyle/>
                    <a:p>
                      <a:pPr algn="l">
                        <a:lnSpc>
                          <a:spcPct val="107000"/>
                        </a:lnSpc>
                      </a:pPr>
                      <a:r>
                        <a:rPr lang="en-US" sz="2000">
                          <a:effectLst/>
                        </a:rPr>
                        <a:t> </a:t>
                      </a:r>
                      <a:endParaRPr lang="en-IN" sz="1400">
                        <a:effectLst/>
                      </a:endParaRPr>
                    </a:p>
                    <a:p>
                      <a:pPr algn="l">
                        <a:lnSpc>
                          <a:spcPct val="107000"/>
                        </a:lnSpc>
                      </a:pPr>
                      <a:r>
                        <a:rPr lang="en-US" sz="2000">
                          <a:effectLst/>
                        </a:rPr>
                        <a:t> </a:t>
                      </a:r>
                      <a:endParaRPr lang="en-IN" sz="1400">
                        <a:effectLst/>
                      </a:endParaRPr>
                    </a:p>
                    <a:p>
                      <a:pPr algn="l">
                        <a:lnSpc>
                          <a:spcPct val="107000"/>
                        </a:lnSpc>
                      </a:pPr>
                      <a:r>
                        <a:rPr lang="en-US" sz="2000">
                          <a:effectLst/>
                        </a:rPr>
                        <a:t>Distance(m)</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8802" marR="98802" marT="0" marB="0"/>
                </a:tc>
                <a:tc gridSpan="4">
                  <a:txBody>
                    <a:bodyPr/>
                    <a:lstStyle/>
                    <a:p>
                      <a:pPr algn="ctr">
                        <a:lnSpc>
                          <a:spcPct val="107000"/>
                        </a:lnSpc>
                      </a:pPr>
                      <a:r>
                        <a:rPr lang="en-US" sz="2000">
                          <a:effectLst/>
                        </a:rPr>
                        <a:t> </a:t>
                      </a:r>
                      <a:endParaRPr lang="en-IN" sz="1400">
                        <a:effectLst/>
                      </a:endParaRPr>
                    </a:p>
                    <a:p>
                      <a:pPr algn="ctr">
                        <a:lnSpc>
                          <a:spcPct val="107000"/>
                        </a:lnSpc>
                      </a:pPr>
                      <a:r>
                        <a:rPr lang="en-US" sz="2000">
                          <a:effectLst/>
                        </a:rPr>
                        <a:t> </a:t>
                      </a:r>
                      <a:endParaRPr lang="en-IN" sz="1400">
                        <a:effectLst/>
                      </a:endParaRPr>
                    </a:p>
                    <a:p>
                      <a:pPr algn="ctr">
                        <a:lnSpc>
                          <a:spcPct val="107000"/>
                        </a:lnSpc>
                      </a:pPr>
                      <a:r>
                        <a:rPr lang="en-US" sz="2000">
                          <a:effectLst/>
                        </a:rPr>
                        <a:t>Types of water </a:t>
                      </a:r>
                    </a:p>
                    <a:p>
                      <a:pPr algn="ctr">
                        <a:lnSpc>
                          <a:spcPct val="107000"/>
                        </a:lnSpc>
                      </a:pPr>
                      <a:r>
                        <a:rPr lang="en-US" sz="2000">
                          <a:effectLst/>
                        </a:rPr>
                        <a:t>&amp; their corresponding Q-factors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8802" marR="98802" marT="0" marB="0"/>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0732581"/>
                  </a:ext>
                </a:extLst>
              </a:tr>
              <a:tr h="976527">
                <a:tc vMerge="1">
                  <a:txBody>
                    <a:bodyPr/>
                    <a:lstStyle/>
                    <a:p>
                      <a:endParaRPr lang="en-IN"/>
                    </a:p>
                  </a:txBody>
                  <a:tcPr/>
                </a:tc>
                <a:tc>
                  <a:txBody>
                    <a:bodyPr/>
                    <a:lstStyle/>
                    <a:p>
                      <a:pPr algn="l">
                        <a:lnSpc>
                          <a:spcPct val="107000"/>
                        </a:lnSpc>
                      </a:pPr>
                      <a:r>
                        <a:rPr lang="en-US" sz="2000">
                          <a:effectLst/>
                        </a:rPr>
                        <a:t>Pure sea water</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8802" marR="98802" marT="0" marB="0"/>
                </a:tc>
                <a:tc>
                  <a:txBody>
                    <a:bodyPr/>
                    <a:lstStyle/>
                    <a:p>
                      <a:pPr algn="l">
                        <a:lnSpc>
                          <a:spcPct val="107000"/>
                        </a:lnSpc>
                      </a:pPr>
                      <a:r>
                        <a:rPr lang="en-US" sz="2000">
                          <a:effectLst/>
                        </a:rPr>
                        <a:t>Clear Ocean water</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8802" marR="98802" marT="0" marB="0"/>
                </a:tc>
                <a:tc>
                  <a:txBody>
                    <a:bodyPr/>
                    <a:lstStyle/>
                    <a:p>
                      <a:pPr algn="l">
                        <a:lnSpc>
                          <a:spcPct val="107000"/>
                        </a:lnSpc>
                      </a:pPr>
                      <a:r>
                        <a:rPr lang="en-US" sz="2000">
                          <a:effectLst/>
                        </a:rPr>
                        <a:t>Coastal </a:t>
                      </a:r>
                    </a:p>
                    <a:p>
                      <a:pPr algn="l">
                        <a:lnSpc>
                          <a:spcPct val="107000"/>
                        </a:lnSpc>
                      </a:pPr>
                      <a:r>
                        <a:rPr lang="en-US" sz="2000">
                          <a:effectLst/>
                        </a:rPr>
                        <a:t>Ocean </a:t>
                      </a:r>
                    </a:p>
                    <a:p>
                      <a:pPr algn="l">
                        <a:lnSpc>
                          <a:spcPct val="107000"/>
                        </a:lnSpc>
                      </a:pPr>
                      <a:r>
                        <a:rPr lang="en-US" sz="2000">
                          <a:effectLst/>
                        </a:rPr>
                        <a:t>water</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8802" marR="98802" marT="0" marB="0"/>
                </a:tc>
                <a:tc>
                  <a:txBody>
                    <a:bodyPr/>
                    <a:lstStyle/>
                    <a:p>
                      <a:pPr algn="l">
                        <a:lnSpc>
                          <a:spcPct val="107000"/>
                        </a:lnSpc>
                      </a:pPr>
                      <a:r>
                        <a:rPr lang="en-US" sz="2000">
                          <a:effectLst/>
                        </a:rPr>
                        <a:t>Turbid </a:t>
                      </a:r>
                    </a:p>
                    <a:p>
                      <a:pPr algn="l">
                        <a:lnSpc>
                          <a:spcPct val="107000"/>
                        </a:lnSpc>
                      </a:pPr>
                      <a:r>
                        <a:rPr lang="en-US" sz="2000">
                          <a:effectLst/>
                        </a:rPr>
                        <a:t>Harbor </a:t>
                      </a:r>
                    </a:p>
                    <a:p>
                      <a:pPr algn="l">
                        <a:lnSpc>
                          <a:spcPct val="107000"/>
                        </a:lnSpc>
                      </a:pPr>
                      <a:r>
                        <a:rPr lang="en-US" sz="2000">
                          <a:effectLst/>
                        </a:rPr>
                        <a:t>Water</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8802" marR="98802" marT="0" marB="0"/>
                </a:tc>
                <a:extLst>
                  <a:ext uri="{0D108BD9-81ED-4DB2-BD59-A6C34878D82A}">
                    <a16:rowId xmlns:a16="http://schemas.microsoft.com/office/drawing/2014/main" val="3477936042"/>
                  </a:ext>
                </a:extLst>
              </a:tr>
              <a:tr h="334838">
                <a:tc>
                  <a:txBody>
                    <a:bodyPr/>
                    <a:lstStyle/>
                    <a:p>
                      <a:pPr algn="ctr">
                        <a:lnSpc>
                          <a:spcPct val="107000"/>
                        </a:lnSpc>
                      </a:pPr>
                      <a:r>
                        <a:rPr lang="en-US" sz="2000">
                          <a:effectLst/>
                        </a:rPr>
                        <a:t>1500</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8802" marR="98802" marT="0" marB="0"/>
                </a:tc>
                <a:tc>
                  <a:txBody>
                    <a:bodyPr/>
                    <a:lstStyle/>
                    <a:p>
                      <a:pPr algn="l">
                        <a:lnSpc>
                          <a:spcPct val="107000"/>
                        </a:lnSpc>
                      </a:pPr>
                      <a:r>
                        <a:rPr lang="en-US" sz="2000">
                          <a:effectLst/>
                        </a:rPr>
                        <a:t>966.6</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8802" marR="98802" marT="0" marB="0"/>
                </a:tc>
                <a:tc>
                  <a:txBody>
                    <a:bodyPr/>
                    <a:lstStyle/>
                    <a:p>
                      <a:pPr algn="l">
                        <a:lnSpc>
                          <a:spcPct val="107000"/>
                        </a:lnSpc>
                      </a:pPr>
                      <a:r>
                        <a:rPr lang="en-US" sz="2000">
                          <a:effectLst/>
                        </a:rPr>
                        <a:t>856.1</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8802" marR="98802" marT="0" marB="0"/>
                </a:tc>
                <a:tc>
                  <a:txBody>
                    <a:bodyPr/>
                    <a:lstStyle/>
                    <a:p>
                      <a:pPr algn="l">
                        <a:lnSpc>
                          <a:spcPct val="107000"/>
                        </a:lnSpc>
                      </a:pPr>
                      <a:r>
                        <a:rPr lang="en-US" sz="2000">
                          <a:effectLst/>
                        </a:rPr>
                        <a:t>847.4</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8802" marR="98802" marT="0" marB="0"/>
                </a:tc>
                <a:tc>
                  <a:txBody>
                    <a:bodyPr/>
                    <a:lstStyle/>
                    <a:p>
                      <a:pPr algn="l">
                        <a:lnSpc>
                          <a:spcPct val="107000"/>
                        </a:lnSpc>
                      </a:pPr>
                      <a:r>
                        <a:rPr lang="en-US" sz="2000">
                          <a:effectLst/>
                        </a:rPr>
                        <a:t>749.9</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8802" marR="98802" marT="0" marB="0"/>
                </a:tc>
                <a:extLst>
                  <a:ext uri="{0D108BD9-81ED-4DB2-BD59-A6C34878D82A}">
                    <a16:rowId xmlns:a16="http://schemas.microsoft.com/office/drawing/2014/main" val="1603048843"/>
                  </a:ext>
                </a:extLst>
              </a:tr>
              <a:tr h="334838">
                <a:tc>
                  <a:txBody>
                    <a:bodyPr/>
                    <a:lstStyle/>
                    <a:p>
                      <a:pPr algn="ctr">
                        <a:lnSpc>
                          <a:spcPct val="107000"/>
                        </a:lnSpc>
                      </a:pPr>
                      <a:r>
                        <a:rPr lang="en-US" sz="2000">
                          <a:effectLst/>
                        </a:rPr>
                        <a:t>2000</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8802" marR="98802" marT="0" marB="0"/>
                </a:tc>
                <a:tc>
                  <a:txBody>
                    <a:bodyPr/>
                    <a:lstStyle/>
                    <a:p>
                      <a:pPr algn="l">
                        <a:lnSpc>
                          <a:spcPct val="107000"/>
                        </a:lnSpc>
                      </a:pPr>
                      <a:r>
                        <a:rPr lang="en-US" sz="2000">
                          <a:effectLst/>
                        </a:rPr>
                        <a:t>644.9</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8802" marR="98802" marT="0" marB="0"/>
                </a:tc>
                <a:tc>
                  <a:txBody>
                    <a:bodyPr/>
                    <a:lstStyle/>
                    <a:p>
                      <a:pPr algn="l">
                        <a:lnSpc>
                          <a:spcPct val="107000"/>
                        </a:lnSpc>
                      </a:pPr>
                      <a:r>
                        <a:rPr lang="en-US" sz="2000">
                          <a:effectLst/>
                        </a:rPr>
                        <a:t>590.6</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8802" marR="98802" marT="0" marB="0"/>
                </a:tc>
                <a:tc>
                  <a:txBody>
                    <a:bodyPr/>
                    <a:lstStyle/>
                    <a:p>
                      <a:pPr algn="l">
                        <a:lnSpc>
                          <a:spcPct val="107000"/>
                        </a:lnSpc>
                      </a:pPr>
                      <a:r>
                        <a:rPr lang="en-US" sz="2000">
                          <a:effectLst/>
                        </a:rPr>
                        <a:t>528.1</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8802" marR="98802" marT="0" marB="0"/>
                </a:tc>
                <a:tc>
                  <a:txBody>
                    <a:bodyPr/>
                    <a:lstStyle/>
                    <a:p>
                      <a:pPr algn="l">
                        <a:lnSpc>
                          <a:spcPct val="107000"/>
                        </a:lnSpc>
                      </a:pPr>
                      <a:r>
                        <a:rPr lang="en-US" sz="2000">
                          <a:effectLst/>
                        </a:rPr>
                        <a:t>429.6</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8802" marR="98802" marT="0" marB="0"/>
                </a:tc>
                <a:extLst>
                  <a:ext uri="{0D108BD9-81ED-4DB2-BD59-A6C34878D82A}">
                    <a16:rowId xmlns:a16="http://schemas.microsoft.com/office/drawing/2014/main" val="1848639325"/>
                  </a:ext>
                </a:extLst>
              </a:tr>
              <a:tr h="334838">
                <a:tc>
                  <a:txBody>
                    <a:bodyPr/>
                    <a:lstStyle/>
                    <a:p>
                      <a:pPr algn="ctr">
                        <a:lnSpc>
                          <a:spcPct val="107000"/>
                        </a:lnSpc>
                      </a:pPr>
                      <a:r>
                        <a:rPr lang="en-US" sz="2000">
                          <a:effectLst/>
                        </a:rPr>
                        <a:t>2500</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8802" marR="98802" marT="0" marB="0"/>
                </a:tc>
                <a:tc>
                  <a:txBody>
                    <a:bodyPr/>
                    <a:lstStyle/>
                    <a:p>
                      <a:pPr algn="l">
                        <a:lnSpc>
                          <a:spcPct val="107000"/>
                        </a:lnSpc>
                      </a:pPr>
                      <a:r>
                        <a:rPr lang="en-US" sz="2000">
                          <a:effectLst/>
                        </a:rPr>
                        <a:t>460.7</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8802" marR="98802" marT="0" marB="0"/>
                </a:tc>
                <a:tc>
                  <a:txBody>
                    <a:bodyPr/>
                    <a:lstStyle/>
                    <a:p>
                      <a:pPr algn="l">
                        <a:lnSpc>
                          <a:spcPct val="107000"/>
                        </a:lnSpc>
                      </a:pPr>
                      <a:r>
                        <a:rPr lang="en-US" sz="2000">
                          <a:effectLst/>
                        </a:rPr>
                        <a:t>382.3</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8802" marR="98802" marT="0" marB="0"/>
                </a:tc>
                <a:tc>
                  <a:txBody>
                    <a:bodyPr/>
                    <a:lstStyle/>
                    <a:p>
                      <a:pPr algn="l">
                        <a:lnSpc>
                          <a:spcPct val="107000"/>
                        </a:lnSpc>
                      </a:pPr>
                      <a:r>
                        <a:rPr lang="en-US" sz="2000">
                          <a:effectLst/>
                        </a:rPr>
                        <a:t>360.7</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8802" marR="98802" marT="0" marB="0"/>
                </a:tc>
                <a:tc>
                  <a:txBody>
                    <a:bodyPr/>
                    <a:lstStyle/>
                    <a:p>
                      <a:pPr algn="l">
                        <a:lnSpc>
                          <a:spcPct val="107000"/>
                        </a:lnSpc>
                      </a:pPr>
                      <a:r>
                        <a:rPr lang="en-US" sz="2000">
                          <a:effectLst/>
                        </a:rPr>
                        <a:t>281.8</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8802" marR="98802" marT="0" marB="0"/>
                </a:tc>
                <a:extLst>
                  <a:ext uri="{0D108BD9-81ED-4DB2-BD59-A6C34878D82A}">
                    <a16:rowId xmlns:a16="http://schemas.microsoft.com/office/drawing/2014/main" val="480223593"/>
                  </a:ext>
                </a:extLst>
              </a:tr>
              <a:tr h="334838">
                <a:tc>
                  <a:txBody>
                    <a:bodyPr/>
                    <a:lstStyle/>
                    <a:p>
                      <a:pPr algn="ctr">
                        <a:lnSpc>
                          <a:spcPct val="107000"/>
                        </a:lnSpc>
                      </a:pPr>
                      <a:r>
                        <a:rPr lang="en-US" sz="2000">
                          <a:effectLst/>
                        </a:rPr>
                        <a:t>3000</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8802" marR="98802" marT="0" marB="0"/>
                </a:tc>
                <a:tc>
                  <a:txBody>
                    <a:bodyPr/>
                    <a:lstStyle/>
                    <a:p>
                      <a:pPr algn="l">
                        <a:lnSpc>
                          <a:spcPct val="107000"/>
                        </a:lnSpc>
                      </a:pPr>
                      <a:r>
                        <a:rPr lang="en-US" sz="2000">
                          <a:effectLst/>
                        </a:rPr>
                        <a:t>349.2</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8802" marR="98802" marT="0" marB="0"/>
                </a:tc>
                <a:tc>
                  <a:txBody>
                    <a:bodyPr/>
                    <a:lstStyle/>
                    <a:p>
                      <a:pPr algn="l">
                        <a:lnSpc>
                          <a:spcPct val="107000"/>
                        </a:lnSpc>
                      </a:pPr>
                      <a:r>
                        <a:rPr lang="en-US" sz="2000">
                          <a:effectLst/>
                        </a:rPr>
                        <a:t>295.9</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8802" marR="98802" marT="0" marB="0"/>
                </a:tc>
                <a:tc>
                  <a:txBody>
                    <a:bodyPr/>
                    <a:lstStyle/>
                    <a:p>
                      <a:pPr algn="l">
                        <a:lnSpc>
                          <a:spcPct val="107000"/>
                        </a:lnSpc>
                      </a:pPr>
                      <a:r>
                        <a:rPr lang="en-US" sz="2000">
                          <a:effectLst/>
                        </a:rPr>
                        <a:t>247.5</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8802" marR="98802" marT="0" marB="0"/>
                </a:tc>
                <a:tc>
                  <a:txBody>
                    <a:bodyPr/>
                    <a:lstStyle/>
                    <a:p>
                      <a:pPr algn="l">
                        <a:lnSpc>
                          <a:spcPct val="107000"/>
                        </a:lnSpc>
                      </a:pPr>
                      <a:r>
                        <a:rPr lang="en-US" sz="2000">
                          <a:effectLst/>
                        </a:rPr>
                        <a:t>178.5</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8802" marR="98802" marT="0" marB="0"/>
                </a:tc>
                <a:extLst>
                  <a:ext uri="{0D108BD9-81ED-4DB2-BD59-A6C34878D82A}">
                    <a16:rowId xmlns:a16="http://schemas.microsoft.com/office/drawing/2014/main" val="4080038825"/>
                  </a:ext>
                </a:extLst>
              </a:tr>
              <a:tr h="334838">
                <a:tc>
                  <a:txBody>
                    <a:bodyPr/>
                    <a:lstStyle/>
                    <a:p>
                      <a:pPr algn="ctr">
                        <a:lnSpc>
                          <a:spcPct val="107000"/>
                        </a:lnSpc>
                      </a:pPr>
                      <a:r>
                        <a:rPr lang="en-US" sz="2000">
                          <a:effectLst/>
                        </a:rPr>
                        <a:t>3500</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8802" marR="98802" marT="0" marB="0"/>
                </a:tc>
                <a:tc>
                  <a:txBody>
                    <a:bodyPr/>
                    <a:lstStyle/>
                    <a:p>
                      <a:pPr algn="l">
                        <a:lnSpc>
                          <a:spcPct val="107000"/>
                        </a:lnSpc>
                      </a:pPr>
                      <a:r>
                        <a:rPr lang="en-US" sz="2000">
                          <a:effectLst/>
                        </a:rPr>
                        <a:t>269.09</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8802" marR="98802" marT="0" marB="0"/>
                </a:tc>
                <a:tc>
                  <a:txBody>
                    <a:bodyPr/>
                    <a:lstStyle/>
                    <a:p>
                      <a:pPr algn="l">
                        <a:lnSpc>
                          <a:spcPct val="107000"/>
                        </a:lnSpc>
                      </a:pPr>
                      <a:r>
                        <a:rPr lang="en-US" sz="2000">
                          <a:effectLst/>
                        </a:rPr>
                        <a:t>220.9</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8802" marR="98802" marT="0" marB="0"/>
                </a:tc>
                <a:tc>
                  <a:txBody>
                    <a:bodyPr/>
                    <a:lstStyle/>
                    <a:p>
                      <a:pPr algn="l">
                        <a:lnSpc>
                          <a:spcPct val="107000"/>
                        </a:lnSpc>
                      </a:pPr>
                      <a:r>
                        <a:rPr lang="en-US" sz="2000">
                          <a:effectLst/>
                        </a:rPr>
                        <a:t>182.09</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8802" marR="98802" marT="0" marB="0"/>
                </a:tc>
                <a:tc>
                  <a:txBody>
                    <a:bodyPr/>
                    <a:lstStyle/>
                    <a:p>
                      <a:pPr algn="l">
                        <a:lnSpc>
                          <a:spcPct val="107000"/>
                        </a:lnSpc>
                      </a:pPr>
                      <a:r>
                        <a:rPr lang="en-US" sz="2000">
                          <a:effectLst/>
                        </a:rPr>
                        <a:t>120.8</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8802" marR="98802" marT="0" marB="0"/>
                </a:tc>
                <a:extLst>
                  <a:ext uri="{0D108BD9-81ED-4DB2-BD59-A6C34878D82A}">
                    <a16:rowId xmlns:a16="http://schemas.microsoft.com/office/drawing/2014/main" val="1866745932"/>
                  </a:ext>
                </a:extLst>
              </a:tr>
            </a:tbl>
          </a:graphicData>
        </a:graphic>
      </p:graphicFrame>
    </p:spTree>
    <p:extLst>
      <p:ext uri="{BB962C8B-B14F-4D97-AF65-F5344CB8AC3E}">
        <p14:creationId xmlns:p14="http://schemas.microsoft.com/office/powerpoint/2010/main" val="823898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EB4BE3E-F6FB-4204-8990-F8870088DFE3}"/>
              </a:ext>
            </a:extLst>
          </p:cNvPr>
          <p:cNvSpPr>
            <a:spLocks noGrp="1"/>
          </p:cNvSpPr>
          <p:nvPr>
            <p:ph type="title"/>
          </p:nvPr>
        </p:nvSpPr>
        <p:spPr>
          <a:xfrm>
            <a:off x="1137034" y="609600"/>
            <a:ext cx="4784796" cy="1330840"/>
          </a:xfrm>
        </p:spPr>
        <p:txBody>
          <a:bodyPr>
            <a:normAutofit/>
          </a:bodyPr>
          <a:lstStyle/>
          <a:p>
            <a:r>
              <a:rPr lang="en-IN" b="1" u="sng"/>
              <a:t>Introduction</a:t>
            </a:r>
            <a:endParaRPr lang="en-IN" b="1" u="sng" dirty="0"/>
          </a:p>
        </p:txBody>
      </p:sp>
      <p:sp>
        <p:nvSpPr>
          <p:cNvPr id="3" name="Content Placeholder 2">
            <a:extLst>
              <a:ext uri="{FF2B5EF4-FFF2-40B4-BE49-F238E27FC236}">
                <a16:creationId xmlns:a16="http://schemas.microsoft.com/office/drawing/2014/main" id="{A490A285-ED84-4045-B637-5A1484B0E5D7}"/>
              </a:ext>
            </a:extLst>
          </p:cNvPr>
          <p:cNvSpPr>
            <a:spLocks noGrp="1"/>
          </p:cNvSpPr>
          <p:nvPr>
            <p:ph idx="1"/>
          </p:nvPr>
        </p:nvSpPr>
        <p:spPr>
          <a:xfrm>
            <a:off x="1137034" y="2194102"/>
            <a:ext cx="4438036" cy="3908585"/>
          </a:xfrm>
        </p:spPr>
        <p:txBody>
          <a:bodyPr>
            <a:normAutofit/>
          </a:bodyPr>
          <a:lstStyle/>
          <a:p>
            <a:r>
              <a:rPr lang="en-US" sz="1600" b="0" i="0" dirty="0">
                <a:effectLst/>
                <a:latin typeface="Söhne"/>
              </a:rPr>
              <a:t>Underwater Optical Wireless Communication (UOWC) refers to a method of communication that uses light to transmit data through water. It is a technology that enables communication between underwater devices, such as underwater vehicles, sensors, or buoys, using optical signals.</a:t>
            </a:r>
          </a:p>
          <a:p>
            <a:pPr marL="0" indent="0">
              <a:buNone/>
            </a:pPr>
            <a:endParaRPr lang="en-US" sz="1600" b="0" i="0" dirty="0">
              <a:effectLst/>
              <a:latin typeface="Söhne"/>
            </a:endParaRPr>
          </a:p>
          <a:p>
            <a:r>
              <a:rPr lang="en-US" sz="1600" dirty="0">
                <a:latin typeface="Söhne"/>
              </a:rPr>
              <a:t>UOWC takes advantage of the fact that light can travel relatively long distances in clear water compared to RF signals. It typically uses modulated light signals, such as LEDs or lasers, to encode and transmit data through water. Photodetectors at the receiving end capture the light signals and convert them back into usable data.</a:t>
            </a:r>
            <a:endParaRPr lang="en-IN" sz="1600" dirty="0">
              <a:latin typeface="Söhne"/>
            </a:endParaRPr>
          </a:p>
        </p:txBody>
      </p:sp>
      <p:pic>
        <p:nvPicPr>
          <p:cNvPr id="18" name="Picture 17" descr="A picture containing text, ship, boat&#10;&#10;Description automatically generated">
            <a:extLst>
              <a:ext uri="{FF2B5EF4-FFF2-40B4-BE49-F238E27FC236}">
                <a16:creationId xmlns:a16="http://schemas.microsoft.com/office/drawing/2014/main" id="{022308AD-0147-4854-A5AE-BD7D357A5F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5070" y="2062600"/>
            <a:ext cx="6750619" cy="3812905"/>
          </a:xfrm>
          <a:prstGeom prst="rect">
            <a:avLst/>
          </a:prstGeom>
        </p:spPr>
      </p:pic>
    </p:spTree>
    <p:extLst>
      <p:ext uri="{BB962C8B-B14F-4D97-AF65-F5344CB8AC3E}">
        <p14:creationId xmlns:p14="http://schemas.microsoft.com/office/powerpoint/2010/main" val="2588051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65B874-D886-4E68-B825-CC7AA7B28F26}"/>
              </a:ext>
            </a:extLst>
          </p:cNvPr>
          <p:cNvSpPr>
            <a:spLocks noGrp="1"/>
          </p:cNvSpPr>
          <p:nvPr>
            <p:ph type="title"/>
          </p:nvPr>
        </p:nvSpPr>
        <p:spPr>
          <a:xfrm>
            <a:off x="841248" y="334644"/>
            <a:ext cx="10509504" cy="1076914"/>
          </a:xfrm>
        </p:spPr>
        <p:txBody>
          <a:bodyPr anchor="ctr">
            <a:normAutofit/>
          </a:bodyPr>
          <a:lstStyle/>
          <a:p>
            <a:r>
              <a:rPr lang="en-IN" sz="3400"/>
              <a:t>Graph between Q-factor &amp; Distance(m)</a:t>
            </a:r>
            <a:br>
              <a:rPr lang="en-IN" sz="3400"/>
            </a:br>
            <a:endParaRPr lang="en-IN" sz="3400"/>
          </a:p>
        </p:txBody>
      </p:sp>
      <p:sp>
        <p:nvSpPr>
          <p:cNvPr id="26" name="Rectangle 2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8" name="Content Placeholder 9">
            <a:extLst>
              <a:ext uri="{FF2B5EF4-FFF2-40B4-BE49-F238E27FC236}">
                <a16:creationId xmlns:a16="http://schemas.microsoft.com/office/drawing/2014/main" id="{3C8584CE-BFB9-4BA7-A1BC-9DA441708087}"/>
              </a:ext>
            </a:extLst>
          </p:cNvPr>
          <p:cNvGraphicFramePr>
            <a:graphicFrameLocks noGrp="1"/>
          </p:cNvGraphicFramePr>
          <p:nvPr>
            <p:ph idx="1"/>
            <p:extLst>
              <p:ext uri="{D42A27DB-BD31-4B8C-83A1-F6EECF244321}">
                <p14:modId xmlns:p14="http://schemas.microsoft.com/office/powerpoint/2010/main" val="1724712418"/>
              </p:ext>
            </p:extLst>
          </p:nvPr>
        </p:nvGraphicFramePr>
        <p:xfrm>
          <a:off x="838200" y="1737360"/>
          <a:ext cx="10506456" cy="45354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01060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812331-0232-4D12-8CF7-099ADCAF6FA9}"/>
              </a:ext>
            </a:extLst>
          </p:cNvPr>
          <p:cNvSpPr>
            <a:spLocks noGrp="1"/>
          </p:cNvSpPr>
          <p:nvPr>
            <p:ph type="title"/>
          </p:nvPr>
        </p:nvSpPr>
        <p:spPr>
          <a:xfrm>
            <a:off x="4654296" y="329184"/>
            <a:ext cx="6894576" cy="1783080"/>
          </a:xfrm>
        </p:spPr>
        <p:txBody>
          <a:bodyPr anchor="b">
            <a:normAutofit/>
          </a:bodyPr>
          <a:lstStyle/>
          <a:p>
            <a:r>
              <a:rPr lang="en-IN" sz="5400"/>
              <a:t>Conclusion</a:t>
            </a:r>
          </a:p>
        </p:txBody>
      </p:sp>
      <p:pic>
        <p:nvPicPr>
          <p:cNvPr id="5" name="Picture 4">
            <a:extLst>
              <a:ext uri="{FF2B5EF4-FFF2-40B4-BE49-F238E27FC236}">
                <a16:creationId xmlns:a16="http://schemas.microsoft.com/office/drawing/2014/main" id="{C39D59A1-AA27-C7E9-DD68-3520BE63DF99}"/>
              </a:ext>
            </a:extLst>
          </p:cNvPr>
          <p:cNvPicPr>
            <a:picLocks noChangeAspect="1"/>
          </p:cNvPicPr>
          <p:nvPr/>
        </p:nvPicPr>
        <p:blipFill rotWithShape="1">
          <a:blip r:embed="rId2"/>
          <a:srcRect l="18112" r="22796"/>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35ABC40-D887-48D5-A573-739EAEE844E7}"/>
              </a:ext>
            </a:extLst>
          </p:cNvPr>
          <p:cNvSpPr>
            <a:spLocks noGrp="1"/>
          </p:cNvSpPr>
          <p:nvPr>
            <p:ph idx="1"/>
          </p:nvPr>
        </p:nvSpPr>
        <p:spPr>
          <a:xfrm>
            <a:off x="4654296" y="2706624"/>
            <a:ext cx="6894576" cy="3483864"/>
          </a:xfrm>
        </p:spPr>
        <p:txBody>
          <a:bodyPr>
            <a:normAutofit/>
          </a:bodyPr>
          <a:lstStyle/>
          <a:p>
            <a:r>
              <a:rPr lang="en-US" sz="1500"/>
              <a:t>UWC is used in underwater monitoring, research, response, and military activities.</a:t>
            </a:r>
          </a:p>
          <a:p>
            <a:pPr marL="0" indent="0">
              <a:buNone/>
            </a:pPr>
            <a:endParaRPr lang="en-US" sz="1500"/>
          </a:p>
          <a:p>
            <a:r>
              <a:rPr lang="en-US" sz="1500"/>
              <a:t>UWC utilizes acoustic, RF, and optical waves for underwater data transfer.</a:t>
            </a:r>
          </a:p>
          <a:p>
            <a:pPr marL="0" indent="0">
              <a:buNone/>
            </a:pPr>
            <a:endParaRPr lang="en-US" sz="1500"/>
          </a:p>
          <a:p>
            <a:r>
              <a:rPr lang="en-US" sz="1500"/>
              <a:t>UWOC in the blue-green spectrum offers higher bandwidth and data throughput.</a:t>
            </a:r>
          </a:p>
          <a:p>
            <a:pPr marL="0" indent="0">
              <a:buNone/>
            </a:pPr>
            <a:endParaRPr lang="en-US" sz="1500"/>
          </a:p>
          <a:p>
            <a:r>
              <a:rPr lang="en-US" sz="1500"/>
              <a:t>Factors like noise, optical properties, and propagation impact UWOC performance.</a:t>
            </a:r>
          </a:p>
          <a:p>
            <a:pPr marL="0" indent="0">
              <a:buNone/>
            </a:pPr>
            <a:endParaRPr lang="en-US" sz="1500"/>
          </a:p>
          <a:p>
            <a:r>
              <a:rPr lang="en-US" sz="1500"/>
              <a:t>The article covers system design, advantages, disadvantages, and key components of underwater optical communication.</a:t>
            </a:r>
            <a:endParaRPr lang="en-IN" sz="1500"/>
          </a:p>
        </p:txBody>
      </p:sp>
    </p:spTree>
    <p:extLst>
      <p:ext uri="{BB962C8B-B14F-4D97-AF65-F5344CB8AC3E}">
        <p14:creationId xmlns:p14="http://schemas.microsoft.com/office/powerpoint/2010/main" val="1717827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BDED99-B35B-4FEE-A274-8E8DB6FEE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02473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chnological background">
            <a:extLst>
              <a:ext uri="{FF2B5EF4-FFF2-40B4-BE49-F238E27FC236}">
                <a16:creationId xmlns:a16="http://schemas.microsoft.com/office/drawing/2014/main" id="{2156192C-B49F-1644-7092-5D66C1536689}"/>
              </a:ext>
            </a:extLst>
          </p:cNvPr>
          <p:cNvPicPr>
            <a:picLocks noChangeAspect="1"/>
          </p:cNvPicPr>
          <p:nvPr/>
        </p:nvPicPr>
        <p:blipFill rotWithShape="1">
          <a:blip r:embed="rId2"/>
          <a:srcRect l="21976" r="36912" b="-1"/>
          <a:stretch/>
        </p:blipFill>
        <p:spPr>
          <a:xfrm>
            <a:off x="7968222" y="10"/>
            <a:ext cx="4223778" cy="6857990"/>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
        <p:nvSpPr>
          <p:cNvPr id="2" name="Title 1">
            <a:extLst>
              <a:ext uri="{FF2B5EF4-FFF2-40B4-BE49-F238E27FC236}">
                <a16:creationId xmlns:a16="http://schemas.microsoft.com/office/drawing/2014/main" id="{1E928DF7-E0BC-4018-95D0-4902411BF70B}"/>
              </a:ext>
            </a:extLst>
          </p:cNvPr>
          <p:cNvSpPr>
            <a:spLocks noGrp="1"/>
          </p:cNvSpPr>
          <p:nvPr>
            <p:ph type="title"/>
          </p:nvPr>
        </p:nvSpPr>
        <p:spPr>
          <a:xfrm>
            <a:off x="1137034" y="609600"/>
            <a:ext cx="6831188" cy="1322887"/>
          </a:xfrm>
        </p:spPr>
        <p:txBody>
          <a:bodyPr>
            <a:normAutofit/>
          </a:bodyPr>
          <a:lstStyle/>
          <a:p>
            <a:r>
              <a:rPr lang="en-US" b="1">
                <a:effectLst/>
                <a:latin typeface="Times New Roman" panose="02020603050405020304" pitchFamily="18" charset="0"/>
                <a:ea typeface="Times New Roman" panose="02020603050405020304" pitchFamily="18" charset="0"/>
              </a:rPr>
              <a:t>Future Scope:</a:t>
            </a:r>
            <a:br>
              <a:rPr lang="en-IN">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FAAA8DB-7AA2-4303-A1C2-7DD087CAED63}"/>
              </a:ext>
            </a:extLst>
          </p:cNvPr>
          <p:cNvSpPr>
            <a:spLocks noGrp="1"/>
          </p:cNvSpPr>
          <p:nvPr>
            <p:ph idx="1"/>
          </p:nvPr>
        </p:nvSpPr>
        <p:spPr>
          <a:xfrm>
            <a:off x="1137035" y="2194102"/>
            <a:ext cx="6516216" cy="3908585"/>
          </a:xfrm>
        </p:spPr>
        <p:txBody>
          <a:bodyPr>
            <a:normAutofit/>
          </a:bodyPr>
          <a:lstStyle/>
          <a:p>
            <a:r>
              <a:rPr lang="en-US" sz="1700" dirty="0"/>
              <a:t>1. UWOC research has advanced in academia and industry, but unresolved challenges remain.</a:t>
            </a:r>
          </a:p>
          <a:p>
            <a:pPr marL="0" indent="0">
              <a:buNone/>
            </a:pPr>
            <a:endParaRPr lang="en-US" sz="1700" dirty="0"/>
          </a:p>
          <a:p>
            <a:r>
              <a:rPr lang="en-US" sz="1700" dirty="0"/>
              <a:t>2. Field research and testbeds are needed to understand the underwater environment and channel characteristics.</a:t>
            </a:r>
          </a:p>
          <a:p>
            <a:pPr marL="0" indent="0">
              <a:buNone/>
            </a:pPr>
            <a:endParaRPr lang="en-US" sz="1700" dirty="0"/>
          </a:p>
          <a:p>
            <a:r>
              <a:rPr lang="en-US" sz="1700" dirty="0"/>
              <a:t>3. Obstacles include link misalignment, theoretical modeling of laser beam propagation, transceiver noise effects, and the need for network protocols.</a:t>
            </a:r>
          </a:p>
          <a:p>
            <a:pPr marL="0" indent="0">
              <a:buNone/>
            </a:pPr>
            <a:endParaRPr lang="en-US" sz="1700" dirty="0"/>
          </a:p>
          <a:p>
            <a:r>
              <a:rPr lang="en-US" sz="1700" dirty="0"/>
              <a:t>4. Addressing these issues is crucial for the progress and realization of UWOC's potential in underwater communication systems.</a:t>
            </a:r>
            <a:endParaRPr lang="en-IN" sz="1700" dirty="0"/>
          </a:p>
        </p:txBody>
      </p:sp>
    </p:spTree>
    <p:extLst>
      <p:ext uri="{BB962C8B-B14F-4D97-AF65-F5344CB8AC3E}">
        <p14:creationId xmlns:p14="http://schemas.microsoft.com/office/powerpoint/2010/main" val="8608397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4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4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67281D-7840-4608-9377-9091544838BD}"/>
              </a:ext>
            </a:extLst>
          </p:cNvPr>
          <p:cNvSpPr>
            <a:spLocks noGrp="1"/>
          </p:cNvSpPr>
          <p:nvPr>
            <p:ph type="title"/>
          </p:nvPr>
        </p:nvSpPr>
        <p:spPr>
          <a:xfrm>
            <a:off x="686834" y="1153572"/>
            <a:ext cx="3200400" cy="4461163"/>
          </a:xfrm>
        </p:spPr>
        <p:txBody>
          <a:bodyPr>
            <a:normAutofit/>
          </a:bodyPr>
          <a:lstStyle/>
          <a:p>
            <a:r>
              <a:rPr lang="en-IN">
                <a:solidFill>
                  <a:srgbClr val="FFFFFF"/>
                </a:solidFill>
              </a:rPr>
              <a:t>References</a:t>
            </a:r>
          </a:p>
        </p:txBody>
      </p:sp>
      <p:sp>
        <p:nvSpPr>
          <p:cNvPr id="53" name="Arc 4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 name="Content Placeholder 2">
            <a:extLst>
              <a:ext uri="{FF2B5EF4-FFF2-40B4-BE49-F238E27FC236}">
                <a16:creationId xmlns:a16="http://schemas.microsoft.com/office/drawing/2014/main" id="{F4F55C28-A5D3-41BF-9293-7D15D40C29D5}"/>
              </a:ext>
            </a:extLst>
          </p:cNvPr>
          <p:cNvSpPr>
            <a:spLocks noGrp="1"/>
          </p:cNvSpPr>
          <p:nvPr>
            <p:ph idx="1"/>
          </p:nvPr>
        </p:nvSpPr>
        <p:spPr>
          <a:xfrm>
            <a:off x="4447308" y="591344"/>
            <a:ext cx="6906491" cy="5585619"/>
          </a:xfrm>
        </p:spPr>
        <p:txBody>
          <a:bodyPr anchor="ctr">
            <a:normAutofit/>
          </a:bodyPr>
          <a:lstStyle/>
          <a:p>
            <a:pPr marL="76200"/>
            <a:r>
              <a:rPr lang="en-US" sz="1500" dirty="0">
                <a:effectLst/>
                <a:latin typeface="Times New Roman" panose="02020603050405020304" pitchFamily="18" charset="0"/>
                <a:ea typeface="Times New Roman" panose="02020603050405020304" pitchFamily="18" charset="0"/>
              </a:rPr>
              <a:t>[1] </a:t>
            </a:r>
            <a:r>
              <a:rPr lang="en-US" sz="1500" dirty="0">
                <a:latin typeface="Times New Roman" panose="02020603050405020304" pitchFamily="18" charset="0"/>
              </a:rPr>
              <a:t>Ashok Reddy1, J Rajani Kanth2, D </a:t>
            </a:r>
            <a:r>
              <a:rPr lang="en-US" sz="1500" dirty="0" err="1">
                <a:latin typeface="Times New Roman" panose="02020603050405020304" pitchFamily="18" charset="0"/>
              </a:rPr>
              <a:t>Muneendra</a:t>
            </a:r>
            <a:r>
              <a:rPr lang="en-US" sz="1500" dirty="0">
                <a:latin typeface="Times New Roman" panose="02020603050405020304" pitchFamily="18" charset="0"/>
              </a:rPr>
              <a:t>– “Under Water Optical Wireless Communication” ISSDN No.:978-1-6654-9529-5/22/$31.00 ©2022 IEEE</a:t>
            </a:r>
            <a:endParaRPr lang="en-US" sz="1500" dirty="0">
              <a:effectLst/>
              <a:latin typeface="Times New Roman" panose="02020603050405020304" pitchFamily="18" charset="0"/>
              <a:ea typeface="Times New Roman" panose="02020603050405020304" pitchFamily="18" charset="0"/>
            </a:endParaRPr>
          </a:p>
          <a:p>
            <a:pPr marL="76200"/>
            <a:endParaRPr lang="en-US" sz="1500" dirty="0">
              <a:latin typeface="Times New Roman" panose="02020603050405020304" pitchFamily="18" charset="0"/>
              <a:ea typeface="Times New Roman" panose="02020603050405020304" pitchFamily="18" charset="0"/>
            </a:endParaRPr>
          </a:p>
          <a:p>
            <a:pPr marL="76200"/>
            <a:r>
              <a:rPr lang="en-US" sz="1500"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 </a:t>
            </a:r>
            <a:r>
              <a:rPr lang="en-US" sz="1500" dirty="0" err="1">
                <a:latin typeface="Times New Roman" panose="02020603050405020304" pitchFamily="18" charset="0"/>
              </a:rPr>
              <a:t>Yuhan</a:t>
            </a:r>
            <a:r>
              <a:rPr lang="en-US" sz="1500" dirty="0">
                <a:latin typeface="Times New Roman" panose="02020603050405020304" pitchFamily="18" charset="0"/>
              </a:rPr>
              <a:t> Dong, Jinxing Liu ― “On BER Performance of Underwater Wireless Optical MISO Links under Weak Turbulence” published by- IEEE ISSDN No. : 978-1-4673- 9724-7, 2016. </a:t>
            </a:r>
          </a:p>
          <a:p>
            <a:pPr marL="0" indent="0">
              <a:buNone/>
            </a:pPr>
            <a:endParaRPr lang="en-IN" sz="1500" dirty="0">
              <a:latin typeface="Times New Roman" panose="02020603050405020304" pitchFamily="18" charset="0"/>
            </a:endParaRPr>
          </a:p>
          <a:p>
            <a:pPr marL="76200"/>
            <a:r>
              <a:rPr lang="en-US" sz="1500" dirty="0">
                <a:effectLst/>
                <a:latin typeface="Times New Roman" panose="02020603050405020304" pitchFamily="18" charset="0"/>
                <a:ea typeface="Times New Roman" panose="02020603050405020304" pitchFamily="18" charset="0"/>
              </a:rPr>
              <a:t>[3] </a:t>
            </a:r>
            <a:r>
              <a:rPr lang="en-US" sz="1500" dirty="0" err="1">
                <a:effectLst/>
                <a:latin typeface="Times New Roman" panose="02020603050405020304" pitchFamily="18" charset="0"/>
                <a:ea typeface="Times New Roman" panose="02020603050405020304" pitchFamily="18" charset="0"/>
              </a:rPr>
              <a:t>Zhaoquan</a:t>
            </a:r>
            <a:r>
              <a:rPr lang="en-US" sz="1500" dirty="0">
                <a:effectLst/>
                <a:latin typeface="Times New Roman" panose="02020603050405020304" pitchFamily="18" charset="0"/>
                <a:ea typeface="Times New Roman" panose="02020603050405020304" pitchFamily="18" charset="0"/>
              </a:rPr>
              <a:t> Zeng, </a:t>
            </a:r>
            <a:r>
              <a:rPr lang="en-US" sz="1500" dirty="0" err="1">
                <a:effectLst/>
                <a:latin typeface="Times New Roman" panose="02020603050405020304" pitchFamily="18" charset="0"/>
                <a:ea typeface="Times New Roman" panose="02020603050405020304" pitchFamily="18" charset="0"/>
              </a:rPr>
              <a:t>Huihui</a:t>
            </a:r>
            <a:r>
              <a:rPr lang="en-US" sz="1500" dirty="0">
                <a:effectLst/>
                <a:latin typeface="Times New Roman" panose="02020603050405020304" pitchFamily="18" charset="0"/>
                <a:ea typeface="Times New Roman" panose="02020603050405020304" pitchFamily="18" charset="0"/>
              </a:rPr>
              <a:t> Zhang, Student Member, IEEE, </a:t>
            </a:r>
            <a:r>
              <a:rPr lang="en-US" sz="1500" dirty="0" err="1">
                <a:effectLst/>
                <a:latin typeface="Times New Roman" panose="02020603050405020304" pitchFamily="18" charset="0"/>
                <a:ea typeface="Times New Roman" panose="02020603050405020304" pitchFamily="18" charset="0"/>
              </a:rPr>
              <a:t>Yuhan</a:t>
            </a:r>
            <a:r>
              <a:rPr lang="en-US" sz="1500" dirty="0">
                <a:effectLst/>
                <a:latin typeface="Times New Roman" panose="02020603050405020304" pitchFamily="18" charset="0"/>
                <a:ea typeface="Times New Roman" panose="02020603050405020304" pitchFamily="18" charset="0"/>
              </a:rPr>
              <a:t> Dong, Member, IEEE, Julian Cheng, Senior Member, IEEE,- “A Survey of Underwater Wireless Optical Communication” DOI: 10.1109/COMST.2016.2618841</a:t>
            </a:r>
            <a:endParaRPr lang="en-IN" sz="1500" dirty="0">
              <a:effectLst/>
              <a:latin typeface="Times New Roman" panose="02020603050405020304" pitchFamily="18" charset="0"/>
              <a:ea typeface="Times New Roman" panose="02020603050405020304" pitchFamily="18" charset="0"/>
            </a:endParaRPr>
          </a:p>
          <a:p>
            <a:pPr marL="0" indent="0">
              <a:buNone/>
            </a:pPr>
            <a:endParaRPr lang="en-IN" sz="1500" dirty="0">
              <a:effectLst/>
              <a:latin typeface="Times New Roman" panose="02020603050405020304" pitchFamily="18" charset="0"/>
              <a:ea typeface="Times New Roman" panose="02020603050405020304" pitchFamily="18" charset="0"/>
            </a:endParaRPr>
          </a:p>
          <a:p>
            <a:pPr marL="76200"/>
            <a:r>
              <a:rPr lang="en-US" sz="1500" dirty="0">
                <a:effectLst/>
                <a:latin typeface="Times New Roman" panose="02020603050405020304" pitchFamily="18" charset="0"/>
                <a:ea typeface="Times New Roman" panose="02020603050405020304" pitchFamily="18" charset="0"/>
              </a:rPr>
              <a:t>[4] P. </a:t>
            </a:r>
            <a:r>
              <a:rPr lang="en-US" sz="1500" dirty="0" err="1">
                <a:effectLst/>
                <a:latin typeface="Times New Roman" panose="02020603050405020304" pitchFamily="18" charset="0"/>
                <a:ea typeface="Times New Roman" panose="02020603050405020304" pitchFamily="18" charset="0"/>
              </a:rPr>
              <a:t>Vijayakumari</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K.Chanthirasekaran</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Jayamani</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KNirmala</a:t>
            </a:r>
            <a:r>
              <a:rPr lang="en-US" sz="1500" dirty="0">
                <a:effectLst/>
                <a:latin typeface="Times New Roman" panose="02020603050405020304" pitchFamily="18" charset="0"/>
                <a:ea typeface="Times New Roman" panose="02020603050405020304" pitchFamily="18" charset="0"/>
              </a:rPr>
              <a:t> P, R. </a:t>
            </a:r>
            <a:r>
              <a:rPr lang="en-US" sz="1500" dirty="0" err="1">
                <a:effectLst/>
                <a:latin typeface="Times New Roman" panose="02020603050405020304" pitchFamily="18" charset="0"/>
                <a:ea typeface="Times New Roman" panose="02020603050405020304" pitchFamily="18" charset="0"/>
              </a:rPr>
              <a:t>ThandaiahPrabu</a:t>
            </a:r>
            <a:r>
              <a:rPr lang="en-US" sz="1500" dirty="0">
                <a:effectLst/>
                <a:latin typeface="Times New Roman" panose="02020603050405020304" pitchFamily="18" charset="0"/>
                <a:ea typeface="Times New Roman" panose="02020603050405020304" pitchFamily="18" charset="0"/>
              </a:rPr>
              <a:t>- “BIT Error Rate Analysis of Various Water Samples in Underwater Wireless Optical Communication System” DOI: 10.1109/ACCAI53970.2022.9752642</a:t>
            </a:r>
            <a:endParaRPr lang="en-IN" sz="1500" dirty="0">
              <a:effectLst/>
              <a:latin typeface="Times New Roman" panose="02020603050405020304" pitchFamily="18" charset="0"/>
              <a:ea typeface="Times New Roman" panose="02020603050405020304" pitchFamily="18" charset="0"/>
            </a:endParaRPr>
          </a:p>
          <a:p>
            <a:pPr marL="0" indent="0">
              <a:buNone/>
            </a:pPr>
            <a:endParaRPr lang="en-IN" sz="1500" dirty="0">
              <a:effectLst/>
              <a:latin typeface="Times New Roman" panose="02020603050405020304" pitchFamily="18" charset="0"/>
              <a:ea typeface="Times New Roman" panose="02020603050405020304" pitchFamily="18" charset="0"/>
            </a:endParaRPr>
          </a:p>
          <a:p>
            <a:pPr marL="76200"/>
            <a:r>
              <a:rPr lang="en-US" sz="1500" dirty="0">
                <a:effectLst/>
                <a:latin typeface="Times New Roman" panose="02020603050405020304" pitchFamily="18" charset="0"/>
                <a:ea typeface="Times New Roman" panose="02020603050405020304" pitchFamily="18" charset="0"/>
              </a:rPr>
              <a:t>[5] Mohammad Vahid Jamali, Student Member, IEEE, Jawad A. Salehi, Fellow, IEEE, and </a:t>
            </a:r>
            <a:r>
              <a:rPr lang="en-US" sz="1500" dirty="0" err="1">
                <a:effectLst/>
                <a:latin typeface="Times New Roman" panose="02020603050405020304" pitchFamily="18" charset="0"/>
                <a:ea typeface="Times New Roman" panose="02020603050405020304" pitchFamily="18" charset="0"/>
              </a:rPr>
              <a:t>Farhad</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Akhoundi</a:t>
            </a:r>
            <a:r>
              <a:rPr lang="en-US" sz="1500" dirty="0">
                <a:effectLst/>
                <a:latin typeface="Times New Roman" panose="02020603050405020304" pitchFamily="18" charset="0"/>
                <a:ea typeface="Times New Roman" panose="02020603050405020304" pitchFamily="18" charset="0"/>
              </a:rPr>
              <a:t>- “Performance Studies of Underwater Wireless Optical Communication Systems With Spatial Diversity”</a:t>
            </a:r>
            <a:endParaRPr lang="en-IN" sz="1500" dirty="0">
              <a:effectLst/>
              <a:latin typeface="Times New Roman" panose="02020603050405020304" pitchFamily="18" charset="0"/>
              <a:ea typeface="Times New Roman" panose="02020603050405020304" pitchFamily="18" charset="0"/>
            </a:endParaRPr>
          </a:p>
          <a:p>
            <a:pPr marL="0" indent="0">
              <a:buNone/>
            </a:pPr>
            <a:endParaRPr lang="en-IN" sz="1500" dirty="0"/>
          </a:p>
        </p:txBody>
      </p:sp>
    </p:spTree>
    <p:extLst>
      <p:ext uri="{BB962C8B-B14F-4D97-AF65-F5344CB8AC3E}">
        <p14:creationId xmlns:p14="http://schemas.microsoft.com/office/powerpoint/2010/main" val="3802567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CBCDC2A8-578A-4EA9-B8F9-47A6B40DAA32}"/>
              </a:ext>
            </a:extLst>
          </p:cNvPr>
          <p:cNvSpPr/>
          <p:nvPr/>
        </p:nvSpPr>
        <p:spPr>
          <a:xfrm>
            <a:off x="1524003" y="1999615"/>
            <a:ext cx="9144000" cy="276402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7200" b="0" kern="1200" cap="none" spc="0">
                <a:ln w="0"/>
                <a:solidFill>
                  <a:schemeClr val="tx1"/>
                </a:solidFill>
                <a:effectLst>
                  <a:outerShdw blurRad="38100" dist="19050" dir="2700000" algn="tl" rotWithShape="0">
                    <a:schemeClr val="dk1">
                      <a:alpha val="40000"/>
                    </a:schemeClr>
                  </a:outerShdw>
                </a:effectLst>
                <a:latin typeface="+mj-lt"/>
                <a:ea typeface="+mj-ea"/>
                <a:cs typeface="+mj-cs"/>
              </a:rPr>
              <a:t>Thank You</a:t>
            </a:r>
          </a:p>
        </p:txBody>
      </p:sp>
      <p:sp>
        <p:nvSpPr>
          <p:cNvPr id="25" name="Rectangle 1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7463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D5FCA-9A5C-418A-8BF1-5876848D6D04}"/>
              </a:ext>
            </a:extLst>
          </p:cNvPr>
          <p:cNvSpPr>
            <a:spLocks noGrp="1"/>
          </p:cNvSpPr>
          <p:nvPr>
            <p:ph type="title"/>
          </p:nvPr>
        </p:nvSpPr>
        <p:spPr/>
        <p:txBody>
          <a:bodyPr/>
          <a:lstStyle/>
          <a:p>
            <a:r>
              <a:rPr lang="en-IN" dirty="0"/>
              <a:t>Underwater wireless communication</a:t>
            </a:r>
          </a:p>
        </p:txBody>
      </p:sp>
      <p:sp>
        <p:nvSpPr>
          <p:cNvPr id="3" name="Content Placeholder 2">
            <a:extLst>
              <a:ext uri="{FF2B5EF4-FFF2-40B4-BE49-F238E27FC236}">
                <a16:creationId xmlns:a16="http://schemas.microsoft.com/office/drawing/2014/main" id="{30C8A0E9-E4AA-461D-9354-D1F4913876EB}"/>
              </a:ext>
            </a:extLst>
          </p:cNvPr>
          <p:cNvSpPr>
            <a:spLocks noGrp="1"/>
          </p:cNvSpPr>
          <p:nvPr>
            <p:ph idx="1"/>
          </p:nvPr>
        </p:nvSpPr>
        <p:spPr>
          <a:xfrm>
            <a:off x="6029325" y="1690688"/>
            <a:ext cx="5471159" cy="4351338"/>
          </a:xfrm>
        </p:spPr>
        <p:txBody>
          <a:bodyPr/>
          <a:lstStyle/>
          <a:p>
            <a:r>
              <a:rPr lang="en-IN" dirty="0"/>
              <a:t>Ocean monitoring (climate, environment, fisheries).</a:t>
            </a:r>
          </a:p>
          <a:p>
            <a:r>
              <a:rPr lang="en-IN" dirty="0"/>
              <a:t>Underwater exploration (oil and gas, mining).</a:t>
            </a:r>
          </a:p>
          <a:p>
            <a:r>
              <a:rPr lang="en-IN" dirty="0"/>
              <a:t>Search and survey (shipwrecks, sea floor, mapping).</a:t>
            </a:r>
          </a:p>
          <a:p>
            <a:r>
              <a:rPr lang="en-IN" dirty="0"/>
              <a:t>Diver </a:t>
            </a:r>
            <a:r>
              <a:rPr lang="en-IN" dirty="0" err="1"/>
              <a:t>commuincation</a:t>
            </a:r>
            <a:r>
              <a:rPr lang="en-IN" dirty="0"/>
              <a:t>.</a:t>
            </a:r>
          </a:p>
          <a:p>
            <a:r>
              <a:rPr lang="en-IN" dirty="0"/>
              <a:t>Defence application.</a:t>
            </a:r>
          </a:p>
        </p:txBody>
      </p:sp>
      <p:pic>
        <p:nvPicPr>
          <p:cNvPr id="5" name="Picture 4" descr="A picture containing text, sky, screenshot, water&#10;&#10;Description automatically generated">
            <a:extLst>
              <a:ext uri="{FF2B5EF4-FFF2-40B4-BE49-F238E27FC236}">
                <a16:creationId xmlns:a16="http://schemas.microsoft.com/office/drawing/2014/main" id="{EB2FDC72-2DC9-4800-B014-70E5427C38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882" y="1532414"/>
            <a:ext cx="5471160" cy="4709160"/>
          </a:xfrm>
          <a:prstGeom prst="rect">
            <a:avLst/>
          </a:prstGeom>
        </p:spPr>
      </p:pic>
    </p:spTree>
    <p:extLst>
      <p:ext uri="{BB962C8B-B14F-4D97-AF65-F5344CB8AC3E}">
        <p14:creationId xmlns:p14="http://schemas.microsoft.com/office/powerpoint/2010/main" val="4159461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897DD7-729C-4336-B592-157F37C08523}"/>
              </a:ext>
            </a:extLst>
          </p:cNvPr>
          <p:cNvSpPr>
            <a:spLocks noGrp="1"/>
          </p:cNvSpPr>
          <p:nvPr>
            <p:ph type="title"/>
          </p:nvPr>
        </p:nvSpPr>
        <p:spPr>
          <a:xfrm>
            <a:off x="6116569" y="157173"/>
            <a:ext cx="4840010" cy="1807305"/>
          </a:xfrm>
        </p:spPr>
        <p:txBody>
          <a:bodyPr>
            <a:normAutofit/>
          </a:bodyPr>
          <a:lstStyle/>
          <a:p>
            <a:r>
              <a:rPr lang="en-IN" dirty="0"/>
              <a:t>Motivation</a:t>
            </a:r>
          </a:p>
        </p:txBody>
      </p:sp>
      <p:pic>
        <p:nvPicPr>
          <p:cNvPr id="5" name="Picture 4" descr="Circuit board background">
            <a:extLst>
              <a:ext uri="{FF2B5EF4-FFF2-40B4-BE49-F238E27FC236}">
                <a16:creationId xmlns:a16="http://schemas.microsoft.com/office/drawing/2014/main" id="{7E9CE309-6EDD-7217-F557-1DB83B512691}"/>
              </a:ext>
            </a:extLst>
          </p:cNvPr>
          <p:cNvPicPr>
            <a:picLocks noChangeAspect="1"/>
          </p:cNvPicPr>
          <p:nvPr/>
        </p:nvPicPr>
        <p:blipFill rotWithShape="1">
          <a:blip r:embed="rId2"/>
          <a:srcRect l="3268" r="37422"/>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67" name="Content Placeholder 2">
            <a:extLst>
              <a:ext uri="{FF2B5EF4-FFF2-40B4-BE49-F238E27FC236}">
                <a16:creationId xmlns:a16="http://schemas.microsoft.com/office/drawing/2014/main" id="{58745F1E-8398-4A55-9AF3-C0137536B49F}"/>
              </a:ext>
            </a:extLst>
          </p:cNvPr>
          <p:cNvSpPr>
            <a:spLocks noGrp="1"/>
          </p:cNvSpPr>
          <p:nvPr>
            <p:ph idx="1"/>
          </p:nvPr>
        </p:nvSpPr>
        <p:spPr>
          <a:xfrm>
            <a:off x="5970043" y="1700911"/>
            <a:ext cx="5675585" cy="4999916"/>
          </a:xfrm>
        </p:spPr>
        <p:txBody>
          <a:bodyPr>
            <a:normAutofit fontScale="77500" lnSpcReduction="20000"/>
          </a:bodyPr>
          <a:lstStyle/>
          <a:p>
            <a:r>
              <a:rPr lang="en-US" sz="1900" b="1" i="0" dirty="0">
                <a:effectLst/>
                <a:latin typeface="Söhne"/>
              </a:rPr>
              <a:t>Overcoming limitations</a:t>
            </a:r>
            <a:r>
              <a:rPr lang="en-US" sz="1900" b="0" i="0" dirty="0">
                <a:effectLst/>
                <a:latin typeface="Söhne"/>
              </a:rPr>
              <a:t>: UOWC aims to overcome the limitations of traditional underwater communication methods, such as acoustic and RF, by providing higher data rates, longer range, and improved efficiency.</a:t>
            </a:r>
          </a:p>
          <a:p>
            <a:endParaRPr lang="en-US" sz="1900" b="0" i="0" dirty="0">
              <a:effectLst/>
              <a:latin typeface="Söhne"/>
            </a:endParaRPr>
          </a:p>
          <a:p>
            <a:r>
              <a:rPr lang="en-US" sz="1900" b="1" i="0" dirty="0">
                <a:effectLst/>
                <a:latin typeface="Söhne"/>
              </a:rPr>
              <a:t>Increased bandwidth</a:t>
            </a:r>
            <a:r>
              <a:rPr lang="en-US" sz="1900" b="0" i="0" dirty="0">
                <a:effectLst/>
                <a:latin typeface="Söhne"/>
              </a:rPr>
              <a:t>: UOWC utilizes a wide spectrum, particularly the blue-green region, offering larger bandwidth for higher data transfer rates and capacity, enabling real-time applications and handling large data volumes.</a:t>
            </a:r>
          </a:p>
          <a:p>
            <a:endParaRPr lang="en-US" sz="1900" b="0" i="0" dirty="0">
              <a:effectLst/>
              <a:latin typeface="Söhne"/>
            </a:endParaRPr>
          </a:p>
          <a:p>
            <a:r>
              <a:rPr lang="en-US" sz="1900" b="1" i="0" dirty="0">
                <a:effectLst/>
                <a:latin typeface="Söhne"/>
              </a:rPr>
              <a:t>Reduced interference</a:t>
            </a:r>
            <a:r>
              <a:rPr lang="en-US" sz="1900" b="0" i="0" dirty="0">
                <a:effectLst/>
                <a:latin typeface="Söhne"/>
              </a:rPr>
              <a:t>: UOWC operates in the optical spectrum, providing a relatively interference-free communication channel in crowded underwater environments, improving reliability and communication quality.</a:t>
            </a:r>
          </a:p>
          <a:p>
            <a:endParaRPr lang="en-US" sz="1900" b="0" i="0" dirty="0">
              <a:effectLst/>
              <a:latin typeface="Söhne"/>
            </a:endParaRPr>
          </a:p>
          <a:p>
            <a:r>
              <a:rPr lang="en-US" sz="1900" b="1" i="0" dirty="0">
                <a:effectLst/>
                <a:latin typeface="Söhne"/>
              </a:rPr>
              <a:t>Enhanced security</a:t>
            </a:r>
            <a:r>
              <a:rPr lang="en-US" sz="1900" b="0" i="0" dirty="0">
                <a:effectLst/>
                <a:latin typeface="Söhne"/>
              </a:rPr>
              <a:t>: Optical signals in UOWC are highly directional and can be confined within a narrow beam, providing inherent security against eavesdropping and interception, making it suitable for secure communication in sensitive underwater applications.</a:t>
            </a:r>
          </a:p>
          <a:p>
            <a:endParaRPr lang="en-US" sz="1900" b="0" i="0" dirty="0">
              <a:effectLst/>
              <a:latin typeface="Söhne"/>
            </a:endParaRPr>
          </a:p>
          <a:p>
            <a:r>
              <a:rPr lang="en-US" sz="1900" b="1" i="0" dirty="0">
                <a:effectLst/>
                <a:latin typeface="Söhne"/>
              </a:rPr>
              <a:t>Compatibility with existing technologies</a:t>
            </a:r>
            <a:r>
              <a:rPr lang="en-US" sz="1900" b="0" i="0" dirty="0">
                <a:effectLst/>
                <a:latin typeface="Söhne"/>
              </a:rPr>
              <a:t>: UOWC leverages off-the-shelf commercial electronics components, making it accessible, cost-effective, and easier to integrate with other underwater systems, enabling seamless compatibility with existing technologies</a:t>
            </a:r>
            <a:r>
              <a:rPr lang="en-US" sz="1300" b="0" i="0" dirty="0">
                <a:effectLst/>
                <a:latin typeface="Söhne"/>
              </a:rPr>
              <a:t>.</a:t>
            </a:r>
          </a:p>
          <a:p>
            <a:endParaRPr lang="en-US" sz="800" b="0" i="0" dirty="0">
              <a:effectLst/>
              <a:latin typeface="Söhne"/>
            </a:endParaRPr>
          </a:p>
        </p:txBody>
      </p:sp>
    </p:spTree>
    <p:extLst>
      <p:ext uri="{BB962C8B-B14F-4D97-AF65-F5344CB8AC3E}">
        <p14:creationId xmlns:p14="http://schemas.microsoft.com/office/powerpoint/2010/main" val="2732008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1" name="Rectangle 5126">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UNDERWATER COMMUNICATION CABLES: VULNERABILITIES AND PROTECTIVE MEASURES  RELEVANT TO INDIA PART-1 - National Maritime Foundation">
            <a:extLst>
              <a:ext uri="{FF2B5EF4-FFF2-40B4-BE49-F238E27FC236}">
                <a16:creationId xmlns:a16="http://schemas.microsoft.com/office/drawing/2014/main" id="{4F76CD03-2A7C-44EF-A436-8BC6D7DD23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326" r="7508" b="-1"/>
          <a:stretch/>
        </p:blipFill>
        <p:spPr bwMode="auto">
          <a:xfrm>
            <a:off x="2522356"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5132" name="Rectangle 5128">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2FBCA42-C40D-4842-9C94-3BC3984B598C}"/>
              </a:ext>
            </a:extLst>
          </p:cNvPr>
          <p:cNvSpPr>
            <a:spLocks noGrp="1"/>
          </p:cNvSpPr>
          <p:nvPr>
            <p:ph type="title"/>
          </p:nvPr>
        </p:nvSpPr>
        <p:spPr>
          <a:xfrm>
            <a:off x="838200" y="365125"/>
            <a:ext cx="3822189" cy="1899912"/>
          </a:xfrm>
        </p:spPr>
        <p:txBody>
          <a:bodyPr>
            <a:normAutofit/>
          </a:bodyPr>
          <a:lstStyle/>
          <a:p>
            <a:r>
              <a:rPr lang="en-IN" sz="4000"/>
              <a:t>Wired Communication</a:t>
            </a:r>
          </a:p>
        </p:txBody>
      </p:sp>
      <p:sp>
        <p:nvSpPr>
          <p:cNvPr id="3" name="Content Placeholder 2">
            <a:extLst>
              <a:ext uri="{FF2B5EF4-FFF2-40B4-BE49-F238E27FC236}">
                <a16:creationId xmlns:a16="http://schemas.microsoft.com/office/drawing/2014/main" id="{7E371E1E-D6DA-40EA-9F0D-B66051CAE413}"/>
              </a:ext>
            </a:extLst>
          </p:cNvPr>
          <p:cNvSpPr>
            <a:spLocks noGrp="1"/>
          </p:cNvSpPr>
          <p:nvPr>
            <p:ph idx="1"/>
          </p:nvPr>
        </p:nvSpPr>
        <p:spPr>
          <a:xfrm>
            <a:off x="838200" y="2434201"/>
            <a:ext cx="4687111" cy="3742762"/>
          </a:xfrm>
        </p:spPr>
        <p:txBody>
          <a:bodyPr>
            <a:normAutofit/>
          </a:bodyPr>
          <a:lstStyle/>
          <a:p>
            <a:r>
              <a:rPr lang="en-US" sz="1600" b="0" i="0" dirty="0">
                <a:effectLst/>
                <a:latin typeface="Söhne"/>
              </a:rPr>
              <a:t>Using a cable connection to directly communicate with devices, such as remotely operated vehicles (ROVs), provides real-time visual feedback, control, and the ability to gather and manipulate real-time data, benefiting from a larger power budget due to the power supply over the same cable.</a:t>
            </a:r>
          </a:p>
          <a:p>
            <a:pPr marL="0" indent="0">
              <a:buNone/>
            </a:pPr>
            <a:endParaRPr lang="en-US" sz="1600" b="0" i="0" dirty="0">
              <a:effectLst/>
              <a:latin typeface="Söhne"/>
            </a:endParaRPr>
          </a:p>
          <a:p>
            <a:r>
              <a:rPr lang="en-US" sz="1600" b="0" i="0" dirty="0">
                <a:effectLst/>
                <a:latin typeface="Söhne"/>
              </a:rPr>
              <a:t>Despite its advantages, the cable connection approach for underwater communication has drawbacks including </a:t>
            </a:r>
            <a:r>
              <a:rPr lang="en-US" sz="1600" b="1" i="0" dirty="0">
                <a:effectLst/>
                <a:latin typeface="Söhne"/>
              </a:rPr>
              <a:t>maintenance challenges, high installation costs, limited space based on wire length, and susceptibility to breakage or entanglement in harsh underwater conditions</a:t>
            </a:r>
            <a:r>
              <a:rPr lang="en-US" sz="1600" b="0" i="0" dirty="0">
                <a:effectLst/>
                <a:latin typeface="Söhne"/>
              </a:rPr>
              <a:t>.</a:t>
            </a:r>
            <a:endParaRPr lang="en-IN" sz="1600" dirty="0"/>
          </a:p>
        </p:txBody>
      </p:sp>
    </p:spTree>
    <p:extLst>
      <p:ext uri="{BB962C8B-B14F-4D97-AF65-F5344CB8AC3E}">
        <p14:creationId xmlns:p14="http://schemas.microsoft.com/office/powerpoint/2010/main" val="2662481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A6D90355-38EA-4729-A1DF-B434444D17E4}"/>
              </a:ext>
            </a:extLst>
          </p:cNvPr>
          <p:cNvSpPr>
            <a:spLocks noGrp="1"/>
          </p:cNvSpPr>
          <p:nvPr>
            <p:ph type="title"/>
          </p:nvPr>
        </p:nvSpPr>
        <p:spPr>
          <a:xfrm>
            <a:off x="479394" y="1070800"/>
            <a:ext cx="3939688" cy="5583126"/>
          </a:xfrm>
        </p:spPr>
        <p:txBody>
          <a:bodyPr>
            <a:normAutofit/>
          </a:bodyPr>
          <a:lstStyle/>
          <a:p>
            <a:pPr algn="r"/>
            <a:r>
              <a:rPr lang="en-IN" sz="8000"/>
              <a:t>Acoustic</a:t>
            </a:r>
          </a:p>
        </p:txBody>
      </p:sp>
      <p:cxnSp>
        <p:nvCxnSpPr>
          <p:cNvPr id="20" name="Straight Connector 19">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13" name="Content Placeholder 2">
            <a:extLst>
              <a:ext uri="{FF2B5EF4-FFF2-40B4-BE49-F238E27FC236}">
                <a16:creationId xmlns:a16="http://schemas.microsoft.com/office/drawing/2014/main" id="{84EE5582-803F-9633-3554-2C39715169C0}"/>
              </a:ext>
            </a:extLst>
          </p:cNvPr>
          <p:cNvGraphicFramePr>
            <a:graphicFrameLocks noGrp="1"/>
          </p:cNvGraphicFramePr>
          <p:nvPr>
            <p:ph idx="1"/>
            <p:extLst>
              <p:ext uri="{D42A27DB-BD31-4B8C-83A1-F6EECF244321}">
                <p14:modId xmlns:p14="http://schemas.microsoft.com/office/powerpoint/2010/main" val="1770545339"/>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712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DB1E1-5CE1-44F9-8AC0-181C2910F11B}"/>
              </a:ext>
            </a:extLst>
          </p:cNvPr>
          <p:cNvSpPr>
            <a:spLocks noGrp="1"/>
          </p:cNvSpPr>
          <p:nvPr>
            <p:ph type="title"/>
          </p:nvPr>
        </p:nvSpPr>
        <p:spPr/>
        <p:txBody>
          <a:bodyPr/>
          <a:lstStyle/>
          <a:p>
            <a:r>
              <a:rPr lang="en-IN" dirty="0"/>
              <a:t>Radio Frequency</a:t>
            </a:r>
          </a:p>
        </p:txBody>
      </p:sp>
      <p:graphicFrame>
        <p:nvGraphicFramePr>
          <p:cNvPr id="5" name="Content Placeholder 2">
            <a:extLst>
              <a:ext uri="{FF2B5EF4-FFF2-40B4-BE49-F238E27FC236}">
                <a16:creationId xmlns:a16="http://schemas.microsoft.com/office/drawing/2014/main" id="{68D22AEF-A64F-2C49-6B9F-0360AEF14F76}"/>
              </a:ext>
            </a:extLst>
          </p:cNvPr>
          <p:cNvGraphicFramePr>
            <a:graphicFrameLocks noGrp="1"/>
          </p:cNvGraphicFramePr>
          <p:nvPr>
            <p:ph idx="1"/>
            <p:extLst>
              <p:ext uri="{D42A27DB-BD31-4B8C-83A1-F6EECF244321}">
                <p14:modId xmlns:p14="http://schemas.microsoft.com/office/powerpoint/2010/main" val="28522787"/>
              </p:ext>
            </p:extLst>
          </p:nvPr>
        </p:nvGraphicFramePr>
        <p:xfrm>
          <a:off x="1976336" y="1439694"/>
          <a:ext cx="8996464" cy="52431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0996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2">
            <a:extLst>
              <a:ext uri="{FF2B5EF4-FFF2-40B4-BE49-F238E27FC236}">
                <a16:creationId xmlns:a16="http://schemas.microsoft.com/office/drawing/2014/main" id="{3A7E003E-EE76-4207-A774-A645C37F1D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4">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EEC9D79-5A50-4FA4-B17D-7C60CD401723}"/>
              </a:ext>
            </a:extLst>
          </p:cNvPr>
          <p:cNvSpPr>
            <a:spLocks noGrp="1"/>
          </p:cNvSpPr>
          <p:nvPr>
            <p:ph type="title"/>
          </p:nvPr>
        </p:nvSpPr>
        <p:spPr>
          <a:xfrm>
            <a:off x="838200" y="713312"/>
            <a:ext cx="3962400" cy="5431376"/>
          </a:xfrm>
        </p:spPr>
        <p:txBody>
          <a:bodyPr>
            <a:normAutofit/>
          </a:bodyPr>
          <a:lstStyle/>
          <a:p>
            <a:r>
              <a:rPr lang="en-IN"/>
              <a:t>Optical Communication</a:t>
            </a:r>
          </a:p>
        </p:txBody>
      </p:sp>
      <p:graphicFrame>
        <p:nvGraphicFramePr>
          <p:cNvPr id="7" name="Content Placeholder 2">
            <a:extLst>
              <a:ext uri="{FF2B5EF4-FFF2-40B4-BE49-F238E27FC236}">
                <a16:creationId xmlns:a16="http://schemas.microsoft.com/office/drawing/2014/main" id="{99E6E2E1-CE2B-40C2-685E-AD36B71F1BA5}"/>
              </a:ext>
            </a:extLst>
          </p:cNvPr>
          <p:cNvGraphicFramePr>
            <a:graphicFrameLocks noGrp="1"/>
          </p:cNvGraphicFramePr>
          <p:nvPr>
            <p:ph idx="1"/>
            <p:extLst>
              <p:ext uri="{D42A27DB-BD31-4B8C-83A1-F6EECF244321}">
                <p14:modId xmlns:p14="http://schemas.microsoft.com/office/powerpoint/2010/main" val="2746168846"/>
              </p:ext>
            </p:extLst>
          </p:nvPr>
        </p:nvGraphicFramePr>
        <p:xfrm>
          <a:off x="5511704" y="713313"/>
          <a:ext cx="5842095" cy="5431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8050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A11688B-0A27-4E86-8D55-76F71ADF2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C84A868B-654E-447C-8D9C-0F9328308C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1" name="Rectangle 20">
              <a:extLst>
                <a:ext uri="{FF2B5EF4-FFF2-40B4-BE49-F238E27FC236}">
                  <a16:creationId xmlns:a16="http://schemas.microsoft.com/office/drawing/2014/main" id="{4E43F5E5-7E34-4029-B18F-CAED02086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59931FA-11DF-4781-8AAD-FEE88674F7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40F88E6C-5782-452A-8C4F-9D2C2EAC8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3" cy="3141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607E33E0-48F0-4BE6-B19E-593D24CD9E74}"/>
              </a:ext>
            </a:extLst>
          </p:cNvPr>
          <p:cNvSpPr>
            <a:spLocks noGrp="1"/>
          </p:cNvSpPr>
          <p:nvPr>
            <p:ph type="title"/>
          </p:nvPr>
        </p:nvSpPr>
        <p:spPr>
          <a:xfrm>
            <a:off x="550864" y="365125"/>
            <a:ext cx="11090274" cy="1325563"/>
          </a:xfrm>
        </p:spPr>
        <p:txBody>
          <a:bodyPr>
            <a:normAutofit/>
          </a:bodyPr>
          <a:lstStyle/>
          <a:p>
            <a:r>
              <a:rPr lang="en-US" sz="4000"/>
              <a:t>Comparison Table between Acoustic, RF and Optical communication techniques</a:t>
            </a:r>
            <a:endParaRPr lang="en-IN" sz="4000"/>
          </a:p>
        </p:txBody>
      </p:sp>
      <p:graphicFrame>
        <p:nvGraphicFramePr>
          <p:cNvPr id="4" name="Content Placeholder 3">
            <a:extLst>
              <a:ext uri="{FF2B5EF4-FFF2-40B4-BE49-F238E27FC236}">
                <a16:creationId xmlns:a16="http://schemas.microsoft.com/office/drawing/2014/main" id="{540C6D97-9843-41CD-BAB1-D09FCCDED339}"/>
              </a:ext>
            </a:extLst>
          </p:cNvPr>
          <p:cNvGraphicFramePr>
            <a:graphicFrameLocks noGrp="1"/>
          </p:cNvGraphicFramePr>
          <p:nvPr>
            <p:ph idx="1"/>
            <p:extLst>
              <p:ext uri="{D42A27DB-BD31-4B8C-83A1-F6EECF244321}">
                <p14:modId xmlns:p14="http://schemas.microsoft.com/office/powerpoint/2010/main" val="268053577"/>
              </p:ext>
            </p:extLst>
          </p:nvPr>
        </p:nvGraphicFramePr>
        <p:xfrm>
          <a:off x="547688" y="2202609"/>
          <a:ext cx="11093452" cy="4019654"/>
        </p:xfrm>
        <a:graphic>
          <a:graphicData uri="http://schemas.openxmlformats.org/drawingml/2006/table">
            <a:tbl>
              <a:tblPr firstRow="1" firstCol="1" bandRow="1">
                <a:tableStyleId>{5C22544A-7EE6-4342-B048-85BDC9FD1C3A}</a:tableStyleId>
              </a:tblPr>
              <a:tblGrid>
                <a:gridCol w="2849000">
                  <a:extLst>
                    <a:ext uri="{9D8B030D-6E8A-4147-A177-3AD203B41FA5}">
                      <a16:colId xmlns:a16="http://schemas.microsoft.com/office/drawing/2014/main" val="3750841758"/>
                    </a:ext>
                  </a:extLst>
                </a:gridCol>
                <a:gridCol w="2719241">
                  <a:extLst>
                    <a:ext uri="{9D8B030D-6E8A-4147-A177-3AD203B41FA5}">
                      <a16:colId xmlns:a16="http://schemas.microsoft.com/office/drawing/2014/main" val="3514801154"/>
                    </a:ext>
                  </a:extLst>
                </a:gridCol>
                <a:gridCol w="2719241">
                  <a:extLst>
                    <a:ext uri="{9D8B030D-6E8A-4147-A177-3AD203B41FA5}">
                      <a16:colId xmlns:a16="http://schemas.microsoft.com/office/drawing/2014/main" val="102102761"/>
                    </a:ext>
                  </a:extLst>
                </a:gridCol>
                <a:gridCol w="2805970">
                  <a:extLst>
                    <a:ext uri="{9D8B030D-6E8A-4147-A177-3AD203B41FA5}">
                      <a16:colId xmlns:a16="http://schemas.microsoft.com/office/drawing/2014/main" val="1624974308"/>
                    </a:ext>
                  </a:extLst>
                </a:gridCol>
              </a:tblGrid>
              <a:tr h="312175">
                <a:tc>
                  <a:txBody>
                    <a:bodyPr/>
                    <a:lstStyle/>
                    <a:p>
                      <a:r>
                        <a:rPr lang="en-US" sz="1800">
                          <a:effectLst/>
                        </a:rPr>
                        <a:t> </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0034" marR="100034" marT="0" marB="0"/>
                </a:tc>
                <a:tc>
                  <a:txBody>
                    <a:bodyPr/>
                    <a:lstStyle/>
                    <a:p>
                      <a:r>
                        <a:rPr lang="en-US" sz="1800">
                          <a:effectLst/>
                        </a:rPr>
                        <a:t>Acoustic</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0034" marR="100034" marT="0" marB="0"/>
                </a:tc>
                <a:tc>
                  <a:txBody>
                    <a:bodyPr/>
                    <a:lstStyle/>
                    <a:p>
                      <a:r>
                        <a:rPr lang="en-US" sz="1800" dirty="0">
                          <a:effectLst/>
                        </a:rPr>
                        <a:t>RF</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0034" marR="100034" marT="0" marB="0"/>
                </a:tc>
                <a:tc>
                  <a:txBody>
                    <a:bodyPr/>
                    <a:lstStyle/>
                    <a:p>
                      <a:r>
                        <a:rPr lang="en-US" sz="1800">
                          <a:effectLst/>
                        </a:rPr>
                        <a:t>Optical</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0034" marR="100034" marT="0" marB="0"/>
                </a:tc>
                <a:extLst>
                  <a:ext uri="{0D108BD9-81ED-4DB2-BD59-A6C34878D82A}">
                    <a16:rowId xmlns:a16="http://schemas.microsoft.com/office/drawing/2014/main" val="2683051094"/>
                  </a:ext>
                </a:extLst>
              </a:tr>
              <a:tr h="312175">
                <a:tc>
                  <a:txBody>
                    <a:bodyPr/>
                    <a:lstStyle/>
                    <a:p>
                      <a:r>
                        <a:rPr lang="en-US" sz="1800">
                          <a:effectLst/>
                        </a:rPr>
                        <a:t>Attenuation</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0034" marR="100034" marT="0" marB="0"/>
                </a:tc>
                <a:tc>
                  <a:txBody>
                    <a:bodyPr/>
                    <a:lstStyle/>
                    <a:p>
                      <a:r>
                        <a:rPr lang="en-US" sz="1800">
                          <a:effectLst/>
                        </a:rPr>
                        <a:t>High</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0034" marR="100034" marT="0" marB="0"/>
                </a:tc>
                <a:tc>
                  <a:txBody>
                    <a:bodyPr/>
                    <a:lstStyle/>
                    <a:p>
                      <a:r>
                        <a:rPr lang="en-US" sz="1800">
                          <a:effectLst/>
                        </a:rPr>
                        <a:t>Mid</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0034" marR="100034" marT="0" marB="0"/>
                </a:tc>
                <a:tc>
                  <a:txBody>
                    <a:bodyPr/>
                    <a:lstStyle/>
                    <a:p>
                      <a:r>
                        <a:rPr lang="en-US" sz="1800">
                          <a:effectLst/>
                        </a:rPr>
                        <a:t>Low</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0034" marR="100034" marT="0" marB="0"/>
                </a:tc>
                <a:extLst>
                  <a:ext uri="{0D108BD9-81ED-4DB2-BD59-A6C34878D82A}">
                    <a16:rowId xmlns:a16="http://schemas.microsoft.com/office/drawing/2014/main" val="71295567"/>
                  </a:ext>
                </a:extLst>
              </a:tr>
              <a:tr h="312175">
                <a:tc>
                  <a:txBody>
                    <a:bodyPr/>
                    <a:lstStyle/>
                    <a:p>
                      <a:r>
                        <a:rPr lang="en-US" sz="1800">
                          <a:effectLst/>
                        </a:rPr>
                        <a:t>Speed</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0034" marR="100034" marT="0" marB="0"/>
                </a:tc>
                <a:tc>
                  <a:txBody>
                    <a:bodyPr/>
                    <a:lstStyle/>
                    <a:p>
                      <a:r>
                        <a:rPr lang="en-US" sz="1800">
                          <a:effectLst/>
                        </a:rPr>
                        <a:t>1500 m/s</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0034" marR="100034" marT="0" marB="0"/>
                </a:tc>
                <a:tc>
                  <a:txBody>
                    <a:bodyPr/>
                    <a:lstStyle/>
                    <a:p>
                      <a:r>
                        <a:rPr lang="en-US" sz="1800">
                          <a:effectLst/>
                        </a:rPr>
                        <a:t>2.2*10</a:t>
                      </a:r>
                      <a:r>
                        <a:rPr lang="en-US" sz="1800" baseline="30000">
                          <a:effectLst/>
                        </a:rPr>
                        <a:t>8</a:t>
                      </a:r>
                      <a:r>
                        <a:rPr lang="en-US" sz="1800">
                          <a:effectLst/>
                        </a:rPr>
                        <a:t> m/s</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0034" marR="100034" marT="0" marB="0"/>
                </a:tc>
                <a:tc>
                  <a:txBody>
                    <a:bodyPr/>
                    <a:lstStyle/>
                    <a:p>
                      <a:r>
                        <a:rPr lang="en-US" sz="1800">
                          <a:effectLst/>
                        </a:rPr>
                        <a:t>2.2*10</a:t>
                      </a:r>
                      <a:r>
                        <a:rPr lang="en-US" sz="1800" baseline="30000">
                          <a:effectLst/>
                        </a:rPr>
                        <a:t>8</a:t>
                      </a:r>
                      <a:r>
                        <a:rPr lang="en-US" sz="1800">
                          <a:effectLst/>
                        </a:rPr>
                        <a:t> m/s</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0034" marR="100034" marT="0" marB="0"/>
                </a:tc>
                <a:extLst>
                  <a:ext uri="{0D108BD9-81ED-4DB2-BD59-A6C34878D82A}">
                    <a16:rowId xmlns:a16="http://schemas.microsoft.com/office/drawing/2014/main" val="1764249234"/>
                  </a:ext>
                </a:extLst>
              </a:tr>
              <a:tr h="312175">
                <a:tc>
                  <a:txBody>
                    <a:bodyPr/>
                    <a:lstStyle/>
                    <a:p>
                      <a:r>
                        <a:rPr lang="en-US" sz="1800">
                          <a:effectLst/>
                        </a:rPr>
                        <a:t>Data rate</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0034" marR="100034" marT="0" marB="0"/>
                </a:tc>
                <a:tc>
                  <a:txBody>
                    <a:bodyPr/>
                    <a:lstStyle/>
                    <a:p>
                      <a:r>
                        <a:rPr lang="en-US" sz="1800">
                          <a:effectLst/>
                        </a:rPr>
                        <a:t>Kbps</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0034" marR="100034" marT="0" marB="0"/>
                </a:tc>
                <a:tc>
                  <a:txBody>
                    <a:bodyPr/>
                    <a:lstStyle/>
                    <a:p>
                      <a:r>
                        <a:rPr lang="en-US" sz="1800">
                          <a:effectLst/>
                        </a:rPr>
                        <a:t>Mbps</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0034" marR="100034" marT="0" marB="0"/>
                </a:tc>
                <a:tc>
                  <a:txBody>
                    <a:bodyPr/>
                    <a:lstStyle/>
                    <a:p>
                      <a:r>
                        <a:rPr lang="en-US" sz="1800">
                          <a:effectLst/>
                        </a:rPr>
                        <a:t>Gbps</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0034" marR="100034" marT="0" marB="0"/>
                </a:tc>
                <a:extLst>
                  <a:ext uri="{0D108BD9-81ED-4DB2-BD59-A6C34878D82A}">
                    <a16:rowId xmlns:a16="http://schemas.microsoft.com/office/drawing/2014/main" val="2402364246"/>
                  </a:ext>
                </a:extLst>
              </a:tr>
              <a:tr h="312175">
                <a:tc>
                  <a:txBody>
                    <a:bodyPr/>
                    <a:lstStyle/>
                    <a:p>
                      <a:r>
                        <a:rPr lang="en-US" sz="1800">
                          <a:effectLst/>
                        </a:rPr>
                        <a:t>Latency</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0034" marR="100034" marT="0" marB="0"/>
                </a:tc>
                <a:tc>
                  <a:txBody>
                    <a:bodyPr/>
                    <a:lstStyle/>
                    <a:p>
                      <a:r>
                        <a:rPr lang="en-US" sz="1800">
                          <a:effectLst/>
                        </a:rPr>
                        <a:t>High</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0034" marR="100034" marT="0" marB="0"/>
                </a:tc>
                <a:tc>
                  <a:txBody>
                    <a:bodyPr/>
                    <a:lstStyle/>
                    <a:p>
                      <a:r>
                        <a:rPr lang="en-US" sz="1800">
                          <a:effectLst/>
                        </a:rPr>
                        <a:t>Mid</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0034" marR="100034" marT="0" marB="0"/>
                </a:tc>
                <a:tc>
                  <a:txBody>
                    <a:bodyPr/>
                    <a:lstStyle/>
                    <a:p>
                      <a:r>
                        <a:rPr lang="en-US" sz="1800">
                          <a:effectLst/>
                        </a:rPr>
                        <a:t>Low</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0034" marR="100034" marT="0" marB="0"/>
                </a:tc>
                <a:extLst>
                  <a:ext uri="{0D108BD9-81ED-4DB2-BD59-A6C34878D82A}">
                    <a16:rowId xmlns:a16="http://schemas.microsoft.com/office/drawing/2014/main" val="727040109"/>
                  </a:ext>
                </a:extLst>
              </a:tr>
              <a:tr h="312175">
                <a:tc>
                  <a:txBody>
                    <a:bodyPr/>
                    <a:lstStyle/>
                    <a:p>
                      <a:r>
                        <a:rPr lang="en-US" sz="1800">
                          <a:effectLst/>
                        </a:rPr>
                        <a:t>Distance</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0034" marR="100034" marT="0" marB="0"/>
                </a:tc>
                <a:tc>
                  <a:txBody>
                    <a:bodyPr/>
                    <a:lstStyle/>
                    <a:p>
                      <a:r>
                        <a:rPr lang="en-US" sz="1800">
                          <a:effectLst/>
                        </a:rPr>
                        <a:t>~kms</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0034" marR="100034" marT="0" marB="0"/>
                </a:tc>
                <a:tc>
                  <a:txBody>
                    <a:bodyPr/>
                    <a:lstStyle/>
                    <a:p>
                      <a:r>
                        <a:rPr lang="en-US" sz="1800">
                          <a:effectLst/>
                        </a:rPr>
                        <a:t>10m</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0034" marR="100034" marT="0" marB="0"/>
                </a:tc>
                <a:tc>
                  <a:txBody>
                    <a:bodyPr/>
                    <a:lstStyle/>
                    <a:p>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~kms</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0034" marR="100034" marT="0" marB="0"/>
                </a:tc>
                <a:extLst>
                  <a:ext uri="{0D108BD9-81ED-4DB2-BD59-A6C34878D82A}">
                    <a16:rowId xmlns:a16="http://schemas.microsoft.com/office/drawing/2014/main" val="18063544"/>
                  </a:ext>
                </a:extLst>
              </a:tr>
              <a:tr h="312175">
                <a:tc>
                  <a:txBody>
                    <a:bodyPr/>
                    <a:lstStyle/>
                    <a:p>
                      <a:r>
                        <a:rPr lang="en-US" sz="1800">
                          <a:effectLst/>
                        </a:rPr>
                        <a:t>Bandwidth</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0034" marR="100034" marT="0" marB="0"/>
                </a:tc>
                <a:tc>
                  <a:txBody>
                    <a:bodyPr/>
                    <a:lstStyle/>
                    <a:p>
                      <a:r>
                        <a:rPr lang="en-US" sz="1800">
                          <a:effectLst/>
                        </a:rPr>
                        <a:t>Hz, kHz</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0034" marR="100034" marT="0" marB="0"/>
                </a:tc>
                <a:tc>
                  <a:txBody>
                    <a:bodyPr/>
                    <a:lstStyle/>
                    <a:p>
                      <a:r>
                        <a:rPr lang="en-US" sz="1800">
                          <a:effectLst/>
                        </a:rPr>
                        <a:t>~MHz</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0034" marR="100034" marT="0" marB="0"/>
                </a:tc>
                <a:tc>
                  <a:txBody>
                    <a:bodyPr/>
                    <a:lstStyle/>
                    <a:p>
                      <a:r>
                        <a:rPr lang="en-US" sz="1800">
                          <a:effectLst/>
                        </a:rPr>
                        <a:t>(10-150) MHz</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0034" marR="100034" marT="0" marB="0"/>
                </a:tc>
                <a:extLst>
                  <a:ext uri="{0D108BD9-81ED-4DB2-BD59-A6C34878D82A}">
                    <a16:rowId xmlns:a16="http://schemas.microsoft.com/office/drawing/2014/main" val="2585567332"/>
                  </a:ext>
                </a:extLst>
              </a:tr>
              <a:tr h="312175">
                <a:tc>
                  <a:txBody>
                    <a:bodyPr/>
                    <a:lstStyle/>
                    <a:p>
                      <a:r>
                        <a:rPr lang="en-US" sz="1800">
                          <a:effectLst/>
                        </a:rPr>
                        <a:t>Frequency Band</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0034" marR="100034" marT="0" marB="0"/>
                </a:tc>
                <a:tc>
                  <a:txBody>
                    <a:bodyPr/>
                    <a:lstStyle/>
                    <a:p>
                      <a:r>
                        <a:rPr lang="en-US" sz="1800">
                          <a:effectLst/>
                        </a:rPr>
                        <a:t>10-15 kHz</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0034" marR="100034" marT="0" marB="0"/>
                </a:tc>
                <a:tc>
                  <a:txBody>
                    <a:bodyPr/>
                    <a:lstStyle/>
                    <a:p>
                      <a:r>
                        <a:rPr lang="en-US" sz="1800">
                          <a:effectLst/>
                        </a:rPr>
                        <a:t>30-300 Hz</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0034" marR="100034" marT="0" marB="0"/>
                </a:tc>
                <a:tc>
                  <a:txBody>
                    <a:bodyPr/>
                    <a:lstStyle/>
                    <a:p>
                      <a:r>
                        <a:rPr lang="en-US" sz="1800">
                          <a:effectLst/>
                        </a:rPr>
                        <a:t>10</a:t>
                      </a:r>
                      <a:r>
                        <a:rPr lang="en-US" sz="1800" baseline="30000">
                          <a:effectLst/>
                        </a:rPr>
                        <a:t>12</a:t>
                      </a:r>
                      <a:r>
                        <a:rPr lang="en-US" sz="1800">
                          <a:effectLst/>
                        </a:rPr>
                        <a:t>-10</a:t>
                      </a:r>
                      <a:r>
                        <a:rPr lang="en-US" sz="1800" baseline="30000">
                          <a:effectLst/>
                        </a:rPr>
                        <a:t>15 </a:t>
                      </a:r>
                      <a:r>
                        <a:rPr lang="en-US" sz="1800">
                          <a:effectLst/>
                        </a:rPr>
                        <a:t>Hz</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0034" marR="100034" marT="0" marB="0"/>
                </a:tc>
                <a:extLst>
                  <a:ext uri="{0D108BD9-81ED-4DB2-BD59-A6C34878D82A}">
                    <a16:rowId xmlns:a16="http://schemas.microsoft.com/office/drawing/2014/main" val="1133771635"/>
                  </a:ext>
                </a:extLst>
              </a:tr>
              <a:tr h="312175">
                <a:tc>
                  <a:txBody>
                    <a:bodyPr/>
                    <a:lstStyle/>
                    <a:p>
                      <a:r>
                        <a:rPr lang="en-US" sz="1800">
                          <a:effectLst/>
                        </a:rPr>
                        <a:t>Transmission Power</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0034" marR="100034" marT="0" marB="0"/>
                </a:tc>
                <a:tc>
                  <a:txBody>
                    <a:bodyPr/>
                    <a:lstStyle/>
                    <a:p>
                      <a:r>
                        <a:rPr lang="en-US" sz="1800">
                          <a:effectLst/>
                        </a:rPr>
                        <a:t>Tens of watts </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0034" marR="100034" marT="0" marB="0"/>
                </a:tc>
                <a:tc>
                  <a:txBody>
                    <a:bodyPr/>
                    <a:lstStyle/>
                    <a:p>
                      <a:r>
                        <a:rPr lang="en-US" sz="1800">
                          <a:effectLst/>
                        </a:rPr>
                        <a:t>Few mW to 100 W</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0034" marR="100034" marT="0" marB="0"/>
                </a:tc>
                <a:tc>
                  <a:txBody>
                    <a:bodyPr/>
                    <a:lstStyle/>
                    <a:p>
                      <a:r>
                        <a:rPr lang="en-US" sz="1800">
                          <a:effectLst/>
                        </a:rPr>
                        <a:t>Few watts</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0034" marR="100034" marT="0" marB="0"/>
                </a:tc>
                <a:extLst>
                  <a:ext uri="{0D108BD9-81ED-4DB2-BD59-A6C34878D82A}">
                    <a16:rowId xmlns:a16="http://schemas.microsoft.com/office/drawing/2014/main" val="2476638338"/>
                  </a:ext>
                </a:extLst>
              </a:tr>
              <a:tr h="312175">
                <a:tc>
                  <a:txBody>
                    <a:bodyPr/>
                    <a:lstStyle/>
                    <a:p>
                      <a:r>
                        <a:rPr lang="en-US" sz="1800">
                          <a:effectLst/>
                        </a:rPr>
                        <a:t>Antenna Size</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0034" marR="100034" marT="0" marB="0"/>
                </a:tc>
                <a:tc>
                  <a:txBody>
                    <a:bodyPr/>
                    <a:lstStyle/>
                    <a:p>
                      <a:r>
                        <a:rPr lang="en-US" sz="1800">
                          <a:effectLst/>
                        </a:rPr>
                        <a:t>0.1m</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0034" marR="100034" marT="0" marB="0"/>
                </a:tc>
                <a:tc>
                  <a:txBody>
                    <a:bodyPr/>
                    <a:lstStyle/>
                    <a:p>
                      <a:r>
                        <a:rPr lang="en-US" sz="1800">
                          <a:effectLst/>
                        </a:rPr>
                        <a:t>0.5m</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0034" marR="100034" marT="0" marB="0"/>
                </a:tc>
                <a:tc>
                  <a:txBody>
                    <a:bodyPr/>
                    <a:lstStyle/>
                    <a:p>
                      <a:r>
                        <a:rPr lang="en-US" sz="1800">
                          <a:effectLst/>
                        </a:rPr>
                        <a:t>0.1m</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0034" marR="100034" marT="0" marB="0"/>
                </a:tc>
                <a:extLst>
                  <a:ext uri="{0D108BD9-81ED-4DB2-BD59-A6C34878D82A}">
                    <a16:rowId xmlns:a16="http://schemas.microsoft.com/office/drawing/2014/main" val="3123022283"/>
                  </a:ext>
                </a:extLst>
              </a:tr>
              <a:tr h="312175">
                <a:tc>
                  <a:txBody>
                    <a:bodyPr/>
                    <a:lstStyle/>
                    <a:p>
                      <a:r>
                        <a:rPr lang="en-US" sz="1800">
                          <a:effectLst/>
                        </a:rPr>
                        <a:t>Efficiency</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0034" marR="100034" marT="0" marB="0"/>
                </a:tc>
                <a:tc>
                  <a:txBody>
                    <a:bodyPr/>
                    <a:lstStyle/>
                    <a:p>
                      <a:r>
                        <a:rPr lang="en-US" sz="1800">
                          <a:effectLst/>
                        </a:rPr>
                        <a:t>100 bits/J</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0034" marR="100034" marT="0" marB="0"/>
                </a:tc>
                <a:tc>
                  <a:txBody>
                    <a:bodyPr/>
                    <a:lstStyle/>
                    <a:p>
                      <a:r>
                        <a:rPr lang="en-US" sz="1800">
                          <a:effectLst/>
                        </a:rPr>
                        <a:t> </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0034" marR="100034" marT="0" marB="0"/>
                </a:tc>
                <a:tc>
                  <a:txBody>
                    <a:bodyPr/>
                    <a:lstStyle/>
                    <a:p>
                      <a:r>
                        <a:rPr lang="en-US" sz="1800">
                          <a:effectLst/>
                        </a:rPr>
                        <a:t>30000 bits/J</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0034" marR="100034" marT="0" marB="0"/>
                </a:tc>
                <a:extLst>
                  <a:ext uri="{0D108BD9-81ED-4DB2-BD59-A6C34878D82A}">
                    <a16:rowId xmlns:a16="http://schemas.microsoft.com/office/drawing/2014/main" val="1020488907"/>
                  </a:ext>
                </a:extLst>
              </a:tr>
              <a:tr h="585729">
                <a:tc>
                  <a:txBody>
                    <a:bodyPr/>
                    <a:lstStyle/>
                    <a:p>
                      <a:r>
                        <a:rPr lang="en-US" sz="1800">
                          <a:effectLst/>
                        </a:rPr>
                        <a:t>Performance Parameter</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0034" marR="100034" marT="0" marB="0"/>
                </a:tc>
                <a:tc>
                  <a:txBody>
                    <a:bodyPr/>
                    <a:lstStyle/>
                    <a:p>
                      <a:r>
                        <a:rPr lang="en-US" sz="1800">
                          <a:effectLst/>
                        </a:rPr>
                        <a:t>Temperature, Salinity, Pressure</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0034" marR="100034" marT="0" marB="0"/>
                </a:tc>
                <a:tc>
                  <a:txBody>
                    <a:bodyPr/>
                    <a:lstStyle/>
                    <a:p>
                      <a:r>
                        <a:rPr lang="en-US" sz="1800">
                          <a:effectLst/>
                        </a:rPr>
                        <a:t>Conductivity, Permittivity</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0034" marR="100034" marT="0" marB="0"/>
                </a:tc>
                <a:tc>
                  <a:txBody>
                    <a:bodyPr/>
                    <a:lstStyle/>
                    <a:p>
                      <a:r>
                        <a:rPr lang="en-US" sz="1800" dirty="0">
                          <a:effectLst/>
                        </a:rPr>
                        <a:t>Absorption, Scattering, Turbidity</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0034" marR="100034" marT="0" marB="0"/>
                </a:tc>
                <a:extLst>
                  <a:ext uri="{0D108BD9-81ED-4DB2-BD59-A6C34878D82A}">
                    <a16:rowId xmlns:a16="http://schemas.microsoft.com/office/drawing/2014/main" val="2468290033"/>
                  </a:ext>
                </a:extLst>
              </a:tr>
            </a:tbl>
          </a:graphicData>
        </a:graphic>
      </p:graphicFrame>
    </p:spTree>
    <p:extLst>
      <p:ext uri="{BB962C8B-B14F-4D97-AF65-F5344CB8AC3E}">
        <p14:creationId xmlns:p14="http://schemas.microsoft.com/office/powerpoint/2010/main" val="42057290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1008</TotalTime>
  <Words>1843</Words>
  <Application>Microsoft Office PowerPoint</Application>
  <PresentationFormat>Widescreen</PresentationFormat>
  <Paragraphs>266</Paragraphs>
  <Slides>24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Segoe UI</vt:lpstr>
      <vt:lpstr>Söhne</vt:lpstr>
      <vt:lpstr>Times New Roman</vt:lpstr>
      <vt:lpstr>Office Theme</vt:lpstr>
      <vt:lpstr>PowerPoint Presentation</vt:lpstr>
      <vt:lpstr>Introduction</vt:lpstr>
      <vt:lpstr>Underwater wireless communication</vt:lpstr>
      <vt:lpstr>Motivation</vt:lpstr>
      <vt:lpstr>Wired Communication</vt:lpstr>
      <vt:lpstr>Acoustic</vt:lpstr>
      <vt:lpstr>Radio Frequency</vt:lpstr>
      <vt:lpstr>Optical Communication</vt:lpstr>
      <vt:lpstr>Comparison Table between Acoustic, RF and Optical communication techniques</vt:lpstr>
      <vt:lpstr>Challenges in Underwater Optical Communication</vt:lpstr>
      <vt:lpstr>Propagation of light</vt:lpstr>
      <vt:lpstr>Types of Water</vt:lpstr>
      <vt:lpstr>PowerPoint Presentation</vt:lpstr>
      <vt:lpstr>Implementation</vt:lpstr>
      <vt:lpstr>Optisystem Design</vt:lpstr>
      <vt:lpstr>PowerPoint Presentation</vt:lpstr>
      <vt:lpstr>PowerPoint Presentation</vt:lpstr>
      <vt:lpstr>PowerPoint Presentation</vt:lpstr>
      <vt:lpstr>PowerPoint Presentation</vt:lpstr>
      <vt:lpstr>Graph between Q-factor &amp; Distance(m) </vt:lpstr>
      <vt:lpstr>Conclusion</vt:lpstr>
      <vt:lpstr>Future Scope: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Subham</dc:creator>
  <cp:lastModifiedBy>Subham</cp:lastModifiedBy>
  <cp:revision>7</cp:revision>
  <dcterms:created xsi:type="dcterms:W3CDTF">2023-05-21T08:55:59Z</dcterms:created>
  <dcterms:modified xsi:type="dcterms:W3CDTF">2023-05-24T08:58:01Z</dcterms:modified>
</cp:coreProperties>
</file>