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71" r:id="rId2"/>
    <p:sldId id="257" r:id="rId3"/>
    <p:sldId id="258" r:id="rId4"/>
    <p:sldId id="259" r:id="rId5"/>
    <p:sldId id="285" r:id="rId6"/>
    <p:sldId id="260" r:id="rId7"/>
    <p:sldId id="262" r:id="rId8"/>
    <p:sldId id="286" r:id="rId9"/>
    <p:sldId id="287" r:id="rId10"/>
    <p:sldId id="261" r:id="rId11"/>
    <p:sldId id="283" r:id="rId12"/>
    <p:sldId id="273" r:id="rId13"/>
    <p:sldId id="266" r:id="rId14"/>
    <p:sldId id="288" r:id="rId15"/>
    <p:sldId id="269" r:id="rId16"/>
    <p:sldId id="289" r:id="rId17"/>
    <p:sldId id="268" r:id="rId18"/>
    <p:sldId id="277" r:id="rId19"/>
    <p:sldId id="279" r:id="rId20"/>
    <p:sldId id="270" r:id="rId21"/>
    <p:sldId id="276" r:id="rId22"/>
    <p:sldId id="284" r:id="rId23"/>
    <p:sldId id="274" r:id="rId24"/>
    <p:sldId id="275" r:id="rId25"/>
    <p:sldId id="26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32"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Rani" userId="14c2aa01229908dd" providerId="LiveId" clId="{305F8919-E42C-4030-827F-76A6EED9043C}"/>
    <pc:docChg chg="undo custSel modSld">
      <pc:chgData name="Ankita Rani" userId="14c2aa01229908dd" providerId="LiveId" clId="{305F8919-E42C-4030-827F-76A6EED9043C}" dt="2021-03-20T16:10:31.341" v="267" actId="14100"/>
      <pc:docMkLst>
        <pc:docMk/>
      </pc:docMkLst>
      <pc:sldChg chg="modSp mod">
        <pc:chgData name="Ankita Rani" userId="14c2aa01229908dd" providerId="LiveId" clId="{305F8919-E42C-4030-827F-76A6EED9043C}" dt="2021-03-20T15:23:43.542" v="1" actId="14100"/>
        <pc:sldMkLst>
          <pc:docMk/>
          <pc:sldMk cId="3727832227" sldId="257"/>
        </pc:sldMkLst>
        <pc:spChg chg="mod">
          <ac:chgData name="Ankita Rani" userId="14c2aa01229908dd" providerId="LiveId" clId="{305F8919-E42C-4030-827F-76A6EED9043C}" dt="2021-03-20T15:23:43.542" v="1" actId="14100"/>
          <ac:spMkLst>
            <pc:docMk/>
            <pc:sldMk cId="3727832227" sldId="257"/>
            <ac:spMk id="2" creationId="{00000000-0000-0000-0000-000000000000}"/>
          </ac:spMkLst>
        </pc:spChg>
      </pc:sldChg>
      <pc:sldChg chg="addSp delSp modSp mod">
        <pc:chgData name="Ankita Rani" userId="14c2aa01229908dd" providerId="LiveId" clId="{305F8919-E42C-4030-827F-76A6EED9043C}" dt="2021-03-20T16:10:31.341" v="267" actId="14100"/>
        <pc:sldMkLst>
          <pc:docMk/>
          <pc:sldMk cId="3488285046" sldId="273"/>
        </pc:sldMkLst>
        <pc:picChg chg="add mod modCrop">
          <ac:chgData name="Ankita Rani" userId="14c2aa01229908dd" providerId="LiveId" clId="{305F8919-E42C-4030-827F-76A6EED9043C}" dt="2021-03-20T16:10:31.341" v="267" actId="14100"/>
          <ac:picMkLst>
            <pc:docMk/>
            <pc:sldMk cId="3488285046" sldId="273"/>
            <ac:picMk id="5" creationId="{B136827D-5477-423F-9343-498050EA1983}"/>
          </ac:picMkLst>
        </pc:picChg>
        <pc:picChg chg="del mod">
          <ac:chgData name="Ankita Rani" userId="14c2aa01229908dd" providerId="LiveId" clId="{305F8919-E42C-4030-827F-76A6EED9043C}" dt="2021-03-20T16:10:03.277" v="261" actId="478"/>
          <ac:picMkLst>
            <pc:docMk/>
            <pc:sldMk cId="3488285046" sldId="273"/>
            <ac:picMk id="3074" creationId="{00000000-0000-0000-0000-000000000000}"/>
          </ac:picMkLst>
        </pc:picChg>
      </pc:sldChg>
      <pc:sldChg chg="modSp mod">
        <pc:chgData name="Ankita Rani" userId="14c2aa01229908dd" providerId="LiveId" clId="{305F8919-E42C-4030-827F-76A6EED9043C}" dt="2021-03-20T15:29:48.459" v="77" actId="20577"/>
        <pc:sldMkLst>
          <pc:docMk/>
          <pc:sldMk cId="2871705307" sldId="286"/>
        </pc:sldMkLst>
        <pc:spChg chg="mod">
          <ac:chgData name="Ankita Rani" userId="14c2aa01229908dd" providerId="LiveId" clId="{305F8919-E42C-4030-827F-76A6EED9043C}" dt="2021-03-20T15:29:48.459" v="77" actId="20577"/>
          <ac:spMkLst>
            <pc:docMk/>
            <pc:sldMk cId="2871705307" sldId="286"/>
            <ac:spMk id="3" creationId="{00000000-0000-0000-0000-000000000000}"/>
          </ac:spMkLst>
        </pc:spChg>
      </pc:sldChg>
      <pc:sldChg chg="modSp mod">
        <pc:chgData name="Ankita Rani" userId="14c2aa01229908dd" providerId="LiveId" clId="{305F8919-E42C-4030-827F-76A6EED9043C}" dt="2021-03-20T15:41:09.474" v="258" actId="20577"/>
        <pc:sldMkLst>
          <pc:docMk/>
          <pc:sldMk cId="1341693581" sldId="287"/>
        </pc:sldMkLst>
        <pc:spChg chg="mod">
          <ac:chgData name="Ankita Rani" userId="14c2aa01229908dd" providerId="LiveId" clId="{305F8919-E42C-4030-827F-76A6EED9043C}" dt="2021-03-20T15:41:09.474" v="258" actId="20577"/>
          <ac:spMkLst>
            <pc:docMk/>
            <pc:sldMk cId="1341693581" sldId="287"/>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BEB59-B1BD-482D-AC58-756B582FE94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42E563E-49DE-4A8C-A944-ED92C6A27E67}">
      <dgm:prSet phldrT="[Text]"/>
      <dgm:spPr/>
      <dgm:t>
        <a:bodyPr/>
        <a:lstStyle/>
        <a:p>
          <a:r>
            <a:rPr lang="en-US" dirty="0"/>
            <a:t>First Come First Serve</a:t>
          </a:r>
        </a:p>
      </dgm:t>
    </dgm:pt>
    <dgm:pt modelId="{C36C23C6-AACF-4A44-A7F8-CF474EFCD974}" type="parTrans" cxnId="{6B14EDC7-ACE6-4A1C-AA8B-2CF643FCC22A}">
      <dgm:prSet/>
      <dgm:spPr/>
      <dgm:t>
        <a:bodyPr/>
        <a:lstStyle/>
        <a:p>
          <a:endParaRPr lang="en-US"/>
        </a:p>
      </dgm:t>
    </dgm:pt>
    <dgm:pt modelId="{F2AD24EC-A6A7-456C-B6A0-65E969873580}" type="sibTrans" cxnId="{6B14EDC7-ACE6-4A1C-AA8B-2CF643FCC22A}">
      <dgm:prSet/>
      <dgm:spPr/>
      <dgm:t>
        <a:bodyPr/>
        <a:lstStyle/>
        <a:p>
          <a:endParaRPr lang="en-US"/>
        </a:p>
      </dgm:t>
    </dgm:pt>
    <dgm:pt modelId="{4E894B6C-2944-410C-BE37-D88105ECB125}">
      <dgm:prSet phldrT="[Text]"/>
      <dgm:spPr/>
      <dgm:t>
        <a:bodyPr/>
        <a:lstStyle/>
        <a:p>
          <a:r>
            <a:rPr lang="en-US" dirty="0"/>
            <a:t>Shortest Job First</a:t>
          </a:r>
        </a:p>
      </dgm:t>
    </dgm:pt>
    <dgm:pt modelId="{05EE341E-E568-4865-BEBC-F13BCCB0D7DD}" type="parTrans" cxnId="{6E649147-56AA-461A-A399-946EE7EF53C7}">
      <dgm:prSet/>
      <dgm:spPr/>
      <dgm:t>
        <a:bodyPr/>
        <a:lstStyle/>
        <a:p>
          <a:endParaRPr lang="en-US"/>
        </a:p>
      </dgm:t>
    </dgm:pt>
    <dgm:pt modelId="{FC60DA07-2C62-481A-9F52-53B0916BC4BB}" type="sibTrans" cxnId="{6E649147-56AA-461A-A399-946EE7EF53C7}">
      <dgm:prSet/>
      <dgm:spPr/>
      <dgm:t>
        <a:bodyPr/>
        <a:lstStyle/>
        <a:p>
          <a:endParaRPr lang="en-US"/>
        </a:p>
      </dgm:t>
    </dgm:pt>
    <dgm:pt modelId="{A5CC2F8F-0E60-4CB6-BC7D-9F271B668141}">
      <dgm:prSet phldrT="[Text]"/>
      <dgm:spPr/>
      <dgm:t>
        <a:bodyPr/>
        <a:lstStyle/>
        <a:p>
          <a:r>
            <a:rPr lang="en-US" dirty="0"/>
            <a:t>Round Robin</a:t>
          </a:r>
        </a:p>
      </dgm:t>
    </dgm:pt>
    <dgm:pt modelId="{5D87D203-23B7-4505-94D4-F9B203C86184}" type="parTrans" cxnId="{330C6550-BDC9-45A3-A4C2-F2879D6E838A}">
      <dgm:prSet/>
      <dgm:spPr/>
      <dgm:t>
        <a:bodyPr/>
        <a:lstStyle/>
        <a:p>
          <a:endParaRPr lang="en-US"/>
        </a:p>
      </dgm:t>
    </dgm:pt>
    <dgm:pt modelId="{3BBBEA3F-ACEA-4B05-8D08-D1D74867A33D}" type="sibTrans" cxnId="{330C6550-BDC9-45A3-A4C2-F2879D6E838A}">
      <dgm:prSet/>
      <dgm:spPr/>
      <dgm:t>
        <a:bodyPr/>
        <a:lstStyle/>
        <a:p>
          <a:endParaRPr lang="en-US"/>
        </a:p>
      </dgm:t>
    </dgm:pt>
    <dgm:pt modelId="{1AAA6330-53B2-46E6-A36A-B4C38ED9E30E}" type="pres">
      <dgm:prSet presAssocID="{72CBEB59-B1BD-482D-AC58-756B582FE94B}" presName="linear" presStyleCnt="0">
        <dgm:presLayoutVars>
          <dgm:dir/>
          <dgm:animLvl val="lvl"/>
          <dgm:resizeHandles val="exact"/>
        </dgm:presLayoutVars>
      </dgm:prSet>
      <dgm:spPr/>
    </dgm:pt>
    <dgm:pt modelId="{3A983449-B3FA-40AB-AD5C-E93FC12CAC7B}" type="pres">
      <dgm:prSet presAssocID="{742E563E-49DE-4A8C-A944-ED92C6A27E67}" presName="parentLin" presStyleCnt="0"/>
      <dgm:spPr/>
    </dgm:pt>
    <dgm:pt modelId="{DB299D69-DBD8-422C-8C58-83281F4ED6F1}" type="pres">
      <dgm:prSet presAssocID="{742E563E-49DE-4A8C-A944-ED92C6A27E67}" presName="parentLeftMargin" presStyleLbl="node1" presStyleIdx="0" presStyleCnt="3"/>
      <dgm:spPr/>
    </dgm:pt>
    <dgm:pt modelId="{8B0D63A5-C8BA-4C23-B7F2-ADDEE420EE61}" type="pres">
      <dgm:prSet presAssocID="{742E563E-49DE-4A8C-A944-ED92C6A27E67}" presName="parentText" presStyleLbl="node1" presStyleIdx="0" presStyleCnt="3">
        <dgm:presLayoutVars>
          <dgm:chMax val="0"/>
          <dgm:bulletEnabled val="1"/>
        </dgm:presLayoutVars>
      </dgm:prSet>
      <dgm:spPr/>
    </dgm:pt>
    <dgm:pt modelId="{A9A408D9-6844-480D-BBEC-0E2DB797DDD8}" type="pres">
      <dgm:prSet presAssocID="{742E563E-49DE-4A8C-A944-ED92C6A27E67}" presName="negativeSpace" presStyleCnt="0"/>
      <dgm:spPr/>
    </dgm:pt>
    <dgm:pt modelId="{EB4C27C0-1AE4-4AFB-A0D0-907C1C22342C}" type="pres">
      <dgm:prSet presAssocID="{742E563E-49DE-4A8C-A944-ED92C6A27E67}" presName="childText" presStyleLbl="conFgAcc1" presStyleIdx="0" presStyleCnt="3">
        <dgm:presLayoutVars>
          <dgm:bulletEnabled val="1"/>
        </dgm:presLayoutVars>
      </dgm:prSet>
      <dgm:spPr/>
    </dgm:pt>
    <dgm:pt modelId="{62D37CF9-E425-4675-96DB-772F2B6BE8CC}" type="pres">
      <dgm:prSet presAssocID="{F2AD24EC-A6A7-456C-B6A0-65E969873580}" presName="spaceBetweenRectangles" presStyleCnt="0"/>
      <dgm:spPr/>
    </dgm:pt>
    <dgm:pt modelId="{8C5B44C7-19FC-4C38-A2E4-95FD6D050498}" type="pres">
      <dgm:prSet presAssocID="{4E894B6C-2944-410C-BE37-D88105ECB125}" presName="parentLin" presStyleCnt="0"/>
      <dgm:spPr/>
    </dgm:pt>
    <dgm:pt modelId="{4985B04D-6715-42F0-BAD7-C872AE1220BE}" type="pres">
      <dgm:prSet presAssocID="{4E894B6C-2944-410C-BE37-D88105ECB125}" presName="parentLeftMargin" presStyleLbl="node1" presStyleIdx="0" presStyleCnt="3"/>
      <dgm:spPr/>
    </dgm:pt>
    <dgm:pt modelId="{50C491B9-0DDA-4A5B-9671-77C5CAA4CD8B}" type="pres">
      <dgm:prSet presAssocID="{4E894B6C-2944-410C-BE37-D88105ECB125}" presName="parentText" presStyleLbl="node1" presStyleIdx="1" presStyleCnt="3">
        <dgm:presLayoutVars>
          <dgm:chMax val="0"/>
          <dgm:bulletEnabled val="1"/>
        </dgm:presLayoutVars>
      </dgm:prSet>
      <dgm:spPr/>
    </dgm:pt>
    <dgm:pt modelId="{F2E02A08-FF20-49F3-AE42-EAB3C76324ED}" type="pres">
      <dgm:prSet presAssocID="{4E894B6C-2944-410C-BE37-D88105ECB125}" presName="negativeSpace" presStyleCnt="0"/>
      <dgm:spPr/>
    </dgm:pt>
    <dgm:pt modelId="{41A0D271-C4A2-49E4-A958-7A8B69EF407C}" type="pres">
      <dgm:prSet presAssocID="{4E894B6C-2944-410C-BE37-D88105ECB125}" presName="childText" presStyleLbl="conFgAcc1" presStyleIdx="1" presStyleCnt="3">
        <dgm:presLayoutVars>
          <dgm:bulletEnabled val="1"/>
        </dgm:presLayoutVars>
      </dgm:prSet>
      <dgm:spPr/>
    </dgm:pt>
    <dgm:pt modelId="{A3C21622-717E-4965-9D00-CCDABF432C6D}" type="pres">
      <dgm:prSet presAssocID="{FC60DA07-2C62-481A-9F52-53B0916BC4BB}" presName="spaceBetweenRectangles" presStyleCnt="0"/>
      <dgm:spPr/>
    </dgm:pt>
    <dgm:pt modelId="{C9B09ABB-5FAB-45C5-BE88-5BA078FD6593}" type="pres">
      <dgm:prSet presAssocID="{A5CC2F8F-0E60-4CB6-BC7D-9F271B668141}" presName="parentLin" presStyleCnt="0"/>
      <dgm:spPr/>
    </dgm:pt>
    <dgm:pt modelId="{566D88CE-0D73-46A9-9C4A-6883291A6520}" type="pres">
      <dgm:prSet presAssocID="{A5CC2F8F-0E60-4CB6-BC7D-9F271B668141}" presName="parentLeftMargin" presStyleLbl="node1" presStyleIdx="1" presStyleCnt="3"/>
      <dgm:spPr/>
    </dgm:pt>
    <dgm:pt modelId="{EABDEEB1-C773-456F-8BB1-F0AF40235E4A}" type="pres">
      <dgm:prSet presAssocID="{A5CC2F8F-0E60-4CB6-BC7D-9F271B668141}" presName="parentText" presStyleLbl="node1" presStyleIdx="2" presStyleCnt="3">
        <dgm:presLayoutVars>
          <dgm:chMax val="0"/>
          <dgm:bulletEnabled val="1"/>
        </dgm:presLayoutVars>
      </dgm:prSet>
      <dgm:spPr/>
    </dgm:pt>
    <dgm:pt modelId="{5DBE61F8-1E0B-466F-A29F-99E1C1718402}" type="pres">
      <dgm:prSet presAssocID="{A5CC2F8F-0E60-4CB6-BC7D-9F271B668141}" presName="negativeSpace" presStyleCnt="0"/>
      <dgm:spPr/>
    </dgm:pt>
    <dgm:pt modelId="{3FE35F07-30CB-4920-B5B5-7ED363F547C5}" type="pres">
      <dgm:prSet presAssocID="{A5CC2F8F-0E60-4CB6-BC7D-9F271B668141}" presName="childText" presStyleLbl="conFgAcc1" presStyleIdx="2" presStyleCnt="3">
        <dgm:presLayoutVars>
          <dgm:bulletEnabled val="1"/>
        </dgm:presLayoutVars>
      </dgm:prSet>
      <dgm:spPr/>
    </dgm:pt>
  </dgm:ptLst>
  <dgm:cxnLst>
    <dgm:cxn modelId="{FB43F709-C232-4047-9C76-ED9F56167FB2}" type="presOf" srcId="{A5CC2F8F-0E60-4CB6-BC7D-9F271B668141}" destId="{566D88CE-0D73-46A9-9C4A-6883291A6520}" srcOrd="0" destOrd="0" presId="urn:microsoft.com/office/officeart/2005/8/layout/list1"/>
    <dgm:cxn modelId="{C30C632D-31D6-4F82-A4E2-748AD0C3E500}" type="presOf" srcId="{742E563E-49DE-4A8C-A944-ED92C6A27E67}" destId="{DB299D69-DBD8-422C-8C58-83281F4ED6F1}" srcOrd="0" destOrd="0" presId="urn:microsoft.com/office/officeart/2005/8/layout/list1"/>
    <dgm:cxn modelId="{6E649147-56AA-461A-A399-946EE7EF53C7}" srcId="{72CBEB59-B1BD-482D-AC58-756B582FE94B}" destId="{4E894B6C-2944-410C-BE37-D88105ECB125}" srcOrd="1" destOrd="0" parTransId="{05EE341E-E568-4865-BEBC-F13BCCB0D7DD}" sibTransId="{FC60DA07-2C62-481A-9F52-53B0916BC4BB}"/>
    <dgm:cxn modelId="{862C864C-8B5F-49E7-BF14-ED5D71140405}" type="presOf" srcId="{A5CC2F8F-0E60-4CB6-BC7D-9F271B668141}" destId="{EABDEEB1-C773-456F-8BB1-F0AF40235E4A}" srcOrd="1" destOrd="0" presId="urn:microsoft.com/office/officeart/2005/8/layout/list1"/>
    <dgm:cxn modelId="{330C6550-BDC9-45A3-A4C2-F2879D6E838A}" srcId="{72CBEB59-B1BD-482D-AC58-756B582FE94B}" destId="{A5CC2F8F-0E60-4CB6-BC7D-9F271B668141}" srcOrd="2" destOrd="0" parTransId="{5D87D203-23B7-4505-94D4-F9B203C86184}" sibTransId="{3BBBEA3F-ACEA-4B05-8D08-D1D74867A33D}"/>
    <dgm:cxn modelId="{B68F9B53-F066-4987-A503-3E0E3F5A3A73}" type="presOf" srcId="{4E894B6C-2944-410C-BE37-D88105ECB125}" destId="{4985B04D-6715-42F0-BAD7-C872AE1220BE}" srcOrd="0" destOrd="0" presId="urn:microsoft.com/office/officeart/2005/8/layout/list1"/>
    <dgm:cxn modelId="{B457AEBF-CDA4-481D-BB1C-E63AAA3A4714}" type="presOf" srcId="{742E563E-49DE-4A8C-A944-ED92C6A27E67}" destId="{8B0D63A5-C8BA-4C23-B7F2-ADDEE420EE61}" srcOrd="1" destOrd="0" presId="urn:microsoft.com/office/officeart/2005/8/layout/list1"/>
    <dgm:cxn modelId="{6B14EDC7-ACE6-4A1C-AA8B-2CF643FCC22A}" srcId="{72CBEB59-B1BD-482D-AC58-756B582FE94B}" destId="{742E563E-49DE-4A8C-A944-ED92C6A27E67}" srcOrd="0" destOrd="0" parTransId="{C36C23C6-AACF-4A44-A7F8-CF474EFCD974}" sibTransId="{F2AD24EC-A6A7-456C-B6A0-65E969873580}"/>
    <dgm:cxn modelId="{C7D2CECB-6DEB-4768-890D-364B0DB5403C}" type="presOf" srcId="{4E894B6C-2944-410C-BE37-D88105ECB125}" destId="{50C491B9-0DDA-4A5B-9671-77C5CAA4CD8B}" srcOrd="1" destOrd="0" presId="urn:microsoft.com/office/officeart/2005/8/layout/list1"/>
    <dgm:cxn modelId="{D42FB2F0-B418-4CFB-BF21-723CEBD3CA2B}" type="presOf" srcId="{72CBEB59-B1BD-482D-AC58-756B582FE94B}" destId="{1AAA6330-53B2-46E6-A36A-B4C38ED9E30E}" srcOrd="0" destOrd="0" presId="urn:microsoft.com/office/officeart/2005/8/layout/list1"/>
    <dgm:cxn modelId="{927EB0E0-9333-4DCA-9D16-56024805E4BE}" type="presParOf" srcId="{1AAA6330-53B2-46E6-A36A-B4C38ED9E30E}" destId="{3A983449-B3FA-40AB-AD5C-E93FC12CAC7B}" srcOrd="0" destOrd="0" presId="urn:microsoft.com/office/officeart/2005/8/layout/list1"/>
    <dgm:cxn modelId="{3BA750FE-8AB3-4069-AFA5-941AD67D6110}" type="presParOf" srcId="{3A983449-B3FA-40AB-AD5C-E93FC12CAC7B}" destId="{DB299D69-DBD8-422C-8C58-83281F4ED6F1}" srcOrd="0" destOrd="0" presId="urn:microsoft.com/office/officeart/2005/8/layout/list1"/>
    <dgm:cxn modelId="{A2C8FD59-F631-4AB7-83D5-9A06A480C2D3}" type="presParOf" srcId="{3A983449-B3FA-40AB-AD5C-E93FC12CAC7B}" destId="{8B0D63A5-C8BA-4C23-B7F2-ADDEE420EE61}" srcOrd="1" destOrd="0" presId="urn:microsoft.com/office/officeart/2005/8/layout/list1"/>
    <dgm:cxn modelId="{F39E34C4-1B39-458E-8EA6-D6AAA09455AF}" type="presParOf" srcId="{1AAA6330-53B2-46E6-A36A-B4C38ED9E30E}" destId="{A9A408D9-6844-480D-BBEC-0E2DB797DDD8}" srcOrd="1" destOrd="0" presId="urn:microsoft.com/office/officeart/2005/8/layout/list1"/>
    <dgm:cxn modelId="{FF48ADEE-AC69-46BA-831B-783F1FDC2615}" type="presParOf" srcId="{1AAA6330-53B2-46E6-A36A-B4C38ED9E30E}" destId="{EB4C27C0-1AE4-4AFB-A0D0-907C1C22342C}" srcOrd="2" destOrd="0" presId="urn:microsoft.com/office/officeart/2005/8/layout/list1"/>
    <dgm:cxn modelId="{1EFA8856-CA41-4985-B7E5-4FAD482DA919}" type="presParOf" srcId="{1AAA6330-53B2-46E6-A36A-B4C38ED9E30E}" destId="{62D37CF9-E425-4675-96DB-772F2B6BE8CC}" srcOrd="3" destOrd="0" presId="urn:microsoft.com/office/officeart/2005/8/layout/list1"/>
    <dgm:cxn modelId="{6591EB1D-EE6F-4D27-8CF3-799F57429A92}" type="presParOf" srcId="{1AAA6330-53B2-46E6-A36A-B4C38ED9E30E}" destId="{8C5B44C7-19FC-4C38-A2E4-95FD6D050498}" srcOrd="4" destOrd="0" presId="urn:microsoft.com/office/officeart/2005/8/layout/list1"/>
    <dgm:cxn modelId="{7DF65A09-9D70-4711-89EE-B9915752F26B}" type="presParOf" srcId="{8C5B44C7-19FC-4C38-A2E4-95FD6D050498}" destId="{4985B04D-6715-42F0-BAD7-C872AE1220BE}" srcOrd="0" destOrd="0" presId="urn:microsoft.com/office/officeart/2005/8/layout/list1"/>
    <dgm:cxn modelId="{FD5824E9-29DB-4F87-B061-F4CBE54E08FE}" type="presParOf" srcId="{8C5B44C7-19FC-4C38-A2E4-95FD6D050498}" destId="{50C491B9-0DDA-4A5B-9671-77C5CAA4CD8B}" srcOrd="1" destOrd="0" presId="urn:microsoft.com/office/officeart/2005/8/layout/list1"/>
    <dgm:cxn modelId="{82EBB6E4-BEAE-48EB-BE58-40E292687E17}" type="presParOf" srcId="{1AAA6330-53B2-46E6-A36A-B4C38ED9E30E}" destId="{F2E02A08-FF20-49F3-AE42-EAB3C76324ED}" srcOrd="5" destOrd="0" presId="urn:microsoft.com/office/officeart/2005/8/layout/list1"/>
    <dgm:cxn modelId="{AD7FD04E-6780-4901-AFB1-342E30C40FAD}" type="presParOf" srcId="{1AAA6330-53B2-46E6-A36A-B4C38ED9E30E}" destId="{41A0D271-C4A2-49E4-A958-7A8B69EF407C}" srcOrd="6" destOrd="0" presId="urn:microsoft.com/office/officeart/2005/8/layout/list1"/>
    <dgm:cxn modelId="{27772156-E1AA-4861-BA8B-8B95985888F9}" type="presParOf" srcId="{1AAA6330-53B2-46E6-A36A-B4C38ED9E30E}" destId="{A3C21622-717E-4965-9D00-CCDABF432C6D}" srcOrd="7" destOrd="0" presId="urn:microsoft.com/office/officeart/2005/8/layout/list1"/>
    <dgm:cxn modelId="{89C0E6C4-3317-42C9-A92E-276D8B09A649}" type="presParOf" srcId="{1AAA6330-53B2-46E6-A36A-B4C38ED9E30E}" destId="{C9B09ABB-5FAB-45C5-BE88-5BA078FD6593}" srcOrd="8" destOrd="0" presId="urn:microsoft.com/office/officeart/2005/8/layout/list1"/>
    <dgm:cxn modelId="{C7284541-B154-44A7-8C15-6FBA1B7BB2D5}" type="presParOf" srcId="{C9B09ABB-5FAB-45C5-BE88-5BA078FD6593}" destId="{566D88CE-0D73-46A9-9C4A-6883291A6520}" srcOrd="0" destOrd="0" presId="urn:microsoft.com/office/officeart/2005/8/layout/list1"/>
    <dgm:cxn modelId="{BA806D01-BCBE-451B-9756-1DF8B70DD5C2}" type="presParOf" srcId="{C9B09ABB-5FAB-45C5-BE88-5BA078FD6593}" destId="{EABDEEB1-C773-456F-8BB1-F0AF40235E4A}" srcOrd="1" destOrd="0" presId="urn:microsoft.com/office/officeart/2005/8/layout/list1"/>
    <dgm:cxn modelId="{D1821730-461F-4D86-A8CD-8ED0D71F1948}" type="presParOf" srcId="{1AAA6330-53B2-46E6-A36A-B4C38ED9E30E}" destId="{5DBE61F8-1E0B-466F-A29F-99E1C1718402}" srcOrd="9" destOrd="0" presId="urn:microsoft.com/office/officeart/2005/8/layout/list1"/>
    <dgm:cxn modelId="{1AD65BB4-559A-44DA-B8AB-AFE99103A07E}" type="presParOf" srcId="{1AAA6330-53B2-46E6-A36A-B4C38ED9E30E}" destId="{3FE35F07-30CB-4920-B5B5-7ED363F547C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BD992A-BBB7-4F1B-BE18-6EC1484778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1F98E87-EBE1-4FAB-AFCC-DC958B5F0C3B}">
      <dgm:prSet phldrT="[Text]"/>
      <dgm:spPr/>
      <dgm:t>
        <a:bodyPr/>
        <a:lstStyle/>
        <a:p>
          <a:r>
            <a:rPr lang="en-US" dirty="0"/>
            <a:t>Non Premptive , Starvation</a:t>
          </a:r>
        </a:p>
      </dgm:t>
    </dgm:pt>
    <dgm:pt modelId="{4A4E0FC8-A306-4D30-A90D-493E0D4AAB59}" type="parTrans" cxnId="{CE334D97-2B13-4A8F-8C2D-8FAEE4FEA0CA}">
      <dgm:prSet/>
      <dgm:spPr/>
      <dgm:t>
        <a:bodyPr/>
        <a:lstStyle/>
        <a:p>
          <a:endParaRPr lang="en-US"/>
        </a:p>
      </dgm:t>
    </dgm:pt>
    <dgm:pt modelId="{C4AA7759-B168-4425-B8F7-212785A44967}" type="sibTrans" cxnId="{CE334D97-2B13-4A8F-8C2D-8FAEE4FEA0CA}">
      <dgm:prSet/>
      <dgm:spPr/>
      <dgm:t>
        <a:bodyPr/>
        <a:lstStyle/>
        <a:p>
          <a:endParaRPr lang="en-US"/>
        </a:p>
      </dgm:t>
    </dgm:pt>
    <dgm:pt modelId="{ADE7E093-8159-4E3C-A04B-85F8CA494BB4}">
      <dgm:prSet phldrT="[Text]"/>
      <dgm:spPr/>
      <dgm:t>
        <a:bodyPr/>
        <a:lstStyle/>
        <a:p>
          <a:r>
            <a:rPr lang="en-IN" dirty="0"/>
            <a:t>Longer processes will suffer starvation.</a:t>
          </a:r>
          <a:endParaRPr lang="en-US" dirty="0"/>
        </a:p>
      </dgm:t>
    </dgm:pt>
    <dgm:pt modelId="{272DB13D-84BD-45C3-A15D-905AB86AA7A9}" type="parTrans" cxnId="{5515B1AC-DF45-4D2B-A700-462033EC7BF2}">
      <dgm:prSet/>
      <dgm:spPr/>
      <dgm:t>
        <a:bodyPr/>
        <a:lstStyle/>
        <a:p>
          <a:endParaRPr lang="en-US"/>
        </a:p>
      </dgm:t>
    </dgm:pt>
    <dgm:pt modelId="{C6B87CEB-F1DD-4681-84DB-A110BA4CE58F}" type="sibTrans" cxnId="{5515B1AC-DF45-4D2B-A700-462033EC7BF2}">
      <dgm:prSet/>
      <dgm:spPr/>
      <dgm:t>
        <a:bodyPr/>
        <a:lstStyle/>
        <a:p>
          <a:endParaRPr lang="en-US"/>
        </a:p>
      </dgm:t>
    </dgm:pt>
    <dgm:pt modelId="{7F9FA758-A886-40DD-BF9B-5D453EC2988A}">
      <dgm:prSet phldrT="[Text]"/>
      <dgm:spPr/>
      <dgm:t>
        <a:bodyPr/>
        <a:lstStyle/>
        <a:p>
          <a:r>
            <a:rPr lang="en-IN" dirty="0"/>
            <a:t>Efficency depends on time quantum.</a:t>
          </a:r>
          <a:endParaRPr lang="en-US" dirty="0"/>
        </a:p>
      </dgm:t>
    </dgm:pt>
    <dgm:pt modelId="{4DAA5294-534C-4104-AA5A-A91697675A76}" type="parTrans" cxnId="{37C5BCCD-2D7B-431C-A94B-96334A2A0C35}">
      <dgm:prSet/>
      <dgm:spPr/>
      <dgm:t>
        <a:bodyPr/>
        <a:lstStyle/>
        <a:p>
          <a:endParaRPr lang="en-US"/>
        </a:p>
      </dgm:t>
    </dgm:pt>
    <dgm:pt modelId="{FEFD9197-503B-4A96-95C7-866640E66292}" type="sibTrans" cxnId="{37C5BCCD-2D7B-431C-A94B-96334A2A0C35}">
      <dgm:prSet/>
      <dgm:spPr/>
      <dgm:t>
        <a:bodyPr/>
        <a:lstStyle/>
        <a:p>
          <a:endParaRPr lang="en-US"/>
        </a:p>
      </dgm:t>
    </dgm:pt>
    <dgm:pt modelId="{DB32A632-6152-4221-8164-FD1AD4374C98}" type="pres">
      <dgm:prSet presAssocID="{D7BD992A-BBB7-4F1B-BE18-6EC14847789C}" presName="Name0" presStyleCnt="0">
        <dgm:presLayoutVars>
          <dgm:chMax val="7"/>
          <dgm:chPref val="7"/>
          <dgm:dir/>
        </dgm:presLayoutVars>
      </dgm:prSet>
      <dgm:spPr/>
    </dgm:pt>
    <dgm:pt modelId="{DA39CCDC-C9F5-4984-87B0-C7C7E85571FC}" type="pres">
      <dgm:prSet presAssocID="{D7BD992A-BBB7-4F1B-BE18-6EC14847789C}" presName="Name1" presStyleCnt="0"/>
      <dgm:spPr/>
    </dgm:pt>
    <dgm:pt modelId="{3D2C582B-20CF-43D1-805B-DF7347B02BFE}" type="pres">
      <dgm:prSet presAssocID="{D7BD992A-BBB7-4F1B-BE18-6EC14847789C}" presName="cycle" presStyleCnt="0"/>
      <dgm:spPr/>
    </dgm:pt>
    <dgm:pt modelId="{EE120133-6A59-4EF1-BA67-88746ADF359F}" type="pres">
      <dgm:prSet presAssocID="{D7BD992A-BBB7-4F1B-BE18-6EC14847789C}" presName="srcNode" presStyleLbl="node1" presStyleIdx="0" presStyleCnt="3"/>
      <dgm:spPr/>
    </dgm:pt>
    <dgm:pt modelId="{0833C8B7-7D15-4BDD-8960-6C5392A0BA8D}" type="pres">
      <dgm:prSet presAssocID="{D7BD992A-BBB7-4F1B-BE18-6EC14847789C}" presName="conn" presStyleLbl="parChTrans1D2" presStyleIdx="0" presStyleCnt="1"/>
      <dgm:spPr/>
    </dgm:pt>
    <dgm:pt modelId="{6BC0D893-4D61-4893-B28A-6AD5D62D0BC9}" type="pres">
      <dgm:prSet presAssocID="{D7BD992A-BBB7-4F1B-BE18-6EC14847789C}" presName="extraNode" presStyleLbl="node1" presStyleIdx="0" presStyleCnt="3"/>
      <dgm:spPr/>
    </dgm:pt>
    <dgm:pt modelId="{AE5AA9B3-AAED-4992-988F-80F238167056}" type="pres">
      <dgm:prSet presAssocID="{D7BD992A-BBB7-4F1B-BE18-6EC14847789C}" presName="dstNode" presStyleLbl="node1" presStyleIdx="0" presStyleCnt="3"/>
      <dgm:spPr/>
    </dgm:pt>
    <dgm:pt modelId="{CD0FB243-B1B9-478F-BAA4-6AB7F7801AE8}" type="pres">
      <dgm:prSet presAssocID="{C1F98E87-EBE1-4FAB-AFCC-DC958B5F0C3B}" presName="text_1" presStyleLbl="node1" presStyleIdx="0" presStyleCnt="3">
        <dgm:presLayoutVars>
          <dgm:bulletEnabled val="1"/>
        </dgm:presLayoutVars>
      </dgm:prSet>
      <dgm:spPr/>
    </dgm:pt>
    <dgm:pt modelId="{AA708958-A462-4D0D-8C63-8B24DB7FD736}" type="pres">
      <dgm:prSet presAssocID="{C1F98E87-EBE1-4FAB-AFCC-DC958B5F0C3B}" presName="accent_1" presStyleCnt="0"/>
      <dgm:spPr/>
    </dgm:pt>
    <dgm:pt modelId="{AD6B7EB3-8419-462B-832D-C02F82F6978E}" type="pres">
      <dgm:prSet presAssocID="{C1F98E87-EBE1-4FAB-AFCC-DC958B5F0C3B}" presName="accentRepeatNode" presStyleLbl="solidFgAcc1" presStyleIdx="0" presStyleCnt="3" custLinFactNeighborX="-5581" custLinFactNeighborY="4645"/>
      <dgm:spPr/>
    </dgm:pt>
    <dgm:pt modelId="{967E2710-7837-46A1-B194-F7A753E7E5F1}" type="pres">
      <dgm:prSet presAssocID="{ADE7E093-8159-4E3C-A04B-85F8CA494BB4}" presName="text_2" presStyleLbl="node1" presStyleIdx="1" presStyleCnt="3">
        <dgm:presLayoutVars>
          <dgm:bulletEnabled val="1"/>
        </dgm:presLayoutVars>
      </dgm:prSet>
      <dgm:spPr/>
    </dgm:pt>
    <dgm:pt modelId="{BA721D40-54A2-4E9B-BCB9-92D177A928D9}" type="pres">
      <dgm:prSet presAssocID="{ADE7E093-8159-4E3C-A04B-85F8CA494BB4}" presName="accent_2" presStyleCnt="0"/>
      <dgm:spPr/>
    </dgm:pt>
    <dgm:pt modelId="{D9C5BFF4-ACF0-4BC5-A6E6-F1CE1C9932CB}" type="pres">
      <dgm:prSet presAssocID="{ADE7E093-8159-4E3C-A04B-85F8CA494BB4}" presName="accentRepeatNode" presStyleLbl="solidFgAcc1" presStyleIdx="1" presStyleCnt="3"/>
      <dgm:spPr/>
    </dgm:pt>
    <dgm:pt modelId="{705D43D2-D9B5-4FB8-8598-EAA38649BD87}" type="pres">
      <dgm:prSet presAssocID="{7F9FA758-A886-40DD-BF9B-5D453EC2988A}" presName="text_3" presStyleLbl="node1" presStyleIdx="2" presStyleCnt="3">
        <dgm:presLayoutVars>
          <dgm:bulletEnabled val="1"/>
        </dgm:presLayoutVars>
      </dgm:prSet>
      <dgm:spPr/>
    </dgm:pt>
    <dgm:pt modelId="{45A9FD36-0A0D-4BB0-AC18-6B0BEB543C4C}" type="pres">
      <dgm:prSet presAssocID="{7F9FA758-A886-40DD-BF9B-5D453EC2988A}" presName="accent_3" presStyleCnt="0"/>
      <dgm:spPr/>
    </dgm:pt>
    <dgm:pt modelId="{48C3AB3A-99E6-4E77-8ECF-5CF38FD8C79D}" type="pres">
      <dgm:prSet presAssocID="{7F9FA758-A886-40DD-BF9B-5D453EC2988A}" presName="accentRepeatNode" presStyleLbl="solidFgAcc1" presStyleIdx="2" presStyleCnt="3"/>
      <dgm:spPr/>
    </dgm:pt>
  </dgm:ptLst>
  <dgm:cxnLst>
    <dgm:cxn modelId="{8248E108-927C-4690-A07A-C667CBBF26A7}" type="presOf" srcId="{ADE7E093-8159-4E3C-A04B-85F8CA494BB4}" destId="{967E2710-7837-46A1-B194-F7A753E7E5F1}" srcOrd="0" destOrd="0" presId="urn:microsoft.com/office/officeart/2008/layout/VerticalCurvedList"/>
    <dgm:cxn modelId="{7D7FDC10-C90A-4F96-8B26-E53E8718755A}" type="presOf" srcId="{D7BD992A-BBB7-4F1B-BE18-6EC14847789C}" destId="{DB32A632-6152-4221-8164-FD1AD4374C98}" srcOrd="0" destOrd="0" presId="urn:microsoft.com/office/officeart/2008/layout/VerticalCurvedList"/>
    <dgm:cxn modelId="{157DBC35-30B4-42F7-A598-BA4C6ED14EBD}" type="presOf" srcId="{7F9FA758-A886-40DD-BF9B-5D453EC2988A}" destId="{705D43D2-D9B5-4FB8-8598-EAA38649BD87}" srcOrd="0" destOrd="0" presId="urn:microsoft.com/office/officeart/2008/layout/VerticalCurvedList"/>
    <dgm:cxn modelId="{CE334D97-2B13-4A8F-8C2D-8FAEE4FEA0CA}" srcId="{D7BD992A-BBB7-4F1B-BE18-6EC14847789C}" destId="{C1F98E87-EBE1-4FAB-AFCC-DC958B5F0C3B}" srcOrd="0" destOrd="0" parTransId="{4A4E0FC8-A306-4D30-A90D-493E0D4AAB59}" sibTransId="{C4AA7759-B168-4425-B8F7-212785A44967}"/>
    <dgm:cxn modelId="{5515B1AC-DF45-4D2B-A700-462033EC7BF2}" srcId="{D7BD992A-BBB7-4F1B-BE18-6EC14847789C}" destId="{ADE7E093-8159-4E3C-A04B-85F8CA494BB4}" srcOrd="1" destOrd="0" parTransId="{272DB13D-84BD-45C3-A15D-905AB86AA7A9}" sibTransId="{C6B87CEB-F1DD-4681-84DB-A110BA4CE58F}"/>
    <dgm:cxn modelId="{A9DACCC7-C8A7-4045-8A93-0E7A7E5F1958}" type="presOf" srcId="{C1F98E87-EBE1-4FAB-AFCC-DC958B5F0C3B}" destId="{CD0FB243-B1B9-478F-BAA4-6AB7F7801AE8}" srcOrd="0" destOrd="0" presId="urn:microsoft.com/office/officeart/2008/layout/VerticalCurvedList"/>
    <dgm:cxn modelId="{37C5BCCD-2D7B-431C-A94B-96334A2A0C35}" srcId="{D7BD992A-BBB7-4F1B-BE18-6EC14847789C}" destId="{7F9FA758-A886-40DD-BF9B-5D453EC2988A}" srcOrd="2" destOrd="0" parTransId="{4DAA5294-534C-4104-AA5A-A91697675A76}" sibTransId="{FEFD9197-503B-4A96-95C7-866640E66292}"/>
    <dgm:cxn modelId="{8057A3E9-0229-44CF-A18F-E3E9E0BC40B0}" type="presOf" srcId="{C4AA7759-B168-4425-B8F7-212785A44967}" destId="{0833C8B7-7D15-4BDD-8960-6C5392A0BA8D}" srcOrd="0" destOrd="0" presId="urn:microsoft.com/office/officeart/2008/layout/VerticalCurvedList"/>
    <dgm:cxn modelId="{96548D4A-4643-4CD8-8B4C-316E347EF1B8}" type="presParOf" srcId="{DB32A632-6152-4221-8164-FD1AD4374C98}" destId="{DA39CCDC-C9F5-4984-87B0-C7C7E85571FC}" srcOrd="0" destOrd="0" presId="urn:microsoft.com/office/officeart/2008/layout/VerticalCurvedList"/>
    <dgm:cxn modelId="{64DEDFA8-81B2-439E-84C8-009EB40FE326}" type="presParOf" srcId="{DA39CCDC-C9F5-4984-87B0-C7C7E85571FC}" destId="{3D2C582B-20CF-43D1-805B-DF7347B02BFE}" srcOrd="0" destOrd="0" presId="urn:microsoft.com/office/officeart/2008/layout/VerticalCurvedList"/>
    <dgm:cxn modelId="{6162DC45-6A43-4B75-84F5-496957DB39E9}" type="presParOf" srcId="{3D2C582B-20CF-43D1-805B-DF7347B02BFE}" destId="{EE120133-6A59-4EF1-BA67-88746ADF359F}" srcOrd="0" destOrd="0" presId="urn:microsoft.com/office/officeart/2008/layout/VerticalCurvedList"/>
    <dgm:cxn modelId="{3968C402-CC46-4997-9223-C7B80C328324}" type="presParOf" srcId="{3D2C582B-20CF-43D1-805B-DF7347B02BFE}" destId="{0833C8B7-7D15-4BDD-8960-6C5392A0BA8D}" srcOrd="1" destOrd="0" presId="urn:microsoft.com/office/officeart/2008/layout/VerticalCurvedList"/>
    <dgm:cxn modelId="{FE1838B0-2EF1-4188-B345-25F31CEB8028}" type="presParOf" srcId="{3D2C582B-20CF-43D1-805B-DF7347B02BFE}" destId="{6BC0D893-4D61-4893-B28A-6AD5D62D0BC9}" srcOrd="2" destOrd="0" presId="urn:microsoft.com/office/officeart/2008/layout/VerticalCurvedList"/>
    <dgm:cxn modelId="{E2BC9CB7-052E-4343-BA9C-7E79C1D12FCF}" type="presParOf" srcId="{3D2C582B-20CF-43D1-805B-DF7347B02BFE}" destId="{AE5AA9B3-AAED-4992-988F-80F238167056}" srcOrd="3" destOrd="0" presId="urn:microsoft.com/office/officeart/2008/layout/VerticalCurvedList"/>
    <dgm:cxn modelId="{E9191FAB-9FF0-44BF-B023-37AD74C237D8}" type="presParOf" srcId="{DA39CCDC-C9F5-4984-87B0-C7C7E85571FC}" destId="{CD0FB243-B1B9-478F-BAA4-6AB7F7801AE8}" srcOrd="1" destOrd="0" presId="urn:microsoft.com/office/officeart/2008/layout/VerticalCurvedList"/>
    <dgm:cxn modelId="{176CA337-62C0-4F8B-ADFC-DBFF19FBAFE4}" type="presParOf" srcId="{DA39CCDC-C9F5-4984-87B0-C7C7E85571FC}" destId="{AA708958-A462-4D0D-8C63-8B24DB7FD736}" srcOrd="2" destOrd="0" presId="urn:microsoft.com/office/officeart/2008/layout/VerticalCurvedList"/>
    <dgm:cxn modelId="{B690CF5F-BD6B-42E6-982F-AD9D5B9DC0A9}" type="presParOf" srcId="{AA708958-A462-4D0D-8C63-8B24DB7FD736}" destId="{AD6B7EB3-8419-462B-832D-C02F82F6978E}" srcOrd="0" destOrd="0" presId="urn:microsoft.com/office/officeart/2008/layout/VerticalCurvedList"/>
    <dgm:cxn modelId="{53951DB6-EFC5-4135-8CD2-1461B1702578}" type="presParOf" srcId="{DA39CCDC-C9F5-4984-87B0-C7C7E85571FC}" destId="{967E2710-7837-46A1-B194-F7A753E7E5F1}" srcOrd="3" destOrd="0" presId="urn:microsoft.com/office/officeart/2008/layout/VerticalCurvedList"/>
    <dgm:cxn modelId="{ACA1106D-5B96-4611-8034-F0EC2B1C5602}" type="presParOf" srcId="{DA39CCDC-C9F5-4984-87B0-C7C7E85571FC}" destId="{BA721D40-54A2-4E9B-BCB9-92D177A928D9}" srcOrd="4" destOrd="0" presId="urn:microsoft.com/office/officeart/2008/layout/VerticalCurvedList"/>
    <dgm:cxn modelId="{B5B96E3C-7407-498F-9AD6-C879D3666502}" type="presParOf" srcId="{BA721D40-54A2-4E9B-BCB9-92D177A928D9}" destId="{D9C5BFF4-ACF0-4BC5-A6E6-F1CE1C9932CB}" srcOrd="0" destOrd="0" presId="urn:microsoft.com/office/officeart/2008/layout/VerticalCurvedList"/>
    <dgm:cxn modelId="{B6084A73-D891-4587-A75B-648E26729B16}" type="presParOf" srcId="{DA39CCDC-C9F5-4984-87B0-C7C7E85571FC}" destId="{705D43D2-D9B5-4FB8-8598-EAA38649BD87}" srcOrd="5" destOrd="0" presId="urn:microsoft.com/office/officeart/2008/layout/VerticalCurvedList"/>
    <dgm:cxn modelId="{DFB721FD-D188-4B54-A7CE-318704377CA4}" type="presParOf" srcId="{DA39CCDC-C9F5-4984-87B0-C7C7E85571FC}" destId="{45A9FD36-0A0D-4BB0-AC18-6B0BEB543C4C}" srcOrd="6" destOrd="0" presId="urn:microsoft.com/office/officeart/2008/layout/VerticalCurvedList"/>
    <dgm:cxn modelId="{1C34BF92-C990-4ABB-9FB1-44E0F8C0CB7D}" type="presParOf" srcId="{45A9FD36-0A0D-4BB0-AC18-6B0BEB543C4C}" destId="{48C3AB3A-99E6-4E77-8ECF-5CF38FD8C7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C27C0-1AE4-4AFB-A0D0-907C1C22342C}">
      <dsp:nvSpPr>
        <dsp:cNvPr id="0" name=""/>
        <dsp:cNvSpPr/>
      </dsp:nvSpPr>
      <dsp:spPr>
        <a:xfrm>
          <a:off x="0" y="30045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0D63A5-C8BA-4C23-B7F2-ADDEE420EE61}">
      <dsp:nvSpPr>
        <dsp:cNvPr id="0" name=""/>
        <dsp:cNvSpPr/>
      </dsp:nvSpPr>
      <dsp:spPr>
        <a:xfrm>
          <a:off x="174461" y="6429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First Come First Serve</a:t>
          </a:r>
        </a:p>
      </dsp:txBody>
      <dsp:txXfrm>
        <a:off x="197518" y="87355"/>
        <a:ext cx="2396349" cy="426206"/>
      </dsp:txXfrm>
    </dsp:sp>
    <dsp:sp modelId="{41A0D271-C4A2-49E4-A958-7A8B69EF407C}">
      <dsp:nvSpPr>
        <dsp:cNvPr id="0" name=""/>
        <dsp:cNvSpPr/>
      </dsp:nvSpPr>
      <dsp:spPr>
        <a:xfrm>
          <a:off x="0" y="102621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91B9-0DDA-4A5B-9671-77C5CAA4CD8B}">
      <dsp:nvSpPr>
        <dsp:cNvPr id="0" name=""/>
        <dsp:cNvSpPr/>
      </dsp:nvSpPr>
      <dsp:spPr>
        <a:xfrm>
          <a:off x="174461" y="79005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Shortest Job First</a:t>
          </a:r>
        </a:p>
      </dsp:txBody>
      <dsp:txXfrm>
        <a:off x="197518" y="813115"/>
        <a:ext cx="2396349" cy="426206"/>
      </dsp:txXfrm>
    </dsp:sp>
    <dsp:sp modelId="{3FE35F07-30CB-4920-B5B5-7ED363F547C5}">
      <dsp:nvSpPr>
        <dsp:cNvPr id="0" name=""/>
        <dsp:cNvSpPr/>
      </dsp:nvSpPr>
      <dsp:spPr>
        <a:xfrm>
          <a:off x="0" y="175197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BDEEB1-C773-456F-8BB1-F0AF40235E4A}">
      <dsp:nvSpPr>
        <dsp:cNvPr id="0" name=""/>
        <dsp:cNvSpPr/>
      </dsp:nvSpPr>
      <dsp:spPr>
        <a:xfrm>
          <a:off x="174461" y="151581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Round Robin</a:t>
          </a:r>
        </a:p>
      </dsp:txBody>
      <dsp:txXfrm>
        <a:off x="197518" y="1538875"/>
        <a:ext cx="2396349"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C8B7-7D15-4BDD-8960-6C5392A0BA8D}">
      <dsp:nvSpPr>
        <dsp:cNvPr id="0" name=""/>
        <dsp:cNvSpPr/>
      </dsp:nvSpPr>
      <dsp:spPr>
        <a:xfrm>
          <a:off x="-4737747" y="-726210"/>
          <a:ext cx="5643178" cy="5643178"/>
        </a:xfrm>
        <a:prstGeom prst="blockArc">
          <a:avLst>
            <a:gd name="adj1" fmla="val 18900000"/>
            <a:gd name="adj2" fmla="val 2700000"/>
            <a:gd name="adj3" fmla="val 38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FB243-B1B9-478F-BAA4-6AB7F7801AE8}">
      <dsp:nvSpPr>
        <dsp:cNvPr id="0" name=""/>
        <dsp:cNvSpPr/>
      </dsp:nvSpPr>
      <dsp:spPr>
        <a:xfrm>
          <a:off x="582321" y="419075"/>
          <a:ext cx="6302544"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Non Premptive , Starvation</a:t>
          </a:r>
        </a:p>
      </dsp:txBody>
      <dsp:txXfrm>
        <a:off x="582321" y="419075"/>
        <a:ext cx="6302544" cy="838151"/>
      </dsp:txXfrm>
    </dsp:sp>
    <dsp:sp modelId="{AD6B7EB3-8419-462B-832D-C02F82F6978E}">
      <dsp:nvSpPr>
        <dsp:cNvPr id="0" name=""/>
        <dsp:cNvSpPr/>
      </dsp:nvSpPr>
      <dsp:spPr>
        <a:xfrm>
          <a:off x="4" y="362972"/>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7E2710-7837-46A1-B194-F7A753E7E5F1}">
      <dsp:nvSpPr>
        <dsp:cNvPr id="0" name=""/>
        <dsp:cNvSpPr/>
      </dsp:nvSpPr>
      <dsp:spPr>
        <a:xfrm>
          <a:off x="886989" y="1676303"/>
          <a:ext cx="5997876"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t>Longer processes will suffer starvation.</a:t>
          </a:r>
          <a:endParaRPr lang="en-US" sz="2600" kern="1200" dirty="0"/>
        </a:p>
      </dsp:txBody>
      <dsp:txXfrm>
        <a:off x="886989" y="1676303"/>
        <a:ext cx="5997876" cy="838151"/>
      </dsp:txXfrm>
    </dsp:sp>
    <dsp:sp modelId="{D9C5BFF4-ACF0-4BC5-A6E6-F1CE1C9932CB}">
      <dsp:nvSpPr>
        <dsp:cNvPr id="0" name=""/>
        <dsp:cNvSpPr/>
      </dsp:nvSpPr>
      <dsp:spPr>
        <a:xfrm>
          <a:off x="363144" y="1571534"/>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5D43D2-D9B5-4FB8-8598-EAA38649BD87}">
      <dsp:nvSpPr>
        <dsp:cNvPr id="0" name=""/>
        <dsp:cNvSpPr/>
      </dsp:nvSpPr>
      <dsp:spPr>
        <a:xfrm>
          <a:off x="582321" y="2933530"/>
          <a:ext cx="6302544"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t>Efficency depends on time quantum.</a:t>
          </a:r>
          <a:endParaRPr lang="en-US" sz="2600" kern="1200" dirty="0"/>
        </a:p>
      </dsp:txBody>
      <dsp:txXfrm>
        <a:off x="582321" y="2933530"/>
        <a:ext cx="6302544" cy="838151"/>
      </dsp:txXfrm>
    </dsp:sp>
    <dsp:sp modelId="{48C3AB3A-99E6-4E77-8ECF-5CF38FD8C79D}">
      <dsp:nvSpPr>
        <dsp:cNvPr id="0" name=""/>
        <dsp:cNvSpPr/>
      </dsp:nvSpPr>
      <dsp:spPr>
        <a:xfrm>
          <a:off x="58476" y="2828761"/>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94914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97255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899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00778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7012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70749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430838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1905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9452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928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0285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19351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32162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315028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33559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E741BC-66A7-4B52-AB01-F3C86E35EEB7}" type="datetimeFigureOut">
              <a:rPr lang="en-IN" smtClean="0"/>
              <a:t>04-05-2021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30028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741BC-66A7-4B52-AB01-F3C86E35EEB7}" type="datetimeFigureOut">
              <a:rPr lang="en-IN" smtClean="0"/>
              <a:t>04-05-2021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8D838A-1AE0-4B36-9B78-65B81901182C}" type="slidenum">
              <a:rPr lang="en-IN" smtClean="0"/>
              <a:t>‹#›</a:t>
            </a:fld>
            <a:endParaRPr lang="en-IN" dirty="0"/>
          </a:p>
        </p:txBody>
      </p:sp>
    </p:spTree>
    <p:extLst>
      <p:ext uri="{BB962C8B-B14F-4D97-AF65-F5344CB8AC3E}">
        <p14:creationId xmlns:p14="http://schemas.microsoft.com/office/powerpoint/2010/main" val="2111328172"/>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aizu.ac.jp/~yliu/teaching/os/lec10r.html" TargetMode="External"/><Relationship Id="rId2" Type="http://schemas.openxmlformats.org/officeDocument/2006/relationships/hyperlink" Target="https://www.researchgate.net/publication/264888532_Determining_the_Optimum_Time_Quantum_Value_in_Round_Robin_Process_Scheduling_Method"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05492984_Comparison_Analysis_of_CPU_Scheduling_FCFS_SJF_and_Round_Robin" TargetMode="External"/><Relationship Id="rId4" Type="http://schemas.openxmlformats.org/officeDocument/2006/relationships/hyperlink" Target="http://ijarcet.org/wp-content/uploads/IJARCET-VOL-2-ISSUE-4-1488-149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218" y="2784566"/>
            <a:ext cx="8534400" cy="3615267"/>
          </a:xfrm>
        </p:spPr>
        <p:txBody>
          <a:bodyPr>
            <a:normAutofit/>
          </a:bodyPr>
          <a:lstStyle/>
          <a:p>
            <a:r>
              <a:rPr lang="en-IN" sz="4000" b="1" dirty="0">
                <a:solidFill>
                  <a:schemeClr val="tx1">
                    <a:lumMod val="95000"/>
                    <a:lumOff val="5000"/>
                  </a:schemeClr>
                </a:solidFill>
                <a:latin typeface="Times New Roman" panose="02020603050405020304" pitchFamily="18" charset="0"/>
                <a:cs typeface="Times New Roman" panose="02020603050405020304" pitchFamily="18" charset="0"/>
              </a:rPr>
              <a:t>               MINOR PROJECT-II</a:t>
            </a:r>
          </a:p>
          <a:p>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MID SEM PRESENTATION ON </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Visualization of CPU Scheduling Algorithms</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3321" y="391886"/>
            <a:ext cx="4483725" cy="1447042"/>
          </a:xfrm>
          <a:prstGeom prst="rect">
            <a:avLst/>
          </a:prstGeom>
        </p:spPr>
      </p:pic>
    </p:spTree>
    <p:extLst>
      <p:ext uri="{BB962C8B-B14F-4D97-AF65-F5344CB8AC3E}">
        <p14:creationId xmlns:p14="http://schemas.microsoft.com/office/powerpoint/2010/main" val="12485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 y="286603"/>
            <a:ext cx="8713677" cy="1220225"/>
          </a:xfrm>
        </p:spPr>
        <p:txBody>
          <a:bodyPr>
            <a:normAutofit fontScale="90000"/>
          </a:bodyPr>
          <a:lstStyle/>
          <a:p>
            <a:r>
              <a:rPr lang="en-IN" b="1" dirty="0">
                <a:solidFill>
                  <a:schemeClr val="tx1">
                    <a:lumMod val="95000"/>
                    <a:lumOff val="5000"/>
                  </a:schemeClr>
                </a:solidFill>
              </a:rPr>
              <a:t>                    </a:t>
            </a:r>
            <a:r>
              <a:rPr lang="en-IN" sz="4900" b="1" dirty="0">
                <a:solidFill>
                  <a:schemeClr val="tx1">
                    <a:lumMod val="95000"/>
                    <a:lumOff val="5000"/>
                  </a:schemeClr>
                </a:solidFill>
                <a:latin typeface="Times New Roman" panose="02020603050405020304" pitchFamily="18" charset="0"/>
                <a:cs typeface="Times New Roman" panose="02020603050405020304" pitchFamily="18" charset="0"/>
              </a:rPr>
              <a:t>Process State Diagram</a:t>
            </a:r>
          </a:p>
        </p:txBody>
      </p:sp>
      <p:sp>
        <p:nvSpPr>
          <p:cNvPr id="4" name="Rectangle 2"/>
          <p:cNvSpPr>
            <a:spLocks noChangeArrowheads="1"/>
          </p:cNvSpPr>
          <p:nvPr/>
        </p:nvSpPr>
        <p:spPr bwMode="auto">
          <a:xfrm>
            <a:off x="434670" y="-90152"/>
            <a:ext cx="119148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6" name="Picture 2" descr="Process States in Operating System | Gate Vidya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734" y="1506828"/>
            <a:ext cx="7864501" cy="4630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50377" y="6365966"/>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a:t>
            </a:r>
          </a:p>
        </p:txBody>
      </p:sp>
    </p:spTree>
    <p:extLst>
      <p:ext uri="{BB962C8B-B14F-4D97-AF65-F5344CB8AC3E}">
        <p14:creationId xmlns:p14="http://schemas.microsoft.com/office/powerpoint/2010/main" val="346405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400" b="1" dirty="0">
                <a:solidFill>
                  <a:schemeClr val="tx1"/>
                </a:solidFill>
                <a:latin typeface="Times New Roman" panose="02020603050405020304" pitchFamily="18" charset="0"/>
                <a:cs typeface="Times New Roman" panose="02020603050405020304" pitchFamily="18" charset="0"/>
              </a:rPr>
              <a:t>Why</a:t>
            </a:r>
            <a:r>
              <a:rPr lang="en-IN" sz="4400" b="1" dirty="0">
                <a:solidFill>
                  <a:schemeClr val="tx1"/>
                </a:solidFill>
              </a:rPr>
              <a:t> CPU Scheduling?</a:t>
            </a:r>
          </a:p>
        </p:txBody>
      </p:sp>
      <p:sp>
        <p:nvSpPr>
          <p:cNvPr id="3" name="Content Placeholder 2"/>
          <p:cNvSpPr>
            <a:spLocks noGrp="1"/>
          </p:cNvSpPr>
          <p:nvPr>
            <p:ph idx="1"/>
          </p:nvPr>
        </p:nvSpPr>
        <p:spPr>
          <a:xfrm>
            <a:off x="1156306" y="1712686"/>
            <a:ext cx="8596668" cy="4061097"/>
          </a:xfrm>
        </p:spPr>
        <p:txBody>
          <a:bodyPr>
            <a:normAutofit/>
          </a:bodyPr>
          <a:lstStyle/>
          <a:p>
            <a:pPr>
              <a:lnSpc>
                <a:spcPct val="200000"/>
              </a:lnSpc>
            </a:pPr>
            <a:r>
              <a:rPr lang="en-IN" b="1" dirty="0"/>
              <a:t>Fair allocation of CPU.</a:t>
            </a:r>
          </a:p>
          <a:p>
            <a:pPr>
              <a:lnSpc>
                <a:spcPct val="200000"/>
              </a:lnSpc>
            </a:pPr>
            <a:r>
              <a:rPr lang="en-IN" b="1" dirty="0"/>
              <a:t>Max CPU utilization </a:t>
            </a:r>
          </a:p>
          <a:p>
            <a:pPr>
              <a:lnSpc>
                <a:spcPct val="200000"/>
              </a:lnSpc>
            </a:pPr>
            <a:r>
              <a:rPr lang="en-IN" b="1" dirty="0"/>
              <a:t>Max throughput </a:t>
            </a:r>
          </a:p>
          <a:p>
            <a:pPr>
              <a:lnSpc>
                <a:spcPct val="200000"/>
              </a:lnSpc>
            </a:pPr>
            <a:r>
              <a:rPr lang="en-IN" b="1" dirty="0"/>
              <a:t>Min turnaround time </a:t>
            </a:r>
          </a:p>
          <a:p>
            <a:pPr>
              <a:lnSpc>
                <a:spcPct val="200000"/>
              </a:lnSpc>
            </a:pPr>
            <a:r>
              <a:rPr lang="en-IN" b="1" dirty="0"/>
              <a:t>Min waiting time </a:t>
            </a:r>
          </a:p>
          <a:p>
            <a:pPr>
              <a:lnSpc>
                <a:spcPct val="200000"/>
              </a:lnSpc>
            </a:pPr>
            <a:r>
              <a:rPr lang="en-IN" b="1" dirty="0"/>
              <a:t>Min response time </a:t>
            </a:r>
          </a:p>
        </p:txBody>
      </p:sp>
    </p:spTree>
    <p:extLst>
      <p:ext uri="{BB962C8B-B14F-4D97-AF65-F5344CB8AC3E}">
        <p14:creationId xmlns:p14="http://schemas.microsoft.com/office/powerpoint/2010/main" val="158047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934" y="216935"/>
            <a:ext cx="4659086" cy="1065678"/>
          </a:xfrm>
        </p:spPr>
        <p:txBody>
          <a:bodyPr>
            <a:noAutofit/>
          </a:bodyPr>
          <a:lstStyle/>
          <a:p>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p>
        </p:txBody>
      </p:sp>
      <p:sp>
        <p:nvSpPr>
          <p:cNvPr id="4" name="Rectangle 3"/>
          <p:cNvSpPr/>
          <p:nvPr/>
        </p:nvSpPr>
        <p:spPr>
          <a:xfrm>
            <a:off x="4066902" y="6426925"/>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2</a:t>
            </a:r>
          </a:p>
        </p:txBody>
      </p:sp>
      <p:pic>
        <p:nvPicPr>
          <p:cNvPr id="5" name="Picture 4">
            <a:extLst>
              <a:ext uri="{FF2B5EF4-FFF2-40B4-BE49-F238E27FC236}">
                <a16:creationId xmlns:a16="http://schemas.microsoft.com/office/drawing/2014/main" id="{B136827D-5477-423F-9343-498050EA1983}"/>
              </a:ext>
            </a:extLst>
          </p:cNvPr>
          <p:cNvPicPr>
            <a:picLocks noChangeAspect="1"/>
          </p:cNvPicPr>
          <p:nvPr/>
        </p:nvPicPr>
        <p:blipFill rotWithShape="1">
          <a:blip r:embed="rId2">
            <a:extLst>
              <a:ext uri="{28A0092B-C50C-407E-A947-70E740481C1C}">
                <a14:useLocalDpi xmlns:a14="http://schemas.microsoft.com/office/drawing/2010/main" val="0"/>
              </a:ext>
            </a:extLst>
          </a:blip>
          <a:srcRect l="17569" t="7547" r="37944" b="8491"/>
          <a:stretch/>
        </p:blipFill>
        <p:spPr>
          <a:xfrm>
            <a:off x="2887934" y="1117599"/>
            <a:ext cx="5110480" cy="5418287"/>
          </a:xfrm>
          <a:prstGeom prst="rect">
            <a:avLst/>
          </a:prstGeom>
        </p:spPr>
      </p:pic>
    </p:spTree>
    <p:extLst>
      <p:ext uri="{BB962C8B-B14F-4D97-AF65-F5344CB8AC3E}">
        <p14:creationId xmlns:p14="http://schemas.microsoft.com/office/powerpoint/2010/main" val="348828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10058400" cy="627062"/>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4900" b="1" dirty="0">
                <a:solidFill>
                  <a:schemeClr val="tx1">
                    <a:lumMod val="95000"/>
                    <a:lumOff val="5000"/>
                  </a:schemeClr>
                </a:solidFill>
                <a:latin typeface="Times New Roman" panose="02020603050405020304" pitchFamily="18" charset="0"/>
                <a:cs typeface="Times New Roman" panose="02020603050405020304" pitchFamily="18" charset="0"/>
              </a:rPr>
              <a:t>Algorithms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83177" y="1497874"/>
            <a:ext cx="11113498" cy="4915626"/>
          </a:xfrm>
        </p:spPr>
        <p:txBody>
          <a:bodyPr>
            <a:noAutofit/>
          </a:bodyPr>
          <a:lstStyle/>
          <a:p>
            <a:pPr marL="0" indent="0">
              <a:lnSpc>
                <a:spcPct val="100000"/>
              </a:lnSpc>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The logic of different CPU scheduling algorithms which can be used to complete the objective of this project are as follows:  </a:t>
            </a:r>
          </a:p>
          <a:p>
            <a:pPr marL="0" indent="0">
              <a:lnSpc>
                <a:spcPct val="100000"/>
              </a:lnSpc>
              <a:buNone/>
            </a:pPr>
            <a:r>
              <a:rPr lang="en-US" b="1" dirty="0">
                <a:solidFill>
                  <a:srgbClr val="000000"/>
                </a:solidFill>
                <a:latin typeface="Times New Roman" panose="02020603050405020304" pitchFamily="18" charset="0"/>
                <a:ea typeface="Times New Roman" panose="02020603050405020304" pitchFamily="18" charset="0"/>
              </a:rPr>
              <a:t>FCFS (First Come First Serve) Scheduling Algorithm:</a:t>
            </a:r>
            <a:r>
              <a:rPr lang="en-US" dirty="0">
                <a:solidFill>
                  <a:srgbClr val="000000"/>
                </a:solidFill>
                <a:latin typeface="Times New Roman" panose="02020603050405020304" pitchFamily="18" charset="0"/>
                <a:ea typeface="Times New Roman" panose="02020603050405020304" pitchFamily="18" charset="0"/>
              </a:rPr>
              <a:t> The basic logic for this algorithm is as follows:</a:t>
            </a:r>
          </a:p>
          <a:p>
            <a:pPr marL="0" indent="0">
              <a:lnSpc>
                <a:spcPct val="100000"/>
              </a:lnSpc>
              <a:spcAft>
                <a:spcPts val="15"/>
              </a:spcAft>
              <a:buNone/>
            </a:pPr>
            <a:r>
              <a:rPr lang="en-US" dirty="0">
                <a:solidFill>
                  <a:srgbClr val="222222"/>
                </a:solidFill>
                <a:latin typeface="Times New Roman" panose="02020603050405020304" pitchFamily="18" charset="0"/>
                <a:ea typeface="Times New Roman" panose="02020603050405020304" pitchFamily="18" charset="0"/>
              </a:rPr>
              <a:t>START </a:t>
            </a:r>
            <a:r>
              <a:rPr lang="en-US" dirty="0">
                <a:solidFill>
                  <a:srgbClr val="000000"/>
                </a:solidFill>
                <a:latin typeface="Times New Roman" panose="02020603050405020304" pitchFamily="18" charset="0"/>
                <a:ea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Input the processes along with their burst time (bt).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Find waiting time (wt) for all processes.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As first process that comes need not to wait so waiting time for process 1 will be 0 i.e. wt[0] = 0.         </a:t>
            </a: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Find waiting time for all other processes i.e. for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-&gt;1 to n wt[i] = (sum of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bt</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for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-&gt; 0 to i-1) - at[</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Then find turnaround time for all processes i.e. for i-&gt;0 to n tat[i] =bt[i]+ wt[i];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Then find average waiting time = total_waiting_time / no_of_processes.  </a:t>
            </a: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890" marR="596265" indent="0">
              <a:lnSpc>
                <a:spcPct val="100000"/>
              </a:lnSpc>
              <a:buNone/>
            </a:pPr>
            <a:r>
              <a:rPr lang="en-US" dirty="0">
                <a:solidFill>
                  <a:srgbClr val="222222"/>
                </a:solidFill>
                <a:latin typeface="Times New Roman" panose="02020603050405020304" pitchFamily="18" charset="0"/>
                <a:ea typeface="Times New Roman" panose="02020603050405020304" pitchFamily="18" charset="0"/>
              </a:rPr>
              <a:t>7. After that find average turnaround time = total_turn_around_time / no_of_processes.    </a:t>
            </a:r>
          </a:p>
          <a:p>
            <a:pPr marL="8890" marR="596265" indent="0">
              <a:lnSpc>
                <a:spcPct val="100000"/>
              </a:lnSpc>
              <a:buNone/>
            </a:pPr>
            <a:r>
              <a:rPr lang="en-US" dirty="0">
                <a:solidFill>
                  <a:srgbClr val="222222"/>
                </a:solidFill>
                <a:latin typeface="Times New Roman" panose="02020603050405020304" pitchFamily="18" charset="0"/>
                <a:ea typeface="Times New Roman" panose="02020603050405020304" pitchFamily="18" charset="0"/>
              </a:rPr>
              <a:t> END  </a:t>
            </a:r>
            <a:endParaRPr lang="en-US" dirty="0">
              <a:solidFill>
                <a:srgbClr val="000000"/>
              </a:solidFill>
              <a:latin typeface="Times New Roman" panose="02020603050405020304" pitchFamily="18" charset="0"/>
              <a:ea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72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lved] Start Add all jobs in Queue according arrival time Ready state  Waiting Run Yes Event I/0 Blocked No No Is the process completed? | Course  H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761" y="269967"/>
            <a:ext cx="5695405" cy="6091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10148" y="6474823"/>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3</a:t>
            </a:r>
          </a:p>
        </p:txBody>
      </p:sp>
    </p:spTree>
    <p:extLst>
      <p:ext uri="{BB962C8B-B14F-4D97-AF65-F5344CB8AC3E}">
        <p14:creationId xmlns:p14="http://schemas.microsoft.com/office/powerpoint/2010/main" val="225255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7" y="128793"/>
            <a:ext cx="11462197" cy="6118598"/>
          </a:xfrm>
          <a:prstGeom prst="rect">
            <a:avLst/>
          </a:prstGeom>
        </p:spPr>
        <p:txBody>
          <a:bodyPr wrap="square">
            <a:spAutoFit/>
          </a:bodyPr>
          <a:lstStyle/>
          <a:p>
            <a:pPr>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5715" marR="154940" indent="-6350" algn="just">
              <a:lnSpc>
                <a:spcPct val="102000"/>
              </a:lnSpc>
              <a:spcBef>
                <a:spcPts val="0"/>
              </a:spcBef>
              <a:spcAft>
                <a:spcPts val="35"/>
              </a:spcAft>
            </a:pPr>
            <a:r>
              <a:rPr lang="en-US" sz="2000"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RR (ROUND ROBIN) Scheduling Algorithm:</a:t>
            </a:r>
            <a:r>
              <a:rPr lang="en-US" sz="2000" dirty="0">
                <a:solidFill>
                  <a:srgbClr val="000000"/>
                </a:solidFill>
                <a:latin typeface="Times New Roman" panose="02020603050405020304" pitchFamily="18" charset="0"/>
                <a:ea typeface="Times New Roman" panose="02020603050405020304" pitchFamily="18" charset="0"/>
              </a:rPr>
              <a:t> The logic for this algorithm is as follows: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START </a:t>
            </a:r>
          </a:p>
          <a:p>
            <a:pPr marR="154940" lvl="1" algn="just">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1.  First create an array rem_bt[] to keep track of remaining burst time of processes. This array is initially </a:t>
            </a:r>
          </a:p>
          <a:p>
            <a:pPr marR="154940" lvl="1" algn="just">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     a copy of bt[] (burst times array).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Now create another array wt[] to store waiting times of processes.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Initialize this array as 0.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Initialize time : t = 0.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for i'th process if it is not done yet.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If rem_bt[i] &gt;=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t = t +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bt_rem[i] -=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Else</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t = t + bt_rem[i];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 wt[i] = t - bt[i];   </a:t>
            </a:r>
          </a:p>
          <a:p>
            <a:pPr marR="154940" lvl="1">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12. bt_rem[i]=0;  </a:t>
            </a:r>
          </a:p>
          <a:p>
            <a:pPr marL="6350">
              <a:lnSpc>
                <a:spcPct val="102000"/>
              </a:lnSpc>
              <a:spcAft>
                <a:spcPts val="35"/>
              </a:spcAft>
              <a:tabLst>
                <a:tab pos="3700780" algn="ctr"/>
              </a:tabLst>
            </a:pPr>
            <a:r>
              <a:rPr lang="en-US" sz="2000" dirty="0">
                <a:solidFill>
                  <a:srgbClr val="000000"/>
                </a:solidFill>
                <a:latin typeface="Times New Roman" panose="02020603050405020304" pitchFamily="18" charset="0"/>
                <a:ea typeface="Times New Roman" panose="02020603050405020304" pitchFamily="18" charset="0"/>
              </a:rPr>
              <a:t>END; 	 </a:t>
            </a:r>
            <a:endParaRPr lang="en-US" sz="2000" dirty="0"/>
          </a:p>
        </p:txBody>
      </p:sp>
    </p:spTree>
    <p:extLst>
      <p:ext uri="{BB962C8B-B14F-4D97-AF65-F5344CB8AC3E}">
        <p14:creationId xmlns:p14="http://schemas.microsoft.com/office/powerpoint/2010/main" val="153431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119" y="1168173"/>
            <a:ext cx="5705475" cy="4695825"/>
          </a:xfrm>
          <a:prstGeom prst="rect">
            <a:avLst/>
          </a:prstGeom>
        </p:spPr>
      </p:pic>
      <p:sp>
        <p:nvSpPr>
          <p:cNvPr id="4" name="Rectangle 3"/>
          <p:cNvSpPr/>
          <p:nvPr/>
        </p:nvSpPr>
        <p:spPr>
          <a:xfrm>
            <a:off x="4267200" y="6339840"/>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4</a:t>
            </a:r>
          </a:p>
        </p:txBody>
      </p:sp>
    </p:spTree>
    <p:extLst>
      <p:ext uri="{BB962C8B-B14F-4D97-AF65-F5344CB8AC3E}">
        <p14:creationId xmlns:p14="http://schemas.microsoft.com/office/powerpoint/2010/main" val="84281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2" y="837127"/>
            <a:ext cx="8139448" cy="2351413"/>
          </a:xfrm>
          <a:prstGeom prst="rect">
            <a:avLst/>
          </a:prstGeom>
        </p:spPr>
        <p:txBody>
          <a:bodyPr wrap="square">
            <a:spAutoFit/>
          </a:bodyPr>
          <a:lstStyle/>
          <a:p>
            <a:pPr marL="5715" indent="-6350">
              <a:lnSpc>
                <a:spcPct val="107000"/>
              </a:lnSpc>
              <a:spcAft>
                <a:spcPts val="15"/>
              </a:spcAft>
            </a:pPr>
            <a:r>
              <a:rPr lang="en-US" sz="2000" b="1" dirty="0">
                <a:solidFill>
                  <a:srgbClr val="000000"/>
                </a:solidFill>
                <a:latin typeface="Times New Roman" panose="02020603050405020304" pitchFamily="18" charset="0"/>
                <a:ea typeface="Times New Roman" panose="02020603050405020304" pitchFamily="18" charset="0"/>
              </a:rPr>
              <a:t>SJF ( Shortest Job First) Scheduling Algorithm:</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The logic for this algorithm is as follows:  </a:t>
            </a:r>
          </a:p>
          <a:p>
            <a:pPr marL="524510">
              <a:lnSpc>
                <a:spcPct val="107000"/>
              </a:lnSpc>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  </a:t>
            </a:r>
          </a:p>
          <a:p>
            <a:pPr marR="1299210">
              <a:lnSpc>
                <a:spcPct val="102000"/>
              </a:lnSpc>
              <a:spcBef>
                <a:spcPts val="0"/>
              </a:spcBef>
              <a:spcAft>
                <a:spcPts val="35"/>
              </a:spcAft>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1- Sort all the processes in increasing order a according to burst time.           </a:t>
            </a:r>
          </a:p>
          <a:p>
            <a:pPr marR="1299210">
              <a:lnSpc>
                <a:spcPct val="102000"/>
              </a:lnSpc>
              <a:spcBef>
                <a:spcPts val="0"/>
              </a:spcBef>
              <a:spcAft>
                <a:spcPts val="35"/>
              </a:spcAft>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2- Then simply, apply FCFS.  </a:t>
            </a:r>
          </a:p>
          <a:p>
            <a:pPr>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15760" y="3349942"/>
            <a:ext cx="8096250" cy="2962275"/>
          </a:xfrm>
          <a:prstGeom prst="rect">
            <a:avLst/>
          </a:prstGeom>
        </p:spPr>
      </p:pic>
      <p:sp>
        <p:nvSpPr>
          <p:cNvPr id="4" name="Rectangle 3"/>
          <p:cNvSpPr/>
          <p:nvPr/>
        </p:nvSpPr>
        <p:spPr>
          <a:xfrm>
            <a:off x="4168584" y="6400799"/>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5</a:t>
            </a:r>
          </a:p>
        </p:txBody>
      </p:sp>
    </p:spTree>
    <p:extLst>
      <p:ext uri="{BB962C8B-B14F-4D97-AF65-F5344CB8AC3E}">
        <p14:creationId xmlns:p14="http://schemas.microsoft.com/office/powerpoint/2010/main" val="50219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6649" y="6474822"/>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6</a:t>
            </a:r>
          </a:p>
        </p:txBody>
      </p:sp>
      <p:sp>
        <p:nvSpPr>
          <p:cNvPr id="2" name="Rectangle 1">
            <a:extLst>
              <a:ext uri="{FF2B5EF4-FFF2-40B4-BE49-F238E27FC236}">
                <a16:creationId xmlns:a16="http://schemas.microsoft.com/office/drawing/2014/main" id="{FEA17348-D175-45D2-8A67-E733EE9872B1}"/>
              </a:ext>
            </a:extLst>
          </p:cNvPr>
          <p:cNvSpPr/>
          <p:nvPr/>
        </p:nvSpPr>
        <p:spPr>
          <a:xfrm>
            <a:off x="2272145" y="595745"/>
            <a:ext cx="6160655" cy="600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endParaRPr lang="en-IN" b="1" dirty="0">
              <a:solidFill>
                <a:schemeClr val="tx1"/>
              </a:solidFill>
            </a:endParaRPr>
          </a:p>
        </p:txBody>
      </p:sp>
      <p:pic>
        <p:nvPicPr>
          <p:cNvPr id="5" name="Picture 4">
            <a:extLst>
              <a:ext uri="{FF2B5EF4-FFF2-40B4-BE49-F238E27FC236}">
                <a16:creationId xmlns:a16="http://schemas.microsoft.com/office/drawing/2014/main" id="{D3AE2EAA-42C0-4147-AAD4-29461845D4D3}"/>
              </a:ext>
            </a:extLst>
          </p:cNvPr>
          <p:cNvPicPr>
            <a:picLocks noChangeAspect="1"/>
          </p:cNvPicPr>
          <p:nvPr/>
        </p:nvPicPr>
        <p:blipFill>
          <a:blip r:embed="rId2"/>
          <a:stretch>
            <a:fillRect/>
          </a:stretch>
        </p:blipFill>
        <p:spPr>
          <a:xfrm>
            <a:off x="2560618" y="1551041"/>
            <a:ext cx="5742873" cy="4110850"/>
          </a:xfrm>
          <a:prstGeom prst="rect">
            <a:avLst/>
          </a:prstGeom>
        </p:spPr>
      </p:pic>
    </p:spTree>
    <p:extLst>
      <p:ext uri="{BB962C8B-B14F-4D97-AF65-F5344CB8AC3E}">
        <p14:creationId xmlns:p14="http://schemas.microsoft.com/office/powerpoint/2010/main" val="19317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0377" y="6357257"/>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8</a:t>
            </a:r>
          </a:p>
        </p:txBody>
      </p:sp>
      <p:sp>
        <p:nvSpPr>
          <p:cNvPr id="3" name="Rectangle 2">
            <a:extLst>
              <a:ext uri="{FF2B5EF4-FFF2-40B4-BE49-F238E27FC236}">
                <a16:creationId xmlns:a16="http://schemas.microsoft.com/office/drawing/2014/main" id="{B6706B80-7E56-4DA8-AC90-FE705D28E153}"/>
              </a:ext>
            </a:extLst>
          </p:cNvPr>
          <p:cNvSpPr/>
          <p:nvPr/>
        </p:nvSpPr>
        <p:spPr>
          <a:xfrm>
            <a:off x="2133600" y="409699"/>
            <a:ext cx="6262255" cy="960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endParaRPr lang="en-IN" b="1" dirty="0">
              <a:solidFill>
                <a:schemeClr val="tx1"/>
              </a:solidFill>
            </a:endParaRPr>
          </a:p>
        </p:txBody>
      </p:sp>
      <p:pic>
        <p:nvPicPr>
          <p:cNvPr id="5" name="Picture 4">
            <a:extLst>
              <a:ext uri="{FF2B5EF4-FFF2-40B4-BE49-F238E27FC236}">
                <a16:creationId xmlns:a16="http://schemas.microsoft.com/office/drawing/2014/main" id="{6BACA513-859F-4FAF-B5D3-85E834B05EF3}"/>
              </a:ext>
            </a:extLst>
          </p:cNvPr>
          <p:cNvPicPr>
            <a:picLocks noChangeAspect="1"/>
          </p:cNvPicPr>
          <p:nvPr/>
        </p:nvPicPr>
        <p:blipFill>
          <a:blip r:embed="rId2"/>
          <a:stretch>
            <a:fillRect/>
          </a:stretch>
        </p:blipFill>
        <p:spPr>
          <a:xfrm>
            <a:off x="2482844" y="1459345"/>
            <a:ext cx="5803374" cy="4156366"/>
          </a:xfrm>
          <a:prstGeom prst="rect">
            <a:avLst/>
          </a:prstGeom>
        </p:spPr>
      </p:pic>
    </p:spTree>
    <p:extLst>
      <p:ext uri="{BB962C8B-B14F-4D97-AF65-F5344CB8AC3E}">
        <p14:creationId xmlns:p14="http://schemas.microsoft.com/office/powerpoint/2010/main" val="384293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3314" y="282540"/>
            <a:ext cx="4136994" cy="633046"/>
          </a:xfrm>
        </p:spPr>
        <p:txBody>
          <a:bodyPr>
            <a:normAutofit fontScale="90000"/>
          </a:bodyPr>
          <a:lstStyle/>
          <a:p>
            <a:r>
              <a:rPr lang="en-IN" sz="4000" b="1" dirty="0"/>
              <a:t>                          PRESENTED BY</a:t>
            </a:r>
          </a:p>
        </p:txBody>
      </p:sp>
      <p:sp>
        <p:nvSpPr>
          <p:cNvPr id="3" name="Subtitle 2"/>
          <p:cNvSpPr>
            <a:spLocks noGrp="1"/>
          </p:cNvSpPr>
          <p:nvPr>
            <p:ph type="subTitle" idx="1"/>
          </p:nvPr>
        </p:nvSpPr>
        <p:spPr>
          <a:xfrm>
            <a:off x="225081" y="1751275"/>
            <a:ext cx="11812173" cy="4533633"/>
          </a:xfrm>
        </p:spPr>
        <p:txBody>
          <a:bodyPr>
            <a:normAutofit/>
          </a:bodyPr>
          <a:lstStyle/>
          <a:p>
            <a:r>
              <a:rPr lang="en-IN" sz="2000" b="1" dirty="0">
                <a:solidFill>
                  <a:schemeClr val="tx1">
                    <a:lumMod val="95000"/>
                    <a:lumOff val="5000"/>
                  </a:schemeClr>
                </a:solidFill>
              </a:rPr>
              <a:t>ANKITA RANI                               SUBHAM KUMAR                                             AMAN KUMAR</a:t>
            </a:r>
          </a:p>
          <a:p>
            <a:r>
              <a:rPr lang="en-IN" sz="2000" b="1" dirty="0">
                <a:solidFill>
                  <a:schemeClr val="tx1">
                    <a:lumMod val="95000"/>
                    <a:lumOff val="5000"/>
                  </a:schemeClr>
                </a:solidFill>
              </a:rPr>
              <a:t>   R610218008(CS-MFT)                    R610218030(CS-MFT)                           R610218005(CS-MFT)      </a:t>
            </a:r>
          </a:p>
          <a:p>
            <a:endParaRPr lang="en-IN" sz="2000" b="1" dirty="0">
              <a:solidFill>
                <a:schemeClr val="tx1">
                  <a:lumMod val="95000"/>
                  <a:lumOff val="5000"/>
                </a:schemeClr>
              </a:solidFill>
            </a:endParaRPr>
          </a:p>
          <a:p>
            <a:r>
              <a:rPr lang="en-IN" sz="2000" b="1" dirty="0">
                <a:solidFill>
                  <a:schemeClr val="tx1">
                    <a:lumMod val="95000"/>
                    <a:lumOff val="5000"/>
                  </a:schemeClr>
                </a:solidFill>
              </a:rPr>
              <a:t>                                      </a:t>
            </a:r>
          </a:p>
          <a:p>
            <a:endParaRPr lang="en-IN" sz="2000" b="1" dirty="0">
              <a:solidFill>
                <a:schemeClr val="tx1">
                  <a:lumMod val="95000"/>
                  <a:lumOff val="5000"/>
                </a:schemeClr>
              </a:solidFill>
            </a:endParaRPr>
          </a:p>
          <a:p>
            <a:endParaRPr lang="en-IN" sz="2000" b="1" dirty="0">
              <a:solidFill>
                <a:schemeClr val="tx1">
                  <a:lumMod val="95000"/>
                  <a:lumOff val="5000"/>
                </a:schemeClr>
              </a:solidFill>
            </a:endParaRPr>
          </a:p>
          <a:p>
            <a:endParaRPr lang="en-IN" dirty="0">
              <a:solidFill>
                <a:schemeClr val="tx1">
                  <a:lumMod val="95000"/>
                  <a:lumOff val="5000"/>
                </a:schemeClr>
              </a:solidFill>
            </a:endParaRPr>
          </a:p>
        </p:txBody>
      </p:sp>
      <p:sp>
        <p:nvSpPr>
          <p:cNvPr id="4" name="Rectangle 3"/>
          <p:cNvSpPr/>
          <p:nvPr/>
        </p:nvSpPr>
        <p:spPr>
          <a:xfrm>
            <a:off x="2203269" y="4000673"/>
            <a:ext cx="6705600" cy="2333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lumMod val="95000"/>
                    <a:lumOff val="5000"/>
                  </a:schemeClr>
                </a:solidFill>
              </a:rPr>
              <a:t>                                    UNDER THE GUIDANCE OF :</a:t>
            </a:r>
          </a:p>
          <a:p>
            <a:r>
              <a:rPr lang="en-IN" b="1" dirty="0">
                <a:solidFill>
                  <a:schemeClr val="tx1">
                    <a:lumMod val="95000"/>
                    <a:lumOff val="5000"/>
                  </a:schemeClr>
                </a:solidFill>
              </a:rPr>
              <a:t>                                          MR. SUMIT KUMAR</a:t>
            </a:r>
          </a:p>
          <a:p>
            <a:r>
              <a:rPr lang="en-IN" b="1" dirty="0">
                <a:solidFill>
                  <a:schemeClr val="tx1">
                    <a:lumMod val="95000"/>
                    <a:lumOff val="5000"/>
                  </a:schemeClr>
                </a:solidFill>
              </a:rPr>
              <a:t>                                          Assistant professor </a:t>
            </a:r>
          </a:p>
          <a:p>
            <a:r>
              <a:rPr lang="en-IN" b="1" dirty="0">
                <a:solidFill>
                  <a:schemeClr val="tx1">
                    <a:lumMod val="95000"/>
                    <a:lumOff val="5000"/>
                  </a:schemeClr>
                </a:solidFill>
              </a:rPr>
              <a:t>                         School Of Computer Science and Engineering</a:t>
            </a:r>
            <a:endParaRPr lang="en-IN" dirty="0"/>
          </a:p>
        </p:txBody>
      </p:sp>
    </p:spTree>
    <p:extLst>
      <p:ext uri="{BB962C8B-B14F-4D97-AF65-F5344CB8AC3E}">
        <p14:creationId xmlns:p14="http://schemas.microsoft.com/office/powerpoint/2010/main" val="372783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p:txBody>
          <a:bodyPr/>
          <a:lstStyle/>
          <a:p>
            <a:endParaRPr lang="en-IN" dirty="0"/>
          </a:p>
          <a:p>
            <a:r>
              <a:rPr lang="en-IN" dirty="0">
                <a:solidFill>
                  <a:srgbClr val="FF0000"/>
                </a:solidFill>
                <a:latin typeface="Times New Roman" panose="02020603050405020304" pitchFamily="18" charset="0"/>
                <a:cs typeface="Times New Roman" panose="02020603050405020304" pitchFamily="18" charset="0"/>
              </a:rPr>
              <a:t>Software  : JDK, MySQL , Connector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Hardware: Windows OS.</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32/64 bit Processor.</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4 GB RAM. </a:t>
            </a:r>
          </a:p>
        </p:txBody>
      </p:sp>
    </p:spTree>
    <p:extLst>
      <p:ext uri="{BB962C8B-B14F-4D97-AF65-F5344CB8AC3E}">
        <p14:creationId xmlns:p14="http://schemas.microsoft.com/office/powerpoint/2010/main" val="386148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                       Database</a:t>
            </a:r>
          </a:p>
        </p:txBody>
      </p:sp>
      <p:sp>
        <p:nvSpPr>
          <p:cNvPr id="6" name="Rectangle 5"/>
          <p:cNvSpPr/>
          <p:nvPr/>
        </p:nvSpPr>
        <p:spPr>
          <a:xfrm>
            <a:off x="1262742" y="6209211"/>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12</a:t>
            </a:r>
          </a:p>
        </p:txBody>
      </p:sp>
      <p:sp>
        <p:nvSpPr>
          <p:cNvPr id="7" name="Rectangle 6"/>
          <p:cNvSpPr/>
          <p:nvPr/>
        </p:nvSpPr>
        <p:spPr>
          <a:xfrm>
            <a:off x="6096000" y="6096213"/>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13</a:t>
            </a:r>
          </a:p>
        </p:txBody>
      </p:sp>
      <p:pic>
        <p:nvPicPr>
          <p:cNvPr id="12" name="Picture 11">
            <a:extLst>
              <a:ext uri="{FF2B5EF4-FFF2-40B4-BE49-F238E27FC236}">
                <a16:creationId xmlns:a16="http://schemas.microsoft.com/office/drawing/2014/main" id="{96DB5CA6-DE2D-47D6-9181-CBF2F89C3E4E}"/>
              </a:ext>
            </a:extLst>
          </p:cNvPr>
          <p:cNvPicPr>
            <a:picLocks noChangeAspect="1"/>
          </p:cNvPicPr>
          <p:nvPr/>
        </p:nvPicPr>
        <p:blipFill rotWithShape="1">
          <a:blip r:embed="rId2"/>
          <a:srcRect l="-1" r="57701"/>
          <a:stretch/>
        </p:blipFill>
        <p:spPr>
          <a:xfrm>
            <a:off x="852825" y="1728713"/>
            <a:ext cx="2808906" cy="3581261"/>
          </a:xfrm>
          <a:prstGeom prst="rect">
            <a:avLst/>
          </a:prstGeom>
        </p:spPr>
      </p:pic>
      <p:pic>
        <p:nvPicPr>
          <p:cNvPr id="14" name="Picture 13">
            <a:extLst>
              <a:ext uri="{FF2B5EF4-FFF2-40B4-BE49-F238E27FC236}">
                <a16:creationId xmlns:a16="http://schemas.microsoft.com/office/drawing/2014/main" id="{89CEDF31-9013-490D-A356-444E8400A06C}"/>
              </a:ext>
            </a:extLst>
          </p:cNvPr>
          <p:cNvPicPr>
            <a:picLocks noChangeAspect="1"/>
          </p:cNvPicPr>
          <p:nvPr/>
        </p:nvPicPr>
        <p:blipFill>
          <a:blip r:embed="rId3"/>
          <a:stretch>
            <a:fillRect/>
          </a:stretch>
        </p:blipFill>
        <p:spPr>
          <a:xfrm>
            <a:off x="5889925" y="1728713"/>
            <a:ext cx="2727603" cy="3646851"/>
          </a:xfrm>
          <a:prstGeom prst="rect">
            <a:avLst/>
          </a:prstGeom>
        </p:spPr>
      </p:pic>
    </p:spTree>
    <p:extLst>
      <p:ext uri="{BB962C8B-B14F-4D97-AF65-F5344CB8AC3E}">
        <p14:creationId xmlns:p14="http://schemas.microsoft.com/office/powerpoint/2010/main" val="387702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1704" y="1071155"/>
            <a:ext cx="11366341" cy="1143319"/>
          </a:xfrm>
          <a:effectLst>
            <a:innerShdw blurRad="114300">
              <a:prstClr val="black"/>
            </a:innerShdw>
          </a:effectLst>
        </p:spPr>
        <p:txBody>
          <a:bodyPr>
            <a:normAutofit fontScale="90000"/>
          </a:bodyPr>
          <a:lstStyle/>
          <a:p>
            <a: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t>                              Pert Chart</a:t>
            </a: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endPar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5" name="Rectangle 4"/>
          <p:cNvSpPr/>
          <p:nvPr/>
        </p:nvSpPr>
        <p:spPr>
          <a:xfrm>
            <a:off x="2029097" y="2214118"/>
            <a:ext cx="1994263" cy="12761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Planning</a:t>
            </a:r>
          </a:p>
          <a:p>
            <a:pPr algn="ctr"/>
            <a:endParaRPr lang="en-IN" sz="1400" dirty="0"/>
          </a:p>
          <a:p>
            <a:pPr algn="ctr"/>
            <a:r>
              <a:rPr lang="en-IN" sz="1400" dirty="0"/>
              <a:t>Start date-</a:t>
            </a:r>
            <a:r>
              <a:rPr lang="en-US" sz="1400" dirty="0"/>
              <a:t>2</a:t>
            </a:r>
            <a:r>
              <a:rPr lang="en-US" altLang="en-IN" sz="1400" dirty="0"/>
              <a:t>0/01/2021</a:t>
            </a:r>
            <a:endParaRPr lang="en-IN" sz="1400" dirty="0"/>
          </a:p>
          <a:p>
            <a:pPr algn="ctr"/>
            <a:r>
              <a:rPr lang="en-IN" sz="1400" dirty="0"/>
              <a:t>End Date-</a:t>
            </a:r>
            <a:r>
              <a:rPr lang="en-US" sz="1400" dirty="0"/>
              <a:t>27</a:t>
            </a:r>
            <a:r>
              <a:rPr lang="en-US" altLang="en-IN" sz="1400" dirty="0"/>
              <a:t>/01/2021</a:t>
            </a:r>
            <a:endParaRPr lang="en-US" altLang="en-IN" dirty="0"/>
          </a:p>
        </p:txBody>
      </p:sp>
      <p:sp>
        <p:nvSpPr>
          <p:cNvPr id="6" name="Rectangle 5"/>
          <p:cNvSpPr/>
          <p:nvPr/>
        </p:nvSpPr>
        <p:spPr>
          <a:xfrm>
            <a:off x="4505534" y="2214118"/>
            <a:ext cx="2422758" cy="1276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  </a:t>
            </a:r>
            <a:r>
              <a:rPr lang="en-IN" sz="1400" dirty="0"/>
              <a:t>Requirement Analysis</a:t>
            </a:r>
          </a:p>
          <a:p>
            <a:pPr algn="ctr"/>
            <a:endParaRPr lang="en-IN" sz="1400" dirty="0"/>
          </a:p>
          <a:p>
            <a:pPr algn="ctr"/>
            <a:r>
              <a:rPr lang="en-IN" sz="1400" dirty="0"/>
              <a:t>Start Date-0</a:t>
            </a:r>
            <a:r>
              <a:rPr lang="en-US" altLang="en-IN" sz="1400" dirty="0"/>
              <a:t>1/02/2021</a:t>
            </a:r>
            <a:endParaRPr lang="en-IN" sz="1400" dirty="0"/>
          </a:p>
          <a:p>
            <a:pPr algn="ctr"/>
            <a:r>
              <a:rPr lang="en-IN" sz="1400" dirty="0"/>
              <a:t>End Date</a:t>
            </a:r>
            <a:r>
              <a:rPr lang="en-US" altLang="en-IN" sz="1400" dirty="0"/>
              <a:t>-08/02/2021</a:t>
            </a:r>
          </a:p>
        </p:txBody>
      </p:sp>
      <p:sp>
        <p:nvSpPr>
          <p:cNvPr id="7" name="Rectangle 6"/>
          <p:cNvSpPr/>
          <p:nvPr/>
        </p:nvSpPr>
        <p:spPr>
          <a:xfrm>
            <a:off x="7551411" y="2214119"/>
            <a:ext cx="2422759" cy="1276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Product Design</a:t>
            </a:r>
          </a:p>
          <a:p>
            <a:pPr algn="ctr"/>
            <a:endParaRPr lang="en-IN" sz="1400" dirty="0"/>
          </a:p>
          <a:p>
            <a:pPr algn="ctr"/>
            <a:r>
              <a:rPr lang="en-IN" sz="1400" dirty="0"/>
              <a:t>Start Date-</a:t>
            </a:r>
            <a:r>
              <a:rPr lang="en-US" altLang="en-IN" sz="1400" dirty="0"/>
              <a:t>11/02/2021</a:t>
            </a:r>
            <a:endParaRPr lang="en-IN" sz="1400" dirty="0"/>
          </a:p>
          <a:p>
            <a:pPr algn="ctr"/>
            <a:r>
              <a:rPr lang="en-IN" sz="1400" dirty="0"/>
              <a:t>End Date-</a:t>
            </a:r>
            <a:r>
              <a:rPr lang="en-US" sz="1400" dirty="0"/>
              <a:t>26</a:t>
            </a:r>
            <a:r>
              <a:rPr lang="en-US" altLang="en-IN" sz="1400" dirty="0"/>
              <a:t>/02/2021</a:t>
            </a:r>
          </a:p>
        </p:txBody>
      </p:sp>
      <p:sp>
        <p:nvSpPr>
          <p:cNvPr id="8" name="Rectangle 7"/>
          <p:cNvSpPr/>
          <p:nvPr/>
        </p:nvSpPr>
        <p:spPr>
          <a:xfrm>
            <a:off x="4970102" y="4154659"/>
            <a:ext cx="2168024" cy="12379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Testing</a:t>
            </a:r>
            <a:endParaRPr lang="en-IN" sz="1400" dirty="0"/>
          </a:p>
          <a:p>
            <a:pPr algn="ctr"/>
            <a:endParaRPr lang="en-IN" sz="1400" dirty="0"/>
          </a:p>
          <a:p>
            <a:pPr algn="ctr"/>
            <a:r>
              <a:rPr lang="en-IN" sz="1400" dirty="0"/>
              <a:t>Start Date- </a:t>
            </a:r>
          </a:p>
          <a:p>
            <a:pPr algn="ctr"/>
            <a:r>
              <a:rPr lang="en-IN" sz="1400" dirty="0"/>
              <a:t>End Date</a:t>
            </a:r>
            <a:r>
              <a:rPr lang="en-IN" dirty="0"/>
              <a:t>-</a:t>
            </a:r>
          </a:p>
          <a:p>
            <a:pPr algn="ctr"/>
            <a:endParaRPr lang="en-IN" dirty="0"/>
          </a:p>
        </p:txBody>
      </p:sp>
      <p:sp>
        <p:nvSpPr>
          <p:cNvPr id="9" name="Rectangle 8"/>
          <p:cNvSpPr/>
          <p:nvPr/>
        </p:nvSpPr>
        <p:spPr>
          <a:xfrm>
            <a:off x="7588423" y="4125149"/>
            <a:ext cx="2385747" cy="1315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Coding</a:t>
            </a:r>
          </a:p>
          <a:p>
            <a:pPr algn="ctr"/>
            <a:endParaRPr lang="en-IN" sz="1400" dirty="0"/>
          </a:p>
          <a:p>
            <a:pPr algn="ctr"/>
            <a:r>
              <a:rPr lang="en-IN" sz="1400" dirty="0"/>
              <a:t>Start Date-0</a:t>
            </a:r>
            <a:r>
              <a:rPr lang="en-US" altLang="en-IN" sz="1400" dirty="0"/>
              <a:t>1/03/2021</a:t>
            </a:r>
            <a:endParaRPr lang="en-IN" altLang="en-IN" sz="1400" dirty="0"/>
          </a:p>
          <a:p>
            <a:pPr algn="ctr"/>
            <a:r>
              <a:rPr lang="en-IN" sz="1400" dirty="0"/>
              <a:t>End Date-     Present</a:t>
            </a:r>
          </a:p>
          <a:p>
            <a:pPr algn="ctr"/>
            <a:endParaRPr lang="en-IN" sz="1400" dirty="0"/>
          </a:p>
          <a:p>
            <a:pPr algn="ctr"/>
            <a:endParaRPr lang="en-IN" sz="1400" dirty="0"/>
          </a:p>
        </p:txBody>
      </p:sp>
      <p:sp>
        <p:nvSpPr>
          <p:cNvPr id="10" name="Rectangle 9"/>
          <p:cNvSpPr/>
          <p:nvPr/>
        </p:nvSpPr>
        <p:spPr>
          <a:xfrm>
            <a:off x="1896868" y="4226767"/>
            <a:ext cx="2126584" cy="12131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Debug</a:t>
            </a:r>
          </a:p>
          <a:p>
            <a:pPr algn="ctr"/>
            <a:endParaRPr lang="en-IN" sz="1400" dirty="0"/>
          </a:p>
          <a:p>
            <a:pPr algn="ctr"/>
            <a:r>
              <a:rPr lang="en-IN" sz="1400" dirty="0"/>
              <a:t>Start Date-  </a:t>
            </a:r>
          </a:p>
          <a:p>
            <a:pPr algn="ctr"/>
            <a:r>
              <a:rPr lang="en-IN" sz="1400" dirty="0"/>
              <a:t>End Date-             </a:t>
            </a:r>
            <a:endParaRPr lang="en-IN" dirty="0"/>
          </a:p>
        </p:txBody>
      </p:sp>
      <p:cxnSp>
        <p:nvCxnSpPr>
          <p:cNvPr id="11" name="Straight Arrow Connector 10"/>
          <p:cNvCxnSpPr>
            <a:cxnSpLocks/>
            <a:stCxn id="5" idx="3"/>
            <a:endCxn id="6" idx="1"/>
          </p:cNvCxnSpPr>
          <p:nvPr/>
        </p:nvCxnSpPr>
        <p:spPr>
          <a:xfrm flipV="1">
            <a:off x="4023360" y="2852195"/>
            <a:ext cx="4821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3"/>
            <a:endCxn id="7" idx="1"/>
          </p:cNvCxnSpPr>
          <p:nvPr/>
        </p:nvCxnSpPr>
        <p:spPr>
          <a:xfrm>
            <a:off x="6928292" y="2852195"/>
            <a:ext cx="623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9" idx="0"/>
          </p:cNvCxnSpPr>
          <p:nvPr/>
        </p:nvCxnSpPr>
        <p:spPr>
          <a:xfrm>
            <a:off x="8762791" y="3490271"/>
            <a:ext cx="18506" cy="634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1"/>
            <a:endCxn id="8" idx="3"/>
          </p:cNvCxnSpPr>
          <p:nvPr/>
        </p:nvCxnSpPr>
        <p:spPr>
          <a:xfrm flipH="1" flipV="1">
            <a:off x="7138126" y="4773639"/>
            <a:ext cx="450297" cy="9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3"/>
          </p:cNvCxnSpPr>
          <p:nvPr/>
        </p:nvCxnSpPr>
        <p:spPr>
          <a:xfrm flipH="1">
            <a:off x="4023452" y="4833361"/>
            <a:ext cx="9466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81C56A90-AFF2-4748-914D-A27132055213}"/>
              </a:ext>
            </a:extLst>
          </p:cNvPr>
          <p:cNvSpPr/>
          <p:nvPr/>
        </p:nvSpPr>
        <p:spPr>
          <a:xfrm>
            <a:off x="226798" y="2590864"/>
            <a:ext cx="1208160" cy="52266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rPr>
              <a:t>START</a:t>
            </a:r>
          </a:p>
        </p:txBody>
      </p:sp>
      <p:sp>
        <p:nvSpPr>
          <p:cNvPr id="17" name="Oval 16">
            <a:extLst>
              <a:ext uri="{FF2B5EF4-FFF2-40B4-BE49-F238E27FC236}">
                <a16:creationId xmlns:a16="http://schemas.microsoft.com/office/drawing/2014/main" id="{51434998-994F-42F4-8ECD-D6E0DEADA848}"/>
              </a:ext>
            </a:extLst>
          </p:cNvPr>
          <p:cNvSpPr/>
          <p:nvPr/>
        </p:nvSpPr>
        <p:spPr>
          <a:xfrm>
            <a:off x="314597" y="4569046"/>
            <a:ext cx="1208159" cy="5727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rPr>
              <a:t>END</a:t>
            </a:r>
          </a:p>
        </p:txBody>
      </p:sp>
      <p:cxnSp>
        <p:nvCxnSpPr>
          <p:cNvPr id="18" name="Straight Arrow Connector 17">
            <a:extLst>
              <a:ext uri="{FF2B5EF4-FFF2-40B4-BE49-F238E27FC236}">
                <a16:creationId xmlns:a16="http://schemas.microsoft.com/office/drawing/2014/main" id="{1DC8FE6C-6C64-47D9-A84D-023615D483D7}"/>
              </a:ext>
            </a:extLst>
          </p:cNvPr>
          <p:cNvCxnSpPr>
            <a:cxnSpLocks/>
            <a:stCxn id="16" idx="6"/>
            <a:endCxn id="5" idx="1"/>
          </p:cNvCxnSpPr>
          <p:nvPr/>
        </p:nvCxnSpPr>
        <p:spPr>
          <a:xfrm>
            <a:off x="1434958" y="2852194"/>
            <a:ext cx="594139"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742FAAE-9C7F-4737-B241-2152317A4BEB}"/>
              </a:ext>
            </a:extLst>
          </p:cNvPr>
          <p:cNvCxnSpPr>
            <a:stCxn id="10" idx="1"/>
          </p:cNvCxnSpPr>
          <p:nvPr/>
        </p:nvCxnSpPr>
        <p:spPr>
          <a:xfrm flipH="1">
            <a:off x="1522756" y="4833361"/>
            <a:ext cx="374112" cy="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77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194977"/>
            <a:ext cx="8596668" cy="1320800"/>
          </a:xfrm>
        </p:spPr>
        <p:txBody>
          <a:bodyPr/>
          <a:lstStyle/>
          <a:p>
            <a:r>
              <a:rPr lang="en-US" dirty="0"/>
              <a:t>                       </a:t>
            </a:r>
            <a:r>
              <a:rPr lang="en-US" sz="4400" b="1" dirty="0">
                <a:solidFill>
                  <a:schemeClr val="tx1"/>
                </a:solidFill>
                <a:latin typeface="Times New Roman" panose="02020603050405020304" pitchFamily="18" charset="0"/>
                <a:cs typeface="Times New Roman" panose="02020603050405020304" pitchFamily="18" charset="0"/>
              </a:rPr>
              <a:t>Limitations</a:t>
            </a:r>
          </a:p>
        </p:txBody>
      </p:sp>
      <p:graphicFrame>
        <p:nvGraphicFramePr>
          <p:cNvPr id="4" name="Diagram 3"/>
          <p:cNvGraphicFramePr/>
          <p:nvPr>
            <p:extLst>
              <p:ext uri="{D42A27DB-BD31-4B8C-83A1-F6EECF244321}">
                <p14:modId xmlns:p14="http://schemas.microsoft.com/office/powerpoint/2010/main" val="2000111977"/>
              </p:ext>
            </p:extLst>
          </p:nvPr>
        </p:nvGraphicFramePr>
        <p:xfrm>
          <a:off x="1981201" y="1738572"/>
          <a:ext cx="6942054" cy="4190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2011679" y="2329058"/>
            <a:ext cx="1018903" cy="592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FCFS</a:t>
            </a:r>
          </a:p>
        </p:txBody>
      </p:sp>
      <p:sp>
        <p:nvSpPr>
          <p:cNvPr id="7" name="Rectangle 6"/>
          <p:cNvSpPr/>
          <p:nvPr/>
        </p:nvSpPr>
        <p:spPr>
          <a:xfrm>
            <a:off x="2499362" y="3593979"/>
            <a:ext cx="766355" cy="452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SJF</a:t>
            </a:r>
          </a:p>
        </p:txBody>
      </p:sp>
      <p:sp>
        <p:nvSpPr>
          <p:cNvPr id="8" name="Rectangle 7"/>
          <p:cNvSpPr/>
          <p:nvPr/>
        </p:nvSpPr>
        <p:spPr>
          <a:xfrm>
            <a:off x="2090059" y="4719077"/>
            <a:ext cx="818605" cy="767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Round Robin</a:t>
            </a:r>
          </a:p>
        </p:txBody>
      </p:sp>
    </p:spTree>
    <p:extLst>
      <p:ext uri="{BB962C8B-B14F-4D97-AF65-F5344CB8AC3E}">
        <p14:creationId xmlns:p14="http://schemas.microsoft.com/office/powerpoint/2010/main" val="4211448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p:txBody>
          <a:bodyPr/>
          <a:lstStyle/>
          <a:p>
            <a:r>
              <a:rPr lang="en-IN" dirty="0"/>
              <a:t>Through Visualization of CPU scheduling algorithms we can easily identify that which scheduling algorithms  is best since we have a chart showing average waiting time and average turn around time of different algorithms thereby easily comparative.</a:t>
            </a:r>
            <a:endParaRPr lang="en-US" dirty="0"/>
          </a:p>
          <a:p>
            <a:endParaRPr lang="en-US" dirty="0"/>
          </a:p>
        </p:txBody>
      </p:sp>
    </p:spTree>
    <p:extLst>
      <p:ext uri="{BB962C8B-B14F-4D97-AF65-F5344CB8AC3E}">
        <p14:creationId xmlns:p14="http://schemas.microsoft.com/office/powerpoint/2010/main" val="381545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                           References</a:t>
            </a:r>
            <a:r>
              <a:rPr lang="en-IN" dirty="0"/>
              <a:t> </a:t>
            </a:r>
          </a:p>
        </p:txBody>
      </p:sp>
      <p:sp>
        <p:nvSpPr>
          <p:cNvPr id="3" name="Content Placeholder 2"/>
          <p:cNvSpPr>
            <a:spLocks noGrp="1"/>
          </p:cNvSpPr>
          <p:nvPr>
            <p:ph idx="1"/>
          </p:nvPr>
        </p:nvSpPr>
        <p:spPr/>
        <p:txBody>
          <a:bodyPr>
            <a:normAutofit/>
          </a:bodyPr>
          <a:lstStyle/>
          <a:p>
            <a:pPr marL="0" indent="0">
              <a:buNone/>
            </a:pPr>
            <a:endParaRPr lang="en-IN" u="sng" dirty="0">
              <a:solidFill>
                <a:schemeClr val="tx1">
                  <a:lumMod val="85000"/>
                  <a:lumOff val="15000"/>
                </a:schemeClr>
              </a:solidFill>
            </a:endParaRPr>
          </a:p>
          <a:p>
            <a:r>
              <a:rPr lang="en-IN" b="0" i="0" dirty="0">
                <a:solidFill>
                  <a:srgbClr val="000000"/>
                </a:solidFill>
                <a:effectLst/>
                <a:latin typeface="ff2"/>
              </a:rPr>
              <a:t>Shahram </a:t>
            </a:r>
            <a:r>
              <a:rPr lang="en-IN" b="0" i="0" dirty="0" err="1">
                <a:solidFill>
                  <a:srgbClr val="000000"/>
                </a:solidFill>
                <a:effectLst/>
                <a:latin typeface="ff2"/>
              </a:rPr>
              <a:t>Saeidi</a:t>
            </a:r>
            <a:r>
              <a:rPr lang="en-IN" b="0" i="0" dirty="0">
                <a:solidFill>
                  <a:srgbClr val="000000"/>
                </a:solidFill>
                <a:effectLst/>
                <a:latin typeface="ff2"/>
              </a:rPr>
              <a:t> </a:t>
            </a:r>
            <a:r>
              <a:rPr lang="en-GB" sz="1800" dirty="0" err="1">
                <a:effectLst/>
                <a:latin typeface="Arial" panose="020B0604020202020204" pitchFamily="34" charset="0"/>
                <a:ea typeface="Calibri" panose="020F0502020204030204" pitchFamily="34" charset="0"/>
                <a:cs typeface="Arial" panose="020B0604020202020204" pitchFamily="34" charset="0"/>
              </a:rPr>
              <a:t>Ph.D</a:t>
            </a:r>
            <a:r>
              <a:rPr lang="en-GB" sz="1800" dirty="0">
                <a:effectLst/>
                <a:latin typeface="Arial" panose="020B0604020202020204" pitchFamily="34" charset="0"/>
                <a:ea typeface="Calibri" panose="020F0502020204030204" pitchFamily="34" charset="0"/>
                <a:cs typeface="Arial" panose="020B0604020202020204" pitchFamily="34" charset="0"/>
              </a:rPr>
              <a:t>,</a:t>
            </a:r>
            <a:r>
              <a:rPr lang="en-IN" b="0" i="0" dirty="0">
                <a:solidFill>
                  <a:srgbClr val="000000"/>
                </a:solidFill>
                <a:effectLst/>
                <a:latin typeface="ff2"/>
              </a:rPr>
              <a:t> </a:t>
            </a:r>
            <a:r>
              <a:rPr lang="en-IN" b="0" i="0" dirty="0" err="1">
                <a:solidFill>
                  <a:srgbClr val="000000"/>
                </a:solidFill>
                <a:effectLst/>
                <a:latin typeface="ff2"/>
              </a:rPr>
              <a:t>Hakimeh</a:t>
            </a:r>
            <a:r>
              <a:rPr lang="en-IN" b="0" i="0" dirty="0">
                <a:solidFill>
                  <a:srgbClr val="000000"/>
                </a:solidFill>
                <a:effectLst/>
                <a:latin typeface="ff2"/>
              </a:rPr>
              <a:t> Alemi </a:t>
            </a:r>
            <a:r>
              <a:rPr lang="en-IN" b="0" i="0" dirty="0" err="1">
                <a:solidFill>
                  <a:srgbClr val="000000"/>
                </a:solidFill>
                <a:effectLst/>
                <a:latin typeface="ff2"/>
              </a:rPr>
              <a:t>Baktash</a:t>
            </a:r>
            <a:r>
              <a:rPr lang="en-IN" b="0" i="0" dirty="0">
                <a:solidFill>
                  <a:srgbClr val="000000"/>
                </a:solidFill>
                <a:effectLst/>
                <a:latin typeface="ff2"/>
              </a:rPr>
              <a:t> </a:t>
            </a:r>
            <a:r>
              <a:rPr lang="en-GB" sz="1800" dirty="0">
                <a:effectLst/>
                <a:latin typeface="Arial" panose="020B0604020202020204" pitchFamily="34" charset="0"/>
                <a:ea typeface="Calibri" panose="020F0502020204030204" pitchFamily="34" charset="0"/>
                <a:cs typeface="Arial" panose="020B0604020202020204" pitchFamily="34" charset="0"/>
              </a:rPr>
              <a:t>(2018),</a:t>
            </a:r>
            <a:r>
              <a:rPr lang="en-GB" sz="1600" dirty="0">
                <a:effectLst/>
                <a:latin typeface="Arial" panose="020B0604020202020204" pitchFamily="34" charset="0"/>
                <a:ea typeface="Calibri" panose="020F0502020204030204" pitchFamily="34" charset="0"/>
                <a:cs typeface="Arial" panose="020B0604020202020204" pitchFamily="34" charset="0"/>
              </a:rPr>
              <a:t>ResearchGate. Retrieved from:</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dirty="0">
                <a:hlinkClick r:id="rId2"/>
              </a:rPr>
              <a:t>Optimum Time Quantum</a:t>
            </a:r>
            <a:r>
              <a:rPr lang="en-IN" dirty="0"/>
              <a:t> </a:t>
            </a:r>
          </a:p>
          <a:p>
            <a:r>
              <a:rPr lang="de-DE" b="0" i="0" dirty="0">
                <a:solidFill>
                  <a:srgbClr val="000000"/>
                </a:solidFill>
                <a:effectLst/>
                <a:latin typeface="Times New Roman" panose="02020603050405020304" pitchFamily="18" charset="0"/>
              </a:rPr>
              <a:t>A. Silberschatz, P. B. Galvin, and G. Gagne Book </a:t>
            </a:r>
            <a:r>
              <a:rPr lang="en-GB" sz="1600" dirty="0">
                <a:effectLst/>
                <a:latin typeface="Arial" panose="020B0604020202020204" pitchFamily="34" charset="0"/>
                <a:ea typeface="Calibri" panose="020F0502020204030204" pitchFamily="34" charset="0"/>
                <a:cs typeface="Arial" panose="020B0604020202020204" pitchFamily="34" charset="0"/>
              </a:rPr>
              <a:t>Retrieved from</a:t>
            </a:r>
            <a:r>
              <a:rPr lang="de-DE" sz="1600" b="0" i="0" dirty="0">
                <a:solidFill>
                  <a:srgbClr val="000000"/>
                </a:solidFill>
                <a:effectLst/>
                <a:latin typeface="Times New Roman" panose="02020603050405020304" pitchFamily="18" charset="0"/>
              </a:rPr>
              <a:t> </a:t>
            </a:r>
            <a:r>
              <a:rPr lang="de-DE" b="0" i="0" dirty="0">
                <a:solidFill>
                  <a:srgbClr val="000000"/>
                </a:solidFill>
                <a:effectLst/>
                <a:latin typeface="Times New Roman" panose="02020603050405020304" pitchFamily="18" charset="0"/>
              </a:rPr>
              <a:t>: </a:t>
            </a:r>
            <a:r>
              <a:rPr lang="en-US" dirty="0">
                <a:hlinkClick r:id="rId3"/>
              </a:rPr>
              <a:t>Reading Materials for CPU Scheduling </a:t>
            </a:r>
            <a:endParaRPr lang="en-IN" dirty="0"/>
          </a:p>
          <a:p>
            <a:r>
              <a:rPr lang="en-IN" dirty="0"/>
              <a:t>Lalit Kishor, Dinesh Goyal (2013) </a:t>
            </a:r>
            <a:r>
              <a:rPr lang="en-GB" sz="1600" dirty="0">
                <a:effectLst/>
                <a:latin typeface="Arial" panose="020B0604020202020204" pitchFamily="34" charset="0"/>
                <a:ea typeface="Calibri" panose="020F0502020204030204" pitchFamily="34" charset="0"/>
                <a:cs typeface="Arial" panose="020B0604020202020204" pitchFamily="34" charset="0"/>
              </a:rPr>
              <a:t>Retrieved from </a:t>
            </a:r>
            <a:r>
              <a:rPr lang="en-IN" sz="1600" dirty="0"/>
              <a:t>: </a:t>
            </a:r>
            <a:r>
              <a:rPr lang="en-US" dirty="0">
                <a:hlinkClick r:id="rId4"/>
              </a:rPr>
              <a:t>Analysis of Various Scheduling Algorithm</a:t>
            </a:r>
            <a:endParaRPr lang="en-US" dirty="0"/>
          </a:p>
          <a:p>
            <a:r>
              <a:rPr lang="en-US" dirty="0" err="1"/>
              <a:t>Andysah</a:t>
            </a:r>
            <a:r>
              <a:rPr lang="en-US" dirty="0"/>
              <a:t> </a:t>
            </a:r>
            <a:r>
              <a:rPr lang="en-US" dirty="0" err="1"/>
              <a:t>Putera</a:t>
            </a:r>
            <a:r>
              <a:rPr lang="en-US" dirty="0"/>
              <a:t> Utama </a:t>
            </a:r>
            <a:r>
              <a:rPr lang="en-US" dirty="0" err="1"/>
              <a:t>Siahaan</a:t>
            </a:r>
            <a:r>
              <a:rPr lang="en-US" dirty="0"/>
              <a:t> </a:t>
            </a:r>
            <a:r>
              <a:rPr lang="en-GB" sz="1600" dirty="0">
                <a:effectLst/>
                <a:latin typeface="Arial" panose="020B0604020202020204" pitchFamily="34" charset="0"/>
                <a:ea typeface="Calibri" panose="020F0502020204030204" pitchFamily="34" charset="0"/>
                <a:cs typeface="Arial" panose="020B0604020202020204" pitchFamily="34" charset="0"/>
              </a:rPr>
              <a:t>ResearchGate</a:t>
            </a:r>
            <a:r>
              <a:rPr lang="en-IN" sz="1600" dirty="0">
                <a:effectLst/>
                <a:latin typeface="Arial" panose="020B0604020202020204" pitchFamily="34" charset="0"/>
                <a:ea typeface="Calibri" panose="020F0502020204030204" pitchFamily="34" charset="0"/>
                <a:cs typeface="Arial" panose="020B0604020202020204" pitchFamily="34" charset="0"/>
              </a:rPr>
              <a:t> (2016)</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GB" sz="1600" dirty="0">
                <a:effectLst/>
                <a:latin typeface="Arial" panose="020B0604020202020204" pitchFamily="34" charset="0"/>
                <a:ea typeface="Calibri" panose="020F0502020204030204" pitchFamily="34" charset="0"/>
                <a:cs typeface="Arial" panose="020B0604020202020204" pitchFamily="34" charset="0"/>
              </a:rPr>
              <a:t>Retrieved from</a:t>
            </a:r>
            <a:r>
              <a:rPr lang="en-GB"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US" dirty="0">
                <a:hlinkClick r:id="rId5"/>
              </a:rPr>
              <a:t>Comparison Analysis of CPU Scheduling</a:t>
            </a:r>
            <a:r>
              <a:rPr lang="en-US" dirty="0"/>
              <a:t> </a:t>
            </a:r>
            <a:endParaRPr lang="en-IN" dirty="0"/>
          </a:p>
          <a:p>
            <a:pPr marL="0" indent="0">
              <a:buNone/>
            </a:pPr>
            <a:endParaRPr lang="en-IN" dirty="0"/>
          </a:p>
        </p:txBody>
      </p:sp>
    </p:spTree>
    <p:extLst>
      <p:ext uri="{BB962C8B-B14F-4D97-AF65-F5344CB8AC3E}">
        <p14:creationId xmlns:p14="http://schemas.microsoft.com/office/powerpoint/2010/main" val="43941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0" y="1846263"/>
            <a:ext cx="10058400" cy="4022725"/>
          </a:xfrm>
        </p:spPr>
        <p:txBody>
          <a:bodyPr>
            <a:normAutofit/>
          </a:bodyPr>
          <a:lstStyle/>
          <a:p>
            <a:pPr marL="0" indent="0">
              <a:buNone/>
            </a:pPr>
            <a:r>
              <a:rPr lang="en-IN" sz="9600" dirty="0"/>
              <a:t> THANK YOU!</a:t>
            </a:r>
          </a:p>
        </p:txBody>
      </p:sp>
    </p:spTree>
    <p:extLst>
      <p:ext uri="{BB962C8B-B14F-4D97-AF65-F5344CB8AC3E}">
        <p14:creationId xmlns:p14="http://schemas.microsoft.com/office/powerpoint/2010/main" val="422198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657" y="-156754"/>
            <a:ext cx="3056709" cy="1524000"/>
          </a:xfrm>
        </p:spPr>
        <p:txBody>
          <a:bodyPr>
            <a:normAutofit/>
          </a:bodyPr>
          <a:lstStyle/>
          <a:p>
            <a:r>
              <a:rPr lang="en-IN" b="1"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95" y="1622738"/>
            <a:ext cx="8534400" cy="3615267"/>
          </a:xfrm>
        </p:spPr>
        <p:txBody>
          <a:bodyPr>
            <a:normAutofit/>
          </a:bodyPr>
          <a:lstStyle/>
          <a:p>
            <a:pPr marL="0" indent="0" algn="just">
              <a:buNone/>
            </a:pPr>
            <a:endParaRPr lang="en-IN" dirty="0">
              <a:solidFill>
                <a:schemeClr val="tx1">
                  <a:lumMod val="95000"/>
                  <a:lumOff val="5000"/>
                </a:schemeClr>
              </a:solidFill>
            </a:endParaRPr>
          </a:p>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Scheduling is the technique used for controlling the order of the job which is to be performed by a CPU of a computer. The motive of scheduling is to engage the CPU at its maximum capacity and no process shall wait for longer time and to finish the entire task in minimum possible time. In this project, we discuss various types of Scheduling algorithms and Compare their performance on terms of throughput and waiting 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43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257"/>
            <a:ext cx="8596668" cy="1027612"/>
          </a:xfrm>
        </p:spPr>
        <p:txBody>
          <a:bodyPr/>
          <a:lstStyle/>
          <a:p>
            <a:r>
              <a:rPr lang="en-IN"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0790"/>
            <a:ext cx="8596668" cy="5042262"/>
          </a:xfrm>
        </p:spPr>
        <p:txBody>
          <a:bodyPr>
            <a:normAutofit/>
          </a:bodyPr>
          <a:lstStyle/>
          <a:p>
            <a:pPr algn="just">
              <a:buFont typeface="Wingdings" panose="05000000000000000000" pitchFamily="2" charset="2"/>
              <a:buChar char="§"/>
            </a:pPr>
            <a:r>
              <a:rPr lang="en-IN" dirty="0">
                <a:solidFill>
                  <a:schemeClr val="tx1">
                    <a:lumMod val="95000"/>
                    <a:lumOff val="5000"/>
                  </a:schemeClr>
                </a:solidFill>
              </a:rPr>
              <a:t>Scheduling is one of the fundamental algorithm function of any operating system. Since almost all the computer resources are schedule before use. </a:t>
            </a:r>
          </a:p>
          <a:p>
            <a:pPr marL="0" indent="0" algn="just">
              <a:buNone/>
            </a:pPr>
            <a:endParaRPr lang="en-IN" dirty="0">
              <a:solidFill>
                <a:schemeClr val="tx1">
                  <a:lumMod val="95000"/>
                  <a:lumOff val="5000"/>
                </a:schemeClr>
              </a:solidFill>
            </a:endParaRPr>
          </a:p>
          <a:p>
            <a:pPr marL="0" indent="0" algn="just">
              <a:buNone/>
            </a:pPr>
            <a:endParaRPr lang="en-IN" dirty="0">
              <a:solidFill>
                <a:schemeClr val="tx1">
                  <a:lumMod val="95000"/>
                  <a:lumOff val="5000"/>
                </a:schemeClr>
              </a:solidFill>
            </a:endParaRPr>
          </a:p>
          <a:p>
            <a:pPr algn="just">
              <a:buFont typeface="Wingdings" panose="05000000000000000000" pitchFamily="2" charset="2"/>
              <a:buChar char="§"/>
            </a:pPr>
            <a:r>
              <a:rPr lang="en-IN" b="1" dirty="0">
                <a:solidFill>
                  <a:schemeClr val="tx1">
                    <a:lumMod val="95000"/>
                    <a:lumOff val="5000"/>
                  </a:schemeClr>
                </a:solidFill>
              </a:rPr>
              <a:t>There are different scheduling algorithm which schedules the processes in their own way :</a:t>
            </a:r>
          </a:p>
        </p:txBody>
      </p:sp>
      <p:graphicFrame>
        <p:nvGraphicFramePr>
          <p:cNvPr id="4" name="Diagram 3"/>
          <p:cNvGraphicFramePr/>
          <p:nvPr>
            <p:extLst>
              <p:ext uri="{D42A27DB-BD31-4B8C-83A1-F6EECF244321}">
                <p14:modId xmlns:p14="http://schemas.microsoft.com/office/powerpoint/2010/main" val="3564050797"/>
              </p:ext>
            </p:extLst>
          </p:nvPr>
        </p:nvGraphicFramePr>
        <p:xfrm>
          <a:off x="995679" y="3735977"/>
          <a:ext cx="3489234" cy="2219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20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a:xfrm>
            <a:off x="677334" y="2175029"/>
            <a:ext cx="8883916" cy="3866334"/>
          </a:xfrm>
        </p:spPr>
        <p:txBody>
          <a:bodyPr>
            <a:normAutofit/>
          </a:bodyPr>
          <a:lstStyle/>
          <a:p>
            <a:r>
              <a:rPr lang="en-IN" dirty="0"/>
              <a:t>This project describes the comparative study and the visualization of different CPU scheduling algorithms.</a:t>
            </a:r>
            <a:r>
              <a:rPr lang="en-US" dirty="0"/>
              <a:t>The goal of CPU scheduling algorithms is to minimize the average turnaround time and average waiting time in order to allow as many as possible running processes at all time in order to make best use of CPU. ... We look at the algorithms such as FCFS, SJF, Round Robin, etc.</a:t>
            </a:r>
            <a:endParaRPr lang="en-IN" dirty="0"/>
          </a:p>
          <a:p>
            <a:pPr marL="0" indent="0">
              <a:buNone/>
            </a:pPr>
            <a:br>
              <a:rPr lang="en-IN" dirty="0"/>
            </a:br>
            <a:endParaRPr lang="en-IN" dirty="0"/>
          </a:p>
        </p:txBody>
      </p:sp>
    </p:spTree>
    <p:extLst>
      <p:ext uri="{BB962C8B-B14F-4D97-AF65-F5344CB8AC3E}">
        <p14:creationId xmlns:p14="http://schemas.microsoft.com/office/powerpoint/2010/main" val="18720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Problem</a:t>
            </a:r>
            <a:r>
              <a:rPr lang="en-IN" sz="5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a:xfrm>
            <a:off x="816671" y="2299926"/>
            <a:ext cx="8596668" cy="3880773"/>
          </a:xfrm>
        </p:spPr>
        <p:txBody>
          <a:bodyPr>
            <a:normAutofit/>
          </a:bodyPr>
          <a:lstStyle/>
          <a:p>
            <a:r>
              <a:rPr lang="en-IN" dirty="0">
                <a:solidFill>
                  <a:schemeClr val="tx1">
                    <a:lumMod val="95000"/>
                    <a:lumOff val="5000"/>
                  </a:schemeClr>
                </a:solidFill>
              </a:rPr>
              <a:t>The main problem that occurs after the development of various scheduling algorithms is that it is quite difficult to decide when to use which scheduling algorithm. As every scheduling algorithm is best at its own level. Therefore according to us there is a need of visualization of C.P.U scheduling algorithms through which we can compare each and every scheduling algorithm and can select from them according to our need, through graphs.</a:t>
            </a:r>
            <a:r>
              <a:rPr lang="en-IN" dirty="0"/>
              <a:t> </a:t>
            </a:r>
          </a:p>
          <a:p>
            <a:endParaRPr lang="en-IN" dirty="0"/>
          </a:p>
        </p:txBody>
      </p:sp>
    </p:spTree>
    <p:extLst>
      <p:ext uri="{BB962C8B-B14F-4D97-AF65-F5344CB8AC3E}">
        <p14:creationId xmlns:p14="http://schemas.microsoft.com/office/powerpoint/2010/main" val="139469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056"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992777" y="2099629"/>
            <a:ext cx="9125957" cy="3880773"/>
          </a:xfrm>
        </p:spPr>
        <p:txBody>
          <a:bodyPr>
            <a:normAutofit/>
          </a:bodyPr>
          <a:lstStyle/>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study and understand different types of CPU scheduling algorithms.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 implement the CPU scheduling algorithms using JAVA and MySQL.</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 compare the CPU scheduling algorithms on the basis of average waiting time and average turnaround time with the help of a pie chart</a:t>
            </a:r>
            <a:r>
              <a:rPr lang="en-IN" dirty="0">
                <a:solidFill>
                  <a:schemeClr val="tx1">
                    <a:lumMod val="95000"/>
                    <a:lumOff val="5000"/>
                  </a:schemeClr>
                </a:solidFill>
              </a:rPr>
              <a:t>. </a:t>
            </a:r>
          </a:p>
          <a:p>
            <a:endParaRPr lang="en-IN" dirty="0"/>
          </a:p>
        </p:txBody>
      </p:sp>
    </p:spTree>
    <p:extLst>
      <p:ext uri="{BB962C8B-B14F-4D97-AF65-F5344CB8AC3E}">
        <p14:creationId xmlns:p14="http://schemas.microsoft.com/office/powerpoint/2010/main" val="192682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62"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992777" y="2099629"/>
            <a:ext cx="9125957" cy="4256783"/>
          </a:xfrm>
        </p:spPr>
        <p:txBody>
          <a:bodyPr>
            <a:normAutofit fontScale="92500" lnSpcReduction="20000"/>
          </a:bodyPr>
          <a:lstStyle/>
          <a:p>
            <a:pPr marL="0" marR="0" lvl="0" indent="0" algn="l" rtl="0">
              <a:spcBef>
                <a:spcPts val="0"/>
              </a:spcBef>
              <a:spcAft>
                <a:spcPts val="0"/>
              </a:spcAft>
              <a:buNone/>
            </a:pPr>
            <a:r>
              <a:rPr lang="en-US" sz="1800" b="1" dirty="0">
                <a:solidFill>
                  <a:srgbClr val="205867"/>
                </a:solidFill>
                <a:latin typeface="Calibri"/>
                <a:ea typeface="Calibri"/>
                <a:cs typeface="Calibri"/>
                <a:sym typeface="Calibri"/>
              </a:rPr>
              <a:t>1.  </a:t>
            </a:r>
            <a:r>
              <a:rPr lang="en-US" sz="1800" b="1" u="sng" dirty="0">
                <a:solidFill>
                  <a:srgbClr val="205867"/>
                </a:solidFill>
                <a:latin typeface="Calibri"/>
                <a:ea typeface="Calibri"/>
                <a:cs typeface="Calibri"/>
                <a:sym typeface="Calibri"/>
              </a:rPr>
              <a:t>Project Initiation</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Problem Statement identification </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Requirements gathering activity – All possible requirements of the Project to be developed are  </a:t>
            </a:r>
            <a:endParaRPr lang="en-US"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captured and documented.</a:t>
            </a:r>
            <a:endParaRPr lang="en-US"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R="0" lvl="0" algn="l" rtl="0">
              <a:spcBef>
                <a:spcPts val="0"/>
              </a:spcBef>
              <a:spcAft>
                <a:spcPts val="0"/>
              </a:spcAft>
              <a:buAutoNum type="arabicPeriod" startAt="2"/>
            </a:pPr>
            <a:r>
              <a:rPr lang="en-US" sz="1800" b="1" u="sng" dirty="0">
                <a:solidFill>
                  <a:srgbClr val="205867"/>
                </a:solidFill>
                <a:latin typeface="Calibri"/>
                <a:ea typeface="Calibri"/>
                <a:cs typeface="Calibri"/>
                <a:sym typeface="Calibri"/>
              </a:rPr>
              <a:t>Implementation of the Algorithm</a:t>
            </a:r>
            <a:endParaRPr lang="en-US"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Study different Algorithms which are</a:t>
            </a:r>
            <a:endParaRPr lang="en-US" dirty="0"/>
          </a:p>
          <a:p>
            <a:pPr marL="285750" marR="0" lvl="0" indent="-285750" algn="l" rtl="0">
              <a:spcBef>
                <a:spcPts val="0"/>
              </a:spcBef>
              <a:spcAft>
                <a:spcPts val="0"/>
              </a:spcAft>
              <a:buClr>
                <a:srgbClr val="FF0000"/>
              </a:buClr>
              <a:buSzPts val="1800"/>
              <a:buFont typeface="Noto Sans Symbols"/>
              <a:buChar char="❑"/>
            </a:pPr>
            <a:r>
              <a:rPr lang="en-US" sz="1800" dirty="0">
                <a:solidFill>
                  <a:srgbClr val="FF0000"/>
                </a:solidFill>
                <a:latin typeface="Calibri"/>
                <a:ea typeface="Calibri"/>
                <a:cs typeface="Calibri"/>
                <a:sym typeface="Calibri"/>
              </a:rPr>
              <a:t> FCFS-First Come First Serve</a:t>
            </a:r>
            <a:endParaRPr lang="en-US" dirty="0">
              <a:solidFill>
                <a:srgbClr val="FF0000"/>
              </a:solidFill>
            </a:endParaRPr>
          </a:p>
          <a:p>
            <a:pPr marL="285750" marR="0" lvl="0" indent="-285750" algn="l" rtl="0">
              <a:spcBef>
                <a:spcPts val="0"/>
              </a:spcBef>
              <a:spcAft>
                <a:spcPts val="0"/>
              </a:spcAft>
              <a:buClr>
                <a:srgbClr val="FF0000"/>
              </a:buClr>
              <a:buSzPts val="1800"/>
              <a:buFont typeface="Noto Sans Symbols"/>
              <a:buChar char="❑"/>
            </a:pPr>
            <a:r>
              <a:rPr lang="en-US" sz="1800" dirty="0">
                <a:solidFill>
                  <a:srgbClr val="FF0000"/>
                </a:solidFill>
                <a:latin typeface="Calibri"/>
                <a:ea typeface="Calibri"/>
                <a:cs typeface="Calibri"/>
                <a:sym typeface="Calibri"/>
              </a:rPr>
              <a:t> SJF-Shortest Job First</a:t>
            </a:r>
          </a:p>
          <a:p>
            <a:pPr marL="285750" marR="0" lvl="0" indent="-285750" algn="l" rtl="0">
              <a:spcBef>
                <a:spcPts val="0"/>
              </a:spcBef>
              <a:spcAft>
                <a:spcPts val="0"/>
              </a:spcAft>
              <a:buClr>
                <a:srgbClr val="FF0000"/>
              </a:buClr>
              <a:buSzPts val="1800"/>
              <a:buFont typeface="Noto Sans Symbols"/>
              <a:buChar char="❑"/>
            </a:pPr>
            <a:r>
              <a:rPr lang="en-US" dirty="0">
                <a:solidFill>
                  <a:srgbClr val="FF0000"/>
                </a:solidFill>
              </a:rPr>
              <a:t> Round Robin</a:t>
            </a:r>
          </a:p>
          <a:p>
            <a:pPr marL="0" marR="0" lvl="0" indent="0" algn="l" rtl="0">
              <a:spcBef>
                <a:spcPts val="0"/>
              </a:spcBef>
              <a:spcAft>
                <a:spcPts val="0"/>
              </a:spcAft>
              <a:buClr>
                <a:srgbClr val="FF0000"/>
              </a:buClr>
              <a:buSzPts val="1800"/>
              <a:buNone/>
            </a:pPr>
            <a:endParaRPr lang="en-US" dirty="0">
              <a:solidFill>
                <a:srgbClr val="FF0000"/>
              </a:solidFill>
            </a:endParaRPr>
          </a:p>
          <a:p>
            <a:pPr marL="0" marR="0" lvl="0" indent="0" algn="l" rtl="0">
              <a:spcBef>
                <a:spcPts val="0"/>
              </a:spcBef>
              <a:spcAft>
                <a:spcPts val="0"/>
              </a:spcAft>
              <a:buNone/>
            </a:pPr>
            <a:endParaRPr lang="en-US" sz="1800"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Analyze the Algorithms</a:t>
            </a: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Calibri"/>
                <a:cs typeface="Calibri"/>
                <a:sym typeface="Calibri"/>
              </a:rPr>
              <a:t>Use of OOPS concepts such as Classes and Objects.</a:t>
            </a:r>
            <a:endParaRPr lang="en-US" dirty="0"/>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Calibri"/>
                <a:ea typeface="Calibri"/>
                <a:cs typeface="Calibri"/>
                <a:sym typeface="Calibri"/>
              </a:rPr>
              <a:t>To compare and visualize the</a:t>
            </a:r>
            <a:r>
              <a:rPr lang="en-US" sz="1800" dirty="0">
                <a:solidFill>
                  <a:schemeClr val="dk1"/>
                </a:solidFill>
                <a:latin typeface="Calibri"/>
                <a:ea typeface="Calibri"/>
                <a:cs typeface="Calibri"/>
                <a:sym typeface="Calibri"/>
              </a:rPr>
              <a:t> Algorithms.</a:t>
            </a:r>
            <a:endParaRPr lang="en-US"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u="sng" dirty="0">
                <a:solidFill>
                  <a:srgbClr val="205867"/>
                </a:solidFill>
                <a:latin typeface="Calibri"/>
                <a:ea typeface="Calibri"/>
                <a:cs typeface="Calibri"/>
                <a:sym typeface="Calibri"/>
              </a:rPr>
              <a:t>3. Project Execution or Implementation</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Executing the project to achieve project objectives.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Project is divided into different modules to be executed</a:t>
            </a:r>
            <a:endParaRPr lang="en-US" dirty="0"/>
          </a:p>
        </p:txBody>
      </p:sp>
    </p:spTree>
    <p:extLst>
      <p:ext uri="{BB962C8B-B14F-4D97-AF65-F5344CB8AC3E}">
        <p14:creationId xmlns:p14="http://schemas.microsoft.com/office/powerpoint/2010/main" val="287170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62"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010533" y="2135140"/>
            <a:ext cx="9125957" cy="3880773"/>
          </a:xfrm>
        </p:spPr>
        <p:txBody>
          <a:bodyPr>
            <a:normAutofit/>
          </a:bodyPr>
          <a:lstStyle/>
          <a:p>
            <a:pPr marL="342900" lvl="0" indent="-342900" algn="l" rtl="0">
              <a:spcBef>
                <a:spcPts val="0"/>
              </a:spcBef>
              <a:spcAft>
                <a:spcPts val="0"/>
              </a:spcAft>
              <a:buClr>
                <a:srgbClr val="205867"/>
              </a:buClr>
              <a:buSzPts val="1900"/>
              <a:buNone/>
            </a:pPr>
            <a:r>
              <a:rPr lang="en-US" sz="1800" dirty="0">
                <a:solidFill>
                  <a:srgbClr val="205867"/>
                </a:solidFill>
                <a:latin typeface="Calibri"/>
                <a:ea typeface="Calibri"/>
                <a:cs typeface="Calibri"/>
                <a:sym typeface="Calibri"/>
              </a:rPr>
              <a:t>4.   </a:t>
            </a:r>
            <a:r>
              <a:rPr lang="en-US" sz="1800" u="sng" dirty="0">
                <a:solidFill>
                  <a:srgbClr val="205867"/>
                </a:solidFill>
                <a:latin typeface="Calibri"/>
                <a:ea typeface="Calibri"/>
                <a:cs typeface="Calibri"/>
                <a:sym typeface="Calibri"/>
              </a:rPr>
              <a:t>The various steps included in our system are:</a:t>
            </a:r>
            <a:endParaRPr lang="en-US" dirty="0"/>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1. Input all the processes in MySQL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2. Using JDBC connect to MySQL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3. Read input process from the table in Array list.</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4. Perform different CPU algorithms on the input process.</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5.Calculate the average WT and average TAT and </a:t>
            </a:r>
            <a:r>
              <a:rPr lang="en-US" dirty="0">
                <a:latin typeface="Calibri"/>
                <a:ea typeface="Calibri"/>
                <a:cs typeface="Calibri"/>
                <a:sym typeface="Calibri"/>
              </a:rPr>
              <a:t>s</a:t>
            </a:r>
            <a:r>
              <a:rPr lang="en-US" sz="1800" dirty="0">
                <a:latin typeface="Calibri"/>
                <a:ea typeface="Calibri"/>
                <a:cs typeface="Calibri"/>
                <a:sym typeface="Calibri"/>
              </a:rPr>
              <a:t>tore the result in different table in a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6.Used </a:t>
            </a:r>
            <a:r>
              <a:rPr lang="en-US" sz="1800" dirty="0" err="1">
                <a:latin typeface="Calibri"/>
                <a:ea typeface="Calibri"/>
                <a:cs typeface="Calibri"/>
                <a:sym typeface="Calibri"/>
              </a:rPr>
              <a:t>JavaFx</a:t>
            </a:r>
            <a:r>
              <a:rPr lang="en-US" sz="1800" dirty="0">
                <a:latin typeface="Calibri"/>
                <a:ea typeface="Calibri"/>
                <a:cs typeface="Calibri"/>
                <a:sym typeface="Calibri"/>
              </a:rPr>
              <a:t> library to create pie chart.</a:t>
            </a:r>
          </a:p>
          <a:p>
            <a:pPr marL="342900" lvl="0" indent="-342900" algn="l" rtl="0">
              <a:spcBef>
                <a:spcPts val="380"/>
              </a:spcBef>
              <a:spcAft>
                <a:spcPts val="0"/>
              </a:spcAft>
              <a:buClr>
                <a:schemeClr val="dk1"/>
              </a:buClr>
              <a:buSzPts val="1900"/>
              <a:buNone/>
            </a:pPr>
            <a:endParaRPr lang="en-US" sz="1800" dirty="0">
              <a:latin typeface="Calibri"/>
              <a:ea typeface="Calibri"/>
              <a:cs typeface="Calibri"/>
              <a:sym typeface="Calibri"/>
            </a:endParaRPr>
          </a:p>
        </p:txBody>
      </p:sp>
    </p:spTree>
    <p:extLst>
      <p:ext uri="{BB962C8B-B14F-4D97-AF65-F5344CB8AC3E}">
        <p14:creationId xmlns:p14="http://schemas.microsoft.com/office/powerpoint/2010/main" val="13416935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1974</TotalTime>
  <Words>1283</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ff2</vt:lpstr>
      <vt:lpstr>Noto Sans Symbols</vt:lpstr>
      <vt:lpstr>Times New Roman</vt:lpstr>
      <vt:lpstr>Trebuchet MS</vt:lpstr>
      <vt:lpstr>Wingdings</vt:lpstr>
      <vt:lpstr>Wingdings 3</vt:lpstr>
      <vt:lpstr>Facet</vt:lpstr>
      <vt:lpstr>PowerPoint Presentation</vt:lpstr>
      <vt:lpstr>                          PRESENTED BY</vt:lpstr>
      <vt:lpstr>                      Abstract</vt:lpstr>
      <vt:lpstr>                     Introduction</vt:lpstr>
      <vt:lpstr>                Literature Review</vt:lpstr>
      <vt:lpstr>           Problem Statement</vt:lpstr>
      <vt:lpstr>                     Objectives</vt:lpstr>
      <vt:lpstr>                     Methodology</vt:lpstr>
      <vt:lpstr>                     Methodology</vt:lpstr>
      <vt:lpstr>                    Process State Diagram</vt:lpstr>
      <vt:lpstr>          Why CPU Scheduling?</vt:lpstr>
      <vt:lpstr>Activity Diagram </vt:lpstr>
      <vt:lpstr>                                              Algorithms</vt:lpstr>
      <vt:lpstr>PowerPoint Presentation</vt:lpstr>
      <vt:lpstr>PowerPoint Presentation</vt:lpstr>
      <vt:lpstr>PowerPoint Presentation</vt:lpstr>
      <vt:lpstr>PowerPoint Presentation</vt:lpstr>
      <vt:lpstr>PowerPoint Presentation</vt:lpstr>
      <vt:lpstr>PowerPoint Presentation</vt:lpstr>
      <vt:lpstr>System Requirements </vt:lpstr>
      <vt:lpstr>                       Database</vt:lpstr>
      <vt:lpstr>                              Pert Chart      </vt:lpstr>
      <vt:lpstr>                       Limitations</vt:lpstr>
      <vt:lpstr>                        Conclusions</vt:lpstr>
      <vt:lpstr>                           References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KUNAL GOEL</dc:creator>
  <cp:lastModifiedBy>Subham Kumar</cp:lastModifiedBy>
  <cp:revision>102</cp:revision>
  <dcterms:created xsi:type="dcterms:W3CDTF">2018-09-05T09:13:56Z</dcterms:created>
  <dcterms:modified xsi:type="dcterms:W3CDTF">2021-05-03T20:33:34Z</dcterms:modified>
</cp:coreProperties>
</file>