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EOxPuhnr5rFHBopZIzsSqW8FS7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612"/>
        <p:guide orient="horz" pos="876"/>
        <p:guide pos="14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None/>
              </a:p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4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4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4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4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4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9" name="Google Shape;179;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7" name="Google Shape;9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 name="Google Shape;10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 name="Google Shape;11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5" name="Google Shape;12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8" name="Google Shape;13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5" b="10205"/>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988684" y="1023080"/>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a:solidFill>
                  <a:srgbClr val="161D23"/>
                </a:solidFill>
                <a:latin typeface="Arial"/>
                <a:ea typeface="Arial"/>
                <a:cs typeface="Arial"/>
                <a:sym typeface="Arial"/>
              </a:rPr>
              <a:t>NEXT GEN EMPLOYABILITY PROGRAM</a:t>
            </a:r>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a:solidFill>
                  <a:srgbClr val="161D23"/>
                </a:solidFill>
                <a:latin typeface="Arial"/>
                <a:ea typeface="Arial"/>
                <a:cs typeface="Arial"/>
                <a:sym typeface="Arial"/>
              </a:rPr>
              <a:t>Creating a future-ready workforce</a:t>
            </a:r>
            <a:endParaRPr/>
          </a:p>
        </p:txBody>
      </p:sp>
      <p:sp>
        <p:nvSpPr>
          <p:cNvPr id="69" name="Google Shape;69;p5"/>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a:p>
        </p:txBody>
      </p:sp>
      <p:sp>
        <p:nvSpPr>
          <p:cNvPr id="70" name="Google Shape;70;p5"/>
          <p:cNvSpPr txBox="1"/>
          <p:nvPr/>
        </p:nvSpPr>
        <p:spPr>
          <a:xfrm>
            <a:off x="1095094" y="3899338"/>
            <a:ext cx="2194643"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b="0" i="0" u="none" strike="noStrike" cap="none" dirty="0">
                <a:solidFill>
                  <a:schemeClr val="dk1"/>
                </a:solidFill>
                <a:latin typeface="Arial"/>
                <a:ea typeface="Arial"/>
                <a:cs typeface="Arial"/>
                <a:sym typeface="Arial"/>
              </a:rPr>
              <a:t>Student Name </a:t>
            </a:r>
            <a:r>
              <a:rPr lang="en" sz="1100" b="0" i="0" u="none" strike="noStrike" cap="none" dirty="0" smtClean="0">
                <a:solidFill>
                  <a:schemeClr val="dk1"/>
                </a:solidFill>
                <a:latin typeface="Arial"/>
                <a:ea typeface="Arial"/>
                <a:cs typeface="Arial"/>
                <a:sym typeface="Arial"/>
              </a:rPr>
              <a:t>:</a:t>
            </a:r>
            <a:r>
              <a:rPr lang="en" sz="1100" dirty="0" smtClean="0">
                <a:solidFill>
                  <a:schemeClr val="dk1"/>
                </a:solidFill>
              </a:rPr>
              <a:t>Esakkisubha M</a:t>
            </a:r>
            <a:endParaRPr/>
          </a:p>
          <a:p>
            <a:pPr marL="0" marR="0" lvl="0" indent="0" algn="l" rtl="0">
              <a:lnSpc>
                <a:spcPct val="100000"/>
              </a:lnSpc>
              <a:spcBef>
                <a:spcPts val="200"/>
              </a:spcBef>
              <a:spcAft>
                <a:spcPts val="0"/>
              </a:spcAft>
              <a:buNone/>
            </a:pPr>
            <a:r>
              <a:rPr lang="en" sz="1100" b="0" i="0" u="none" strike="noStrike" cap="none" dirty="0">
                <a:solidFill>
                  <a:schemeClr val="dk1"/>
                </a:solidFill>
                <a:latin typeface="Arial"/>
                <a:ea typeface="Arial"/>
                <a:cs typeface="Arial"/>
                <a:sym typeface="Arial"/>
              </a:rPr>
              <a:t>Student ID :</a:t>
            </a:r>
            <a:r>
              <a:rPr lang="en" sz="1100" b="0" i="0" u="none" strike="noStrike" cap="none" dirty="0" smtClean="0">
                <a:solidFill>
                  <a:schemeClr val="dk1"/>
                </a:solidFill>
                <a:latin typeface="Arial"/>
                <a:ea typeface="Arial"/>
                <a:cs typeface="Arial"/>
                <a:sym typeface="Arial"/>
              </a:rPr>
              <a:t>950821104014</a:t>
            </a:r>
            <a:endParaRPr/>
          </a:p>
        </p:txBody>
      </p:sp>
      <p:cxnSp>
        <p:nvCxnSpPr>
          <p:cNvPr id="71" name="Google Shape;71;p5"/>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5"/>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College Name</a:t>
            </a:r>
            <a:endParaRPr/>
          </a:p>
        </p:txBody>
      </p:sp>
      <p:cxnSp>
        <p:nvCxnSpPr>
          <p:cNvPr id="73" name="Google Shape;73;p5"/>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5"/>
          <p:cNvSpPr txBox="1"/>
          <p:nvPr/>
        </p:nvSpPr>
        <p:spPr>
          <a:xfrm>
            <a:off x="5693356" y="3956068"/>
            <a:ext cx="209555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a:solidFill>
                  <a:schemeClr val="dk1"/>
                </a:solidFill>
              </a:rPr>
              <a:t>GCE,Tiunelveli</a:t>
            </a:r>
            <a:endParaRPr sz="1100" b="0" i="0" u="none" strike="noStrike" cap="none">
              <a:solidFill>
                <a:schemeClr val="dk1"/>
              </a:solidFill>
              <a:latin typeface="Arial"/>
              <a:ea typeface="Arial"/>
              <a:cs typeface="Arial"/>
              <a:sym typeface="Arial"/>
            </a:endParaRPr>
          </a:p>
        </p:txBody>
      </p:sp>
      <p:pic>
        <p:nvPicPr>
          <p:cNvPr id="75" name="Google Shape;75;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4"/>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Homepage</a:t>
            </a:r>
            <a:endParaRPr/>
          </a:p>
        </p:txBody>
      </p:sp>
      <p:sp>
        <p:nvSpPr>
          <p:cNvPr id="148" name="Google Shape;148;p44"/>
          <p:cNvSpPr txBox="1">
            <a:spLocks noGrp="1"/>
          </p:cNvSpPr>
          <p:nvPr>
            <p:ph type="body" idx="1"/>
          </p:nvPr>
        </p:nvSpPr>
        <p:spPr>
          <a:xfrm>
            <a:off x="291450" y="1181775"/>
            <a:ext cx="8696700" cy="3043384"/>
          </a:xfrm>
          <a:prstGeom prst="rect">
            <a:avLst/>
          </a:prstGeom>
          <a:noFill/>
          <a:ln>
            <a:noFill/>
          </a:ln>
        </p:spPr>
        <p:txBody>
          <a:bodyPr spcFirstLastPara="1" wrap="square" lIns="91425" tIns="91425" rIns="91425" bIns="91425" anchor="t" anchorCtr="0">
            <a:noAutofit/>
          </a:bodyPr>
          <a:lstStyle/>
          <a:p>
            <a:pPr marL="457188" lvl="0" indent="-228592" algn="l" rtl="0">
              <a:spcBef>
                <a:spcPts val="0"/>
              </a:spcBef>
              <a:spcAft>
                <a:spcPts val="0"/>
              </a:spcAft>
              <a:buClr>
                <a:schemeClr val="dk1"/>
              </a:buClr>
              <a:buSzPts val="1100"/>
              <a:buFont typeface="Arial"/>
              <a:buNone/>
            </a:pPr>
            <a:r>
              <a:rPr lang="en" sz="1700" b="1" dirty="0"/>
              <a:t>Key Elements</a:t>
            </a:r>
            <a:r>
              <a:rPr lang="en" sz="1700" b="1" dirty="0" smtClean="0"/>
              <a:t>:</a:t>
            </a:r>
            <a:endParaRPr sz="1700" b="1"/>
          </a:p>
          <a:p>
            <a:pPr marL="457200" lvl="0" indent="-317500" algn="l" rtl="0">
              <a:spcBef>
                <a:spcPts val="0"/>
              </a:spcBef>
              <a:spcAft>
                <a:spcPts val="0"/>
              </a:spcAft>
              <a:buSzPts val="1400"/>
              <a:buChar char="●"/>
            </a:pPr>
            <a:r>
              <a:rPr lang="en" sz="1400" dirty="0"/>
              <a:t>User login and registration options</a:t>
            </a:r>
            <a:r>
              <a:rPr lang="en" sz="1400" dirty="0" smtClean="0"/>
              <a:t>.</a:t>
            </a:r>
            <a:endParaRPr sz="1400"/>
          </a:p>
          <a:p>
            <a:pPr marL="457200" lvl="0" indent="-317500" algn="l" rtl="0">
              <a:spcBef>
                <a:spcPts val="0"/>
              </a:spcBef>
              <a:spcAft>
                <a:spcPts val="0"/>
              </a:spcAft>
              <a:buSzPts val="1400"/>
              <a:buChar char="●"/>
            </a:pPr>
            <a:r>
              <a:rPr lang="en" sz="1400" dirty="0"/>
              <a:t>"Add Question" and "Add Choices" buttons for all registered users</a:t>
            </a:r>
            <a:r>
              <a:rPr lang="en" sz="1400" dirty="0" smtClean="0"/>
              <a:t>.</a:t>
            </a:r>
            <a:endParaRPr sz="1400"/>
          </a:p>
          <a:p>
            <a:pPr marL="457200" lvl="0" indent="-317500" algn="l" rtl="0">
              <a:spcBef>
                <a:spcPts val="0"/>
              </a:spcBef>
              <a:spcAft>
                <a:spcPts val="0"/>
              </a:spcAft>
              <a:buSzPts val="1400"/>
              <a:buChar char="●"/>
            </a:pPr>
            <a:r>
              <a:rPr lang="en" sz="1400" dirty="0"/>
              <a:t>Featured polls for upcoming elections</a:t>
            </a:r>
            <a:r>
              <a:rPr lang="en" sz="1400" dirty="0" smtClean="0"/>
              <a:t>.</a:t>
            </a:r>
            <a:endParaRPr sz="1400"/>
          </a:p>
          <a:p>
            <a:pPr marL="457200" lvl="0" indent="-317500" algn="l" rtl="0">
              <a:spcBef>
                <a:spcPts val="0"/>
              </a:spcBef>
              <a:spcAft>
                <a:spcPts val="0"/>
              </a:spcAft>
              <a:buSzPts val="1400"/>
              <a:buChar char="●"/>
            </a:pPr>
            <a:r>
              <a:rPr lang="en" sz="1400" dirty="0"/>
              <a:t>Navigation menu for easy access to different sections, including admin panel (Admin only).</a:t>
            </a:r>
            <a:endParaRPr sz="1400"/>
          </a:p>
          <a:p>
            <a:pPr marL="457200" lvl="0" indent="0" algn="l" rtl="0">
              <a:spcBef>
                <a:spcPts val="0"/>
              </a:spcBef>
              <a:spcAft>
                <a:spcPts val="0"/>
              </a:spcAft>
              <a:buNone/>
            </a:pPr>
            <a:endParaRPr sz="1400"/>
          </a:p>
          <a:p>
            <a:pPr marL="0" lvl="0" indent="0" algn="l" rtl="0">
              <a:spcBef>
                <a:spcPts val="0"/>
              </a:spcBef>
              <a:spcAft>
                <a:spcPts val="0"/>
              </a:spcAft>
              <a:buClr>
                <a:schemeClr val="dk1"/>
              </a:buClr>
              <a:buSzPts val="1100"/>
              <a:buFont typeface="Arial"/>
              <a:buNone/>
            </a:pPr>
            <a:r>
              <a:rPr lang="en" sz="1600" b="1" dirty="0"/>
              <a:t>   Speaker Notes:</a:t>
            </a:r>
            <a:endParaRPr sz="1400"/>
          </a:p>
          <a:p>
            <a:pPr marL="457200" lvl="0" indent="-317500" algn="l" rtl="0">
              <a:spcBef>
                <a:spcPts val="0"/>
              </a:spcBef>
              <a:spcAft>
                <a:spcPts val="0"/>
              </a:spcAft>
              <a:buSzPts val="1400"/>
              <a:buChar char="●"/>
            </a:pPr>
            <a:r>
              <a:rPr lang="en" sz="1400" dirty="0"/>
              <a:t>Homepage emphasizes interaction</a:t>
            </a:r>
            <a:r>
              <a:rPr lang="en" sz="1400" dirty="0" smtClean="0"/>
              <a:t>.</a:t>
            </a:r>
            <a:endParaRPr sz="1400"/>
          </a:p>
          <a:p>
            <a:pPr marL="457200" lvl="0" indent="-317500" algn="l" rtl="0">
              <a:spcBef>
                <a:spcPts val="0"/>
              </a:spcBef>
              <a:spcAft>
                <a:spcPts val="0"/>
              </a:spcAft>
              <a:buSzPts val="1400"/>
              <a:buChar char="●"/>
            </a:pPr>
            <a:r>
              <a:rPr lang="en" sz="1400" dirty="0"/>
              <a:t>All registered users can contribute questions and choices</a:t>
            </a:r>
            <a:r>
              <a:rPr lang="en" sz="1400" dirty="0" smtClean="0"/>
              <a:t>.</a:t>
            </a:r>
            <a:endParaRPr sz="1400"/>
          </a:p>
          <a:p>
            <a:pPr marL="457200" lvl="0" indent="-317500" algn="l" rtl="0">
              <a:spcBef>
                <a:spcPts val="0"/>
              </a:spcBef>
              <a:spcAft>
                <a:spcPts val="0"/>
              </a:spcAft>
              <a:buSzPts val="1400"/>
              <a:buChar char="●"/>
            </a:pPr>
            <a:r>
              <a:rPr lang="en" sz="1400" dirty="0"/>
              <a:t>Admin-exclusive features restricted to administrators.</a:t>
            </a:r>
            <a:endParaRPr sz="1400"/>
          </a:p>
          <a:p>
            <a:pPr marL="914400" lvl="0" indent="0" algn="l" rtl="0">
              <a:spcBef>
                <a:spcPts val="0"/>
              </a:spcBef>
              <a:spcAft>
                <a:spcPts val="0"/>
              </a:spcAft>
              <a:buNone/>
            </a:pPr>
            <a:endParaRPr sz="1400"/>
          </a:p>
          <a:p>
            <a:pPr marL="457189" lvl="0" indent="-228593" algn="l" rtl="0">
              <a:lnSpc>
                <a:spcPct val="115000"/>
              </a:lnSpc>
              <a:spcBef>
                <a:spcPts val="0"/>
              </a:spcBef>
              <a:spcAft>
                <a:spcPts val="0"/>
              </a:spcAft>
              <a:buSzPts val="12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45"/>
          <p:cNvSpPr txBox="1">
            <a:spLocks noGrp="1"/>
          </p:cNvSpPr>
          <p:nvPr>
            <p:ph type="title"/>
          </p:nvPr>
        </p:nvSpPr>
        <p:spPr>
          <a:xfrm>
            <a:off x="458350" y="601125"/>
            <a:ext cx="80565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l" rtl="0">
              <a:spcBef>
                <a:spcPts val="0"/>
              </a:spcBef>
              <a:spcAft>
                <a:spcPts val="0"/>
              </a:spcAft>
              <a:buSzPts val="1100"/>
              <a:buNone/>
            </a:pPr>
            <a:r>
              <a:rPr lang="en" sz="1600" b="1"/>
              <a:t>Registration Page :</a:t>
            </a:r>
            <a:endParaRPr sz="1600"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Clr>
                <a:schemeClr val="dk1"/>
              </a:buClr>
              <a:buSzPts val="1100"/>
              <a:buFont typeface="Arial"/>
              <a:buNone/>
            </a:pPr>
            <a:endParaRPr b="1"/>
          </a:p>
          <a:p>
            <a:pPr marL="457200" lvl="0" indent="-317500" algn="l" rtl="0">
              <a:spcBef>
                <a:spcPts val="0"/>
              </a:spcBef>
              <a:spcAft>
                <a:spcPts val="0"/>
              </a:spcAft>
              <a:buSzPts val="1400"/>
              <a:buChar char="●"/>
            </a:pPr>
            <a:r>
              <a:rPr lang="en" b="1"/>
              <a:t> </a:t>
            </a:r>
            <a:r>
              <a:rPr lang="en"/>
              <a:t>New users sign up to join the community.</a:t>
            </a:r>
            <a:endParaRPr/>
          </a:p>
          <a:p>
            <a:pPr marL="457200" lvl="0" indent="-317500" algn="l" rtl="0">
              <a:spcBef>
                <a:spcPts val="0"/>
              </a:spcBef>
              <a:spcAft>
                <a:spcPts val="0"/>
              </a:spcAft>
              <a:buSzPts val="1400"/>
              <a:buChar char="●"/>
            </a:pPr>
            <a:r>
              <a:rPr lang="en" b="1"/>
              <a:t> Form :</a:t>
            </a:r>
            <a:r>
              <a:rPr lang="en"/>
              <a:t> Users enter username, email, and password.</a:t>
            </a:r>
            <a:endParaRPr/>
          </a:p>
          <a:p>
            <a:pPr marL="457200" lvl="0" indent="-317500" algn="l" rtl="0">
              <a:spcBef>
                <a:spcPts val="0"/>
              </a:spcBef>
              <a:spcAft>
                <a:spcPts val="0"/>
              </a:spcAft>
              <a:buSzPts val="1400"/>
              <a:buChar char="●"/>
            </a:pPr>
            <a:r>
              <a:rPr lang="en"/>
              <a:t> </a:t>
            </a:r>
            <a:r>
              <a:rPr lang="en" b="1"/>
              <a:t>Benefits :</a:t>
            </a:r>
            <a:r>
              <a:rPr lang="en"/>
              <a:t> Access exclusive content, personalized features.</a:t>
            </a:r>
            <a:endParaRPr/>
          </a:p>
          <a:p>
            <a:pPr marL="457200" lvl="0" indent="-317500" algn="l" rtl="0">
              <a:spcBef>
                <a:spcPts val="0"/>
              </a:spcBef>
              <a:spcAft>
                <a:spcPts val="0"/>
              </a:spcAft>
              <a:buSzPts val="1400"/>
              <a:buChar char="●"/>
            </a:pPr>
            <a:r>
              <a:rPr lang="en"/>
              <a:t> </a:t>
            </a:r>
            <a:r>
              <a:rPr lang="en" b="1"/>
              <a:t>Encouragement :</a:t>
            </a:r>
            <a:r>
              <a:rPr lang="en"/>
              <a:t> Emphasize value of joining.</a:t>
            </a:r>
            <a:endParaRPr/>
          </a:p>
          <a:p>
            <a:pPr marL="457200" lvl="0" indent="0" algn="l" rtl="0">
              <a:lnSpc>
                <a:spcPct val="100000"/>
              </a:lnSpc>
              <a:spcBef>
                <a:spcPts val="0"/>
              </a:spcBef>
              <a:spcAft>
                <a:spcPts val="0"/>
              </a:spcAft>
              <a:buNone/>
            </a:pPr>
            <a:endParaRPr/>
          </a:p>
          <a:p>
            <a:pPr marL="457200" lvl="0" indent="0" algn="l" rtl="0">
              <a:lnSpc>
                <a:spcPct val="100000"/>
              </a:lnSpc>
              <a:spcBef>
                <a:spcPts val="0"/>
              </a:spcBef>
              <a:spcAft>
                <a:spcPts val="0"/>
              </a:spcAft>
              <a:buNone/>
            </a:pPr>
            <a:endParaRPr/>
          </a:p>
        </p:txBody>
      </p:sp>
      <p:pic>
        <p:nvPicPr>
          <p:cNvPr id="154" name="Google Shape;154;p45"/>
          <p:cNvPicPr preferRelativeResize="0"/>
          <p:nvPr/>
        </p:nvPicPr>
        <p:blipFill>
          <a:blip r:embed="rId3">
            <a:alphaModFix/>
          </a:blip>
          <a:stretch>
            <a:fillRect/>
          </a:stretch>
        </p:blipFill>
        <p:spPr>
          <a:xfrm>
            <a:off x="1663700" y="2906025"/>
            <a:ext cx="4204851" cy="1994226"/>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6"/>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sz="1600" b="1">
                <a:solidFill>
                  <a:schemeClr val="dk1"/>
                </a:solidFill>
              </a:rPr>
              <a:t>Login Page</a:t>
            </a:r>
            <a:r>
              <a:rPr lang="en" sz="1600" b="1"/>
              <a:t> :</a:t>
            </a:r>
            <a:r>
              <a:rPr lang="en" b="1"/>
              <a:t>                                             </a:t>
            </a:r>
            <a:endParaRPr b="1"/>
          </a:p>
          <a:p>
            <a:pPr marL="0" lvl="0" indent="0" algn="l" rtl="0">
              <a:spcBef>
                <a:spcPts val="0"/>
              </a:spcBef>
              <a:spcAft>
                <a:spcPts val="0"/>
              </a:spcAft>
              <a:buClr>
                <a:schemeClr val="dk1"/>
              </a:buClr>
              <a:buSzPts val="1100"/>
              <a:buFont typeface="Arial"/>
              <a:buNone/>
            </a:pPr>
            <a:endParaRPr b="1"/>
          </a:p>
          <a:p>
            <a:pPr marL="457200" lvl="0" indent="-317500" algn="l" rtl="0">
              <a:spcBef>
                <a:spcPts val="0"/>
              </a:spcBef>
              <a:spcAft>
                <a:spcPts val="0"/>
              </a:spcAft>
              <a:buSzPts val="1400"/>
              <a:buChar char="●"/>
            </a:pPr>
            <a:r>
              <a:rPr lang="en"/>
              <a:t>Gateway for secure account access.</a:t>
            </a:r>
            <a:endParaRPr/>
          </a:p>
          <a:p>
            <a:pPr marL="457200" lvl="0" indent="-317500" algn="l" rtl="0">
              <a:spcBef>
                <a:spcPts val="0"/>
              </a:spcBef>
              <a:spcAft>
                <a:spcPts val="0"/>
              </a:spcAft>
              <a:buSzPts val="1400"/>
              <a:buChar char="●"/>
            </a:pPr>
            <a:r>
              <a:rPr lang="en"/>
              <a:t>Users enter credentials for authentication.</a:t>
            </a:r>
            <a:endParaRPr/>
          </a:p>
          <a:p>
            <a:pPr marL="457200" lvl="0" indent="-317500" algn="l" rtl="0">
              <a:spcBef>
                <a:spcPts val="0"/>
              </a:spcBef>
              <a:spcAft>
                <a:spcPts val="0"/>
              </a:spcAft>
              <a:buSzPts val="1400"/>
              <a:buChar char="●"/>
            </a:pPr>
            <a:r>
              <a:rPr lang="en"/>
              <a:t>Emphasize security: Encryption, authentication.</a:t>
            </a:r>
            <a:endParaRPr/>
          </a:p>
          <a:p>
            <a:pPr marL="457200" lvl="0" indent="-317500" algn="l" rtl="0">
              <a:spcBef>
                <a:spcPts val="0"/>
              </a:spcBef>
              <a:spcAft>
                <a:spcPts val="0"/>
              </a:spcAft>
              <a:buSzPts val="1400"/>
              <a:buChar char="●"/>
            </a:pPr>
            <a:r>
              <a:rPr lang="en"/>
              <a:t>Crucial for account integrity and confidentiality.</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914400" lvl="0" indent="0" algn="l" rtl="0">
              <a:spcBef>
                <a:spcPts val="0"/>
              </a:spcBef>
              <a:spcAft>
                <a:spcPts val="0"/>
              </a:spcAft>
              <a:buNone/>
            </a:pPr>
            <a:r>
              <a:rPr lang="en">
                <a:solidFill>
                  <a:schemeClr val="dk1"/>
                </a:solidFill>
              </a:rPr>
              <a:t>.</a:t>
            </a:r>
            <a:endParaRPr>
              <a:solidFill>
                <a:schemeClr val="dk1"/>
              </a:solidFill>
            </a:endParaRPr>
          </a:p>
          <a:p>
            <a:pPr marL="45720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lnSpc>
                <a:spcPct val="100000"/>
              </a:lnSpc>
              <a:spcBef>
                <a:spcPts val="0"/>
              </a:spcBef>
              <a:spcAft>
                <a:spcPts val="0"/>
              </a:spcAft>
              <a:buNone/>
            </a:pPr>
            <a:endParaRPr b="1"/>
          </a:p>
        </p:txBody>
      </p:sp>
      <p:pic>
        <p:nvPicPr>
          <p:cNvPr id="160" name="Google Shape;160;p46"/>
          <p:cNvPicPr preferRelativeResize="0"/>
          <p:nvPr/>
        </p:nvPicPr>
        <p:blipFill>
          <a:blip r:embed="rId3">
            <a:alphaModFix/>
          </a:blip>
          <a:stretch>
            <a:fillRect/>
          </a:stretch>
        </p:blipFill>
        <p:spPr>
          <a:xfrm>
            <a:off x="1080651" y="2492150"/>
            <a:ext cx="5392924" cy="2549751"/>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7"/>
          <p:cNvSpPr txBox="1">
            <a:spLocks noGrp="1"/>
          </p:cNvSpPr>
          <p:nvPr>
            <p:ph type="title"/>
          </p:nvPr>
        </p:nvSpPr>
        <p:spPr>
          <a:xfrm>
            <a:off x="628560" y="643466"/>
            <a:ext cx="7886430" cy="624183"/>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r>
              <a:rPr lang="en" b="1">
                <a:solidFill>
                  <a:schemeClr val="dk1"/>
                </a:solidFill>
              </a:rPr>
              <a:t>                                                                   Admin Page</a:t>
            </a:r>
            <a:endParaRPr b="1">
              <a:solidFill>
                <a:schemeClr val="dk1"/>
              </a:solidFill>
            </a:endParaRPr>
          </a:p>
          <a:p>
            <a:pPr marL="0" lvl="0" indent="0" algn="l"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457200" lvl="0" indent="-317500" algn="l" rtl="0">
              <a:spcBef>
                <a:spcPts val="0"/>
              </a:spcBef>
              <a:spcAft>
                <a:spcPts val="0"/>
              </a:spcAft>
              <a:buSzPts val="1400"/>
              <a:buChar char="●"/>
            </a:pPr>
            <a:r>
              <a:rPr lang="en">
                <a:solidFill>
                  <a:schemeClr val="dk1"/>
                </a:solidFill>
              </a:rPr>
              <a:t>Backend access for website management.</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Tasks:</a:t>
            </a:r>
            <a:r>
              <a:rPr lang="en">
                <a:solidFill>
                  <a:schemeClr val="dk1"/>
                </a:solidFill>
              </a:rPr>
              <a:t> Content, user, and site management.</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Importance:</a:t>
            </a:r>
            <a:r>
              <a:rPr lang="en">
                <a:solidFill>
                  <a:schemeClr val="dk1"/>
                </a:solidFill>
              </a:rPr>
              <a:t> Maintaining integrity, managing interactions, ensuring compliance.</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Empowerment:</a:t>
            </a:r>
            <a:r>
              <a:rPr lang="en">
                <a:solidFill>
                  <a:schemeClr val="dk1"/>
                </a:solidFill>
              </a:rPr>
              <a:t> Customizing site for community needs, ensuring smooth operation.</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0" algn="l" rtl="0">
              <a:spcBef>
                <a:spcPts val="0"/>
              </a:spcBef>
              <a:spcAft>
                <a:spcPts val="0"/>
              </a:spcAft>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457200" lvl="0" indent="0" algn="l"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endParaRPr/>
          </a:p>
        </p:txBody>
      </p:sp>
      <p:pic>
        <p:nvPicPr>
          <p:cNvPr id="166" name="Google Shape;166;p47"/>
          <p:cNvPicPr preferRelativeResize="0"/>
          <p:nvPr/>
        </p:nvPicPr>
        <p:blipFill>
          <a:blip r:embed="rId3">
            <a:alphaModFix/>
          </a:blip>
          <a:stretch>
            <a:fillRect/>
          </a:stretch>
        </p:blipFill>
        <p:spPr>
          <a:xfrm>
            <a:off x="1827550" y="2571750"/>
            <a:ext cx="4694574" cy="22982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8"/>
          <p:cNvSpPr txBox="1">
            <a:spLocks noGrp="1"/>
          </p:cNvSpPr>
          <p:nvPr>
            <p:ph type="title"/>
          </p:nvPr>
        </p:nvSpPr>
        <p:spPr>
          <a:xfrm>
            <a:off x="628560" y="618066"/>
            <a:ext cx="7886430" cy="6495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l" rtl="0">
              <a:lnSpc>
                <a:spcPct val="100000"/>
              </a:lnSpc>
              <a:spcBef>
                <a:spcPts val="0"/>
              </a:spcBef>
              <a:spcAft>
                <a:spcPts val="0"/>
              </a:spcAft>
              <a:buNone/>
            </a:pPr>
            <a:r>
              <a:rPr lang="en" b="1"/>
              <a:t>                              </a:t>
            </a: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endParaRPr sz="1600" b="1">
              <a:solidFill>
                <a:schemeClr val="dk1"/>
              </a:solidFill>
            </a:endParaRPr>
          </a:p>
          <a:p>
            <a:pPr marL="0" lvl="0" indent="0" algn="l" rtl="0">
              <a:spcBef>
                <a:spcPts val="0"/>
              </a:spcBef>
              <a:spcAft>
                <a:spcPts val="0"/>
              </a:spcAft>
              <a:buSzPts val="1100"/>
              <a:buNone/>
            </a:pPr>
            <a:r>
              <a:rPr lang="en" sz="1600" b="1">
                <a:solidFill>
                  <a:schemeClr val="dk1"/>
                </a:solidFill>
              </a:rPr>
              <a:t>                                                                 </a:t>
            </a: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                                                             </a:t>
            </a:r>
            <a:r>
              <a:rPr lang="en" sz="1600" b="1"/>
              <a:t>Blog Page</a:t>
            </a:r>
            <a:endParaRPr sz="1600"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Functionality : </a:t>
            </a:r>
            <a:r>
              <a:rPr lang="en"/>
              <a:t>Users contribute by adding questions and choices.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b="1"/>
              <a:t>Admin Privileges : </a:t>
            </a:r>
            <a:r>
              <a:rPr lang="en"/>
              <a:t>Only administrators add users and groups.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b="1"/>
              <a:t>Special Login :</a:t>
            </a:r>
            <a:r>
              <a:rPr lang="en"/>
              <a:t> Users access enhanced features.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b="1"/>
              <a:t>Speaker Notes:</a:t>
            </a:r>
            <a:endParaRPr b="1"/>
          </a:p>
          <a:p>
            <a:pPr marL="0" lvl="0" indent="0" algn="l" rtl="0">
              <a:spcBef>
                <a:spcPts val="0"/>
              </a:spcBef>
              <a:spcAft>
                <a:spcPts val="0"/>
              </a:spcAft>
              <a:buSzPts val="1100"/>
              <a:buNone/>
            </a:pPr>
            <a:endParaRPr/>
          </a:p>
          <a:p>
            <a:pPr marL="457200" lvl="0" indent="-317500" algn="l" rtl="0">
              <a:spcBef>
                <a:spcPts val="0"/>
              </a:spcBef>
              <a:spcAft>
                <a:spcPts val="0"/>
              </a:spcAft>
              <a:buSzPts val="1400"/>
              <a:buChar char="●"/>
            </a:pPr>
            <a:r>
              <a:rPr lang="en"/>
              <a:t>Blog page enables community interaction.</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Users add questions and choices.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Admins manage users and groups.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Special login grants users enhanced features.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endParaRPr/>
          </a:p>
          <a:p>
            <a:pPr marL="0" lvl="0" indent="0" algn="l" rtl="0">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None/>
            </a:pP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49"/>
          <p:cNvSpPr txBox="1">
            <a:spLocks noGrp="1"/>
          </p:cNvSpPr>
          <p:nvPr>
            <p:ph type="title"/>
          </p:nvPr>
        </p:nvSpPr>
        <p:spPr>
          <a:xfrm>
            <a:off x="215053" y="719666"/>
            <a:ext cx="8421857" cy="54798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r>
              <a:rPr lang="en" sz="1600" b="1">
                <a:solidFill>
                  <a:srgbClr val="213163"/>
                </a:solidFill>
              </a:rPr>
              <a:t>Future Enhancements</a:t>
            </a:r>
            <a:r>
              <a:rPr lang="en" sz="1600" b="1">
                <a:solidFill>
                  <a:srgbClr val="374151"/>
                </a:solidFill>
              </a:rPr>
              <a:t>:</a:t>
            </a: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r>
              <a:rPr lang="en" b="1">
                <a:solidFill>
                  <a:srgbClr val="374151"/>
                </a:solidFill>
              </a:rPr>
              <a:t>Enhanced Profiles:</a:t>
            </a:r>
            <a:r>
              <a:rPr lang="en">
                <a:solidFill>
                  <a:srgbClr val="374151"/>
                </a:solidFill>
              </a:rPr>
              <a:t> Personalize with avatars and bios.</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Voting Analytics:</a:t>
            </a:r>
            <a:r>
              <a:rPr lang="en">
                <a:solidFill>
                  <a:srgbClr val="374151"/>
                </a:solidFill>
              </a:rPr>
              <a:t> Insights into user trends.</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Community Forums:</a:t>
            </a:r>
            <a:r>
              <a:rPr lang="en">
                <a:solidFill>
                  <a:srgbClr val="374151"/>
                </a:solidFill>
              </a:rPr>
              <a:t> Facilitate user interaction.</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Mobile App:</a:t>
            </a:r>
            <a:r>
              <a:rPr lang="en">
                <a:solidFill>
                  <a:srgbClr val="374151"/>
                </a:solidFill>
              </a:rPr>
              <a:t> Extend accessibility.</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Clr>
                <a:schemeClr val="dk1"/>
              </a:buClr>
              <a:buSzPts val="1100"/>
              <a:buFont typeface="Arial"/>
              <a:buNone/>
            </a:pPr>
            <a:r>
              <a:rPr lang="en" b="1">
                <a:solidFill>
                  <a:srgbClr val="374151"/>
                </a:solidFill>
              </a:rPr>
              <a:t>Speaker Notes:</a:t>
            </a:r>
            <a:endParaRPr b="1">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Enhance profiles for personalization.</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Provide voting analytics for insights.</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Add community forums for interaction.</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Develop a mobile app for wider accessibility.</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50"/>
          <p:cNvSpPr txBox="1">
            <a:spLocks noGrp="1"/>
          </p:cNvSpPr>
          <p:nvPr>
            <p:ph type="title"/>
          </p:nvPr>
        </p:nvSpPr>
        <p:spPr>
          <a:xfrm>
            <a:off x="131011" y="682062"/>
            <a:ext cx="9012900" cy="435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Conclusion :</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600" b="1">
                <a:solidFill>
                  <a:srgbClr val="213163"/>
                </a:solidFill>
              </a:rPr>
              <a:t>Title: Advancing Online Voting</a:t>
            </a: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Recap :</a:t>
            </a:r>
            <a:r>
              <a:rPr lang="en">
                <a:solidFill>
                  <a:srgbClr val="213163"/>
                </a:solidFill>
              </a:rPr>
              <a:t> Highlight key features and benefits.</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Commitment:</a:t>
            </a:r>
            <a:r>
              <a:rPr lang="en">
                <a:solidFill>
                  <a:srgbClr val="213163"/>
                </a:solidFill>
              </a:rPr>
              <a:t> Promise ongoing improvements.</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Engagement: </a:t>
            </a:r>
            <a:r>
              <a:rPr lang="en">
                <a:solidFill>
                  <a:srgbClr val="213163"/>
                </a:solidFill>
              </a:rPr>
              <a:t>Encourage user participation.</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Appreciation:</a:t>
            </a:r>
            <a:r>
              <a:rPr lang="en">
                <a:solidFill>
                  <a:srgbClr val="213163"/>
                </a:solidFill>
              </a:rPr>
              <a:t> Thank users for their support.</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Speaker Notes:</a:t>
            </a:r>
            <a:endParaRPr b="1">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Encourage user engagement and contributions.</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Express gratitude for user support in building a stronger platform.</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182" name="Google Shape;182;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83" name="Google Shape;183;p50"/>
          <p:cNvSpPr txBox="1"/>
          <p:nvPr/>
        </p:nvSpPr>
        <p:spPr>
          <a:xfrm>
            <a:off x="138641" y="4713100"/>
            <a:ext cx="3950100" cy="322200"/>
          </a:xfrm>
          <a:prstGeom prst="rect">
            <a:avLst/>
          </a:prstGeom>
          <a:noFill/>
          <a:ln>
            <a:noFill/>
          </a:ln>
        </p:spPr>
        <p:txBody>
          <a:bodyPr spcFirstLastPara="1" wrap="square" lIns="91425" tIns="91425" rIns="91425" bIns="91425" anchor="t" anchorCtr="0">
            <a:noAutofit/>
          </a:bodyPr>
          <a:lstStyle/>
          <a:p>
            <a:pPr lvl="0"/>
            <a:r>
              <a:rPr lang="en" sz="1500" b="1" i="0" u="none" strike="noStrike" cap="none" dirty="0">
                <a:solidFill>
                  <a:schemeClr val="dk1"/>
                </a:solidFill>
              </a:rPr>
              <a:t>Source :</a:t>
            </a:r>
            <a:r>
              <a:rPr lang="en" sz="1500" i="0" u="none" strike="noStrike" cap="none" dirty="0">
                <a:solidFill>
                  <a:schemeClr val="dk1"/>
                </a:solidFill>
              </a:rPr>
              <a:t> </a:t>
            </a:r>
            <a:r>
              <a:rPr lang="en" sz="1600" dirty="0" smtClean="0">
                <a:solidFill>
                  <a:schemeClr val="dk1"/>
                </a:solidFill>
              </a:rPr>
              <a:t>Esakkisubha M</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 sz="2000" b="1" i="0" u="none" strike="noStrike" cap="none">
                <a:solidFill>
                  <a:srgbClr val="213164"/>
                </a:solidFill>
                <a:latin typeface="Arial"/>
                <a:ea typeface="Arial"/>
                <a:cs typeface="Arial"/>
                <a:sym typeface="Arial"/>
              </a:rPr>
              <a:t>CAPSTONE PROJECT SHOWCASE</a:t>
            </a:r>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2129473" y="3183633"/>
            <a:ext cx="4881300" cy="16920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100">
                <a:solidFill>
                  <a:srgbClr val="222222"/>
                </a:solidFill>
                <a:highlight>
                  <a:srgbClr val="FFFFFF"/>
                </a:highlight>
              </a:rPr>
              <a:t> </a:t>
            </a:r>
            <a:r>
              <a:rPr lang="en" sz="1100" b="1">
                <a:solidFill>
                  <a:srgbClr val="222222"/>
                </a:solidFill>
                <a:highlight>
                  <a:srgbClr val="FFFFFF"/>
                </a:highlight>
              </a:rPr>
              <a:t>Voting Application using Django Framework</a:t>
            </a:r>
            <a:endParaRPr sz="1600" b="0" i="0" u="none" strike="noStrike" cap="non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dirty="0">
                <a:solidFill>
                  <a:srgbClr val="213163"/>
                </a:solidFill>
                <a:latin typeface="Arial"/>
                <a:ea typeface="Arial"/>
                <a:cs typeface="Arial"/>
                <a:sym typeface="Arial"/>
              </a:rPr>
              <a:t>Abstract</a:t>
            </a:r>
            <a:endParaRPr sz="1600" b="1">
              <a:solidFill>
                <a:srgbClr val="213163"/>
              </a:solidFill>
            </a:endParaRPr>
          </a:p>
          <a:p>
            <a:pPr marL="0" lvl="0" indent="0" algn="l" rtl="0">
              <a:spcBef>
                <a:spcPts val="0"/>
              </a:spcBef>
              <a:spcAft>
                <a:spcPts val="0"/>
              </a:spcAft>
              <a:buClr>
                <a:schemeClr val="dk1"/>
              </a:buClr>
              <a:buSzPts val="1100"/>
              <a:buFont typeface="Arial"/>
              <a:buNone/>
            </a:pPr>
            <a:endParaRPr sz="1200" b="1">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Django for Secure Online Voting :</a:t>
            </a:r>
            <a:endParaRPr sz="1200" b="1">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dirty="0">
                <a:solidFill>
                  <a:srgbClr val="213163"/>
                </a:solidFill>
              </a:rPr>
              <a:t>   This presentation explores building secure online voting applications with Django, a powerful Python web framework. We'll showcase:</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457200" lvl="0" indent="-304800" algn="l" rtl="0">
              <a:spcBef>
                <a:spcPts val="0"/>
              </a:spcBef>
              <a:spcAft>
                <a:spcPts val="0"/>
              </a:spcAft>
              <a:buClr>
                <a:srgbClr val="213163"/>
              </a:buClr>
              <a:buSzPts val="1200"/>
              <a:buChar char="●"/>
            </a:pPr>
            <a:r>
              <a:rPr lang="en" sz="1200" dirty="0">
                <a:solidFill>
                  <a:srgbClr val="213163"/>
                </a:solidFill>
              </a:rPr>
              <a:t>Rapid Development</a:t>
            </a:r>
            <a:endParaRPr sz="1200">
              <a:solidFill>
                <a:srgbClr val="213163"/>
              </a:solidFill>
            </a:endParaRPr>
          </a:p>
          <a:p>
            <a:pPr marL="457200" lvl="0" indent="-304800" algn="l" rtl="0">
              <a:spcBef>
                <a:spcPts val="0"/>
              </a:spcBef>
              <a:spcAft>
                <a:spcPts val="0"/>
              </a:spcAft>
              <a:buClr>
                <a:srgbClr val="213163"/>
              </a:buClr>
              <a:buSzPts val="1200"/>
              <a:buChar char="●"/>
            </a:pPr>
            <a:r>
              <a:rPr lang="en" sz="1200" dirty="0">
                <a:solidFill>
                  <a:srgbClr val="213163"/>
                </a:solidFill>
              </a:rPr>
              <a:t>Secure Voting</a:t>
            </a:r>
            <a:endParaRPr sz="1200">
              <a:solidFill>
                <a:srgbClr val="213163"/>
              </a:solidFill>
            </a:endParaRPr>
          </a:p>
          <a:p>
            <a:pPr marL="457200" lvl="0" indent="-304800" algn="l" rtl="0">
              <a:spcBef>
                <a:spcPts val="0"/>
              </a:spcBef>
              <a:spcAft>
                <a:spcPts val="0"/>
              </a:spcAft>
              <a:buClr>
                <a:srgbClr val="213163"/>
              </a:buClr>
              <a:buSzPts val="1200"/>
              <a:buChar char="●"/>
            </a:pPr>
            <a:r>
              <a:rPr lang="en" sz="1200" dirty="0">
                <a:solidFill>
                  <a:srgbClr val="213163"/>
                </a:solidFill>
              </a:rPr>
              <a:t>Scalability</a:t>
            </a:r>
            <a:endParaRPr sz="1200">
              <a:solidFill>
                <a:srgbClr val="213163"/>
              </a:solidFill>
            </a:endParaRPr>
          </a:p>
          <a:p>
            <a:pPr marL="457200" lvl="0" indent="0" algn="l" rtl="0">
              <a:spcBef>
                <a:spcPts val="0"/>
              </a:spcBef>
              <a:spcAft>
                <a:spcPts val="0"/>
              </a:spcAft>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dirty="0">
                <a:solidFill>
                  <a:srgbClr val="213163"/>
                </a:solidFill>
              </a:rPr>
              <a:t>Explore user registration, voting security, and administrative controls. See how Django creates secure online voting systems.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36"/>
          <p:cNvSpPr txBox="1"/>
          <p:nvPr/>
        </p:nvSpPr>
        <p:spPr>
          <a:xfrm>
            <a:off x="138651" y="4713100"/>
            <a:ext cx="24099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t>
            </a:r>
            <a:r>
              <a:rPr lang="en" sz="1000" dirty="0" smtClean="0">
                <a:solidFill>
                  <a:schemeClr val="dk1"/>
                </a:solidFill>
              </a:rPr>
              <a:t>Esakkisubha M</a:t>
            </a:r>
            <a:r>
              <a:rPr lang="en" sz="1000" dirty="0" smtClean="0">
                <a:solidFill>
                  <a:schemeClr val="dk1"/>
                </a:solidFill>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Problem Statement</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Developing a secure question-answer platform with Django poses challenges in:</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Ensuring data integrity</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Safeguarding user confidentiality</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Addressing scalability concerns</a:t>
            </a:r>
            <a:endParaRPr sz="1200">
              <a:solidFill>
                <a:srgbClr val="213163"/>
              </a:solidFill>
            </a:endParaRPr>
          </a:p>
          <a:p>
            <a:pPr marL="457200" lvl="0" indent="0" algn="l" rtl="0">
              <a:spcBef>
                <a:spcPts val="0"/>
              </a:spcBef>
              <a:spcAft>
                <a:spcPts val="0"/>
              </a:spcAft>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The challenge is to:</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Create a secure question-answer platform using Django</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Facilitate seamless user engagement</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Implement robust security measures</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Scale effectively to accommodate increasing user interactions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p:txBody>
      </p:sp>
      <p:cxnSp>
        <p:nvCxnSpPr>
          <p:cNvPr id="100" name="Google Shape;100;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1" name="Google Shape;101;p37"/>
          <p:cNvSpPr txBox="1"/>
          <p:nvPr/>
        </p:nvSpPr>
        <p:spPr>
          <a:xfrm>
            <a:off x="138651" y="4713100"/>
            <a:ext cx="2322000" cy="322200"/>
          </a:xfrm>
          <a:prstGeom prst="rect">
            <a:avLst/>
          </a:prstGeom>
          <a:noFill/>
          <a:ln>
            <a:noFill/>
          </a:ln>
        </p:spPr>
        <p:txBody>
          <a:bodyPr spcFirstLastPara="1" wrap="square" lIns="91425" tIns="91425" rIns="91425" bIns="91425" anchor="t" anchorCtr="0">
            <a:noAutofit/>
          </a:bodyPr>
          <a:lstStyle/>
          <a:p>
            <a:pPr lvl="0"/>
            <a:r>
              <a:rPr lang="en" sz="1000" b="0" i="0" u="none" strike="noStrike" cap="none" dirty="0">
                <a:solidFill>
                  <a:schemeClr val="dk1"/>
                </a:solidFill>
                <a:latin typeface="Arial"/>
                <a:ea typeface="Arial"/>
                <a:cs typeface="Arial"/>
                <a:sym typeface="Arial"/>
              </a:rPr>
              <a:t>Source : </a:t>
            </a:r>
            <a:r>
              <a:rPr lang="en" sz="1000" dirty="0" smtClean="0">
                <a:solidFill>
                  <a:schemeClr val="dk1"/>
                </a:solidFill>
              </a:rPr>
              <a:t>Esakkisubha 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8"/>
          <p:cNvSpPr txBox="1">
            <a:spLocks noGrp="1"/>
          </p:cNvSpPr>
          <p:nvPr>
            <p:ph type="title"/>
          </p:nvPr>
        </p:nvSpPr>
        <p:spPr>
          <a:xfrm>
            <a:off x="131025" y="682125"/>
            <a:ext cx="4784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Project Overview</a:t>
            </a:r>
            <a:endParaRPr sz="1600" b="1" i="0" u="none" strike="noStrike" cap="none">
              <a:solidFill>
                <a:srgbClr val="213163"/>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Title :</a:t>
            </a:r>
            <a:r>
              <a:rPr lang="en" sz="1200">
                <a:solidFill>
                  <a:srgbClr val="213163"/>
                </a:solidFill>
              </a:rPr>
              <a:t> Voting Machine with Django</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Developer :</a:t>
            </a:r>
            <a:r>
              <a:rPr lang="en" sz="1200">
                <a:solidFill>
                  <a:srgbClr val="213163"/>
                </a:solidFill>
              </a:rPr>
              <a:t> Arockia Jeba Santhiya A</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Objectives :</a:t>
            </a:r>
            <a:r>
              <a:rPr lang="en" sz="1200">
                <a:solidFill>
                  <a:srgbClr val="213163"/>
                </a:solidFill>
              </a:rPr>
              <a:t> Develop secure online voting with Django, ensuring integrity, scalability, and trust.</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Structure :</a:t>
            </a:r>
            <a:r>
              <a:rPr lang="en" sz="1200">
                <a:solidFill>
                  <a:srgbClr val="213163"/>
                </a:solidFill>
              </a:rPr>
              <a:t> Setup, Authentication, Poll Management, Voting Interface, Results.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Materials :</a:t>
            </a:r>
            <a:r>
              <a:rPr lang="en" sz="1200">
                <a:solidFill>
                  <a:srgbClr val="213163"/>
                </a:solidFill>
              </a:rPr>
              <a:t> Django, database, HTML/CSS, Python.</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Outcome : </a:t>
            </a:r>
            <a:r>
              <a:rPr lang="en" sz="1200">
                <a:solidFill>
                  <a:srgbClr val="213163"/>
                </a:solidFill>
              </a:rPr>
              <a:t>Secure, scalable system, showcasing Django expertise.</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p:txBody>
      </p:sp>
      <p:cxnSp>
        <p:nvCxnSpPr>
          <p:cNvPr id="107" name="Google Shape;107;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8" name="Google Shape;108;p38"/>
          <p:cNvSpPr txBox="1"/>
          <p:nvPr/>
        </p:nvSpPr>
        <p:spPr>
          <a:xfrm>
            <a:off x="138645" y="4713100"/>
            <a:ext cx="2403900" cy="322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lvl="0"/>
            <a:r>
              <a:rPr lang="en" sz="1000" b="0" i="0" u="none" strike="noStrike" cap="none" dirty="0">
                <a:solidFill>
                  <a:schemeClr val="dk1"/>
                </a:solidFill>
                <a:latin typeface="Arial"/>
                <a:ea typeface="Arial"/>
                <a:cs typeface="Arial"/>
                <a:sym typeface="Arial"/>
              </a:rPr>
              <a:t>Source : </a:t>
            </a:r>
            <a:r>
              <a:rPr lang="en" sz="1200" dirty="0" smtClean="0">
                <a:solidFill>
                  <a:schemeClr val="dk1"/>
                </a:solidFill>
              </a:rPr>
              <a:t>Esakkisubha M</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None/>
            </a:pPr>
            <a:endParaRPr sz="1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9"/>
          <p:cNvSpPr txBox="1">
            <a:spLocks noGrp="1"/>
          </p:cNvSpPr>
          <p:nvPr>
            <p:ph type="title"/>
          </p:nvPr>
        </p:nvSpPr>
        <p:spPr>
          <a:xfrm>
            <a:off x="131025" y="682125"/>
            <a:ext cx="51114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Proposed Solution</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Solution Overview:</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Develop a web-based voting application using Django framework.</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Implement secure user authentication and authorization.</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Create an intuitive user interface for casting votes securely.</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Ensure data integrity and confidentiality throughout the voting process.</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Utilize Django's robust features for scalability and administrative control.</a:t>
            </a:r>
            <a:endParaRPr>
              <a:solidFill>
                <a:srgbClr val="213163"/>
              </a:solidFill>
            </a:endParaRPr>
          </a:p>
          <a:p>
            <a:pPr marL="457200" lvl="0" indent="0" algn="l" rtl="0">
              <a:spcBef>
                <a:spcPts val="0"/>
              </a:spcBef>
              <a:spcAft>
                <a:spcPts val="0"/>
              </a:spcAft>
              <a:buNone/>
            </a:pPr>
            <a:endParaRPr>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a:solidFill>
                <a:srgbClr val="213163"/>
              </a:solidFill>
            </a:endParaRPr>
          </a:p>
        </p:txBody>
      </p:sp>
      <p:cxnSp>
        <p:nvCxnSpPr>
          <p:cNvPr id="114" name="Google Shape;114;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 name="Google Shape;115;p39"/>
          <p:cNvSpPr txBox="1"/>
          <p:nvPr/>
        </p:nvSpPr>
        <p:spPr>
          <a:xfrm>
            <a:off x="138645" y="4713100"/>
            <a:ext cx="2631900" cy="322200"/>
          </a:xfrm>
          <a:prstGeom prst="rect">
            <a:avLst/>
          </a:prstGeom>
          <a:noFill/>
          <a:ln>
            <a:noFill/>
          </a:ln>
        </p:spPr>
        <p:txBody>
          <a:bodyPr spcFirstLastPara="1" wrap="square" lIns="91425" tIns="91425" rIns="91425" bIns="91425" anchor="t" anchorCtr="0">
            <a:noAutofit/>
          </a:bodyPr>
          <a:lstStyle/>
          <a:p>
            <a:pPr lvl="0"/>
            <a:r>
              <a:rPr lang="en" sz="1000" b="0" i="0" u="none" strike="noStrike" cap="none" dirty="0">
                <a:solidFill>
                  <a:schemeClr val="dk1"/>
                </a:solidFill>
                <a:latin typeface="Arial"/>
                <a:ea typeface="Arial"/>
                <a:cs typeface="Arial"/>
                <a:sym typeface="Arial"/>
              </a:rPr>
              <a:t>Source </a:t>
            </a:r>
            <a:r>
              <a:rPr lang="en" sz="1000" b="0" i="0" u="none" strike="noStrike" cap="none" dirty="0" smtClean="0">
                <a:solidFill>
                  <a:schemeClr val="dk1"/>
                </a:solidFill>
                <a:latin typeface="Arial"/>
                <a:ea typeface="Arial"/>
                <a:cs typeface="Arial"/>
                <a:sym typeface="Arial"/>
              </a:rPr>
              <a:t>: </a:t>
            </a:r>
            <a:r>
              <a:rPr lang="en" sz="1000" dirty="0" smtClean="0">
                <a:solidFill>
                  <a:schemeClr val="dk1"/>
                </a:solidFill>
              </a:rPr>
              <a:t>Esakkisubha </a:t>
            </a:r>
            <a:r>
              <a:rPr lang="en" sz="1000" dirty="0" smtClean="0">
                <a:solidFill>
                  <a:schemeClr val="dk1"/>
                </a:solidFill>
              </a:rPr>
              <a:t>M</a:t>
            </a:r>
            <a:endParaRPr sz="1200">
              <a:solidFill>
                <a:srgbClr val="213163"/>
              </a:solidFill>
            </a:endParaRPr>
          </a:p>
          <a:p>
            <a:pPr marL="0" marR="0" lvl="0" indent="0" algn="l" rtl="0">
              <a:lnSpc>
                <a:spcPct val="100000"/>
              </a:lnSpc>
              <a:spcBef>
                <a:spcPts val="0"/>
              </a:spcBef>
              <a:spcAft>
                <a:spcPts val="0"/>
              </a:spcAft>
              <a:buNone/>
            </a:pPr>
            <a:endParaRPr sz="1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1"/>
          <p:cNvSpPr txBox="1"/>
          <p:nvPr/>
        </p:nvSpPr>
        <p:spPr>
          <a:xfrm>
            <a:off x="469275" y="752825"/>
            <a:ext cx="8763000" cy="6033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 sz="1600" b="1">
                <a:solidFill>
                  <a:srgbClr val="374151"/>
                </a:solidFill>
                <a:latin typeface="Times New Roman"/>
                <a:ea typeface="Times New Roman"/>
                <a:cs typeface="Times New Roman"/>
                <a:sym typeface="Times New Roman"/>
              </a:rPr>
              <a:t>Speaker Notes:</a:t>
            </a:r>
            <a:endParaRPr sz="1600" b="1">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r>
              <a:rPr lang="en" sz="1500">
                <a:solidFill>
                  <a:srgbClr val="374151"/>
                </a:solidFill>
                <a:latin typeface="Times New Roman"/>
                <a:ea typeface="Times New Roman"/>
                <a:cs typeface="Times New Roman"/>
                <a:sym typeface="Times New Roman"/>
              </a:rPr>
              <a:t>Our proposed solution is to develop a secure online voting system using Django:</a:t>
            </a:r>
            <a:endParaRPr sz="150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Django offers rapid development capabilities, enabling us to build the system efficiently. Its built-in features for authentication, database management, and templating simplify development.</a:t>
            </a: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Implementing robust security measures, such as encryption, authentication, and access controls, ensures data integrity and confidentiality throughout the voting process.</a:t>
            </a: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Leveraging Django's scalability capabilities, we can design the system to handle large voter bases and accommodate increasing user interactions seamlessly.</a:t>
            </a:r>
            <a:endParaRPr sz="150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marR="0" lvl="1" indent="0" algn="l" rtl="0">
              <a:lnSpc>
                <a:spcPct val="150000"/>
              </a:lnSpc>
              <a:spcBef>
                <a:spcPts val="0"/>
              </a:spcBef>
              <a:spcAft>
                <a:spcPts val="0"/>
              </a:spcAft>
              <a:buNone/>
            </a:pPr>
            <a:endParaRPr>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b="0" i="0" u="none" strike="noStrike" cap="none">
              <a:solidFill>
                <a:srgbClr val="374151"/>
              </a:solidFill>
              <a:latin typeface="Times New Roman"/>
              <a:ea typeface="Times New Roman"/>
              <a:cs typeface="Times New Roman"/>
              <a:sym typeface="Times New Roman"/>
            </a:endParaRPr>
          </a:p>
        </p:txBody>
      </p:sp>
      <p:cxnSp>
        <p:nvCxnSpPr>
          <p:cNvPr id="121" name="Google Shape;121;p4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2" name="Google Shape;122;p41"/>
          <p:cNvSpPr txBox="1"/>
          <p:nvPr/>
        </p:nvSpPr>
        <p:spPr>
          <a:xfrm>
            <a:off x="138652" y="4713100"/>
            <a:ext cx="5214300" cy="322200"/>
          </a:xfrm>
          <a:prstGeom prst="rect">
            <a:avLst/>
          </a:prstGeom>
          <a:noFill/>
          <a:ln>
            <a:noFill/>
          </a:ln>
        </p:spPr>
        <p:txBody>
          <a:bodyPr spcFirstLastPara="1" wrap="square" lIns="91425" tIns="91425" rIns="91425" bIns="91425" anchor="t" anchorCtr="0">
            <a:noAutofit/>
          </a:bodyPr>
          <a:lstStyle/>
          <a:p>
            <a:pPr lvl="0"/>
            <a:r>
              <a:rPr lang="en" sz="1700" b="0" i="0" u="none" strike="noStrike" cap="none" dirty="0">
                <a:solidFill>
                  <a:schemeClr val="dk1"/>
                </a:solidFill>
                <a:latin typeface="Arial"/>
                <a:ea typeface="Arial"/>
                <a:cs typeface="Arial"/>
                <a:sym typeface="Arial"/>
              </a:rPr>
              <a:t>Source : </a:t>
            </a:r>
            <a:r>
              <a:rPr lang="en" sz="1800" dirty="0" smtClean="0">
                <a:solidFill>
                  <a:schemeClr val="dk1"/>
                </a:solidFill>
              </a:rPr>
              <a:t>Esakkisubha M</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28" name="Google Shape;128;p42"/>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2"/>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30" name="Google Shape;130;p42"/>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31" name="Google Shape;131;p42"/>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32" name="Google Shape;132;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Front-end</a:t>
            </a:r>
            <a:endParaRPr/>
          </a:p>
        </p:txBody>
      </p:sp>
      <p:sp>
        <p:nvSpPr>
          <p:cNvPr id="133" name="Google Shape;133;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Back-end</a:t>
            </a:r>
            <a:endParaRPr/>
          </a:p>
        </p:txBody>
      </p:sp>
      <p:cxnSp>
        <p:nvCxnSpPr>
          <p:cNvPr id="134" name="Google Shape;134;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5" name="Google Shape;135;p42"/>
          <p:cNvSpPr txBox="1"/>
          <p:nvPr/>
        </p:nvSpPr>
        <p:spPr>
          <a:xfrm>
            <a:off x="138637" y="4713100"/>
            <a:ext cx="5314500" cy="322200"/>
          </a:xfrm>
          <a:prstGeom prst="rect">
            <a:avLst/>
          </a:prstGeom>
          <a:noFill/>
          <a:ln>
            <a:noFill/>
          </a:ln>
        </p:spPr>
        <p:txBody>
          <a:bodyPr spcFirstLastPara="1" wrap="square" lIns="91425" tIns="91425" rIns="91425" bIns="91425" anchor="t" anchorCtr="0">
            <a:noAutofit/>
          </a:bodyPr>
          <a:lstStyle/>
          <a:p>
            <a:pPr lvl="0"/>
            <a:r>
              <a:rPr lang="en" sz="1500" b="0" i="0" u="none" strike="noStrike" cap="none" dirty="0">
                <a:solidFill>
                  <a:schemeClr val="dk1"/>
                </a:solidFill>
                <a:latin typeface="Arial"/>
                <a:ea typeface="Arial"/>
                <a:cs typeface="Arial"/>
                <a:sym typeface="Arial"/>
              </a:rPr>
              <a:t>Source : </a:t>
            </a:r>
            <a:r>
              <a:rPr lang="en" sz="1600" dirty="0" smtClean="0">
                <a:solidFill>
                  <a:schemeClr val="dk1"/>
                </a:solidFill>
              </a:rPr>
              <a:t>Esakkisubha M</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43"/>
          <p:cNvSpPr txBox="1">
            <a:spLocks noGrp="1"/>
          </p:cNvSpPr>
          <p:nvPr>
            <p:ph type="title"/>
          </p:nvPr>
        </p:nvSpPr>
        <p:spPr>
          <a:xfrm>
            <a:off x="131015" y="682125"/>
            <a:ext cx="7213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dirty="0">
                <a:solidFill>
                  <a:srgbClr val="213163"/>
                </a:solidFill>
                <a:latin typeface="Arial"/>
                <a:ea typeface="Arial"/>
                <a:cs typeface="Arial"/>
                <a:sym typeface="Arial"/>
              </a:rPr>
              <a:t>Modelling &amp; Results</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dirty="0">
                <a:solidFill>
                  <a:srgbClr val="213163"/>
                </a:solidFill>
              </a:rPr>
              <a:t>Modelling :   </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dirty="0">
                <a:solidFill>
                  <a:srgbClr val="213163"/>
                </a:solidFill>
              </a:rPr>
              <a:t>System Architecture:</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457200" lvl="0" indent="-330200" algn="l" rtl="0">
              <a:spcBef>
                <a:spcPts val="0"/>
              </a:spcBef>
              <a:spcAft>
                <a:spcPts val="0"/>
              </a:spcAft>
              <a:buClr>
                <a:srgbClr val="213163"/>
              </a:buClr>
              <a:buSzPts val="1600"/>
              <a:buChar char="●"/>
            </a:pPr>
            <a:r>
              <a:rPr lang="en" sz="1600" dirty="0" smtClean="0">
                <a:solidFill>
                  <a:srgbClr val="213163"/>
                </a:solidFill>
              </a:rPr>
              <a:t> Client-server </a:t>
            </a:r>
            <a:r>
              <a:rPr lang="en" sz="1600" dirty="0">
                <a:solidFill>
                  <a:srgbClr val="213163"/>
                </a:solidFill>
              </a:rPr>
              <a:t>architecture with Django as the backend framework</a:t>
            </a:r>
            <a:r>
              <a:rPr lang="en" sz="1600" dirty="0" smtClean="0">
                <a:solidFill>
                  <a:srgbClr val="213163"/>
                </a:solidFill>
              </a:rPr>
              <a:t>.</a:t>
            </a:r>
            <a:endParaRPr sz="1600">
              <a:solidFill>
                <a:srgbClr val="213163"/>
              </a:solidFill>
            </a:endParaRPr>
          </a:p>
          <a:p>
            <a:pPr marL="457200" lvl="0" indent="-330200" algn="l" rtl="0">
              <a:spcBef>
                <a:spcPts val="0"/>
              </a:spcBef>
              <a:spcAft>
                <a:spcPts val="0"/>
              </a:spcAft>
              <a:buClr>
                <a:srgbClr val="213163"/>
              </a:buClr>
              <a:buSzPts val="1600"/>
              <a:buChar char="●"/>
            </a:pPr>
            <a:r>
              <a:rPr lang="en" sz="1600" dirty="0" smtClean="0">
                <a:solidFill>
                  <a:srgbClr val="213163"/>
                </a:solidFill>
              </a:rPr>
              <a:t> </a:t>
            </a:r>
            <a:r>
              <a:rPr lang="en" sz="1600" dirty="0">
                <a:solidFill>
                  <a:srgbClr val="213163"/>
                </a:solidFill>
              </a:rPr>
              <a:t>Database schema for storing user data, polls, and voting results</a:t>
            </a:r>
            <a:r>
              <a:rPr lang="en" sz="1600" dirty="0" smtClean="0">
                <a:solidFill>
                  <a:srgbClr val="213163"/>
                </a:solidFill>
              </a:rPr>
              <a:t>.</a:t>
            </a:r>
            <a:endParaRPr sz="1600">
              <a:solidFill>
                <a:srgbClr val="213163"/>
              </a:solidFill>
            </a:endParaRPr>
          </a:p>
          <a:p>
            <a:pPr marL="457200" lvl="0" indent="-330200" algn="l" rtl="0">
              <a:spcBef>
                <a:spcPts val="0"/>
              </a:spcBef>
              <a:spcAft>
                <a:spcPts val="0"/>
              </a:spcAft>
              <a:buClr>
                <a:srgbClr val="213163"/>
              </a:buClr>
              <a:buSzPts val="1600"/>
              <a:buChar char="●"/>
            </a:pPr>
            <a:r>
              <a:rPr lang="en" sz="1600" dirty="0" smtClean="0">
                <a:solidFill>
                  <a:srgbClr val="213163"/>
                </a:solidFill>
              </a:rPr>
              <a:t> Frontend </a:t>
            </a:r>
            <a:r>
              <a:rPr lang="en" sz="1600" dirty="0">
                <a:solidFill>
                  <a:srgbClr val="213163"/>
                </a:solidFill>
              </a:rPr>
              <a:t>interface using HTML/CSS for user interaction.</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0" lvl="0" indent="0" algn="l" rtl="0">
              <a:spcBef>
                <a:spcPts val="0"/>
              </a:spcBef>
              <a:spcAft>
                <a:spcPts val="0"/>
              </a:spcAft>
              <a:buNone/>
            </a:pPr>
            <a:r>
              <a:rPr lang="en" sz="1600" b="1" dirty="0">
                <a:solidFill>
                  <a:srgbClr val="213163"/>
                </a:solidFill>
              </a:rPr>
              <a:t>Results :</a:t>
            </a:r>
            <a:endParaRPr sz="1600" b="1">
              <a:solidFill>
                <a:srgbClr val="213163"/>
              </a:solidFill>
            </a:endParaRPr>
          </a:p>
          <a:p>
            <a:pPr marL="0" lvl="0" indent="0" algn="l" rtl="0">
              <a:spcBef>
                <a:spcPts val="0"/>
              </a:spcBef>
              <a:spcAft>
                <a:spcPts val="0"/>
              </a:spcAft>
              <a:buNone/>
            </a:pPr>
            <a:endParaRPr sz="1600">
              <a:solidFill>
                <a:srgbClr val="213163"/>
              </a:solidFill>
            </a:endParaRPr>
          </a:p>
          <a:p>
            <a:pPr marL="457200" lvl="0" indent="-317500" algn="l" rtl="0">
              <a:spcBef>
                <a:spcPts val="0"/>
              </a:spcBef>
              <a:spcAft>
                <a:spcPts val="0"/>
              </a:spcAft>
              <a:buClr>
                <a:srgbClr val="213163"/>
              </a:buClr>
              <a:buSzPts val="1400"/>
              <a:buChar char="●"/>
            </a:pPr>
            <a:r>
              <a:rPr lang="en" dirty="0">
                <a:solidFill>
                  <a:srgbClr val="213163"/>
                </a:solidFill>
              </a:rPr>
              <a:t>Response time: Measure system responsiveness to user actions.</a:t>
            </a:r>
            <a:endParaRPr>
              <a:solidFill>
                <a:srgbClr val="213163"/>
              </a:solidFill>
            </a:endParaRPr>
          </a:p>
          <a:p>
            <a:pPr marL="457200" lvl="0" indent="-317500" algn="l" rtl="0">
              <a:spcBef>
                <a:spcPts val="0"/>
              </a:spcBef>
              <a:spcAft>
                <a:spcPts val="0"/>
              </a:spcAft>
              <a:buClr>
                <a:srgbClr val="213163"/>
              </a:buClr>
              <a:buSzPts val="1400"/>
              <a:buChar char="●"/>
            </a:pPr>
            <a:r>
              <a:rPr lang="en" dirty="0">
                <a:solidFill>
                  <a:srgbClr val="213163"/>
                </a:solidFill>
              </a:rPr>
              <a:t>Scalability: Assess system's ability to handle increasing user loads.</a:t>
            </a:r>
            <a:endParaRPr>
              <a:solidFill>
                <a:srgbClr val="213163"/>
              </a:solidFill>
            </a:endParaRPr>
          </a:p>
          <a:p>
            <a:pPr marL="457200" lvl="0" indent="-317500" algn="l" rtl="0">
              <a:spcBef>
                <a:spcPts val="0"/>
              </a:spcBef>
              <a:spcAft>
                <a:spcPts val="0"/>
              </a:spcAft>
              <a:buClr>
                <a:srgbClr val="213163"/>
              </a:buClr>
              <a:buSzPts val="1400"/>
              <a:buChar char="●"/>
            </a:pPr>
            <a:r>
              <a:rPr lang="en" dirty="0">
                <a:solidFill>
                  <a:srgbClr val="213163"/>
                </a:solidFill>
              </a:rPr>
              <a:t>Security: Evaluate effectiveness of security measures in protecting user data.</a:t>
            </a:r>
            <a:endParaRPr>
              <a:solidFill>
                <a:srgbClr val="213163"/>
              </a:solidFill>
            </a:endParaRPr>
          </a:p>
          <a:p>
            <a:pPr marL="0" lvl="0" indent="0" algn="l" rtl="0">
              <a:spcBef>
                <a:spcPts val="0"/>
              </a:spcBef>
              <a:spcAft>
                <a:spcPts val="0"/>
              </a:spcAft>
              <a:buClr>
                <a:schemeClr val="dk1"/>
              </a:buClr>
              <a:buSzPts val="1100"/>
              <a:buFont typeface="Arial"/>
              <a:buNone/>
            </a:pPr>
            <a:endParaRPr sz="1600">
              <a:solidFill>
                <a:srgbClr val="213163"/>
              </a:solidFill>
            </a:endParaRPr>
          </a:p>
          <a:p>
            <a:pPr marL="0" lvl="0" indent="0" algn="l" rtl="0">
              <a:spcBef>
                <a:spcPts val="0"/>
              </a:spcBef>
              <a:spcAft>
                <a:spcPts val="0"/>
              </a:spcAft>
              <a:buNone/>
            </a:pPr>
            <a:endParaRPr sz="1600">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141" name="Google Shape;141;p43"/>
          <p:cNvCxnSpPr/>
          <p:nvPr/>
        </p:nvCxnSpPr>
        <p:spPr>
          <a:xfrm>
            <a:off x="0" y="4623960"/>
            <a:ext cx="9144000" cy="0"/>
          </a:xfrm>
          <a:prstGeom prst="straightConnector1">
            <a:avLst/>
          </a:prstGeom>
          <a:noFill/>
          <a:ln w="9525" cap="flat" cmpd="sng">
            <a:solidFill>
              <a:srgbClr val="BFBFBF"/>
            </a:solidFill>
            <a:prstDash val="solid"/>
            <a:round/>
            <a:headEnd type="none" w="sm" len="sm"/>
            <a:tailEnd type="none" w="sm" len="sm"/>
          </a:ln>
        </p:spPr>
      </p:cxnSp>
      <p:sp>
        <p:nvSpPr>
          <p:cNvPr id="142" name="Google Shape;142;p43"/>
          <p:cNvSpPr txBox="1"/>
          <p:nvPr/>
        </p:nvSpPr>
        <p:spPr>
          <a:xfrm>
            <a:off x="138635" y="4713100"/>
            <a:ext cx="5976300" cy="322200"/>
          </a:xfrm>
          <a:prstGeom prst="rect">
            <a:avLst/>
          </a:prstGeom>
          <a:noFill/>
          <a:ln>
            <a:noFill/>
          </a:ln>
        </p:spPr>
        <p:txBody>
          <a:bodyPr spcFirstLastPara="1" wrap="square" lIns="91425" tIns="91425" rIns="91425" bIns="91425" anchor="t" anchorCtr="0">
            <a:noAutofit/>
          </a:bodyPr>
          <a:lstStyle/>
          <a:p>
            <a:pPr lvl="0"/>
            <a:r>
              <a:rPr lang="en" sz="1500" b="0" i="0" u="none" strike="noStrike" cap="none" dirty="0">
                <a:solidFill>
                  <a:schemeClr val="dk1"/>
                </a:solidFill>
                <a:latin typeface="Arial"/>
                <a:ea typeface="Arial"/>
                <a:cs typeface="Arial"/>
                <a:sym typeface="Arial"/>
              </a:rPr>
              <a:t>Source : </a:t>
            </a:r>
            <a:r>
              <a:rPr lang="en" sz="1600" dirty="0" smtClean="0">
                <a:solidFill>
                  <a:schemeClr val="dk1"/>
                </a:solidFill>
              </a:rPr>
              <a:t>Esakkisubha M</a:t>
            </a:r>
            <a:endParaRPr sz="19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839</Words>
  <PresentationFormat>On-screen Show (16:9)</PresentationFormat>
  <Paragraphs>293</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Simple Light</vt:lpstr>
      <vt:lpstr>Slide 1</vt:lpstr>
      <vt:lpstr>Slide 2</vt:lpstr>
      <vt:lpstr>Abstract  Django for Secure Online Voting :     This presentation explores building secure online voting applications with Django, a powerful Python web framework. We'll showcase:  Rapid Development Secure Voting Scalability  Explore user registration, voting security, and administrative controls. See how Django creates secure online voting systems.        </vt:lpstr>
      <vt:lpstr>Problem Statement  Developing a secure question-answer platform with Django poses challenges in: Ensuring data integrity Safeguarding user confidentiality Addressing scalability concerns  The challenge is to:  Create a secure question-answer platform using Django Facilitate seamless user engagement Implement robust security measures Scale effectively to accommodate increasing user interactions       </vt:lpstr>
      <vt:lpstr>Project Overview  Title : Voting Machine with Django  Developer : Arockia Jeba Santhiya A  Objectives : Develop secure online voting with Django, ensuring integrity, scalability, and trust.  Structure : Setup, Authentication, Poll Management, Voting Interface, Results.  Materials : Django, database, HTML/CSS, Python.  Outcome : Secure, scalable system, showcasing Django expertise. </vt:lpstr>
      <vt:lpstr>Proposed Solution  Solution Overview:  Develop a web-based voting application using Django framework.  Implement secure user authentication and authorization.  Create an intuitive user interface for casting votes securely.  Ensure data integrity and confidentiality throughout the voting process.  Utilize Django's robust features for scalability and administrative control.  </vt:lpstr>
      <vt:lpstr>Slide 7</vt:lpstr>
      <vt:lpstr>Technology Used</vt:lpstr>
      <vt:lpstr>Modelling &amp; Results  Modelling :    System Architecture:   Client-server architecture with Django as the backend framework.  Database schema for storing user data, polls, and voting results.  Frontend interface using HTML/CSS for user interaction.  Results :  Response time: Measure system responsiveness to user actions. Scalability: Assess system's ability to handle increasing user loads. Security: Evaluate effectiveness of security measures in protecting user data.    </vt:lpstr>
      <vt:lpstr>Homepage</vt:lpstr>
      <vt:lpstr>          Registration Page :     New users sign up to join the community.  Form : Users enter username, email, and password.  Benefits : Access exclusive content, personalized features.  Encouragement : Emphasize value of joining.  </vt:lpstr>
      <vt:lpstr>           Login Page :                                               Gateway for secure account access. Users enter credentials for authentication. Emphasize security: Encryption, authentication. Crucial for account integrity and confidentiality.   .   </vt:lpstr>
      <vt:lpstr>                                                                                                                                                                                                                Admin Page    Backend access for website management. Tasks: Content, user, and site management. Importance: Maintaining integrity, managing interactions, ensuring compliance. Empowerment: Customizing site for community needs, ensuring smooth operation.         </vt:lpstr>
      <vt:lpstr>                                                                                                                                                                                                                                                                                    Blog Page  Functionality : Users contribute by adding questions and choices.  Admin Privileges : Only administrators add users and groups.  Special Login : Users access enhanced features.  Speaker Notes:  Blog page enables community interaction.  Users add questions and choices.  Admins manage users and groups.  Special login grants users enhanced features.    </vt:lpstr>
      <vt:lpstr>                           Future Enhancements:                     Enhanced Profiles: Personalize with avatars and bios.  Voting Analytics: Insights into user trends.  Community Forums: Facilitate user interaction.  Mobile App: Extend accessibility.  Speaker Notes:  Enhance profiles for personalization. Provide voting analytics for insights. Add community forums for interaction. Develop a mobile app for wider accessibility.     </vt:lpstr>
      <vt:lpstr>Conclusion :  Title: Advancing Online Voting  Recap : Highlight key features and benefits.  Commitment: Promise ongoing improvements.  Engagement: Encourage user participation.  Appreciation: Thank users for their support.  Speaker Notes:  Encourage user engagement and contributions.  Express gratitude for user support in building a stronger platform.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Moinudeen Syed</dc:creator>
  <cp:lastModifiedBy>welcome</cp:lastModifiedBy>
  <cp:revision>2</cp:revision>
  <dcterms:modified xsi:type="dcterms:W3CDTF">2024-04-11T09:48:47Z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