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c0e7a7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c0e7a7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4698117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4698117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341274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9341274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9341274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9341274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9341274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9341274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9341274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9341274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9341274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9341274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AdaBoost (Adaptive Boosting) Algorithms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6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683575" y="11524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Model 1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683575" y="3659863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Model n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683575" y="24061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Model 2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893100" y="2382700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534000" y="1936675"/>
            <a:ext cx="113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Update weights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534000" y="3239650"/>
            <a:ext cx="113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Update weights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32325" y="2463100"/>
            <a:ext cx="14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Predictive Model 2   result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003350" y="3190150"/>
            <a:ext cx="14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Predictive Model 3  result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99875" y="4712175"/>
            <a:ext cx="62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Week Model 1,2,..n are individual models (mostly decision tree stumps </a:t>
            </a:r>
            <a:r>
              <a:rPr lang="en" sz="1000">
                <a:solidFill>
                  <a:schemeClr val="dk2"/>
                </a:solidFill>
              </a:rPr>
              <a:t>which</a:t>
            </a:r>
            <a:r>
              <a:rPr lang="en" sz="1000">
                <a:solidFill>
                  <a:schemeClr val="dk2"/>
                </a:solidFill>
              </a:rPr>
              <a:t> has max_depth=1)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790200" y="11524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on D</a:t>
            </a:r>
            <a:r>
              <a:rPr lang="en"/>
              <a:t>ata </a:t>
            </a:r>
            <a:r>
              <a:rPr lang="en"/>
              <a:t>1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790200" y="24061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on D</a:t>
            </a:r>
            <a:r>
              <a:rPr lang="en"/>
              <a:t>ata </a:t>
            </a:r>
            <a:r>
              <a:rPr lang="en"/>
              <a:t>2</a:t>
            </a:r>
            <a:endParaRPr/>
          </a:p>
        </p:txBody>
      </p:sp>
      <p:cxnSp>
        <p:nvCxnSpPr>
          <p:cNvPr id="73" name="Google Shape;73;p14"/>
          <p:cNvCxnSpPr>
            <a:stCxn id="71" idx="2"/>
            <a:endCxn id="74" idx="0"/>
          </p:cNvCxnSpPr>
          <p:nvPr/>
        </p:nvCxnSpPr>
        <p:spPr>
          <a:xfrm rot="5400000">
            <a:off x="2476050" y="267625"/>
            <a:ext cx="434700" cy="3757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72" idx="2"/>
            <a:endCxn id="76" idx="0"/>
          </p:cNvCxnSpPr>
          <p:nvPr/>
        </p:nvCxnSpPr>
        <p:spPr>
          <a:xfrm rot="5400000">
            <a:off x="2492700" y="1504675"/>
            <a:ext cx="401400" cy="37572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2" idx="3"/>
            <a:endCxn id="71" idx="1"/>
          </p:cNvCxnSpPr>
          <p:nvPr/>
        </p:nvCxnSpPr>
        <p:spPr>
          <a:xfrm>
            <a:off x="3247175" y="1540675"/>
            <a:ext cx="5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3732325" y="36598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D</a:t>
            </a:r>
            <a:r>
              <a:rPr lang="en"/>
              <a:t>ata </a:t>
            </a:r>
            <a:r>
              <a:rPr lang="en"/>
              <a:t>n</a:t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3220950" y="2794375"/>
            <a:ext cx="5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3" idx="3"/>
            <a:endCxn id="78" idx="1"/>
          </p:cNvCxnSpPr>
          <p:nvPr/>
        </p:nvCxnSpPr>
        <p:spPr>
          <a:xfrm>
            <a:off x="3247175" y="4048063"/>
            <a:ext cx="48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endCxn id="62" idx="1"/>
          </p:cNvCxnSpPr>
          <p:nvPr/>
        </p:nvCxnSpPr>
        <p:spPr>
          <a:xfrm>
            <a:off x="676175" y="1525675"/>
            <a:ext cx="100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endCxn id="64" idx="1"/>
          </p:cNvCxnSpPr>
          <p:nvPr/>
        </p:nvCxnSpPr>
        <p:spPr>
          <a:xfrm>
            <a:off x="703475" y="2768275"/>
            <a:ext cx="9801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endCxn id="63" idx="1"/>
          </p:cNvCxnSpPr>
          <p:nvPr/>
        </p:nvCxnSpPr>
        <p:spPr>
          <a:xfrm flipH="1" rot="10800000">
            <a:off x="666875" y="4048063"/>
            <a:ext cx="10167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465925" y="1260750"/>
            <a:ext cx="7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Data 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31025" y="2363550"/>
            <a:ext cx="7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Data 2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31025" y="3583925"/>
            <a:ext cx="7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Data n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5" name="Google Shape;85;p14"/>
          <p:cNvCxnSpPr>
            <a:stCxn id="71" idx="3"/>
            <a:endCxn id="65" idx="1"/>
          </p:cNvCxnSpPr>
          <p:nvPr/>
        </p:nvCxnSpPr>
        <p:spPr>
          <a:xfrm>
            <a:off x="5353800" y="1540675"/>
            <a:ext cx="1539300" cy="123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72" idx="3"/>
            <a:endCxn id="65" idx="1"/>
          </p:cNvCxnSpPr>
          <p:nvPr/>
        </p:nvCxnSpPr>
        <p:spPr>
          <a:xfrm flipH="1" rot="10800000">
            <a:off x="5353800" y="2770975"/>
            <a:ext cx="1539300" cy="2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78" idx="3"/>
          </p:cNvCxnSpPr>
          <p:nvPr/>
        </p:nvCxnSpPr>
        <p:spPr>
          <a:xfrm flipH="1" rot="10800000">
            <a:off x="5295925" y="2795575"/>
            <a:ext cx="843300" cy="125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33333"/>
              <a:buAutoNum type="arabi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Initially assign same weights to each record in the dataset.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b="1" lang="en" sz="1350">
                <a:solidFill>
                  <a:srgbClr val="111111"/>
                </a:solidFill>
              </a:rPr>
              <a:t>Sample weight = 1/N</a:t>
            </a:r>
            <a:endParaRPr b="1" sz="1350">
              <a:solidFill>
                <a:srgbClr val="111111"/>
              </a:solidFill>
            </a:endParaRPr>
          </a:p>
          <a:p>
            <a:pPr indent="-301466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romanL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Where N = Number of records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rabi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Get random samples and replace the original data with the probabilities equal to the sample weights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1466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Fit the model to the random samples and predict the classes for the original data. 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Here model is Decision stumps which has one node and two leaves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3846"/>
              <a:buAutoNum type="arabicPeriod"/>
            </a:pPr>
            <a:r>
              <a:rPr lang="en" sz="1300">
                <a:solidFill>
                  <a:srgbClr val="111111"/>
                </a:solidFill>
              </a:rPr>
              <a:t>Calculate Total Error</a:t>
            </a:r>
            <a:endParaRPr sz="1300">
              <a:solidFill>
                <a:srgbClr val="111111"/>
              </a:solidFill>
            </a:endParaRPr>
          </a:p>
          <a:p>
            <a:pPr indent="-30146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lang="en" sz="1350">
                <a:solidFill>
                  <a:srgbClr val="111111"/>
                </a:solidFill>
              </a:rPr>
              <a:t>Total error is nothing but the sum of weights of misclassified record.</a:t>
            </a:r>
            <a:endParaRPr sz="1350">
              <a:solidFill>
                <a:srgbClr val="111111"/>
              </a:solidFill>
            </a:endParaRPr>
          </a:p>
          <a:p>
            <a:pPr indent="-30146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b="1" lang="en" sz="1350">
                <a:solidFill>
                  <a:srgbClr val="111111"/>
                </a:solidFill>
              </a:rPr>
              <a:t>Total Error</a:t>
            </a:r>
            <a:r>
              <a:rPr lang="en" sz="1350">
                <a:solidFill>
                  <a:srgbClr val="111111"/>
                </a:solidFill>
              </a:rPr>
              <a:t> = </a:t>
            </a:r>
            <a:r>
              <a:rPr b="1" lang="en" sz="1350">
                <a:solidFill>
                  <a:srgbClr val="111111"/>
                </a:solidFill>
              </a:rPr>
              <a:t>Weights of wrongly predicted records i.e sum(wrongly predicted data * sample weights)</a:t>
            </a:r>
            <a:endParaRPr b="1" sz="1350">
              <a:solidFill>
                <a:srgbClr val="111111"/>
              </a:solidFill>
            </a:endParaRPr>
          </a:p>
          <a:p>
            <a:pPr indent="-30146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lang="en" sz="1350">
                <a:solidFill>
                  <a:srgbClr val="111111"/>
                </a:solidFill>
              </a:rPr>
              <a:t>Total error will be always between 0 and 1.</a:t>
            </a:r>
            <a:endParaRPr sz="1350">
              <a:solidFill>
                <a:srgbClr val="111111"/>
              </a:solidFill>
            </a:endParaRPr>
          </a:p>
          <a:p>
            <a:pPr indent="-30146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lang="en" sz="1350">
                <a:solidFill>
                  <a:srgbClr val="111111"/>
                </a:solidFill>
              </a:rPr>
              <a:t>0 represents perfect stump (correct classification)</a:t>
            </a:r>
            <a:endParaRPr sz="1350">
              <a:solidFill>
                <a:srgbClr val="111111"/>
              </a:solidFill>
            </a:endParaRPr>
          </a:p>
          <a:p>
            <a:pPr indent="-30146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lang="en" sz="1350">
                <a:solidFill>
                  <a:srgbClr val="111111"/>
                </a:solidFill>
              </a:rPr>
              <a:t>1 represents weak stump (misclassification)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863550"/>
            <a:ext cx="8520600" cy="4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Steps: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4. </a:t>
            </a:r>
            <a:r>
              <a:rPr b="1" lang="en" sz="1100">
                <a:solidFill>
                  <a:srgbClr val="111111"/>
                </a:solidFill>
              </a:rPr>
              <a:t>Calculate Performance of the Stump</a:t>
            </a:r>
            <a:endParaRPr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lphaLcPeriod"/>
            </a:pPr>
            <a:r>
              <a:rPr lang="en" sz="1100">
                <a:solidFill>
                  <a:srgbClr val="111111"/>
                </a:solidFill>
              </a:rPr>
              <a:t>Performance of the stump(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α</a:t>
            </a:r>
            <a:r>
              <a:rPr lang="en" sz="1100">
                <a:solidFill>
                  <a:srgbClr val="111111"/>
                </a:solidFill>
              </a:rPr>
              <a:t>)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111111"/>
                </a:solidFill>
              </a:rPr>
              <a:t>= ½ log (1 – Total error/Total error)</a:t>
            </a:r>
            <a:endParaRPr sz="1100">
              <a:solidFill>
                <a:srgbClr val="11111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lphaLcPeriod"/>
            </a:pPr>
            <a:r>
              <a:rPr lang="en" sz="1100">
                <a:solidFill>
                  <a:srgbClr val="111111"/>
                </a:solidFill>
              </a:rPr>
              <a:t>If the total error is 0.5, then the performance of the stump will be zero.</a:t>
            </a:r>
            <a:endParaRPr sz="1100">
              <a:solidFill>
                <a:srgbClr val="111111"/>
              </a:solidFill>
            </a:endParaRPr>
          </a:p>
          <a:p>
            <a:pPr indent="-298450" lvl="1" marL="9144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lphaLcPeriod"/>
            </a:pPr>
            <a:r>
              <a:rPr lang="en" sz="1100">
                <a:solidFill>
                  <a:srgbClr val="111111"/>
                </a:solidFill>
              </a:rPr>
              <a:t>If the total error is 0 or 1, then the performance will become infinity </a:t>
            </a:r>
            <a:endParaRPr sz="1100">
              <a:solidFill>
                <a:srgbClr val="111111"/>
              </a:solidFill>
            </a:endParaRPr>
          </a:p>
          <a:p>
            <a:pPr indent="0" lvl="0" marL="914400" marR="508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</a:rPr>
              <a:t>or -infinity respectively.</a:t>
            </a:r>
            <a:endParaRPr sz="1100">
              <a:solidFill>
                <a:srgbClr val="111111"/>
              </a:solidFill>
            </a:endParaRPr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lphaLcPeriod"/>
            </a:pPr>
            <a:r>
              <a:rPr lang="en" sz="1100">
                <a:solidFill>
                  <a:srgbClr val="111111"/>
                </a:solidFill>
              </a:rPr>
              <a:t>If the performance high , then stump did the good job and if the performance is low, then stump didn't do good job. Using performance stump(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α</a:t>
            </a:r>
            <a:r>
              <a:rPr lang="en" sz="1100">
                <a:solidFill>
                  <a:srgbClr val="111111"/>
                </a:solidFill>
              </a:rPr>
              <a:t>), we can increase the weights of the wrongly classified records and decrease the weights of the correctly classified records.</a:t>
            </a:r>
            <a:endParaRPr sz="1100">
              <a:solidFill>
                <a:srgbClr val="11111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111111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975" y="723375"/>
            <a:ext cx="1984076" cy="25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</a:rPr>
              <a:t>5. Update weights</a:t>
            </a:r>
            <a:endParaRPr b="1"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7895" lvl="1" marL="914400" rtl="0" algn="l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Based on the performance of the stump(α) update the weights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789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b="1" lang="en" sz="1350">
                <a:solidFill>
                  <a:srgbClr val="111111"/>
                </a:solidFill>
              </a:rPr>
              <a:t>New weight = Weight * e</a:t>
            </a:r>
            <a:r>
              <a:rPr b="1" baseline="30000" lang="en" sz="1350">
                <a:solidFill>
                  <a:srgbClr val="111111"/>
                </a:solidFill>
              </a:rPr>
              <a:t>(performance)</a:t>
            </a:r>
            <a:r>
              <a:rPr b="1" lang="en" sz="1350">
                <a:solidFill>
                  <a:srgbClr val="111111"/>
                </a:solidFill>
              </a:rPr>
              <a:t> → wrongly predicted  records</a:t>
            </a:r>
            <a:endParaRPr b="1" sz="1350">
              <a:solidFill>
                <a:srgbClr val="111111"/>
              </a:solidFill>
            </a:endParaRPr>
          </a:p>
          <a:p>
            <a:pPr indent="-30789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b="1" lang="en" sz="1350">
                <a:solidFill>
                  <a:srgbClr val="111111"/>
                </a:solidFill>
              </a:rPr>
              <a:t>New weight = Weight * e</a:t>
            </a:r>
            <a:r>
              <a:rPr b="1" baseline="30000" lang="en" sz="1350">
                <a:solidFill>
                  <a:srgbClr val="111111"/>
                </a:solidFill>
              </a:rPr>
              <a:t>-(performance)</a:t>
            </a:r>
            <a:r>
              <a:rPr b="1" lang="en" sz="1350">
                <a:solidFill>
                  <a:srgbClr val="111111"/>
                </a:solidFill>
              </a:rPr>
              <a:t> → correctly predicted records</a:t>
            </a:r>
            <a:endParaRPr b="1" sz="1350">
              <a:solidFill>
                <a:srgbClr val="111111"/>
              </a:solidFill>
            </a:endParaRPr>
          </a:p>
          <a:p>
            <a:pPr indent="-30789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alphaL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Wrongly predicted: e^(performance)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789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romanL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When the performance is relatively large, the last stump did good job and new sample weight is high as compared to old stumps.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789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AutoNum type="romanLcPeriod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When the performance is relatively low, the last stump did not  do good job and new sample weight is little bit higher  as compared to old stumps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Steps: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1111"/>
                </a:solidFill>
                <a:highlight>
                  <a:srgbClr val="FFFFFF"/>
                </a:highlight>
              </a:rPr>
              <a:t>5. Update weights</a:t>
            </a:r>
            <a:endParaRPr b="1"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      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e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Correctly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 predicted: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e^-(performance)</a:t>
            </a:r>
            <a:endParaRPr b="1" sz="1100">
              <a:solidFill>
                <a:srgbClr val="111111"/>
              </a:solidFill>
            </a:endParaRPr>
          </a:p>
          <a:p>
            <a:pPr indent="-298450" lvl="2" marL="13716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romanLcPeriod"/>
            </a:pP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When the performance is relatively large, the last stump did good job and new sample weight is small as compared to old stumps.</a:t>
            </a:r>
            <a:endParaRPr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romanLcPeriod"/>
            </a:pP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When the performance is relatively low, the last stump did not  do good job and new sample weight is little bit smaller  as compared to old stumps</a:t>
            </a:r>
            <a:endParaRPr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sz="11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Performance of wrong prediction </a:t>
            </a:r>
            <a:r>
              <a:rPr lang="en"/>
              <a:t>          </a:t>
            </a:r>
            <a:r>
              <a:rPr b="1" lang="en"/>
              <a:t>Performance of right prediction</a:t>
            </a:r>
            <a:endParaRPr b="1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00" y="1660575"/>
            <a:ext cx="3893075" cy="26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800" y="1763326"/>
            <a:ext cx="3893074" cy="255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6. Normalize weight</a:t>
            </a:r>
            <a:endParaRPr b="1" sz="110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The initial sum sample weights is equal to 1 so the updated weight should not be zero so we need to divide the weight with sum of updated weights</a:t>
            </a:r>
            <a:endParaRPr sz="1100"/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b="1" lang="en" sz="1100"/>
              <a:t>Normalize weight = weight/sum(weight)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1111"/>
                </a:solidFill>
              </a:rPr>
              <a:t>7. Update weights in iteration</a:t>
            </a:r>
            <a:endParaRPr b="1" sz="1100">
              <a:solidFill>
                <a:srgbClr val="11111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rabicPeriod"/>
            </a:pPr>
            <a:r>
              <a:rPr lang="en" sz="1100">
                <a:solidFill>
                  <a:srgbClr val="111111"/>
                </a:solidFill>
              </a:rPr>
              <a:t>Go to the second stump and update the weight so that wrongly predicted records have high weights  and will</a:t>
            </a:r>
            <a:r>
              <a:rPr b="1" lang="en" sz="1100">
                <a:solidFill>
                  <a:srgbClr val="111111"/>
                </a:solidFill>
              </a:rPr>
              <a:t> 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get higher probability of getting selected</a:t>
            </a:r>
            <a:endParaRPr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8.</a:t>
            </a:r>
            <a:r>
              <a:rPr b="1" lang="en" sz="1100">
                <a:solidFill>
                  <a:srgbClr val="111111"/>
                </a:solidFill>
                <a:highlight>
                  <a:srgbClr val="FFFFFF"/>
                </a:highlight>
              </a:rPr>
              <a:t> Repeat the steps 2 to 5 until we reach the 100% accuracy or  the n_estimators are exhausted</a:t>
            </a:r>
            <a:endParaRPr b="1"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1111"/>
                </a:solidFill>
                <a:highlight>
                  <a:srgbClr val="FFFFFF"/>
                </a:highlight>
              </a:rPr>
              <a:t>9. Final prediction</a:t>
            </a:r>
            <a:endParaRPr b="1"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	</a:t>
            </a:r>
            <a:r>
              <a:rPr b="1" lang="en" sz="1100">
                <a:solidFill>
                  <a:srgbClr val="111111"/>
                </a:solidFill>
                <a:highlight>
                  <a:srgbClr val="FFFFFF"/>
                </a:highlight>
              </a:rPr>
              <a:t>Final prediction  =</a:t>
            </a:r>
            <a:r>
              <a:rPr lang="en" sz="11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111111"/>
                </a:solidFill>
              </a:rPr>
              <a:t> ∑ (α</a:t>
            </a:r>
            <a:r>
              <a:rPr b="1" baseline="-25000" lang="en" sz="1100">
                <a:solidFill>
                  <a:srgbClr val="111111"/>
                </a:solidFill>
              </a:rPr>
              <a:t>i</a:t>
            </a:r>
            <a:r>
              <a:rPr b="1" lang="en" sz="1100">
                <a:solidFill>
                  <a:srgbClr val="111111"/>
                </a:solidFill>
              </a:rPr>
              <a:t>* (predicted value at each iteration)). Here </a:t>
            </a:r>
            <a:r>
              <a:rPr b="1" lang="en" sz="1100">
                <a:solidFill>
                  <a:srgbClr val="111111"/>
                </a:solidFill>
              </a:rPr>
              <a:t>α</a:t>
            </a:r>
            <a:r>
              <a:rPr b="1" baseline="-25000" lang="en" sz="1100">
                <a:solidFill>
                  <a:srgbClr val="111111"/>
                </a:solidFill>
              </a:rPr>
              <a:t>i</a:t>
            </a:r>
            <a:r>
              <a:rPr b="1" lang="en" sz="1100">
                <a:solidFill>
                  <a:srgbClr val="111111"/>
                </a:solidFill>
              </a:rPr>
              <a:t> is performance values of stump</a:t>
            </a:r>
            <a:endParaRPr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