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3c0e7a7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3c0e7a7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a81766d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a81766d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a81766d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a81766d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a81766d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a81766d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a81766d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a81766d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LightGBM</a:t>
            </a:r>
            <a:r>
              <a:rPr lang="en"/>
              <a:t> Algorithms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What is LightGBM (</a:t>
            </a:r>
            <a:r>
              <a:rPr lang="en" sz="2200"/>
              <a:t>Lightweight</a:t>
            </a:r>
            <a:r>
              <a:rPr lang="en" sz="2200"/>
              <a:t> </a:t>
            </a:r>
            <a:r>
              <a:rPr lang="en" sz="2200"/>
              <a:t>Gradient </a:t>
            </a:r>
            <a:r>
              <a:rPr lang="en" sz="2200"/>
              <a:t>Boosting Machine) Algorithms</a:t>
            </a:r>
            <a:endParaRPr sz="2200"/>
          </a:p>
        </p:txBody>
      </p:sp>
      <p:sp>
        <p:nvSpPr>
          <p:cNvPr id="61" name="Google Shape;61;p14"/>
          <p:cNvSpPr/>
          <p:nvPr/>
        </p:nvSpPr>
        <p:spPr>
          <a:xfrm>
            <a:off x="1683575" y="1152475"/>
            <a:ext cx="1563600" cy="776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Model 1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683575" y="3659863"/>
            <a:ext cx="1563600" cy="776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Model n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683575" y="2406175"/>
            <a:ext cx="1563600" cy="776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Model 2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893100" y="2382700"/>
            <a:ext cx="1563600" cy="776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046425" y="1936675"/>
            <a:ext cx="161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GOSS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836125" y="3313375"/>
            <a:ext cx="183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</a:rPr>
              <a:t>        </a:t>
            </a: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</a:rPr>
              <a:t>GOSS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732325" y="2463100"/>
            <a:ext cx="141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Predictive Model 2   result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003350" y="3190150"/>
            <a:ext cx="141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Predictive Model 3  result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099875" y="4712175"/>
            <a:ext cx="621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Week Model 1,2,..n are individual models.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GOSS</a:t>
            </a:r>
            <a:r>
              <a:rPr lang="en" sz="1000">
                <a:solidFill>
                  <a:schemeClr val="dk2"/>
                </a:solidFill>
              </a:rPr>
              <a:t> - </a:t>
            </a:r>
            <a:r>
              <a:rPr lang="en" sz="1000">
                <a:solidFill>
                  <a:schemeClr val="dk2"/>
                </a:solidFill>
              </a:rPr>
              <a:t>Gradient based One Side Sampling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790200" y="1152475"/>
            <a:ext cx="1563600" cy="776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on Model 1 (y1)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790200" y="2406175"/>
            <a:ext cx="1563600" cy="776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on Model 2 (y2)</a:t>
            </a:r>
            <a:endParaRPr/>
          </a:p>
        </p:txBody>
      </p:sp>
      <p:cxnSp>
        <p:nvCxnSpPr>
          <p:cNvPr id="72" name="Google Shape;72;p14"/>
          <p:cNvCxnSpPr>
            <a:stCxn id="70" idx="2"/>
          </p:cNvCxnSpPr>
          <p:nvPr/>
        </p:nvCxnSpPr>
        <p:spPr>
          <a:xfrm rot="5400000">
            <a:off x="2369250" y="153625"/>
            <a:ext cx="427500" cy="3978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>
            <a:stCxn id="71" idx="2"/>
            <a:endCxn id="74" idx="0"/>
          </p:cNvCxnSpPr>
          <p:nvPr/>
        </p:nvCxnSpPr>
        <p:spPr>
          <a:xfrm rot="5400000">
            <a:off x="2492700" y="1504675"/>
            <a:ext cx="401400" cy="3757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>
            <a:stCxn id="61" idx="3"/>
            <a:endCxn id="70" idx="1"/>
          </p:cNvCxnSpPr>
          <p:nvPr/>
        </p:nvCxnSpPr>
        <p:spPr>
          <a:xfrm>
            <a:off x="3247175" y="1540675"/>
            <a:ext cx="54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/>
          <p:nvPr/>
        </p:nvSpPr>
        <p:spPr>
          <a:xfrm>
            <a:off x="3732325" y="3659875"/>
            <a:ext cx="1563600" cy="776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on Model n (yn)</a:t>
            </a:r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3220950" y="2794375"/>
            <a:ext cx="54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62" idx="3"/>
            <a:endCxn id="76" idx="1"/>
          </p:cNvCxnSpPr>
          <p:nvPr/>
        </p:nvCxnSpPr>
        <p:spPr>
          <a:xfrm>
            <a:off x="3247175" y="4048063"/>
            <a:ext cx="48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endCxn id="61" idx="1"/>
          </p:cNvCxnSpPr>
          <p:nvPr/>
        </p:nvCxnSpPr>
        <p:spPr>
          <a:xfrm>
            <a:off x="676175" y="1525675"/>
            <a:ext cx="10074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endCxn id="63" idx="1"/>
          </p:cNvCxnSpPr>
          <p:nvPr/>
        </p:nvCxnSpPr>
        <p:spPr>
          <a:xfrm>
            <a:off x="703475" y="2768275"/>
            <a:ext cx="980100" cy="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74" idx="2"/>
            <a:endCxn id="62" idx="1"/>
          </p:cNvCxnSpPr>
          <p:nvPr/>
        </p:nvCxnSpPr>
        <p:spPr>
          <a:xfrm>
            <a:off x="814725" y="3922675"/>
            <a:ext cx="868800" cy="1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/>
        </p:nvSpPr>
        <p:spPr>
          <a:xfrm>
            <a:off x="465925" y="1260750"/>
            <a:ext cx="76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Data 1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31025" y="2325475"/>
            <a:ext cx="76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Data 2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31025" y="3583975"/>
            <a:ext cx="76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</a:t>
            </a:r>
            <a:r>
              <a:rPr lang="en" sz="1000">
                <a:solidFill>
                  <a:schemeClr val="dk2"/>
                </a:solidFill>
              </a:rPr>
              <a:t>ata (n)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84" name="Google Shape;84;p14"/>
          <p:cNvCxnSpPr>
            <a:stCxn id="70" idx="3"/>
            <a:endCxn id="64" idx="1"/>
          </p:cNvCxnSpPr>
          <p:nvPr/>
        </p:nvCxnSpPr>
        <p:spPr>
          <a:xfrm>
            <a:off x="5353800" y="1540675"/>
            <a:ext cx="1539300" cy="123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>
            <a:stCxn id="71" idx="3"/>
            <a:endCxn id="64" idx="1"/>
          </p:cNvCxnSpPr>
          <p:nvPr/>
        </p:nvCxnSpPr>
        <p:spPr>
          <a:xfrm flipH="1" rot="10800000">
            <a:off x="5353800" y="2770975"/>
            <a:ext cx="1539300" cy="2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>
            <a:stCxn id="76" idx="3"/>
          </p:cNvCxnSpPr>
          <p:nvPr/>
        </p:nvCxnSpPr>
        <p:spPr>
          <a:xfrm flipH="1" rot="10800000">
            <a:off x="5295925" y="2795575"/>
            <a:ext cx="843300" cy="1252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4"/>
          <p:cNvSpPr txBox="1"/>
          <p:nvPr/>
        </p:nvSpPr>
        <p:spPr>
          <a:xfrm>
            <a:off x="6714875" y="1927675"/>
            <a:ext cx="207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2F2F2"/>
                </a:highlight>
              </a:rPr>
              <a:t>Y=Base_tree(X)-lr*Tree1(X)-lr*Tree2(X)-lr*Tree3(X)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LGBM?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Faster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Lower memory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has support of parallel, distributed and GPU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Better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Capable to handle large scale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10X faster than XG Boost?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GOSS (Gradient Based One Side Sampling) - better 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Whenever</a:t>
            </a:r>
            <a:r>
              <a:rPr lang="en"/>
              <a:t> the error or gradient increases , the algorithm sort the gradients in </a:t>
            </a:r>
            <a:r>
              <a:rPr lang="en"/>
              <a:t>descending</a:t>
            </a:r>
            <a:r>
              <a:rPr lang="en"/>
              <a:t> order (high error …low error) and then it create next datasets with top 20 gradient record first (20%) and sample (10%) of small gradient records from the 80% of records and the sampling is happening only on the right hand side (ie 80% of the data) so it is called one side 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EFB (Exclusive Feature Bundling) - better Feature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Ex: if you have gender where M is 1 and F is 0 , we can create bundle like M is 11 and F is 10. In this way we can make the algorithm by reducing the 2D to 1D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split the data?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LightGBM </a:t>
            </a:r>
            <a:r>
              <a:rPr lang="en" sz="1000">
                <a:solidFill>
                  <a:srgbClr val="4D5156"/>
                </a:solidFill>
                <a:highlight>
                  <a:srgbClr val="FFFFFF"/>
                </a:highlight>
              </a:rPr>
              <a:t>is a gradient boosting framework that uses tree based learning algorithms. It split the tree leaf wise i.e  it will split </a:t>
            </a:r>
            <a:r>
              <a:rPr lang="en" sz="10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leaf node with the biggest split gain out of all the tree’s leaves</a:t>
            </a:r>
            <a:r>
              <a:rPr lang="en" sz="1000">
                <a:solidFill>
                  <a:srgbClr val="4D5156"/>
                </a:solidFill>
                <a:highlight>
                  <a:srgbClr val="FFFFFF"/>
                </a:highlight>
              </a:rPr>
              <a:t>. The tree might be unbalanced. </a:t>
            </a:r>
            <a:endParaRPr sz="10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242424"/>
              </a:solidFill>
              <a:highlight>
                <a:srgbClr val="E8F3E8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38" y="1977575"/>
            <a:ext cx="7907925" cy="27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</a:rPr>
              <a:t>Tuning Parameters of Light GBM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</a:rPr>
              <a:t>Better split:</a:t>
            </a:r>
            <a:endParaRPr sz="1700">
              <a:solidFill>
                <a:srgbClr val="222222"/>
              </a:solidFill>
            </a:endParaRPr>
          </a:p>
          <a:p>
            <a:pPr indent="-282178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1350">
                <a:solidFill>
                  <a:srgbClr val="222222"/>
                </a:solidFill>
              </a:rPr>
              <a:t>num_leaves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: This parameter is used to set the number of leaves to be formed in a tree. Make sure num_leaves set must be smaller than 2^(max_depth) otherwise it may lead to overfitting.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8217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1350">
                <a:solidFill>
                  <a:srgbClr val="222222"/>
                </a:solidFill>
              </a:rPr>
              <a:t>min_data_in_leaf : It is also one of the important parameters in dealing with overfitting. Setting its value smaller may cause overfitting so Its value should be hundreds to thousands of large datasets.</a:t>
            </a:r>
            <a:endParaRPr sz="1350">
              <a:solidFill>
                <a:srgbClr val="222222"/>
              </a:solidFill>
            </a:endParaRPr>
          </a:p>
          <a:p>
            <a:pPr indent="-28217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1350">
                <a:solidFill>
                  <a:srgbClr val="222222"/>
                </a:solidFill>
              </a:rPr>
              <a:t>max_depth: It specifies the maximum depth or level up to which tree can grow</a:t>
            </a:r>
            <a:endParaRPr sz="1350">
              <a:solidFill>
                <a:srgbClr val="222222"/>
              </a:solidFill>
            </a:endParaRPr>
          </a:p>
          <a:p>
            <a:pPr indent="-282178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12500"/>
              <a:buChar char="●"/>
            </a:pPr>
            <a:r>
              <a:rPr lang="en" sz="1200">
                <a:solidFill>
                  <a:schemeClr val="dk1"/>
                </a:solidFill>
              </a:rPr>
              <a:t>Try lambda_l1, lambda_l2 and min_gain_to_split for regularization</a:t>
            </a:r>
            <a:endParaRPr sz="135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</a:rPr>
              <a:t>Faster speed</a:t>
            </a:r>
            <a:endParaRPr sz="1700">
              <a:solidFill>
                <a:srgbClr val="222222"/>
              </a:solidFill>
            </a:endParaRPr>
          </a:p>
          <a:p>
            <a:pPr indent="-282178" lvl="0" marL="457200" rtl="0" algn="just">
              <a:lnSpc>
                <a:spcPct val="183333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1350">
                <a:solidFill>
                  <a:srgbClr val="222222"/>
                </a:solidFill>
              </a:rPr>
              <a:t>bagging_fraction : Is used to perform bagging for faster results</a:t>
            </a:r>
            <a:endParaRPr sz="1350">
              <a:solidFill>
                <a:srgbClr val="222222"/>
              </a:solidFill>
            </a:endParaRPr>
          </a:p>
          <a:p>
            <a:pPr indent="-282178" lvl="0" marL="457200" rtl="0" algn="just">
              <a:lnSpc>
                <a:spcPct val="183333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1350">
                <a:solidFill>
                  <a:srgbClr val="222222"/>
                </a:solidFill>
              </a:rPr>
              <a:t>feature_fraction : Set fraction of the features to be used at each iteration</a:t>
            </a:r>
            <a:endParaRPr sz="1350">
              <a:solidFill>
                <a:srgbClr val="222222"/>
              </a:solidFill>
            </a:endParaRPr>
          </a:p>
          <a:p>
            <a:pPr indent="-282178" lvl="0" marL="457200" rtl="0" algn="just">
              <a:lnSpc>
                <a:spcPct val="183333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1350">
                <a:solidFill>
                  <a:srgbClr val="222222"/>
                </a:solidFill>
              </a:rPr>
              <a:t>max_bin : Smaller value of max_bin can save much time as it buckets the feature values in discrete bins which is computationally inexpensive.</a:t>
            </a:r>
            <a:endParaRPr sz="135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22222"/>
                </a:solidFill>
              </a:rPr>
              <a:t>Better accuracy</a:t>
            </a:r>
            <a:endParaRPr sz="1700">
              <a:solidFill>
                <a:srgbClr val="222222"/>
              </a:solidFill>
            </a:endParaRPr>
          </a:p>
          <a:p>
            <a:pPr indent="-282178" lvl="0" marL="457200" rtl="0" algn="just">
              <a:lnSpc>
                <a:spcPct val="183333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1350">
                <a:solidFill>
                  <a:srgbClr val="222222"/>
                </a:solidFill>
              </a:rPr>
              <a:t>Use bigger training data</a:t>
            </a:r>
            <a:endParaRPr sz="1350">
              <a:solidFill>
                <a:srgbClr val="222222"/>
              </a:solidFill>
            </a:endParaRPr>
          </a:p>
          <a:p>
            <a:pPr indent="-282178" lvl="0" marL="457200" rtl="0" algn="just">
              <a:lnSpc>
                <a:spcPct val="183333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1350">
                <a:solidFill>
                  <a:srgbClr val="222222"/>
                </a:solidFill>
              </a:rPr>
              <a:t>num_leaves : Setting it to high value produces deeper trees with increased accuracy but lead to overfitting. Hence its higher value is not preferred.</a:t>
            </a:r>
            <a:endParaRPr sz="1350">
              <a:solidFill>
                <a:srgbClr val="222222"/>
              </a:solidFill>
            </a:endParaRPr>
          </a:p>
          <a:p>
            <a:pPr indent="-282178" lvl="0" marL="457200" rtl="0" algn="just">
              <a:lnSpc>
                <a:spcPct val="183333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1350">
                <a:solidFill>
                  <a:srgbClr val="222222"/>
                </a:solidFill>
              </a:rPr>
              <a:t>max_bin : Setting it to high values has similar effect as caused by increasing value of num_leaves and also slower our training procedure.</a:t>
            </a:r>
            <a:endParaRPr sz="135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