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68820B-8E48-4D7A-B411-EDECF70AAF77}">
  <a:tblStyle styleId="{0868820B-8E48-4D7A-B411-EDECF70AAF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3c0e7a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3c0e7a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9341274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9341274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49ccc63d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49ccc63d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9341274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9341274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9341274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9341274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9341274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9341274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a4e3a44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a4e3a44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a4e3a44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a4e3a44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XGBoost Algorithms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Detailed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XGBoost (</a:t>
            </a:r>
            <a:r>
              <a:rPr lang="en"/>
              <a:t>Xtreme Gradient </a:t>
            </a:r>
            <a:r>
              <a:rPr lang="en"/>
              <a:t>Boosting) Algorithms</a:t>
            </a:r>
            <a:endParaRPr/>
          </a:p>
        </p:txBody>
      </p:sp>
      <p:sp>
        <p:nvSpPr>
          <p:cNvPr id="61" name="Google Shape;61;p14"/>
          <p:cNvSpPr/>
          <p:nvPr/>
        </p:nvSpPr>
        <p:spPr>
          <a:xfrm>
            <a:off x="1683575" y="1152475"/>
            <a:ext cx="1563600" cy="776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Week Model 1</a:t>
            </a:r>
            <a:endParaRPr/>
          </a:p>
        </p:txBody>
      </p:sp>
      <p:sp>
        <p:nvSpPr>
          <p:cNvPr id="62" name="Google Shape;62;p14"/>
          <p:cNvSpPr/>
          <p:nvPr/>
        </p:nvSpPr>
        <p:spPr>
          <a:xfrm>
            <a:off x="1683575" y="3659863"/>
            <a:ext cx="1563600" cy="776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Week Model n</a:t>
            </a:r>
            <a:endParaRPr/>
          </a:p>
        </p:txBody>
      </p:sp>
      <p:sp>
        <p:nvSpPr>
          <p:cNvPr id="63" name="Google Shape;63;p14"/>
          <p:cNvSpPr/>
          <p:nvPr/>
        </p:nvSpPr>
        <p:spPr>
          <a:xfrm>
            <a:off x="1683575" y="2406175"/>
            <a:ext cx="1563600" cy="776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Week Model 2</a:t>
            </a:r>
            <a:endParaRPr/>
          </a:p>
        </p:txBody>
      </p:sp>
      <p:sp>
        <p:nvSpPr>
          <p:cNvPr id="64" name="Google Shape;64;p14"/>
          <p:cNvSpPr/>
          <p:nvPr/>
        </p:nvSpPr>
        <p:spPr>
          <a:xfrm>
            <a:off x="6893100" y="2382700"/>
            <a:ext cx="1563600" cy="776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65" name="Google Shape;65;p14"/>
          <p:cNvSpPr txBox="1"/>
          <p:nvPr/>
        </p:nvSpPr>
        <p:spPr>
          <a:xfrm>
            <a:off x="2534000" y="1936675"/>
            <a:ext cx="113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rPr>
              <a:t>Updated </a:t>
            </a:r>
            <a:r>
              <a:rPr lang="en" sz="800">
                <a:solidFill>
                  <a:schemeClr val="dk2"/>
                </a:solidFill>
              </a:rPr>
              <a:t>residuals 1</a:t>
            </a:r>
            <a:endParaRPr sz="800">
              <a:solidFill>
                <a:schemeClr val="dk2"/>
              </a:solidFill>
            </a:endParaRPr>
          </a:p>
        </p:txBody>
      </p:sp>
      <p:sp>
        <p:nvSpPr>
          <p:cNvPr id="66" name="Google Shape;66;p14"/>
          <p:cNvSpPr txBox="1"/>
          <p:nvPr/>
        </p:nvSpPr>
        <p:spPr>
          <a:xfrm>
            <a:off x="2534000" y="3239650"/>
            <a:ext cx="113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chemeClr val="dk2"/>
                </a:solidFill>
              </a:rPr>
              <a:t>Updated residuals 2</a:t>
            </a:r>
            <a:endParaRPr sz="800">
              <a:solidFill>
                <a:schemeClr val="dk2"/>
              </a:solidFill>
            </a:endParaRPr>
          </a:p>
        </p:txBody>
      </p:sp>
      <p:sp>
        <p:nvSpPr>
          <p:cNvPr id="67" name="Google Shape;67;p14"/>
          <p:cNvSpPr txBox="1"/>
          <p:nvPr/>
        </p:nvSpPr>
        <p:spPr>
          <a:xfrm>
            <a:off x="3732325" y="2463100"/>
            <a:ext cx="141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Predictive Model 2   result</a:t>
            </a:r>
            <a:endParaRPr sz="1000">
              <a:solidFill>
                <a:schemeClr val="dk2"/>
              </a:solidFill>
            </a:endParaRPr>
          </a:p>
          <a:p>
            <a:pPr indent="0" lvl="0" marL="0" rtl="0" algn="l">
              <a:spcBef>
                <a:spcPts val="0"/>
              </a:spcBef>
              <a:spcAft>
                <a:spcPts val="0"/>
              </a:spcAft>
              <a:buNone/>
            </a:pPr>
            <a:r>
              <a:t/>
            </a:r>
            <a:endParaRPr sz="800">
              <a:solidFill>
                <a:schemeClr val="dk2"/>
              </a:solidFill>
            </a:endParaRPr>
          </a:p>
        </p:txBody>
      </p:sp>
      <p:sp>
        <p:nvSpPr>
          <p:cNvPr id="68" name="Google Shape;68;p14"/>
          <p:cNvSpPr txBox="1"/>
          <p:nvPr/>
        </p:nvSpPr>
        <p:spPr>
          <a:xfrm>
            <a:off x="4003350" y="3190150"/>
            <a:ext cx="141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Predictive Model 3  result</a:t>
            </a:r>
            <a:endParaRPr sz="1000">
              <a:solidFill>
                <a:schemeClr val="dk2"/>
              </a:solidFill>
            </a:endParaRPr>
          </a:p>
        </p:txBody>
      </p:sp>
      <p:sp>
        <p:nvSpPr>
          <p:cNvPr id="69" name="Google Shape;69;p14"/>
          <p:cNvSpPr txBox="1"/>
          <p:nvPr/>
        </p:nvSpPr>
        <p:spPr>
          <a:xfrm>
            <a:off x="1099875" y="4712175"/>
            <a:ext cx="621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Week Model 1,2,..n are individual models </a:t>
            </a:r>
            <a:endParaRPr sz="1000">
              <a:solidFill>
                <a:schemeClr val="dk2"/>
              </a:solidFill>
            </a:endParaRPr>
          </a:p>
        </p:txBody>
      </p:sp>
      <p:sp>
        <p:nvSpPr>
          <p:cNvPr id="70" name="Google Shape;70;p14"/>
          <p:cNvSpPr/>
          <p:nvPr/>
        </p:nvSpPr>
        <p:spPr>
          <a:xfrm>
            <a:off x="3790200" y="1152475"/>
            <a:ext cx="1563600" cy="776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Predictions on Model 1 (y1)</a:t>
            </a:r>
            <a:endParaRPr/>
          </a:p>
        </p:txBody>
      </p:sp>
      <p:sp>
        <p:nvSpPr>
          <p:cNvPr id="71" name="Google Shape;71;p14"/>
          <p:cNvSpPr/>
          <p:nvPr/>
        </p:nvSpPr>
        <p:spPr>
          <a:xfrm>
            <a:off x="3790200" y="2406175"/>
            <a:ext cx="1563600" cy="776400"/>
          </a:xfrm>
          <a:prstGeom prst="roundRect">
            <a:avLst>
              <a:gd fmla="val 16667" name="adj"/>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Predictions on Model 2 (y2)</a:t>
            </a:r>
            <a:endParaRPr/>
          </a:p>
        </p:txBody>
      </p:sp>
      <p:cxnSp>
        <p:nvCxnSpPr>
          <p:cNvPr id="72" name="Google Shape;72;p14"/>
          <p:cNvCxnSpPr>
            <a:stCxn id="70" idx="2"/>
          </p:cNvCxnSpPr>
          <p:nvPr/>
        </p:nvCxnSpPr>
        <p:spPr>
          <a:xfrm rot="5400000">
            <a:off x="2369250" y="153625"/>
            <a:ext cx="427500" cy="3978000"/>
          </a:xfrm>
          <a:prstGeom prst="curvedConnector2">
            <a:avLst/>
          </a:prstGeom>
          <a:noFill/>
          <a:ln cap="flat" cmpd="sng" w="9525">
            <a:solidFill>
              <a:schemeClr val="dk2"/>
            </a:solidFill>
            <a:prstDash val="solid"/>
            <a:round/>
            <a:headEnd len="med" w="med" type="none"/>
            <a:tailEnd len="med" w="med" type="none"/>
          </a:ln>
        </p:spPr>
      </p:cxnSp>
      <p:cxnSp>
        <p:nvCxnSpPr>
          <p:cNvPr id="73" name="Google Shape;73;p14"/>
          <p:cNvCxnSpPr>
            <a:stCxn id="71" idx="2"/>
            <a:endCxn id="74" idx="0"/>
          </p:cNvCxnSpPr>
          <p:nvPr/>
        </p:nvCxnSpPr>
        <p:spPr>
          <a:xfrm rot="5400000">
            <a:off x="2492700" y="1504675"/>
            <a:ext cx="401400" cy="3757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5" name="Google Shape;75;p14"/>
          <p:cNvCxnSpPr>
            <a:stCxn id="61" idx="3"/>
            <a:endCxn id="70" idx="1"/>
          </p:cNvCxnSpPr>
          <p:nvPr/>
        </p:nvCxnSpPr>
        <p:spPr>
          <a:xfrm>
            <a:off x="3247175" y="1540675"/>
            <a:ext cx="543000" cy="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4"/>
          <p:cNvSpPr/>
          <p:nvPr/>
        </p:nvSpPr>
        <p:spPr>
          <a:xfrm>
            <a:off x="3732325" y="3659875"/>
            <a:ext cx="1563600" cy="776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Prediction on Model n (yn)</a:t>
            </a:r>
            <a:endParaRPr/>
          </a:p>
        </p:txBody>
      </p:sp>
      <p:cxnSp>
        <p:nvCxnSpPr>
          <p:cNvPr id="77" name="Google Shape;77;p14"/>
          <p:cNvCxnSpPr/>
          <p:nvPr/>
        </p:nvCxnSpPr>
        <p:spPr>
          <a:xfrm>
            <a:off x="3220950" y="2794375"/>
            <a:ext cx="543000" cy="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4"/>
          <p:cNvCxnSpPr>
            <a:stCxn id="62" idx="3"/>
            <a:endCxn id="76" idx="1"/>
          </p:cNvCxnSpPr>
          <p:nvPr/>
        </p:nvCxnSpPr>
        <p:spPr>
          <a:xfrm>
            <a:off x="3247175" y="4048063"/>
            <a:ext cx="485100" cy="0"/>
          </a:xfrm>
          <a:prstGeom prst="straightConnector1">
            <a:avLst/>
          </a:prstGeom>
          <a:noFill/>
          <a:ln cap="flat" cmpd="sng" w="9525">
            <a:solidFill>
              <a:schemeClr val="dk2"/>
            </a:solidFill>
            <a:prstDash val="solid"/>
            <a:round/>
            <a:headEnd len="med" w="med" type="none"/>
            <a:tailEnd len="med" w="med" type="triangle"/>
          </a:ln>
        </p:spPr>
      </p:cxnSp>
      <p:cxnSp>
        <p:nvCxnSpPr>
          <p:cNvPr id="79" name="Google Shape;79;p14"/>
          <p:cNvCxnSpPr>
            <a:endCxn id="61" idx="1"/>
          </p:cNvCxnSpPr>
          <p:nvPr/>
        </p:nvCxnSpPr>
        <p:spPr>
          <a:xfrm>
            <a:off x="676175" y="1525675"/>
            <a:ext cx="1007400" cy="150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4"/>
          <p:cNvCxnSpPr>
            <a:endCxn id="63" idx="1"/>
          </p:cNvCxnSpPr>
          <p:nvPr/>
        </p:nvCxnSpPr>
        <p:spPr>
          <a:xfrm>
            <a:off x="703475" y="2768275"/>
            <a:ext cx="980100" cy="261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4"/>
          <p:cNvCxnSpPr>
            <a:stCxn id="74" idx="2"/>
            <a:endCxn id="62" idx="1"/>
          </p:cNvCxnSpPr>
          <p:nvPr/>
        </p:nvCxnSpPr>
        <p:spPr>
          <a:xfrm flipH="1" rot="10800000">
            <a:off x="814725" y="4048075"/>
            <a:ext cx="868800" cy="182400"/>
          </a:xfrm>
          <a:prstGeom prst="straightConnector1">
            <a:avLst/>
          </a:prstGeom>
          <a:noFill/>
          <a:ln cap="flat" cmpd="sng" w="9525">
            <a:solidFill>
              <a:schemeClr val="dk2"/>
            </a:solidFill>
            <a:prstDash val="solid"/>
            <a:round/>
            <a:headEnd len="med" w="med" type="none"/>
            <a:tailEnd len="med" w="med" type="triangle"/>
          </a:ln>
        </p:spPr>
      </p:cxnSp>
      <p:sp>
        <p:nvSpPr>
          <p:cNvPr id="82" name="Google Shape;82;p14"/>
          <p:cNvSpPr txBox="1"/>
          <p:nvPr/>
        </p:nvSpPr>
        <p:spPr>
          <a:xfrm>
            <a:off x="465925" y="1260750"/>
            <a:ext cx="76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Whole data (X, y)</a:t>
            </a:r>
            <a:endParaRPr sz="1000">
              <a:solidFill>
                <a:schemeClr val="dk2"/>
              </a:solidFill>
            </a:endParaRPr>
          </a:p>
        </p:txBody>
      </p:sp>
      <p:sp>
        <p:nvSpPr>
          <p:cNvPr id="83" name="Google Shape;83;p14"/>
          <p:cNvSpPr txBox="1"/>
          <p:nvPr/>
        </p:nvSpPr>
        <p:spPr>
          <a:xfrm>
            <a:off x="431025" y="2325475"/>
            <a:ext cx="76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Whole data (x, res1)</a:t>
            </a:r>
            <a:endParaRPr sz="1000">
              <a:solidFill>
                <a:schemeClr val="dk2"/>
              </a:solidFill>
            </a:endParaRPr>
          </a:p>
        </p:txBody>
      </p:sp>
      <p:sp>
        <p:nvSpPr>
          <p:cNvPr id="74" name="Google Shape;74;p14"/>
          <p:cNvSpPr txBox="1"/>
          <p:nvPr/>
        </p:nvSpPr>
        <p:spPr>
          <a:xfrm>
            <a:off x="431025" y="3583975"/>
            <a:ext cx="76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Whole data (x,res2)</a:t>
            </a:r>
            <a:endParaRPr sz="1000">
              <a:solidFill>
                <a:schemeClr val="dk2"/>
              </a:solidFill>
            </a:endParaRPr>
          </a:p>
        </p:txBody>
      </p:sp>
      <p:cxnSp>
        <p:nvCxnSpPr>
          <p:cNvPr id="84" name="Google Shape;84;p14"/>
          <p:cNvCxnSpPr>
            <a:stCxn id="70" idx="3"/>
            <a:endCxn id="64" idx="1"/>
          </p:cNvCxnSpPr>
          <p:nvPr/>
        </p:nvCxnSpPr>
        <p:spPr>
          <a:xfrm>
            <a:off x="5353800" y="1540675"/>
            <a:ext cx="1539300" cy="1230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85" name="Google Shape;85;p14"/>
          <p:cNvCxnSpPr>
            <a:stCxn id="71" idx="3"/>
            <a:endCxn id="64" idx="1"/>
          </p:cNvCxnSpPr>
          <p:nvPr/>
        </p:nvCxnSpPr>
        <p:spPr>
          <a:xfrm flipH="1" rot="10800000">
            <a:off x="5353800" y="2770975"/>
            <a:ext cx="1539300" cy="23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86" name="Google Shape;86;p14"/>
          <p:cNvCxnSpPr>
            <a:stCxn id="76" idx="3"/>
          </p:cNvCxnSpPr>
          <p:nvPr/>
        </p:nvCxnSpPr>
        <p:spPr>
          <a:xfrm flipH="1" rot="10800000">
            <a:off x="5295925" y="2795575"/>
            <a:ext cx="843300" cy="1252500"/>
          </a:xfrm>
          <a:prstGeom prst="bentConnector2">
            <a:avLst/>
          </a:prstGeom>
          <a:noFill/>
          <a:ln cap="flat" cmpd="sng" w="9525">
            <a:solidFill>
              <a:schemeClr val="dk2"/>
            </a:solidFill>
            <a:prstDash val="solid"/>
            <a:round/>
            <a:headEnd len="med" w="med" type="none"/>
            <a:tailEnd len="med" w="med" type="none"/>
          </a:ln>
        </p:spPr>
      </p:cxnSp>
      <p:sp>
        <p:nvSpPr>
          <p:cNvPr id="87" name="Google Shape;87;p14"/>
          <p:cNvSpPr txBox="1"/>
          <p:nvPr/>
        </p:nvSpPr>
        <p:spPr>
          <a:xfrm>
            <a:off x="6714875" y="1927675"/>
            <a:ext cx="207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Final output = y1 +(</a:t>
            </a:r>
            <a:r>
              <a:rPr lang="en" sz="1200">
                <a:solidFill>
                  <a:srgbClr val="282828"/>
                </a:solidFill>
                <a:highlight>
                  <a:schemeClr val="lt1"/>
                </a:highlight>
              </a:rPr>
              <a:t>𝝰</a:t>
            </a:r>
            <a:r>
              <a:rPr lang="en" sz="1000">
                <a:solidFill>
                  <a:schemeClr val="dk2"/>
                </a:solidFill>
              </a:rPr>
              <a:t>)y2+ …+(</a:t>
            </a:r>
            <a:r>
              <a:rPr lang="en" sz="1200">
                <a:solidFill>
                  <a:srgbClr val="282828"/>
                </a:solidFill>
                <a:highlight>
                  <a:schemeClr val="lt1"/>
                </a:highlight>
              </a:rPr>
              <a:t>𝝰</a:t>
            </a:r>
            <a:r>
              <a:rPr lang="en" sz="1000">
                <a:solidFill>
                  <a:schemeClr val="dk2"/>
                </a:solidFill>
              </a:rPr>
              <a:t>)yn</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268550" y="89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a:t>
            </a:r>
            <a:r>
              <a:rPr lang="en"/>
              <a:t> to understand before XGBoost Detailed Steps</a:t>
            </a:r>
            <a:endParaRPr/>
          </a:p>
        </p:txBody>
      </p:sp>
      <p:sp>
        <p:nvSpPr>
          <p:cNvPr id="93" name="Google Shape;93;p15"/>
          <p:cNvSpPr txBox="1"/>
          <p:nvPr>
            <p:ph idx="1" type="body"/>
          </p:nvPr>
        </p:nvSpPr>
        <p:spPr>
          <a:xfrm>
            <a:off x="268550" y="560725"/>
            <a:ext cx="8875500" cy="46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111111"/>
              </a:solidFill>
            </a:endParaRPr>
          </a:p>
          <a:p>
            <a:pPr indent="-298450" lvl="0" marL="457200" rtl="0" algn="l">
              <a:spcBef>
                <a:spcPts val="1200"/>
              </a:spcBef>
              <a:spcAft>
                <a:spcPts val="0"/>
              </a:spcAft>
              <a:buClr>
                <a:srgbClr val="111111"/>
              </a:buClr>
              <a:buSzPts val="1100"/>
              <a:buAutoNum type="arabicPeriod"/>
            </a:pPr>
            <a:r>
              <a:rPr lang="en" sz="1050">
                <a:solidFill>
                  <a:srgbClr val="202124"/>
                </a:solidFill>
              </a:rPr>
              <a:t>λ - Regularization parameter</a:t>
            </a:r>
            <a:endParaRPr sz="1050">
              <a:solidFill>
                <a:srgbClr val="202124"/>
              </a:solidFill>
            </a:endParaRPr>
          </a:p>
          <a:p>
            <a:pPr indent="-295275" lvl="0" marL="457200" rtl="0" algn="l">
              <a:spcBef>
                <a:spcPts val="0"/>
              </a:spcBef>
              <a:spcAft>
                <a:spcPts val="0"/>
              </a:spcAft>
              <a:buClr>
                <a:srgbClr val="202124"/>
              </a:buClr>
              <a:buSzPts val="1050"/>
              <a:buAutoNum type="arabicPeriod"/>
            </a:pPr>
            <a:r>
              <a:rPr lang="en" sz="1200">
                <a:solidFill>
                  <a:srgbClr val="282828"/>
                </a:solidFill>
                <a:highlight>
                  <a:srgbClr val="FFFFFF"/>
                </a:highlight>
              </a:rPr>
              <a:t>ɣ - Threshold that defines your auto pruning or econtrols overfitting</a:t>
            </a:r>
            <a:endParaRPr sz="1200">
              <a:solidFill>
                <a:srgbClr val="282828"/>
              </a:solidFill>
              <a:highlight>
                <a:srgbClr val="FFFFFF"/>
              </a:highlight>
            </a:endParaRPr>
          </a:p>
          <a:p>
            <a:pPr indent="-304800" lvl="0" marL="457200" rtl="0" algn="l">
              <a:spcBef>
                <a:spcPts val="0"/>
              </a:spcBef>
              <a:spcAft>
                <a:spcPts val="0"/>
              </a:spcAft>
              <a:buClr>
                <a:srgbClr val="282828"/>
              </a:buClr>
              <a:buSzPts val="1200"/>
              <a:buAutoNum type="arabicPeriod"/>
            </a:pPr>
            <a:r>
              <a:rPr lang="en" sz="1200">
                <a:solidFill>
                  <a:srgbClr val="282828"/>
                </a:solidFill>
                <a:highlight>
                  <a:srgbClr val="FFFFFF"/>
                </a:highlight>
              </a:rPr>
              <a:t>η  or 𝝰 (alpha or eta)- learning rate - this helps how fast you want to converse to the next value</a:t>
            </a:r>
            <a:endParaRPr sz="1200">
              <a:solidFill>
                <a:srgbClr val="282828"/>
              </a:solidFill>
              <a:highlight>
                <a:srgbClr val="FFFFFF"/>
              </a:highlight>
            </a:endParaRPr>
          </a:p>
          <a:p>
            <a:pPr indent="0" lvl="0" marL="0" rtl="0" algn="l">
              <a:spcBef>
                <a:spcPts val="1200"/>
              </a:spcBef>
              <a:spcAft>
                <a:spcPts val="0"/>
              </a:spcAft>
              <a:buNone/>
            </a:pPr>
            <a:r>
              <a:rPr lang="en" sz="1200">
                <a:solidFill>
                  <a:srgbClr val="282828"/>
                </a:solidFill>
                <a:highlight>
                  <a:srgbClr val="FFFFFF"/>
                </a:highlight>
              </a:rPr>
              <a:t>Example Dataset: </a:t>
            </a:r>
            <a:endParaRPr sz="1200">
              <a:solidFill>
                <a:srgbClr val="282828"/>
              </a:solidFill>
              <a:highlight>
                <a:srgbClr val="FFFFFF"/>
              </a:highlight>
            </a:endParaRPr>
          </a:p>
          <a:p>
            <a:pPr indent="0" lvl="0" marL="0" rtl="0" algn="l">
              <a:spcBef>
                <a:spcPts val="1200"/>
              </a:spcBef>
              <a:spcAft>
                <a:spcPts val="1200"/>
              </a:spcAft>
              <a:buNone/>
            </a:pPr>
            <a:r>
              <a:rPr lang="en" sz="1200">
                <a:solidFill>
                  <a:srgbClr val="282828"/>
                </a:solidFill>
                <a:highlight>
                  <a:srgbClr val="FFFFFF"/>
                </a:highlight>
              </a:rPr>
              <a:t>																						</a:t>
            </a:r>
            <a:endParaRPr sz="1200">
              <a:solidFill>
                <a:srgbClr val="282828"/>
              </a:solidFill>
              <a:highlight>
                <a:srgbClr val="FFFFFF"/>
              </a:highlight>
            </a:endParaRPr>
          </a:p>
        </p:txBody>
      </p:sp>
      <p:graphicFrame>
        <p:nvGraphicFramePr>
          <p:cNvPr id="94" name="Google Shape;94;p15"/>
          <p:cNvGraphicFramePr/>
          <p:nvPr/>
        </p:nvGraphicFramePr>
        <p:xfrm>
          <a:off x="268500" y="1982050"/>
          <a:ext cx="3000000" cy="3000000"/>
        </p:xfrm>
        <a:graphic>
          <a:graphicData uri="http://schemas.openxmlformats.org/drawingml/2006/table">
            <a:tbl>
              <a:tblPr>
                <a:noFill/>
                <a:tableStyleId>{0868820B-8E48-4D7A-B411-EDECF70AAF77}</a:tableStyleId>
              </a:tblPr>
              <a:tblGrid>
                <a:gridCol w="2840200"/>
                <a:gridCol w="2840200"/>
                <a:gridCol w="2840200"/>
              </a:tblGrid>
              <a:tr h="490075">
                <a:tc>
                  <a:txBody>
                    <a:bodyPr/>
                    <a:lstStyle/>
                    <a:p>
                      <a:pPr indent="0" lvl="0" marL="0" rtl="0" algn="l">
                        <a:spcBef>
                          <a:spcPts val="0"/>
                        </a:spcBef>
                        <a:spcAft>
                          <a:spcPts val="0"/>
                        </a:spcAft>
                        <a:buNone/>
                      </a:pPr>
                      <a:r>
                        <a:rPr lang="en"/>
                        <a:t>Exp</a:t>
                      </a:r>
                      <a:endParaRPr/>
                    </a:p>
                  </a:txBody>
                  <a:tcPr marT="91425" marB="91425" marR="91425" marL="91425"/>
                </a:tc>
                <a:tc>
                  <a:txBody>
                    <a:bodyPr/>
                    <a:lstStyle/>
                    <a:p>
                      <a:pPr indent="0" lvl="0" marL="0" rtl="0" algn="l">
                        <a:spcBef>
                          <a:spcPts val="0"/>
                        </a:spcBef>
                        <a:spcAft>
                          <a:spcPts val="0"/>
                        </a:spcAft>
                        <a:buNone/>
                      </a:pPr>
                      <a:r>
                        <a:rPr lang="en"/>
                        <a:t>Gap</a:t>
                      </a:r>
                      <a:endParaRPr/>
                    </a:p>
                  </a:txBody>
                  <a:tcPr marT="91425" marB="91425" marR="91425" marL="91425"/>
                </a:tc>
                <a:tc>
                  <a:txBody>
                    <a:bodyPr/>
                    <a:lstStyle/>
                    <a:p>
                      <a:pPr indent="0" lvl="0" marL="0" rtl="0" algn="l">
                        <a:spcBef>
                          <a:spcPts val="0"/>
                        </a:spcBef>
                        <a:spcAft>
                          <a:spcPts val="0"/>
                        </a:spcAft>
                        <a:buNone/>
                      </a:pPr>
                      <a:r>
                        <a:rPr lang="en"/>
                        <a:t>Salary (y)</a:t>
                      </a:r>
                      <a:endParaRPr/>
                    </a:p>
                  </a:txBody>
                  <a:tcPr marT="91425" marB="91425" marR="91425" marL="91425"/>
                </a:tc>
              </a:tr>
              <a:tr h="3279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40k</a:t>
                      </a:r>
                      <a:endParaRPr/>
                    </a:p>
                  </a:txBody>
                  <a:tcPr marT="91425" marB="91425" marR="91425" marL="91425"/>
                </a:tc>
              </a:tr>
              <a:tr h="327975">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41k</a:t>
                      </a:r>
                      <a:endParaRPr/>
                    </a:p>
                  </a:txBody>
                  <a:tcPr marT="91425" marB="91425" marR="91425" marL="91425"/>
                </a:tc>
              </a:tr>
              <a:tr h="3279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52k</a:t>
                      </a:r>
                      <a:endParaRPr/>
                    </a:p>
                  </a:txBody>
                  <a:tcPr marT="91425" marB="91425" marR="91425" marL="91425"/>
                </a:tc>
              </a:tr>
              <a:tr h="3279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60k</a:t>
                      </a:r>
                      <a:endParaRPr/>
                    </a:p>
                  </a:txBody>
                  <a:tcPr marT="91425" marB="91425" marR="91425" marL="91425"/>
                </a:tc>
              </a:tr>
              <a:tr h="327975">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62k</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268550" y="89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Steps</a:t>
            </a:r>
            <a:endParaRPr/>
          </a:p>
        </p:txBody>
      </p:sp>
      <p:sp>
        <p:nvSpPr>
          <p:cNvPr id="100" name="Google Shape;100;p16"/>
          <p:cNvSpPr txBox="1"/>
          <p:nvPr>
            <p:ph idx="1" type="body"/>
          </p:nvPr>
        </p:nvSpPr>
        <p:spPr>
          <a:xfrm>
            <a:off x="268550" y="560725"/>
            <a:ext cx="8875500" cy="469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100">
              <a:solidFill>
                <a:srgbClr val="111111"/>
              </a:solidFill>
            </a:endParaRPr>
          </a:p>
          <a:p>
            <a:pPr indent="-314325" lvl="0" marL="457200" rtl="0" algn="l">
              <a:lnSpc>
                <a:spcPct val="100000"/>
              </a:lnSpc>
              <a:spcBef>
                <a:spcPts val="1200"/>
              </a:spcBef>
              <a:spcAft>
                <a:spcPts val="0"/>
              </a:spcAft>
              <a:buClr>
                <a:srgbClr val="111111"/>
              </a:buClr>
              <a:buSzPts val="1350"/>
              <a:buAutoNum type="arabicPeriod"/>
            </a:pPr>
            <a:r>
              <a:rPr lang="en" sz="1350">
                <a:solidFill>
                  <a:srgbClr val="111111"/>
                </a:solidFill>
                <a:highlight>
                  <a:schemeClr val="lt1"/>
                </a:highlight>
              </a:rPr>
              <a:t>Get output from base model by taking average of the independent variable. </a:t>
            </a:r>
            <a:endParaRPr sz="1350">
              <a:solidFill>
                <a:srgbClr val="111111"/>
              </a:solidFill>
              <a:highlight>
                <a:schemeClr val="lt1"/>
              </a:highlight>
            </a:endParaRPr>
          </a:p>
          <a:p>
            <a:pPr indent="-314325" lvl="1" marL="914400" rtl="0" algn="l">
              <a:lnSpc>
                <a:spcPct val="100000"/>
              </a:lnSpc>
              <a:spcBef>
                <a:spcPts val="0"/>
              </a:spcBef>
              <a:spcAft>
                <a:spcPts val="0"/>
              </a:spcAft>
              <a:buClr>
                <a:srgbClr val="111111"/>
              </a:buClr>
              <a:buSzPts val="1350"/>
              <a:buAutoNum type="alphaLcPeriod"/>
            </a:pPr>
            <a:r>
              <a:rPr lang="en" sz="1350">
                <a:solidFill>
                  <a:srgbClr val="111111"/>
                </a:solidFill>
                <a:highlight>
                  <a:schemeClr val="lt1"/>
                </a:highlight>
              </a:rPr>
              <a:t>(40+ 41+ 52+60+62 )/ 5 =&gt;  51. </a:t>
            </a:r>
            <a:endParaRPr sz="1350">
              <a:solidFill>
                <a:srgbClr val="111111"/>
              </a:solidFill>
              <a:highlight>
                <a:schemeClr val="lt1"/>
              </a:highlight>
            </a:endParaRPr>
          </a:p>
          <a:p>
            <a:pPr indent="-314325" lvl="0" marL="457200" rtl="0" algn="l">
              <a:lnSpc>
                <a:spcPct val="100000"/>
              </a:lnSpc>
              <a:spcBef>
                <a:spcPts val="0"/>
              </a:spcBef>
              <a:spcAft>
                <a:spcPts val="0"/>
              </a:spcAft>
              <a:buClr>
                <a:srgbClr val="111111"/>
              </a:buClr>
              <a:buSzPts val="1350"/>
              <a:buAutoNum type="arabicPeriod"/>
            </a:pPr>
            <a:r>
              <a:rPr lang="en" sz="1350">
                <a:solidFill>
                  <a:srgbClr val="111111"/>
                </a:solidFill>
                <a:highlight>
                  <a:schemeClr val="lt1"/>
                </a:highlight>
              </a:rPr>
              <a:t>Calculate residue based the average ie.51</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900"/>
              </a:spcAft>
              <a:buNone/>
            </a:pPr>
            <a:r>
              <a:t/>
            </a:r>
            <a:endParaRPr sz="1350">
              <a:solidFill>
                <a:srgbClr val="111111"/>
              </a:solidFill>
              <a:highlight>
                <a:schemeClr val="lt1"/>
              </a:highlight>
            </a:endParaRPr>
          </a:p>
        </p:txBody>
      </p:sp>
      <p:graphicFrame>
        <p:nvGraphicFramePr>
          <p:cNvPr id="101" name="Google Shape;101;p16"/>
          <p:cNvGraphicFramePr/>
          <p:nvPr/>
        </p:nvGraphicFramePr>
        <p:xfrm>
          <a:off x="344150" y="1713025"/>
          <a:ext cx="3000000" cy="3000000"/>
        </p:xfrm>
        <a:graphic>
          <a:graphicData uri="http://schemas.openxmlformats.org/drawingml/2006/table">
            <a:tbl>
              <a:tblPr>
                <a:noFill/>
                <a:tableStyleId>{0868820B-8E48-4D7A-B411-EDECF70AAF77}</a:tableStyleId>
              </a:tblPr>
              <a:tblGrid>
                <a:gridCol w="1341650"/>
                <a:gridCol w="1341650"/>
                <a:gridCol w="1341650"/>
                <a:gridCol w="1341650"/>
              </a:tblGrid>
              <a:tr h="524175">
                <a:tc>
                  <a:txBody>
                    <a:bodyPr/>
                    <a:lstStyle/>
                    <a:p>
                      <a:pPr indent="0" lvl="0" marL="0" rtl="0" algn="l">
                        <a:spcBef>
                          <a:spcPts val="0"/>
                        </a:spcBef>
                        <a:spcAft>
                          <a:spcPts val="0"/>
                        </a:spcAft>
                        <a:buNone/>
                      </a:pPr>
                      <a:r>
                        <a:rPr lang="en"/>
                        <a:t>Exp</a:t>
                      </a:r>
                      <a:endParaRPr/>
                    </a:p>
                  </a:txBody>
                  <a:tcPr marT="91425" marB="91425" marR="91425" marL="91425"/>
                </a:tc>
                <a:tc>
                  <a:txBody>
                    <a:bodyPr/>
                    <a:lstStyle/>
                    <a:p>
                      <a:pPr indent="0" lvl="0" marL="0" rtl="0" algn="l">
                        <a:spcBef>
                          <a:spcPts val="0"/>
                        </a:spcBef>
                        <a:spcAft>
                          <a:spcPts val="0"/>
                        </a:spcAft>
                        <a:buNone/>
                      </a:pPr>
                      <a:r>
                        <a:rPr lang="en"/>
                        <a:t>Gap</a:t>
                      </a:r>
                      <a:endParaRPr/>
                    </a:p>
                  </a:txBody>
                  <a:tcPr marT="91425" marB="91425" marR="91425" marL="91425"/>
                </a:tc>
                <a:tc>
                  <a:txBody>
                    <a:bodyPr/>
                    <a:lstStyle/>
                    <a:p>
                      <a:pPr indent="0" lvl="0" marL="0" rtl="0" algn="l">
                        <a:spcBef>
                          <a:spcPts val="0"/>
                        </a:spcBef>
                        <a:spcAft>
                          <a:spcPts val="0"/>
                        </a:spcAft>
                        <a:buNone/>
                      </a:pPr>
                      <a:r>
                        <a:rPr lang="en"/>
                        <a:t>Salary (y)</a:t>
                      </a:r>
                      <a:endParaRPr/>
                    </a:p>
                  </a:txBody>
                  <a:tcPr marT="91425" marB="91425" marR="91425" marL="91425"/>
                </a:tc>
                <a:tc>
                  <a:txBody>
                    <a:bodyPr/>
                    <a:lstStyle/>
                    <a:p>
                      <a:pPr indent="0" lvl="0" marL="0" rtl="0" algn="l">
                        <a:spcBef>
                          <a:spcPts val="0"/>
                        </a:spcBef>
                        <a:spcAft>
                          <a:spcPts val="0"/>
                        </a:spcAft>
                        <a:buNone/>
                      </a:pPr>
                      <a:r>
                        <a:rPr lang="en"/>
                        <a:t>Residuals or errors</a:t>
                      </a:r>
                      <a:endParaRPr/>
                    </a:p>
                  </a:txBody>
                  <a:tcPr marT="91425" marB="91425" marR="91425" marL="91425"/>
                </a:tc>
              </a:tr>
              <a:tr h="3831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40k</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383175">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42k</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31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52k</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31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60k</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r>
              <a:tr h="383175">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62k</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Steps</a:t>
            </a:r>
            <a:endParaRPr/>
          </a:p>
        </p:txBody>
      </p:sp>
      <p:sp>
        <p:nvSpPr>
          <p:cNvPr id="107" name="Google Shape;107;p17"/>
          <p:cNvSpPr txBox="1"/>
          <p:nvPr>
            <p:ph idx="1" type="body"/>
          </p:nvPr>
        </p:nvSpPr>
        <p:spPr>
          <a:xfrm>
            <a:off x="311700" y="884825"/>
            <a:ext cx="8832300" cy="4258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000">
                <a:solidFill>
                  <a:srgbClr val="111111"/>
                </a:solidFill>
                <a:highlight>
                  <a:srgbClr val="FFFFFF"/>
                </a:highlight>
              </a:rPr>
              <a:t>3. </a:t>
            </a:r>
            <a:r>
              <a:rPr lang="en" sz="1000">
                <a:solidFill>
                  <a:srgbClr val="0E0E0E"/>
                </a:solidFill>
              </a:rPr>
              <a:t>Calculate Similarity Score based on residual</a:t>
            </a:r>
            <a:endParaRPr sz="1000">
              <a:solidFill>
                <a:srgbClr val="0E0E0E"/>
              </a:solidFill>
            </a:endParaRPr>
          </a:p>
          <a:p>
            <a:pPr indent="0" lvl="0" marL="0" rtl="0" algn="l">
              <a:spcBef>
                <a:spcPts val="900"/>
              </a:spcBef>
              <a:spcAft>
                <a:spcPts val="0"/>
              </a:spcAft>
              <a:buClr>
                <a:schemeClr val="dk1"/>
              </a:buClr>
              <a:buSzPts val="1100"/>
              <a:buFont typeface="Arial"/>
              <a:buNone/>
            </a:pPr>
            <a:r>
              <a:rPr lang="en" sz="1000">
                <a:solidFill>
                  <a:srgbClr val="0E0E0E"/>
                </a:solidFill>
              </a:rPr>
              <a:t>Similarity Weights  (SW)  = Sum of Residuals</a:t>
            </a:r>
            <a:r>
              <a:rPr baseline="30000" lang="en" sz="1000">
                <a:solidFill>
                  <a:srgbClr val="0E0E0E"/>
                </a:solidFill>
              </a:rPr>
              <a:t> 2</a:t>
            </a:r>
            <a:r>
              <a:rPr lang="en" sz="1000">
                <a:solidFill>
                  <a:srgbClr val="0E0E0E"/>
                </a:solidFill>
              </a:rPr>
              <a:t>/ No of Residuals + λ</a:t>
            </a:r>
            <a:endParaRPr sz="1000">
              <a:solidFill>
                <a:srgbClr val="0E0E0E"/>
              </a:solidFill>
            </a:endParaRPr>
          </a:p>
          <a:p>
            <a:pPr indent="0" lvl="0" marL="0" rtl="0" algn="l">
              <a:spcBef>
                <a:spcPts val="700"/>
              </a:spcBef>
              <a:spcAft>
                <a:spcPts val="0"/>
              </a:spcAft>
              <a:buNone/>
            </a:pPr>
            <a:r>
              <a:rPr lang="en" sz="1000">
                <a:solidFill>
                  <a:srgbClr val="0E0E0E"/>
                </a:solidFill>
              </a:rPr>
              <a:t>As per the above formule , consider  λ = 1, the result is SW of root node , (-11-9+1+9+11)</a:t>
            </a:r>
            <a:r>
              <a:rPr baseline="30000" lang="en" sz="1000">
                <a:solidFill>
                  <a:srgbClr val="0E0E0E"/>
                </a:solidFill>
              </a:rPr>
              <a:t>2</a:t>
            </a:r>
            <a:r>
              <a:rPr lang="en" sz="1000">
                <a:solidFill>
                  <a:srgbClr val="0E0E0E"/>
                </a:solidFill>
              </a:rPr>
              <a:t>/(5+1) = 1/6= 0.16 (This is the similarity score at the particular node) . Note: if </a:t>
            </a:r>
            <a:r>
              <a:rPr lang="en" sz="1000">
                <a:solidFill>
                  <a:srgbClr val="0E0E0E"/>
                </a:solidFill>
              </a:rPr>
              <a:t>λ</a:t>
            </a:r>
            <a:endParaRPr sz="1000">
              <a:solidFill>
                <a:srgbClr val="0E0E0E"/>
              </a:solidFill>
            </a:endParaRPr>
          </a:p>
          <a:p>
            <a:pPr indent="0" lvl="0" marL="0" rtl="0" algn="l">
              <a:spcBef>
                <a:spcPts val="700"/>
              </a:spcBef>
              <a:spcAft>
                <a:spcPts val="0"/>
              </a:spcAft>
              <a:buNone/>
            </a:pPr>
            <a:r>
              <a:rPr lang="en" sz="1000">
                <a:solidFill>
                  <a:srgbClr val="0E0E0E"/>
                </a:solidFill>
              </a:rPr>
              <a:t> Value increases the similarity weight decreases.</a:t>
            </a:r>
            <a:endParaRPr sz="1000">
              <a:solidFill>
                <a:srgbClr val="0E0E0E"/>
              </a:solidFill>
            </a:endParaRPr>
          </a:p>
          <a:p>
            <a:pPr indent="0" lvl="0" marL="0" rtl="0" algn="l">
              <a:lnSpc>
                <a:spcPct val="200000"/>
              </a:lnSpc>
              <a:spcBef>
                <a:spcPts val="700"/>
              </a:spcBef>
              <a:spcAft>
                <a:spcPts val="0"/>
              </a:spcAft>
              <a:buNone/>
            </a:pPr>
            <a:r>
              <a:rPr lang="en" sz="1000">
                <a:solidFill>
                  <a:srgbClr val="111111"/>
                </a:solidFill>
                <a:highlight>
                  <a:srgbClr val="FFFFFF"/>
                </a:highlight>
              </a:rPr>
              <a:t>4. Let's split the criteria based on the input values</a:t>
            </a:r>
            <a:endParaRPr sz="1000">
              <a:solidFill>
                <a:srgbClr val="111111"/>
              </a:solidFill>
              <a:highlight>
                <a:srgbClr val="FFFFFF"/>
              </a:highlight>
            </a:endParaRPr>
          </a:p>
          <a:p>
            <a:pPr indent="0" lvl="0" marL="0" rtl="0" algn="l">
              <a:lnSpc>
                <a:spcPct val="200000"/>
              </a:lnSpc>
              <a:spcBef>
                <a:spcPts val="900"/>
              </a:spcBef>
              <a:spcAft>
                <a:spcPts val="0"/>
              </a:spcAft>
              <a:buNone/>
            </a:pPr>
            <a:r>
              <a:rPr lang="en" sz="1000">
                <a:solidFill>
                  <a:srgbClr val="111111"/>
                </a:solidFill>
                <a:highlight>
                  <a:srgbClr val="FFFFFF"/>
                </a:highlight>
              </a:rPr>
              <a:t>						             [-10,-9,1,9,11] root node</a:t>
            </a:r>
            <a:endParaRPr sz="1000">
              <a:solidFill>
                <a:srgbClr val="111111"/>
              </a:solidFill>
              <a:highlight>
                <a:srgbClr val="FFFFFF"/>
              </a:highlight>
            </a:endParaRPr>
          </a:p>
          <a:p>
            <a:pPr indent="0" lvl="0" marL="0" rtl="0" algn="l">
              <a:lnSpc>
                <a:spcPct val="200000"/>
              </a:lnSpc>
              <a:spcBef>
                <a:spcPts val="900"/>
              </a:spcBef>
              <a:spcAft>
                <a:spcPts val="0"/>
              </a:spcAft>
              <a:buNone/>
            </a:pPr>
            <a:r>
              <a:rPr lang="en" sz="1000">
                <a:solidFill>
                  <a:srgbClr val="111111"/>
                </a:solidFill>
                <a:highlight>
                  <a:srgbClr val="FFFFFF"/>
                </a:highlight>
              </a:rPr>
              <a:t>					SW = 0.16</a:t>
            </a:r>
            <a:endParaRPr sz="1000">
              <a:solidFill>
                <a:srgbClr val="111111"/>
              </a:solidFill>
              <a:highlight>
                <a:srgbClr val="FFFFFF"/>
              </a:highlight>
            </a:endParaRPr>
          </a:p>
          <a:p>
            <a:pPr indent="0" lvl="0" marL="0" rtl="0" algn="l">
              <a:lnSpc>
                <a:spcPct val="200000"/>
              </a:lnSpc>
              <a:spcBef>
                <a:spcPts val="900"/>
              </a:spcBef>
              <a:spcAft>
                <a:spcPts val="900"/>
              </a:spcAft>
              <a:buNone/>
            </a:pPr>
            <a:r>
              <a:t/>
            </a:r>
            <a:endParaRPr sz="1000">
              <a:solidFill>
                <a:srgbClr val="111111"/>
              </a:solidFill>
              <a:highlight>
                <a:srgbClr val="FFFFFF"/>
              </a:highlight>
            </a:endParaRPr>
          </a:p>
        </p:txBody>
      </p:sp>
      <p:sp>
        <p:nvSpPr>
          <p:cNvPr id="108" name="Google Shape;108;p17"/>
          <p:cNvSpPr/>
          <p:nvPr/>
        </p:nvSpPr>
        <p:spPr>
          <a:xfrm>
            <a:off x="3492443" y="3099775"/>
            <a:ext cx="1538100" cy="4425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Exp</a:t>
            </a:r>
            <a:endParaRPr>
              <a:solidFill>
                <a:srgbClr val="FFFFFF"/>
              </a:solidFill>
            </a:endParaRPr>
          </a:p>
        </p:txBody>
      </p:sp>
      <p:sp>
        <p:nvSpPr>
          <p:cNvPr id="109" name="Google Shape;109;p17"/>
          <p:cNvSpPr/>
          <p:nvPr/>
        </p:nvSpPr>
        <p:spPr>
          <a:xfrm>
            <a:off x="5476865" y="3956651"/>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[-9,1,9,11]</a:t>
            </a:r>
            <a:endParaRPr>
              <a:solidFill>
                <a:srgbClr val="FFFFFF"/>
              </a:solidFill>
            </a:endParaRPr>
          </a:p>
        </p:txBody>
      </p:sp>
      <p:sp>
        <p:nvSpPr>
          <p:cNvPr id="110" name="Google Shape;110;p17"/>
          <p:cNvSpPr/>
          <p:nvPr/>
        </p:nvSpPr>
        <p:spPr>
          <a:xfrm>
            <a:off x="1954347" y="3956651"/>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rPr>
              <a:t>[-11]</a:t>
            </a:r>
            <a:endParaRPr>
              <a:solidFill>
                <a:srgbClr val="FFFFFF"/>
              </a:solidFill>
            </a:endParaRPr>
          </a:p>
        </p:txBody>
      </p:sp>
      <p:cxnSp>
        <p:nvCxnSpPr>
          <p:cNvPr id="111" name="Google Shape;111;p17"/>
          <p:cNvCxnSpPr>
            <a:stCxn id="108" idx="2"/>
            <a:endCxn id="109" idx="0"/>
          </p:cNvCxnSpPr>
          <p:nvPr/>
        </p:nvCxnSpPr>
        <p:spPr>
          <a:xfrm flipH="1" rot="-5400000">
            <a:off x="5046593" y="2757175"/>
            <a:ext cx="414300" cy="19845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12" name="Google Shape;112;p17"/>
          <p:cNvCxnSpPr>
            <a:stCxn id="110" idx="0"/>
            <a:endCxn id="108" idx="2"/>
          </p:cNvCxnSpPr>
          <p:nvPr/>
        </p:nvCxnSpPr>
        <p:spPr>
          <a:xfrm rot="-5400000">
            <a:off x="3285297" y="2980451"/>
            <a:ext cx="414300" cy="1538100"/>
          </a:xfrm>
          <a:prstGeom prst="bentConnector3">
            <a:avLst>
              <a:gd fmla="val 50009" name="adj1"/>
            </a:avLst>
          </a:prstGeom>
          <a:noFill/>
          <a:ln cap="flat" cmpd="sng" w="9525">
            <a:solidFill>
              <a:srgbClr val="C2C2C2"/>
            </a:solidFill>
            <a:prstDash val="solid"/>
            <a:round/>
            <a:headEnd len="sm" w="sm" type="none"/>
            <a:tailEnd len="sm" w="sm" type="none"/>
          </a:ln>
        </p:spPr>
      </p:cxnSp>
      <p:sp>
        <p:nvSpPr>
          <p:cNvPr id="113" name="Google Shape;113;p17"/>
          <p:cNvSpPr txBox="1"/>
          <p:nvPr/>
        </p:nvSpPr>
        <p:spPr>
          <a:xfrm>
            <a:off x="1520425" y="4625525"/>
            <a:ext cx="180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SW of -11 = 121/(1+1) =&gt; 60.5</a:t>
            </a:r>
            <a:endParaRPr sz="1000">
              <a:solidFill>
                <a:schemeClr val="dk2"/>
              </a:solidFill>
            </a:endParaRPr>
          </a:p>
        </p:txBody>
      </p:sp>
      <p:sp>
        <p:nvSpPr>
          <p:cNvPr id="114" name="Google Shape;114;p17"/>
          <p:cNvSpPr txBox="1"/>
          <p:nvPr/>
        </p:nvSpPr>
        <p:spPr>
          <a:xfrm>
            <a:off x="5291875" y="4553075"/>
            <a:ext cx="180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SW of  [-9,1,9,11]= 144/5 =&gt; 28.5</a:t>
            </a:r>
            <a:endParaRPr sz="1000">
              <a:solidFill>
                <a:schemeClr val="dk2"/>
              </a:solidFill>
            </a:endParaRPr>
          </a:p>
        </p:txBody>
      </p:sp>
      <p:sp>
        <p:nvSpPr>
          <p:cNvPr id="115" name="Google Shape;115;p17"/>
          <p:cNvSpPr txBox="1"/>
          <p:nvPr/>
        </p:nvSpPr>
        <p:spPr>
          <a:xfrm>
            <a:off x="2045075" y="3437025"/>
            <a:ext cx="616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Exp &lt;=2									Exp &gt;2</a:t>
            </a:r>
            <a:endParaRPr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Steps</a:t>
            </a:r>
            <a:endParaRPr/>
          </a:p>
        </p:txBody>
      </p:sp>
      <p:sp>
        <p:nvSpPr>
          <p:cNvPr id="121" name="Google Shape;121;p18"/>
          <p:cNvSpPr txBox="1"/>
          <p:nvPr>
            <p:ph idx="1" type="body"/>
          </p:nvPr>
        </p:nvSpPr>
        <p:spPr>
          <a:xfrm>
            <a:off x="311700" y="1161600"/>
            <a:ext cx="8520600" cy="3945300"/>
          </a:xfrm>
          <a:prstGeom prst="rect">
            <a:avLst/>
          </a:prstGeom>
          <a:ln cap="flat" cmpd="sng" w="9525">
            <a:solidFill>
              <a:srgbClr val="93C47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5. Calculate Gain to get max no of information by creating different decision tree and pick the trees which has </a:t>
            </a:r>
            <a:r>
              <a:rPr lang="en" sz="1000"/>
              <a:t>highest</a:t>
            </a:r>
            <a:r>
              <a:rPr lang="en" sz="1000"/>
              <a:t> gain for the model</a:t>
            </a:r>
            <a:endParaRPr sz="1000"/>
          </a:p>
          <a:p>
            <a:pPr indent="0" lvl="0" marL="0" rtl="0" algn="l">
              <a:lnSpc>
                <a:spcPct val="100000"/>
              </a:lnSpc>
              <a:spcBef>
                <a:spcPts val="900"/>
              </a:spcBef>
              <a:spcAft>
                <a:spcPts val="0"/>
              </a:spcAft>
              <a:buNone/>
            </a:pPr>
            <a:r>
              <a:rPr lang="en" sz="1000"/>
              <a:t>Gain = SW of left and right nodes - SW of root node</a:t>
            </a:r>
            <a:endParaRPr sz="1000"/>
          </a:p>
          <a:p>
            <a:pPr indent="0" lvl="0" marL="0" rtl="0" algn="l">
              <a:lnSpc>
                <a:spcPct val="100000"/>
              </a:lnSpc>
              <a:spcBef>
                <a:spcPts val="900"/>
              </a:spcBef>
              <a:spcAft>
                <a:spcPts val="0"/>
              </a:spcAft>
              <a:buNone/>
            </a:pPr>
            <a:r>
              <a:rPr lang="en" sz="1000"/>
              <a:t>Gain  = (60.5+28.</a:t>
            </a:r>
            <a:r>
              <a:rPr lang="en" sz="1000"/>
              <a:t>5</a:t>
            </a:r>
            <a:r>
              <a:rPr lang="en" sz="1000"/>
              <a:t>) - 0.16 = </a:t>
            </a:r>
            <a:r>
              <a:rPr b="1" lang="en" sz="1000"/>
              <a:t>88.84</a:t>
            </a:r>
            <a:r>
              <a:rPr lang="en" sz="1000"/>
              <a:t> here is the total gain we get in the current split</a:t>
            </a:r>
            <a:endParaRPr sz="1000"/>
          </a:p>
          <a:p>
            <a:pPr indent="0" lvl="0" marL="0" rtl="0" algn="l">
              <a:lnSpc>
                <a:spcPct val="100000"/>
              </a:lnSpc>
              <a:spcBef>
                <a:spcPts val="900"/>
              </a:spcBef>
              <a:spcAft>
                <a:spcPts val="0"/>
              </a:spcAft>
              <a:buNone/>
            </a:pPr>
            <a:r>
              <a:rPr lang="en" sz="1000"/>
              <a:t>Let's do the same for different split.</a:t>
            </a:r>
            <a:r>
              <a:rPr lang="en" sz="1000"/>
              <a:t>Here the Gain is (133.33+ 110.25) - 0.16 = </a:t>
            </a:r>
            <a:r>
              <a:rPr b="1" lang="en" sz="1000"/>
              <a:t>243.2 this is greater than gain of previous split</a:t>
            </a:r>
            <a:r>
              <a:rPr lang="en" sz="1000"/>
              <a:t> s</a:t>
            </a:r>
            <a:r>
              <a:rPr b="1" lang="en" sz="1000"/>
              <a:t>o we can pick the  split which got high gain i.e 243.2. Continue splitting the tree with next categorical variable i.e  Gap. Finally we got outputs from the splits. Left split = -10 and right split (11 and 5). Note the gain &gt; gamma i.e </a:t>
            </a:r>
            <a:r>
              <a:rPr lang="en" sz="1000"/>
              <a:t>(ɣ) then the split will happen otherwise no split</a:t>
            </a:r>
            <a:endParaRPr b="1" sz="1000"/>
          </a:p>
          <a:p>
            <a:pPr indent="0" lvl="0" marL="0" rtl="0" algn="l">
              <a:lnSpc>
                <a:spcPct val="100000"/>
              </a:lnSpc>
              <a:spcBef>
                <a:spcPts val="900"/>
              </a:spcBef>
              <a:spcAft>
                <a:spcPts val="0"/>
              </a:spcAft>
              <a:buNone/>
            </a:pPr>
            <a:r>
              <a:rPr lang="en" sz="1000"/>
              <a:t>	</a:t>
            </a:r>
            <a:r>
              <a:rPr lang="en" sz="1000"/>
              <a:t>				</a:t>
            </a:r>
            <a:r>
              <a:rPr lang="en" sz="1000">
                <a:solidFill>
                  <a:srgbClr val="111111"/>
                </a:solidFill>
                <a:highlight>
                  <a:schemeClr val="lt1"/>
                </a:highlight>
              </a:rPr>
              <a:t>[-10,-9,1,9,11] root node   SW = 0.16</a:t>
            </a:r>
            <a:endParaRPr sz="1000">
              <a:solidFill>
                <a:srgbClr val="111111"/>
              </a:solidFill>
              <a:highlight>
                <a:schemeClr val="lt1"/>
              </a:highlight>
            </a:endParaRPr>
          </a:p>
          <a:p>
            <a:pPr indent="0" lvl="0" marL="0" rtl="0" algn="l">
              <a:lnSpc>
                <a:spcPct val="100000"/>
              </a:lnSpc>
              <a:spcBef>
                <a:spcPts val="900"/>
              </a:spcBef>
              <a:spcAft>
                <a:spcPts val="0"/>
              </a:spcAft>
              <a:buNone/>
            </a:pPr>
            <a:r>
              <a:rPr lang="en" sz="1000"/>
              <a:t>					</a:t>
            </a:r>
            <a:r>
              <a:rPr lang="en" sz="1000">
                <a:solidFill>
                  <a:srgbClr val="FFFFFF"/>
                </a:solidFill>
                <a:latin typeface="Roboto"/>
                <a:ea typeface="Roboto"/>
                <a:cs typeface="Roboto"/>
                <a:sym typeface="Roboto"/>
              </a:rPr>
              <a:t>Ex</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rPr lang="en" sz="1000">
                <a:highlight>
                  <a:srgbClr val="B6D7A8"/>
                </a:highlight>
              </a:rPr>
              <a:t>o/p = -10</a:t>
            </a:r>
            <a:endParaRPr sz="1000">
              <a:highlight>
                <a:srgbClr val="B6D7A8"/>
              </a:highlight>
            </a:endParaRPr>
          </a:p>
          <a:p>
            <a:pPr indent="0" lvl="0" marL="0" rtl="0" algn="l">
              <a:lnSpc>
                <a:spcPct val="100000"/>
              </a:lnSpc>
              <a:spcBef>
                <a:spcPts val="900"/>
              </a:spcBef>
              <a:spcAft>
                <a:spcPts val="0"/>
              </a:spcAft>
              <a:buNone/>
            </a:pPr>
            <a:r>
              <a:rPr lang="en" sz="1000"/>
              <a:t>Gap</a:t>
            </a:r>
            <a:endParaRPr sz="1000"/>
          </a:p>
          <a:p>
            <a:pPr indent="0" lvl="0" marL="0" rtl="0" algn="l">
              <a:lnSpc>
                <a:spcPct val="100000"/>
              </a:lnSpc>
              <a:spcBef>
                <a:spcPts val="900"/>
              </a:spcBef>
              <a:spcAft>
                <a:spcPts val="0"/>
              </a:spcAft>
              <a:buNone/>
            </a:pPr>
            <a:r>
              <a:rPr lang="en" sz="1000"/>
              <a:t>Yes						No		Yes							No</a:t>
            </a:r>
            <a:endParaRPr sz="1000"/>
          </a:p>
          <a:p>
            <a:pPr indent="0" lvl="0" marL="0" rtl="0" algn="ctr">
              <a:lnSpc>
                <a:spcPct val="100000"/>
              </a:lnSpc>
              <a:spcBef>
                <a:spcPts val="900"/>
              </a:spcBef>
              <a:spcAft>
                <a:spcPts val="0"/>
              </a:spcAft>
              <a:buNone/>
            </a:pPr>
            <a:r>
              <a:rPr lang="en" sz="1000">
                <a:solidFill>
                  <a:srgbClr val="FFFFFF"/>
                </a:solidFill>
                <a:latin typeface="Roboto"/>
                <a:ea typeface="Roboto"/>
                <a:cs typeface="Roboto"/>
                <a:sym typeface="Roboto"/>
              </a:rPr>
              <a:t>[-11,-9]</a:t>
            </a:r>
            <a:endParaRPr sz="1400">
              <a:solidFill>
                <a:srgbClr val="FFFFFF"/>
              </a:solidFill>
            </a:endParaRPr>
          </a:p>
          <a:p>
            <a:pPr indent="0" lvl="0" marL="0" rtl="0" algn="l">
              <a:lnSpc>
                <a:spcPct val="100000"/>
              </a:lnSpc>
              <a:spcBef>
                <a:spcPts val="0"/>
              </a:spcBef>
              <a:spcAft>
                <a:spcPts val="0"/>
              </a:spcAft>
              <a:buNone/>
            </a:pPr>
            <a:r>
              <a:t/>
            </a:r>
            <a:endParaRPr sz="1000"/>
          </a:p>
          <a:p>
            <a:pPr indent="0" lvl="0" marL="0" rtl="0" algn="l">
              <a:lnSpc>
                <a:spcPct val="100000"/>
              </a:lnSpc>
              <a:spcBef>
                <a:spcPts val="900"/>
              </a:spcBef>
              <a:spcAft>
                <a:spcPts val="0"/>
              </a:spcAft>
              <a:buNone/>
            </a:pPr>
            <a:r>
              <a:rPr lang="en" sz="1000"/>
              <a:t>								</a:t>
            </a:r>
            <a:r>
              <a:rPr lang="en" sz="1000">
                <a:highlight>
                  <a:srgbClr val="B6D7A8"/>
                </a:highlight>
              </a:rPr>
              <a:t>o/p =  11</a:t>
            </a:r>
            <a:r>
              <a:rPr lang="en" sz="1000"/>
              <a:t>				</a:t>
            </a:r>
            <a:r>
              <a:rPr lang="en" sz="1000">
                <a:highlight>
                  <a:srgbClr val="B6D7A8"/>
                </a:highlight>
              </a:rPr>
              <a:t>o/p = 10/2 = 5</a:t>
            </a:r>
            <a:endParaRPr sz="1000">
              <a:highlight>
                <a:srgbClr val="B6D7A8"/>
              </a:highlight>
            </a:endParaRPr>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0"/>
              </a:spcAft>
              <a:buNone/>
            </a:pPr>
            <a:r>
              <a:t/>
            </a:r>
            <a:endParaRPr sz="1000"/>
          </a:p>
          <a:p>
            <a:pPr indent="0" lvl="0" marL="0" rtl="0" algn="l">
              <a:lnSpc>
                <a:spcPct val="100000"/>
              </a:lnSpc>
              <a:spcBef>
                <a:spcPts val="900"/>
              </a:spcBef>
              <a:spcAft>
                <a:spcPts val="900"/>
              </a:spcAft>
              <a:buNone/>
            </a:pPr>
            <a:r>
              <a:t/>
            </a:r>
            <a:endParaRPr b="1" sz="1000"/>
          </a:p>
        </p:txBody>
      </p:sp>
      <p:sp>
        <p:nvSpPr>
          <p:cNvPr id="122" name="Google Shape;122;p18"/>
          <p:cNvSpPr/>
          <p:nvPr/>
        </p:nvSpPr>
        <p:spPr>
          <a:xfrm>
            <a:off x="2801700" y="2818100"/>
            <a:ext cx="1538100" cy="3387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Exp</a:t>
            </a:r>
            <a:endParaRPr>
              <a:solidFill>
                <a:srgbClr val="FFFFFF"/>
              </a:solidFill>
            </a:endParaRPr>
          </a:p>
        </p:txBody>
      </p:sp>
      <p:sp>
        <p:nvSpPr>
          <p:cNvPr id="123" name="Google Shape;123;p18"/>
          <p:cNvSpPr/>
          <p:nvPr/>
        </p:nvSpPr>
        <p:spPr>
          <a:xfrm>
            <a:off x="5037865" y="3363376"/>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[1,9,11]</a:t>
            </a:r>
            <a:endParaRPr>
              <a:solidFill>
                <a:srgbClr val="FFFFFF"/>
              </a:solidFill>
            </a:endParaRPr>
          </a:p>
        </p:txBody>
      </p:sp>
      <p:sp>
        <p:nvSpPr>
          <p:cNvPr id="124" name="Google Shape;124;p18"/>
          <p:cNvSpPr/>
          <p:nvPr/>
        </p:nvSpPr>
        <p:spPr>
          <a:xfrm>
            <a:off x="1003375" y="3448450"/>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[-11,-9]</a:t>
            </a:r>
            <a:endParaRPr>
              <a:solidFill>
                <a:srgbClr val="FFFFFF"/>
              </a:solidFill>
            </a:endParaRPr>
          </a:p>
        </p:txBody>
      </p:sp>
      <p:cxnSp>
        <p:nvCxnSpPr>
          <p:cNvPr id="125" name="Google Shape;125;p18"/>
          <p:cNvCxnSpPr>
            <a:stCxn id="122" idx="2"/>
            <a:endCxn id="123" idx="0"/>
          </p:cNvCxnSpPr>
          <p:nvPr/>
        </p:nvCxnSpPr>
        <p:spPr>
          <a:xfrm flipH="1" rot="-5400000">
            <a:off x="4585500" y="2142050"/>
            <a:ext cx="206700" cy="2236200"/>
          </a:xfrm>
          <a:prstGeom prst="bentConnector3">
            <a:avLst>
              <a:gd fmla="val 49970" name="adj1"/>
            </a:avLst>
          </a:prstGeom>
          <a:noFill/>
          <a:ln cap="flat" cmpd="sng" w="9525">
            <a:solidFill>
              <a:srgbClr val="C2C2C2"/>
            </a:solidFill>
            <a:prstDash val="solid"/>
            <a:round/>
            <a:headEnd len="sm" w="sm" type="none"/>
            <a:tailEnd len="sm" w="sm" type="none"/>
          </a:ln>
        </p:spPr>
      </p:cxnSp>
      <p:cxnSp>
        <p:nvCxnSpPr>
          <p:cNvPr id="126" name="Google Shape;126;p18"/>
          <p:cNvCxnSpPr>
            <a:stCxn id="124" idx="0"/>
            <a:endCxn id="122" idx="2"/>
          </p:cNvCxnSpPr>
          <p:nvPr/>
        </p:nvCxnSpPr>
        <p:spPr>
          <a:xfrm rot="-5400000">
            <a:off x="2525725" y="2403550"/>
            <a:ext cx="291600" cy="1798200"/>
          </a:xfrm>
          <a:prstGeom prst="bentConnector3">
            <a:avLst>
              <a:gd fmla="val 50009" name="adj1"/>
            </a:avLst>
          </a:prstGeom>
          <a:noFill/>
          <a:ln cap="flat" cmpd="sng" w="9525">
            <a:solidFill>
              <a:srgbClr val="C2C2C2"/>
            </a:solidFill>
            <a:prstDash val="solid"/>
            <a:round/>
            <a:headEnd len="sm" w="sm" type="none"/>
            <a:tailEnd len="sm" w="sm" type="none"/>
          </a:ln>
        </p:spPr>
      </p:cxnSp>
      <p:sp>
        <p:nvSpPr>
          <p:cNvPr id="127" name="Google Shape;127;p18"/>
          <p:cNvSpPr txBox="1"/>
          <p:nvPr/>
        </p:nvSpPr>
        <p:spPr>
          <a:xfrm>
            <a:off x="1424075" y="2901675"/>
            <a:ext cx="616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Exp &lt;=2.5							Exp &gt; 2.5</a:t>
            </a:r>
            <a:endParaRPr sz="1000">
              <a:solidFill>
                <a:schemeClr val="dk2"/>
              </a:solidFill>
            </a:endParaRPr>
          </a:p>
        </p:txBody>
      </p:sp>
      <p:sp>
        <p:nvSpPr>
          <p:cNvPr id="128" name="Google Shape;128;p18"/>
          <p:cNvSpPr txBox="1"/>
          <p:nvPr/>
        </p:nvSpPr>
        <p:spPr>
          <a:xfrm>
            <a:off x="247475" y="3267550"/>
            <a:ext cx="85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SW = 133.33												          SW = 110.25</a:t>
            </a:r>
            <a:endParaRPr sz="1000">
              <a:solidFill>
                <a:schemeClr val="dk2"/>
              </a:solidFill>
            </a:endParaRPr>
          </a:p>
        </p:txBody>
      </p:sp>
      <p:sp>
        <p:nvSpPr>
          <p:cNvPr id="129" name="Google Shape;129;p18"/>
          <p:cNvSpPr/>
          <p:nvPr/>
        </p:nvSpPr>
        <p:spPr>
          <a:xfrm>
            <a:off x="247484" y="4384401"/>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Yes, Yes</a:t>
            </a:r>
            <a:endParaRPr>
              <a:solidFill>
                <a:srgbClr val="FFFFFF"/>
              </a:solidFill>
            </a:endParaRPr>
          </a:p>
        </p:txBody>
      </p:sp>
      <p:sp>
        <p:nvSpPr>
          <p:cNvPr id="130" name="Google Shape;130;p18"/>
          <p:cNvSpPr/>
          <p:nvPr/>
        </p:nvSpPr>
        <p:spPr>
          <a:xfrm>
            <a:off x="2179584" y="4541351"/>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There is no '’No" so we can't use the split</a:t>
            </a:r>
            <a:endParaRPr>
              <a:solidFill>
                <a:srgbClr val="FFFFFF"/>
              </a:solidFill>
            </a:endParaRPr>
          </a:p>
        </p:txBody>
      </p:sp>
      <p:cxnSp>
        <p:nvCxnSpPr>
          <p:cNvPr id="131" name="Google Shape;131;p18"/>
          <p:cNvCxnSpPr>
            <a:stCxn id="124" idx="2"/>
            <a:endCxn id="129" idx="0"/>
          </p:cNvCxnSpPr>
          <p:nvPr/>
        </p:nvCxnSpPr>
        <p:spPr>
          <a:xfrm rot="5400000">
            <a:off x="1147675" y="3759700"/>
            <a:ext cx="493500" cy="7560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132" name="Google Shape;132;p18"/>
          <p:cNvCxnSpPr>
            <a:stCxn id="124" idx="2"/>
            <a:endCxn id="130" idx="0"/>
          </p:cNvCxnSpPr>
          <p:nvPr/>
        </p:nvCxnSpPr>
        <p:spPr>
          <a:xfrm flipH="1" rot="-5400000">
            <a:off x="2035375" y="3628000"/>
            <a:ext cx="650400" cy="11763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33" name="Google Shape;133;p18"/>
          <p:cNvSpPr/>
          <p:nvPr/>
        </p:nvSpPr>
        <p:spPr>
          <a:xfrm>
            <a:off x="3919809" y="4456101"/>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[11]</a:t>
            </a:r>
            <a:endParaRPr>
              <a:solidFill>
                <a:srgbClr val="FFFFFF"/>
              </a:solidFill>
            </a:endParaRPr>
          </a:p>
        </p:txBody>
      </p:sp>
      <p:sp>
        <p:nvSpPr>
          <p:cNvPr id="134" name="Google Shape;134;p18"/>
          <p:cNvSpPr/>
          <p:nvPr/>
        </p:nvSpPr>
        <p:spPr>
          <a:xfrm>
            <a:off x="6117609" y="4456101"/>
            <a:ext cx="1538100" cy="4425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[1,9]]</a:t>
            </a:r>
            <a:endParaRPr>
              <a:solidFill>
                <a:srgbClr val="FFFFFF"/>
              </a:solidFill>
            </a:endParaRPr>
          </a:p>
        </p:txBody>
      </p:sp>
      <p:cxnSp>
        <p:nvCxnSpPr>
          <p:cNvPr id="135" name="Google Shape;135;p18"/>
          <p:cNvCxnSpPr>
            <a:stCxn id="123" idx="2"/>
            <a:endCxn id="134" idx="0"/>
          </p:cNvCxnSpPr>
          <p:nvPr/>
        </p:nvCxnSpPr>
        <p:spPr>
          <a:xfrm flipH="1" rot="-5400000">
            <a:off x="6021715" y="3591076"/>
            <a:ext cx="650100" cy="1079700"/>
          </a:xfrm>
          <a:prstGeom prst="bentConnector3">
            <a:avLst>
              <a:gd fmla="val 50010" name="adj1"/>
            </a:avLst>
          </a:prstGeom>
          <a:noFill/>
          <a:ln cap="flat" cmpd="sng" w="9525">
            <a:solidFill>
              <a:schemeClr val="dk2"/>
            </a:solidFill>
            <a:prstDash val="solid"/>
            <a:round/>
            <a:headEnd len="med" w="med" type="none"/>
            <a:tailEnd len="med" w="med" type="none"/>
          </a:ln>
        </p:spPr>
      </p:cxnSp>
      <p:cxnSp>
        <p:nvCxnSpPr>
          <p:cNvPr id="136" name="Google Shape;136;p18"/>
          <p:cNvCxnSpPr>
            <a:stCxn id="123" idx="2"/>
            <a:endCxn id="133" idx="0"/>
          </p:cNvCxnSpPr>
          <p:nvPr/>
        </p:nvCxnSpPr>
        <p:spPr>
          <a:xfrm rot="5400000">
            <a:off x="4922815" y="3571876"/>
            <a:ext cx="650100" cy="1118100"/>
          </a:xfrm>
          <a:prstGeom prst="bentConnector3">
            <a:avLst>
              <a:gd fmla="val 50010" name="adj1"/>
            </a:avLst>
          </a:prstGeom>
          <a:noFill/>
          <a:ln cap="flat" cmpd="sng" w="9525">
            <a:solidFill>
              <a:schemeClr val="dk2"/>
            </a:solidFill>
            <a:prstDash val="solid"/>
            <a:round/>
            <a:headEnd len="med" w="med" type="none"/>
            <a:tailEnd len="med" w="med" type="none"/>
          </a:ln>
        </p:spPr>
      </p:cxnSp>
      <p:sp>
        <p:nvSpPr>
          <p:cNvPr id="137" name="Google Shape;137;p18"/>
          <p:cNvSpPr txBox="1"/>
          <p:nvPr/>
        </p:nvSpPr>
        <p:spPr>
          <a:xfrm>
            <a:off x="2541475" y="3475800"/>
            <a:ext cx="61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rPr>
              <a:t>o/p = (-11-9)/2 = -10</a:t>
            </a:r>
            <a:r>
              <a:rPr lang="en" sz="1800">
                <a:solidFill>
                  <a:schemeClr val="dk2"/>
                </a:solidFill>
              </a:rPr>
              <a:t>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Steps</a:t>
            </a:r>
            <a:endParaRPr/>
          </a:p>
        </p:txBody>
      </p:sp>
      <p:sp>
        <p:nvSpPr>
          <p:cNvPr id="143" name="Google Shape;143;p19"/>
          <p:cNvSpPr txBox="1"/>
          <p:nvPr>
            <p:ph idx="1" type="body"/>
          </p:nvPr>
        </p:nvSpPr>
        <p:spPr>
          <a:xfrm>
            <a:off x="311700" y="1152475"/>
            <a:ext cx="8778300" cy="3915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000"/>
              <a:t>8.  Calculate </a:t>
            </a:r>
            <a:r>
              <a:rPr b="1" lang="en" sz="1000"/>
              <a:t>output</a:t>
            </a:r>
            <a:r>
              <a:rPr b="1" lang="en" sz="1000"/>
              <a:t> of the final split of exp variable by taking average</a:t>
            </a:r>
            <a:endParaRPr b="1" sz="1000"/>
          </a:p>
          <a:p>
            <a:pPr indent="0" lvl="0" marL="0" rtl="0" algn="l">
              <a:lnSpc>
                <a:spcPct val="150000"/>
              </a:lnSpc>
              <a:spcBef>
                <a:spcPts val="1200"/>
              </a:spcBef>
              <a:spcAft>
                <a:spcPts val="0"/>
              </a:spcAft>
              <a:buNone/>
            </a:pPr>
            <a:r>
              <a:rPr b="1" lang="en" sz="1000"/>
              <a:t>O/p of Left split =  (-11-9)/2 = -10   and O/p of right splits =  11 =&gt; 11 and (10)/2 =&gt; 5</a:t>
            </a:r>
            <a:endParaRPr b="1" sz="1000"/>
          </a:p>
          <a:p>
            <a:pPr indent="0" lvl="0" marL="0" rtl="0" algn="l">
              <a:lnSpc>
                <a:spcPct val="150000"/>
              </a:lnSpc>
              <a:spcBef>
                <a:spcPts val="1200"/>
              </a:spcBef>
              <a:spcAft>
                <a:spcPts val="0"/>
              </a:spcAft>
              <a:buNone/>
            </a:pPr>
            <a:r>
              <a:rPr b="1" lang="en" sz="1000"/>
              <a:t>9. Output  calculation of a given input</a:t>
            </a:r>
            <a:endParaRPr b="1" sz="1000"/>
          </a:p>
          <a:p>
            <a:pPr indent="0" lvl="0" marL="0" rtl="0" algn="l">
              <a:lnSpc>
                <a:spcPct val="150000"/>
              </a:lnSpc>
              <a:spcBef>
                <a:spcPts val="1200"/>
              </a:spcBef>
              <a:spcAft>
                <a:spcPts val="0"/>
              </a:spcAft>
              <a:buNone/>
            </a:pPr>
            <a:r>
              <a:rPr b="1" lang="en" sz="1000"/>
              <a:t>	Output  = base model or </a:t>
            </a:r>
            <a:r>
              <a:rPr b="1" lang="en" sz="1000"/>
              <a:t>model</a:t>
            </a:r>
            <a:r>
              <a:rPr b="1" lang="en" sz="1000"/>
              <a:t> 1 output + learning rate * model 2 output+....</a:t>
            </a:r>
            <a:endParaRPr b="1" sz="1000"/>
          </a:p>
          <a:p>
            <a:pPr indent="0" lvl="0" marL="0" rtl="0" algn="l">
              <a:lnSpc>
                <a:spcPct val="150000"/>
              </a:lnSpc>
              <a:spcBef>
                <a:spcPts val="1200"/>
              </a:spcBef>
              <a:spcAft>
                <a:spcPts val="0"/>
              </a:spcAft>
              <a:buNone/>
            </a:pPr>
            <a:r>
              <a:rPr b="1" lang="en" sz="1000"/>
              <a:t>Here we have one decision tree so lets say the exp is 2 then as per the previous tree the o/p is -10. </a:t>
            </a:r>
            <a:r>
              <a:rPr b="1" lang="en" sz="1000"/>
              <a:t>e</a:t>
            </a:r>
            <a:r>
              <a:rPr b="1" lang="en" sz="1000"/>
              <a:t>x:  learning rate is 0.5</a:t>
            </a:r>
            <a:endParaRPr b="1" sz="1000"/>
          </a:p>
          <a:p>
            <a:pPr indent="0" lvl="0" marL="0" rtl="0" algn="l">
              <a:lnSpc>
                <a:spcPct val="150000"/>
              </a:lnSpc>
              <a:spcBef>
                <a:spcPts val="1200"/>
              </a:spcBef>
              <a:spcAft>
                <a:spcPts val="0"/>
              </a:spcAft>
              <a:buNone/>
            </a:pPr>
            <a:r>
              <a:rPr b="1" lang="en" sz="1000"/>
              <a:t>Prediction   = 51 + (0.5) * -10 = 51-5 = 46 but actual output of exp 2 is 40k</a:t>
            </a:r>
            <a:endParaRPr b="1" sz="1000"/>
          </a:p>
          <a:p>
            <a:pPr indent="0" lvl="0" marL="0" rtl="0" algn="l">
              <a:lnSpc>
                <a:spcPct val="150000"/>
              </a:lnSpc>
              <a:spcBef>
                <a:spcPts val="1200"/>
              </a:spcBef>
              <a:spcAft>
                <a:spcPts val="0"/>
              </a:spcAft>
              <a:buNone/>
            </a:pPr>
            <a:r>
              <a:rPr b="1" lang="en" sz="1000"/>
              <a:t>Calculate o/p for  all the </a:t>
            </a:r>
            <a:r>
              <a:rPr b="1" lang="en" sz="1000"/>
              <a:t>remaining</a:t>
            </a:r>
            <a:r>
              <a:rPr b="1" lang="en" sz="1000"/>
              <a:t> inputs</a:t>
            </a:r>
            <a:endParaRPr b="1" sz="1000"/>
          </a:p>
          <a:p>
            <a:pPr indent="0" lvl="0" marL="0" rtl="0" algn="l">
              <a:lnSpc>
                <a:spcPct val="150000"/>
              </a:lnSpc>
              <a:spcBef>
                <a:spcPts val="1200"/>
              </a:spcBef>
              <a:spcAft>
                <a:spcPts val="1200"/>
              </a:spcAft>
              <a:buNone/>
            </a:pPr>
            <a:r>
              <a:t/>
            </a:r>
            <a:endParaRPr b="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268550" y="89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Detailed Steps</a:t>
            </a:r>
            <a:endParaRPr/>
          </a:p>
        </p:txBody>
      </p:sp>
      <p:sp>
        <p:nvSpPr>
          <p:cNvPr id="149" name="Google Shape;149;p20"/>
          <p:cNvSpPr txBox="1"/>
          <p:nvPr>
            <p:ph idx="1" type="body"/>
          </p:nvPr>
        </p:nvSpPr>
        <p:spPr>
          <a:xfrm>
            <a:off x="268550" y="560725"/>
            <a:ext cx="8875500" cy="469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t/>
            </a:r>
            <a:endParaRPr sz="1350">
              <a:solidFill>
                <a:srgbClr val="111111"/>
              </a:solidFill>
              <a:highlight>
                <a:schemeClr val="lt1"/>
              </a:highlight>
            </a:endParaRPr>
          </a:p>
          <a:p>
            <a:pPr indent="0" lvl="0" marL="0" rtl="0" algn="l">
              <a:lnSpc>
                <a:spcPct val="100000"/>
              </a:lnSpc>
              <a:spcBef>
                <a:spcPts val="900"/>
              </a:spcBef>
              <a:spcAft>
                <a:spcPts val="0"/>
              </a:spcAft>
              <a:buNone/>
            </a:pPr>
            <a:r>
              <a:rPr lang="en" sz="1350">
                <a:solidFill>
                  <a:srgbClr val="111111"/>
                </a:solidFill>
                <a:highlight>
                  <a:schemeClr val="lt1"/>
                </a:highlight>
              </a:rPr>
              <a:t>Now, we can create next decision tree based on exp and gap with residuals 2 . and goes on.. Until we get zero errors or the parameter conditions met</a:t>
            </a:r>
            <a:endParaRPr sz="1350">
              <a:solidFill>
                <a:srgbClr val="111111"/>
              </a:solidFill>
              <a:highlight>
                <a:schemeClr val="lt1"/>
              </a:highlight>
            </a:endParaRPr>
          </a:p>
          <a:p>
            <a:pPr indent="0" lvl="0" marL="0" rtl="0" algn="l">
              <a:lnSpc>
                <a:spcPct val="100000"/>
              </a:lnSpc>
              <a:spcBef>
                <a:spcPts val="900"/>
              </a:spcBef>
              <a:spcAft>
                <a:spcPts val="900"/>
              </a:spcAft>
              <a:buNone/>
            </a:pPr>
            <a:r>
              <a:rPr lang="en" sz="1350">
                <a:solidFill>
                  <a:srgbClr val="111111"/>
                </a:solidFill>
                <a:highlight>
                  <a:schemeClr val="lt1"/>
                </a:highlight>
              </a:rPr>
              <a:t>The final prediction =  base model o/p + </a:t>
            </a:r>
            <a:r>
              <a:rPr lang="en" sz="1200">
                <a:solidFill>
                  <a:srgbClr val="282828"/>
                </a:solidFill>
                <a:highlight>
                  <a:schemeClr val="lt1"/>
                </a:highlight>
              </a:rPr>
              <a:t>𝝰1(M1 of o/p) + 𝝰2 (M2 of o/p)+ …. + 𝝰n (Mn of o/p)</a:t>
            </a:r>
            <a:endParaRPr sz="1200">
              <a:solidFill>
                <a:srgbClr val="282828"/>
              </a:solidFill>
              <a:highlight>
                <a:schemeClr val="lt1"/>
              </a:highlight>
            </a:endParaRPr>
          </a:p>
        </p:txBody>
      </p:sp>
      <p:graphicFrame>
        <p:nvGraphicFramePr>
          <p:cNvPr id="150" name="Google Shape;150;p20"/>
          <p:cNvGraphicFramePr/>
          <p:nvPr/>
        </p:nvGraphicFramePr>
        <p:xfrm>
          <a:off x="268550" y="708100"/>
          <a:ext cx="3000000" cy="3000000"/>
        </p:xfrm>
        <a:graphic>
          <a:graphicData uri="http://schemas.openxmlformats.org/drawingml/2006/table">
            <a:tbl>
              <a:tblPr>
                <a:noFill/>
                <a:tableStyleId>{0868820B-8E48-4D7A-B411-EDECF70AAF77}</a:tableStyleId>
              </a:tblPr>
              <a:tblGrid>
                <a:gridCol w="894450"/>
                <a:gridCol w="894450"/>
                <a:gridCol w="894450"/>
                <a:gridCol w="894450"/>
                <a:gridCol w="894450"/>
                <a:gridCol w="894450"/>
              </a:tblGrid>
              <a:tr h="524175">
                <a:tc>
                  <a:txBody>
                    <a:bodyPr/>
                    <a:lstStyle/>
                    <a:p>
                      <a:pPr indent="0" lvl="0" marL="0" rtl="0" algn="l">
                        <a:spcBef>
                          <a:spcPts val="0"/>
                        </a:spcBef>
                        <a:spcAft>
                          <a:spcPts val="0"/>
                        </a:spcAft>
                        <a:buNone/>
                      </a:pPr>
                      <a:r>
                        <a:rPr lang="en"/>
                        <a:t>Exp</a:t>
                      </a:r>
                      <a:endParaRPr/>
                    </a:p>
                  </a:txBody>
                  <a:tcPr marT="91425" marB="91425" marR="91425" marL="91425"/>
                </a:tc>
                <a:tc>
                  <a:txBody>
                    <a:bodyPr/>
                    <a:lstStyle/>
                    <a:p>
                      <a:pPr indent="0" lvl="0" marL="0" rtl="0" algn="l">
                        <a:spcBef>
                          <a:spcPts val="0"/>
                        </a:spcBef>
                        <a:spcAft>
                          <a:spcPts val="0"/>
                        </a:spcAft>
                        <a:buNone/>
                      </a:pPr>
                      <a:r>
                        <a:rPr lang="en"/>
                        <a:t>Gap</a:t>
                      </a:r>
                      <a:endParaRPr/>
                    </a:p>
                  </a:txBody>
                  <a:tcPr marT="91425" marB="91425" marR="91425" marL="91425"/>
                </a:tc>
                <a:tc>
                  <a:txBody>
                    <a:bodyPr/>
                    <a:lstStyle/>
                    <a:p>
                      <a:pPr indent="0" lvl="0" marL="0" rtl="0" algn="l">
                        <a:spcBef>
                          <a:spcPts val="0"/>
                        </a:spcBef>
                        <a:spcAft>
                          <a:spcPts val="0"/>
                        </a:spcAft>
                        <a:buNone/>
                      </a:pPr>
                      <a:r>
                        <a:rPr lang="en"/>
                        <a:t>Salary (y)</a:t>
                      </a:r>
                      <a:endParaRPr/>
                    </a:p>
                  </a:txBody>
                  <a:tcPr marT="91425" marB="91425" marR="91425" marL="91425"/>
                </a:tc>
                <a:tc>
                  <a:txBody>
                    <a:bodyPr/>
                    <a:lstStyle/>
                    <a:p>
                      <a:pPr indent="0" lvl="0" marL="0" rtl="0" algn="l">
                        <a:spcBef>
                          <a:spcPts val="0"/>
                        </a:spcBef>
                        <a:spcAft>
                          <a:spcPts val="0"/>
                        </a:spcAft>
                        <a:buNone/>
                      </a:pPr>
                      <a:r>
                        <a:rPr lang="en"/>
                        <a:t>Residuals 1 or errors</a:t>
                      </a:r>
                      <a:endParaRPr/>
                    </a:p>
                  </a:txBody>
                  <a:tcPr marT="91425" marB="91425" marR="91425" marL="91425"/>
                </a:tc>
                <a:tc>
                  <a:txBody>
                    <a:bodyPr/>
                    <a:lstStyle/>
                    <a:p>
                      <a:pPr indent="0" lvl="0" marL="0" rtl="0" algn="l">
                        <a:spcBef>
                          <a:spcPts val="0"/>
                        </a:spcBef>
                        <a:spcAft>
                          <a:spcPts val="0"/>
                        </a:spcAft>
                        <a:buNone/>
                      </a:pPr>
                      <a:r>
                        <a:rPr lang="en"/>
                        <a:t>Outputs</a:t>
                      </a:r>
                      <a:endParaRPr/>
                    </a:p>
                  </a:txBody>
                  <a:tcPr marT="91425" marB="91425" marR="91425" marL="91425"/>
                </a:tc>
                <a:tc>
                  <a:txBody>
                    <a:bodyPr/>
                    <a:lstStyle/>
                    <a:p>
                      <a:pPr indent="0" lvl="0" marL="0" rtl="0" algn="l">
                        <a:spcBef>
                          <a:spcPts val="0"/>
                        </a:spcBef>
                        <a:spcAft>
                          <a:spcPts val="0"/>
                        </a:spcAft>
                        <a:buNone/>
                      </a:pPr>
                      <a:r>
                        <a:rPr lang="en"/>
                        <a:t>Residuals 2 or error 2</a:t>
                      </a:r>
                      <a:endParaRPr/>
                    </a:p>
                  </a:txBody>
                  <a:tcPr marT="91425" marB="91425" marR="91425" marL="91425"/>
                </a:tc>
              </a:tr>
              <a:tr h="3831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40k</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46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83175">
                <a:tc>
                  <a:txBody>
                    <a:bodyPr/>
                    <a:lstStyle/>
                    <a:p>
                      <a:pPr indent="0" lvl="0" marL="0" rtl="0" algn="l">
                        <a:spcBef>
                          <a:spcPts val="0"/>
                        </a:spcBef>
                        <a:spcAft>
                          <a:spcPts val="0"/>
                        </a:spcAft>
                        <a:buNone/>
                      </a:pPr>
                      <a:r>
                        <a:rPr lang="en"/>
                        <a:t>2.5</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42k</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46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317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52k</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53.5</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r h="38317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60k</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53.5</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r>
              <a:tr h="383175">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62k</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56.5</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Tuning</a:t>
            </a:r>
            <a:endParaRPr/>
          </a:p>
        </p:txBody>
      </p:sp>
      <p:sp>
        <p:nvSpPr>
          <p:cNvPr id="156" name="Google Shape;15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00"/>
              <a:t>1</a:t>
            </a:r>
            <a:r>
              <a:rPr lang="en" sz="1000"/>
              <a:t>. Gamma - it is available in booster parameter.</a:t>
            </a:r>
            <a:endParaRPr sz="1000"/>
          </a:p>
          <a:p>
            <a:pPr indent="457200" lvl="0" marL="0" rtl="0" algn="l">
              <a:lnSpc>
                <a:spcPct val="100000"/>
              </a:lnSpc>
              <a:spcBef>
                <a:spcPts val="900"/>
              </a:spcBef>
              <a:spcAft>
                <a:spcPts val="0"/>
              </a:spcAft>
              <a:buClr>
                <a:schemeClr val="dk1"/>
              </a:buClr>
              <a:buSzPts val="1100"/>
              <a:buFont typeface="Arial"/>
              <a:buNone/>
            </a:pPr>
            <a:r>
              <a:rPr lang="en" sz="1000"/>
              <a:t> How to know, if we need to split the tree or not. That is decided with help of one more parameter called gamma (ɣ). This is how it helps in auto pruning and help to reduce overfitting (i.e </a:t>
            </a:r>
            <a:r>
              <a:rPr lang="en" sz="1050">
                <a:solidFill>
                  <a:schemeClr val="dk1"/>
                </a:solidFill>
                <a:highlight>
                  <a:srgbClr val="FFFFFF"/>
                </a:highlight>
              </a:rPr>
              <a:t>accurate predictions on training data, but inaccurate predictions on new data)</a:t>
            </a:r>
            <a:endParaRPr sz="1000"/>
          </a:p>
          <a:p>
            <a:pPr indent="0" lvl="0" marL="0" rtl="0" algn="l">
              <a:lnSpc>
                <a:spcPct val="100000"/>
              </a:lnSpc>
              <a:spcBef>
                <a:spcPts val="900"/>
              </a:spcBef>
              <a:spcAft>
                <a:spcPts val="0"/>
              </a:spcAft>
              <a:buClr>
                <a:schemeClr val="dk1"/>
              </a:buClr>
              <a:buSzPts val="1100"/>
              <a:buFont typeface="Arial"/>
              <a:buNone/>
            </a:pPr>
            <a:r>
              <a:rPr lang="en" sz="1000"/>
              <a:t>If gamma &lt; gain, </a:t>
            </a:r>
            <a:endParaRPr sz="1000"/>
          </a:p>
          <a:p>
            <a:pPr indent="457200" lvl="0" marL="0" rtl="0" algn="l">
              <a:lnSpc>
                <a:spcPct val="100000"/>
              </a:lnSpc>
              <a:spcBef>
                <a:spcPts val="900"/>
              </a:spcBef>
              <a:spcAft>
                <a:spcPts val="0"/>
              </a:spcAft>
              <a:buClr>
                <a:schemeClr val="dk1"/>
              </a:buClr>
              <a:buSzPts val="1100"/>
              <a:buFont typeface="Arial"/>
              <a:buNone/>
            </a:pPr>
            <a:r>
              <a:rPr lang="en" sz="1000"/>
              <a:t>then split will happen </a:t>
            </a:r>
            <a:endParaRPr sz="1000"/>
          </a:p>
          <a:p>
            <a:pPr indent="0" lvl="0" marL="0" rtl="0" algn="l">
              <a:lnSpc>
                <a:spcPct val="100000"/>
              </a:lnSpc>
              <a:spcBef>
                <a:spcPts val="900"/>
              </a:spcBef>
              <a:spcAft>
                <a:spcPts val="0"/>
              </a:spcAft>
              <a:buClr>
                <a:schemeClr val="dk1"/>
              </a:buClr>
              <a:buSzPts val="1100"/>
              <a:buFont typeface="Arial"/>
              <a:buNone/>
            </a:pPr>
            <a:r>
              <a:rPr lang="en" sz="1000"/>
              <a:t>Else</a:t>
            </a:r>
            <a:endParaRPr sz="1000"/>
          </a:p>
          <a:p>
            <a:pPr indent="457200" lvl="0" marL="0" rtl="0" algn="l">
              <a:lnSpc>
                <a:spcPct val="100000"/>
              </a:lnSpc>
              <a:spcBef>
                <a:spcPts val="900"/>
              </a:spcBef>
              <a:spcAft>
                <a:spcPts val="0"/>
              </a:spcAft>
              <a:buClr>
                <a:schemeClr val="dk1"/>
              </a:buClr>
              <a:buSzPts val="1100"/>
              <a:buFont typeface="Arial"/>
              <a:buNone/>
            </a:pPr>
            <a:r>
              <a:rPr lang="en" sz="1000"/>
              <a:t>No split will happen</a:t>
            </a:r>
            <a:endParaRPr sz="1000"/>
          </a:p>
          <a:p>
            <a:pPr indent="0" lvl="0" marL="0" rtl="0" algn="l">
              <a:lnSpc>
                <a:spcPct val="100000"/>
              </a:lnSpc>
              <a:spcBef>
                <a:spcPts val="900"/>
              </a:spcBef>
              <a:spcAft>
                <a:spcPts val="0"/>
              </a:spcAft>
              <a:buClr>
                <a:schemeClr val="dk1"/>
              </a:buClr>
              <a:buSzPts val="1100"/>
              <a:buFont typeface="Arial"/>
              <a:buNone/>
            </a:pPr>
            <a:r>
              <a:rPr lang="en" sz="1000"/>
              <a:t>2. Let's say λ = 2, then the gain got reduced.. Note: if you increase λ value then you are pruning the tree aggressive way . similarly if gamma value is high then also you are pruning the tree in aggressive way</a:t>
            </a:r>
            <a:endParaRPr sz="1000"/>
          </a:p>
          <a:p>
            <a:pPr indent="0" lvl="0" marL="0" rtl="0" algn="l">
              <a:lnSpc>
                <a:spcPct val="100000"/>
              </a:lnSpc>
              <a:spcBef>
                <a:spcPts val="900"/>
              </a:spcBef>
              <a:spcAft>
                <a:spcPts val="0"/>
              </a:spcAft>
              <a:buNone/>
            </a:pPr>
            <a:r>
              <a:rPr lang="en" sz="1000"/>
              <a:t>Also  λ value increases , the similarity score will be reduced so it helps us to reduce the effect of outliers on prediction</a:t>
            </a:r>
            <a:endParaRPr sz="1000"/>
          </a:p>
          <a:p>
            <a:pPr indent="0" lvl="0" marL="0" rtl="0" algn="l">
              <a:lnSpc>
                <a:spcPct val="100000"/>
              </a:lnSpc>
              <a:spcBef>
                <a:spcPts val="900"/>
              </a:spcBef>
              <a:spcAft>
                <a:spcPts val="0"/>
              </a:spcAft>
              <a:buNone/>
            </a:pPr>
            <a:r>
              <a:rPr lang="en" sz="1000"/>
              <a:t>3. Other parameters are max_depth, learning_rate, _estimators, objective</a:t>
            </a:r>
            <a:endParaRPr sz="1000"/>
          </a:p>
          <a:p>
            <a:pPr indent="0" lvl="0" marL="0" rtl="0" algn="l">
              <a:lnSpc>
                <a:spcPct val="100000"/>
              </a:lnSpc>
              <a:spcBef>
                <a:spcPts val="900"/>
              </a:spcBef>
              <a:spcAft>
                <a:spcPts val="900"/>
              </a:spcAft>
              <a:buClr>
                <a:schemeClr val="dk1"/>
              </a:buClr>
              <a:buSzPts val="1100"/>
              <a:buFont typeface="Arial"/>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