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Raleway ExtraBold"/>
      <p:bold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RalewayExtraBold-boldItalic.fntdata"/><Relationship Id="rId41" Type="http://schemas.openxmlformats.org/officeDocument/2006/relationships/font" Target="fonts/RalewayExtraBold-bold.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3a1280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3a1280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33a1280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33a1280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34f060c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34f060c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34f060c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34f060c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34f060c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34f060c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34f060c0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34f060c0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34f060c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34f060c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ea226e31a_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ea226e31a_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34f060c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34f060c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34f060c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34f060c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34f060c0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34f060c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34f060c0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34f060c0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34f060c0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34f060c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635d8ab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5635d8ab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635d8ab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635d8ab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635d8ab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5635d8ab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635d8abc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635d8ab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635d8abc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635d8ab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635d8abc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635d8abc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a75d8d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a75d8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cea90a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1cea90a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1cea90a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1cea90a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1cea90a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1cea90a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1cea90a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1cea90a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3a1280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3a1280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UNIX </a:t>
            </a:r>
            <a:endParaRPr/>
          </a:p>
          <a:p>
            <a:pPr indent="0" lvl="0" marL="0" rtl="0" algn="l">
              <a:spcBef>
                <a:spcPts val="0"/>
              </a:spcBef>
              <a:spcAft>
                <a:spcPts val="0"/>
              </a:spcAft>
              <a:buNone/>
            </a:pPr>
            <a:r>
              <a:rPr lang="en"/>
              <a:t>           COMMANDS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Presented by : Sahablal Bind</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grep</a:t>
            </a:r>
            <a:r>
              <a:rPr lang="en">
                <a:solidFill>
                  <a:schemeClr val="accent5"/>
                </a:solidFill>
              </a:rPr>
              <a:t> command</a:t>
            </a:r>
            <a:endParaRPr>
              <a:solidFill>
                <a:schemeClr val="accent5"/>
              </a:solidFill>
            </a:endParaRPr>
          </a:p>
        </p:txBody>
      </p:sp>
      <p:sp>
        <p:nvSpPr>
          <p:cNvPr id="142" name="Google Shape;142;p22"/>
          <p:cNvSpPr txBox="1"/>
          <p:nvPr/>
        </p:nvSpPr>
        <p:spPr>
          <a:xfrm>
            <a:off x="0" y="846375"/>
            <a:ext cx="6645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a:t>
            </a:r>
            <a:r>
              <a:rPr lang="en">
                <a:solidFill>
                  <a:schemeClr val="accent2"/>
                </a:solidFill>
                <a:latin typeface="Lato"/>
                <a:ea typeface="Lato"/>
                <a:cs typeface="Lato"/>
                <a:sym typeface="Lato"/>
              </a:rPr>
              <a:t> “testfile” :</a:t>
            </a:r>
            <a:r>
              <a:rPr lang="en">
                <a:solidFill>
                  <a:schemeClr val="lt1"/>
                </a:solidFill>
                <a:latin typeface="Lato"/>
                <a:ea typeface="Lato"/>
                <a:cs typeface="Lato"/>
                <a:sym typeface="Lato"/>
              </a:rPr>
              <a:t>This command is used to find the file which is testfile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a:t>
            </a:r>
            <a:r>
              <a:rPr lang="en">
                <a:solidFill>
                  <a:schemeClr val="accent2"/>
                </a:solidFill>
                <a:latin typeface="Lato"/>
                <a:ea typeface="Lato"/>
                <a:cs typeface="Lato"/>
                <a:sym typeface="Lato"/>
              </a:rPr>
              <a:t> -v “testfile”:</a:t>
            </a:r>
            <a:r>
              <a:rPr lang="en">
                <a:solidFill>
                  <a:schemeClr val="lt1"/>
                </a:solidFill>
                <a:latin typeface="Lato"/>
                <a:ea typeface="Lato"/>
                <a:cs typeface="Lato"/>
                <a:sym typeface="Lato"/>
              </a:rPr>
              <a:t>Print all lines that do not match pattern.</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a:t>
            </a:r>
            <a:r>
              <a:rPr lang="en">
                <a:solidFill>
                  <a:schemeClr val="accent2"/>
                </a:solidFill>
                <a:latin typeface="Lato"/>
                <a:ea typeface="Lato"/>
                <a:cs typeface="Lato"/>
                <a:sym typeface="Lato"/>
              </a:rPr>
              <a:t> -n  “testfile” :</a:t>
            </a:r>
            <a:r>
              <a:rPr lang="en">
                <a:solidFill>
                  <a:schemeClr val="lt1"/>
                </a:solidFill>
                <a:latin typeface="Lato"/>
                <a:ea typeface="Lato"/>
                <a:cs typeface="Lato"/>
                <a:sym typeface="Lato"/>
              </a:rPr>
              <a:t>Print the matched line and its line number.</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-l  “testfile” :</a:t>
            </a:r>
            <a:r>
              <a:rPr lang="en">
                <a:solidFill>
                  <a:schemeClr val="lt1"/>
                </a:solidFill>
                <a:latin typeface="Lato"/>
                <a:ea typeface="Lato"/>
                <a:cs typeface="Lato"/>
                <a:sym typeface="Lato"/>
              </a:rPr>
              <a:t>Print only the names of files with matching lines</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-c  “testfile” :</a:t>
            </a:r>
            <a:r>
              <a:rPr lang="en">
                <a:solidFill>
                  <a:schemeClr val="lt1"/>
                </a:solidFill>
                <a:latin typeface="Lato"/>
                <a:ea typeface="Lato"/>
                <a:cs typeface="Lato"/>
                <a:sym typeface="Lato"/>
              </a:rPr>
              <a:t>Print only the count of matching lines</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grep  -i  “testfile” :</a:t>
            </a:r>
            <a:r>
              <a:rPr lang="en">
                <a:solidFill>
                  <a:schemeClr val="lt1"/>
                </a:solidFill>
                <a:latin typeface="Lato"/>
                <a:ea typeface="Lato"/>
                <a:cs typeface="Lato"/>
                <a:sym typeface="Lato"/>
              </a:rPr>
              <a:t>Match either upper- or lowercase(case insensitive)</a:t>
            </a:r>
            <a:endParaRPr>
              <a:solidFill>
                <a:schemeClr val="accent2"/>
              </a:solidFill>
              <a:latin typeface="Lato"/>
              <a:ea typeface="Lato"/>
              <a:cs typeface="Lato"/>
              <a:sym typeface="Lato"/>
            </a:endParaRPr>
          </a:p>
        </p:txBody>
      </p:sp>
      <p:sp>
        <p:nvSpPr>
          <p:cNvPr id="143" name="Google Shape;143;p22"/>
          <p:cNvSpPr txBox="1"/>
          <p:nvPr/>
        </p:nvSpPr>
        <p:spPr>
          <a:xfrm>
            <a:off x="41525" y="2616750"/>
            <a:ext cx="7030200" cy="2001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sz="4800">
                <a:solidFill>
                  <a:schemeClr val="accent5"/>
                </a:solidFill>
                <a:latin typeface="Lato"/>
                <a:ea typeface="Lato"/>
                <a:cs typeface="Lato"/>
                <a:sym typeface="Lato"/>
              </a:rPr>
              <a:t>   </a:t>
            </a:r>
            <a:r>
              <a:rPr b="1" lang="en" sz="4800">
                <a:solidFill>
                  <a:schemeClr val="accent5"/>
                </a:solidFill>
                <a:latin typeface="Lato"/>
                <a:ea typeface="Lato"/>
                <a:cs typeface="Lato"/>
                <a:sym typeface="Lato"/>
              </a:rPr>
              <a:t>find command:</a:t>
            </a:r>
            <a:endParaRPr b="1" sz="4800">
              <a:solidFill>
                <a:schemeClr val="accent5"/>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Find all text files in the current directory:</a:t>
            </a:r>
            <a:r>
              <a:rPr lang="en">
                <a:solidFill>
                  <a:schemeClr val="lt1"/>
                </a:solidFill>
                <a:latin typeface="Lato"/>
                <a:ea typeface="Lato"/>
                <a:cs typeface="Lato"/>
                <a:sym typeface="Lato"/>
              </a:rPr>
              <a:t>find . -name "*.txt"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Find files modified within the last 7 days:f</a:t>
            </a:r>
            <a:r>
              <a:rPr lang="en">
                <a:solidFill>
                  <a:schemeClr val="lt1"/>
                </a:solidFill>
                <a:latin typeface="Lato"/>
                <a:ea typeface="Lato"/>
                <a:cs typeface="Lato"/>
                <a:sym typeface="Lato"/>
              </a:rPr>
              <a:t>ind /path/to/search -type f -mtime -7</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Find directories larger than 1GB:</a:t>
            </a:r>
            <a:r>
              <a:rPr lang="en">
                <a:solidFill>
                  <a:schemeClr val="lt1"/>
                </a:solidFill>
                <a:latin typeface="Lato"/>
                <a:ea typeface="Lato"/>
                <a:cs typeface="Lato"/>
                <a:sym typeface="Lato"/>
              </a:rPr>
              <a:t>find /path/to/search -type d -size +1G</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Search for files with specific permissions:</a:t>
            </a:r>
            <a:r>
              <a:rPr lang="en">
                <a:solidFill>
                  <a:schemeClr val="lt1"/>
                </a:solidFill>
                <a:latin typeface="Lato"/>
                <a:ea typeface="Lato"/>
                <a:cs typeface="Lato"/>
                <a:sym typeface="Lato"/>
              </a:rPr>
              <a:t>find /path/to/search -type f -perm 644</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44" name="Google Shape;144;p22"/>
          <p:cNvSpPr txBox="1"/>
          <p:nvPr/>
        </p:nvSpPr>
        <p:spPr>
          <a:xfrm>
            <a:off x="4146575" y="4004150"/>
            <a:ext cx="5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cat </a:t>
            </a:r>
            <a:r>
              <a:rPr lang="en">
                <a:solidFill>
                  <a:schemeClr val="accent5"/>
                </a:solidFill>
              </a:rPr>
              <a:t> command</a:t>
            </a:r>
            <a:endParaRPr>
              <a:solidFill>
                <a:schemeClr val="accent5"/>
              </a:solidFill>
            </a:endParaRPr>
          </a:p>
        </p:txBody>
      </p:sp>
      <p:sp>
        <p:nvSpPr>
          <p:cNvPr id="150" name="Google Shape;150;p23"/>
          <p:cNvSpPr txBox="1"/>
          <p:nvPr/>
        </p:nvSpPr>
        <p:spPr>
          <a:xfrm>
            <a:off x="0" y="846375"/>
            <a:ext cx="6645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testfile</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It will the show the content of the given file.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&gt; testfile</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Create the file with name testfile and after it produces terminal page where we can provide the data and also exit with ctrl+ d.</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&gt;&gt; testfile</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Append the data into the existing file name “testfile”.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-n testfile</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 To view contents of a file preceding with line numbers.</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testfile testfile1</a:t>
            </a:r>
            <a:r>
              <a:rPr lang="en">
                <a:solidFill>
                  <a:schemeClr val="accent2"/>
                </a:solidFill>
                <a:latin typeface="Lato"/>
                <a:ea typeface="Lato"/>
                <a:cs typeface="Lato"/>
                <a:sym typeface="Lato"/>
              </a:rPr>
              <a:t> : </a:t>
            </a:r>
            <a:r>
              <a:rPr lang="en">
                <a:solidFill>
                  <a:schemeClr val="lt1"/>
                </a:solidFill>
                <a:latin typeface="Lato"/>
                <a:ea typeface="Lato"/>
                <a:cs typeface="Lato"/>
                <a:sym typeface="Lato"/>
              </a:rPr>
              <a:t>Copy the contents of one file to another file Command</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a:r>
            <a:r>
              <a:rPr lang="en">
                <a:solidFill>
                  <a:schemeClr val="accent2"/>
                </a:solidFill>
                <a:latin typeface="Lato"/>
                <a:ea typeface="Lato"/>
                <a:cs typeface="Lato"/>
                <a:sym typeface="Lato"/>
              </a:rPr>
              <a:t>at -s  testfile : </a:t>
            </a:r>
            <a:r>
              <a:rPr lang="en">
                <a:solidFill>
                  <a:schemeClr val="lt1"/>
                </a:solidFill>
                <a:latin typeface="Lato"/>
                <a:ea typeface="Lato"/>
                <a:cs typeface="Lato"/>
                <a:sym typeface="Lato"/>
              </a:rPr>
              <a:t>suppress repeated empty lines in output.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tac testfile :</a:t>
            </a:r>
            <a:r>
              <a:rPr lang="en">
                <a:solidFill>
                  <a:schemeClr val="lt1"/>
                </a:solidFill>
                <a:latin typeface="Lato"/>
                <a:ea typeface="Lato"/>
                <a:cs typeface="Lato"/>
                <a:sym typeface="Lato"/>
              </a:rPr>
              <a:t> Will display content in reverse order.</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a:t>
            </a:r>
            <a:r>
              <a:rPr lang="en">
                <a:solidFill>
                  <a:schemeClr val="accent2"/>
                </a:solidFill>
                <a:latin typeface="Lato"/>
                <a:ea typeface="Lato"/>
                <a:cs typeface="Lato"/>
                <a:sym typeface="Lato"/>
              </a:rPr>
              <a:t>at *.txt : </a:t>
            </a:r>
            <a:r>
              <a:rPr lang="en">
                <a:solidFill>
                  <a:schemeClr val="lt1"/>
                </a:solidFill>
                <a:latin typeface="Lato"/>
                <a:ea typeface="Lato"/>
                <a:cs typeface="Lato"/>
                <a:sym typeface="Lato"/>
              </a:rPr>
              <a:t>Will show the content of all text files present in the folder.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51" name="Google Shape;151;p23"/>
          <p:cNvSpPr txBox="1"/>
          <p:nvPr/>
        </p:nvSpPr>
        <p:spPr>
          <a:xfrm>
            <a:off x="0" y="2896125"/>
            <a:ext cx="7030200" cy="221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4800">
                <a:solidFill>
                  <a:schemeClr val="accent5"/>
                </a:solidFill>
                <a:latin typeface="Lato"/>
                <a:ea typeface="Lato"/>
                <a:cs typeface="Lato"/>
                <a:sym typeface="Lato"/>
              </a:rPr>
              <a:t>  </a:t>
            </a:r>
            <a:r>
              <a:rPr b="1" lang="en" sz="4800">
                <a:solidFill>
                  <a:schemeClr val="accent5"/>
                </a:solidFill>
                <a:latin typeface="Lato"/>
                <a:ea typeface="Lato"/>
                <a:cs typeface="Lato"/>
                <a:sym typeface="Lato"/>
              </a:rPr>
              <a:t> date command:</a:t>
            </a:r>
            <a:endParaRPr b="1" sz="4800">
              <a:solidFill>
                <a:schemeClr val="accent5"/>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Display the current date and time:</a:t>
            </a:r>
            <a:r>
              <a:rPr lang="en">
                <a:solidFill>
                  <a:schemeClr val="lt1"/>
                </a:solidFill>
                <a:latin typeface="Lato"/>
                <a:ea typeface="Lato"/>
                <a:cs typeface="Lato"/>
                <a:sym typeface="Lato"/>
              </a:rPr>
              <a:t>date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Display the date in a specific format:</a:t>
            </a:r>
            <a:r>
              <a:rPr lang="en">
                <a:solidFill>
                  <a:schemeClr val="lt1"/>
                </a:solidFill>
                <a:latin typeface="Lato"/>
                <a:ea typeface="Lato"/>
                <a:cs typeface="Lato"/>
                <a:sym typeface="Lato"/>
              </a:rPr>
              <a:t>date +"%Y-%m-%d"</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Display the date and time of a specific timezone</a:t>
            </a:r>
            <a:r>
              <a:rPr lang="en">
                <a:solidFill>
                  <a:schemeClr val="lt1"/>
                </a:solidFill>
                <a:latin typeface="Lato"/>
                <a:ea typeface="Lato"/>
                <a:cs typeface="Lato"/>
                <a:sym typeface="Lato"/>
              </a:rPr>
              <a:t>:TZ="India/Kolkata" date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Set the system date and time :</a:t>
            </a:r>
            <a:r>
              <a:rPr lang="en">
                <a:solidFill>
                  <a:schemeClr val="lt1"/>
                </a:solidFill>
                <a:latin typeface="Lato"/>
                <a:ea typeface="Lato"/>
                <a:cs typeface="Lato"/>
                <a:sym typeface="Lato"/>
              </a:rPr>
              <a:t>sudo date -s "2023-06-16 10:30"</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wc command</a:t>
            </a:r>
            <a:endParaRPr>
              <a:solidFill>
                <a:schemeClr val="accent5"/>
              </a:solidFill>
            </a:endParaRPr>
          </a:p>
        </p:txBody>
      </p:sp>
      <p:grpSp>
        <p:nvGrpSpPr>
          <p:cNvPr id="157" name="Google Shape;157;p24"/>
          <p:cNvGrpSpPr/>
          <p:nvPr/>
        </p:nvGrpSpPr>
        <p:grpSpPr>
          <a:xfrm>
            <a:off x="6781388" y="2464029"/>
            <a:ext cx="2212050" cy="2537076"/>
            <a:chOff x="6803275" y="395363"/>
            <a:chExt cx="2212050" cy="2537076"/>
          </a:xfrm>
        </p:grpSpPr>
        <p:pic>
          <p:nvPicPr>
            <p:cNvPr id="158" name="Google Shape;158;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9" name="Google Shape;159;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0" name="Google Shape;160;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pipe gives more features to explore the wc command </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61" name="Google Shape;161;p24"/>
          <p:cNvSpPr txBox="1"/>
          <p:nvPr/>
        </p:nvSpPr>
        <p:spPr>
          <a:xfrm>
            <a:off x="0" y="846375"/>
            <a:ext cx="6907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Lato"/>
                <a:ea typeface="Lato"/>
                <a:cs typeface="Lato"/>
                <a:sym typeface="Lato"/>
              </a:rPr>
              <a:t>Basic syntax: </a:t>
            </a:r>
            <a:r>
              <a:rPr lang="en">
                <a:solidFill>
                  <a:schemeClr val="lt1"/>
                </a:solidFill>
                <a:latin typeface="Lato"/>
                <a:ea typeface="Lato"/>
                <a:cs typeface="Lato"/>
                <a:sym typeface="Lato"/>
              </a:rPr>
              <a:t>wc [options] [file(s)]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Options: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-l: Count lines.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-w: Count words.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-c: Count characters.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-m: Count characters (bytes).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Examples:</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Count lines, words, and characters in a file:</a:t>
            </a:r>
            <a:r>
              <a:rPr lang="en">
                <a:solidFill>
                  <a:schemeClr val="accent2"/>
                </a:solidFill>
                <a:latin typeface="Lato"/>
                <a:ea typeface="Lato"/>
                <a:cs typeface="Lato"/>
                <a:sym typeface="Lato"/>
              </a:rPr>
              <a:t>wc file.txt</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Count only the number of lines in a file:</a:t>
            </a:r>
            <a:r>
              <a:rPr lang="en">
                <a:solidFill>
                  <a:schemeClr val="accent2"/>
                </a:solidFill>
                <a:latin typeface="Lato"/>
                <a:ea typeface="Lato"/>
                <a:cs typeface="Lato"/>
                <a:sym typeface="Lato"/>
              </a:rPr>
              <a:t>wc -l file.txt</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Count the number of words in multiple files:</a:t>
            </a:r>
            <a:r>
              <a:rPr lang="en">
                <a:solidFill>
                  <a:schemeClr val="accent2"/>
                </a:solidFill>
                <a:latin typeface="Lato"/>
                <a:ea typeface="Lato"/>
                <a:cs typeface="Lato"/>
                <a:sym typeface="Lato"/>
              </a:rPr>
              <a:t>wc -w file1.txt file2.txt</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Count the number of characters in a file (including whitespace):</a:t>
            </a:r>
            <a:r>
              <a:rPr lang="en">
                <a:solidFill>
                  <a:schemeClr val="accent2"/>
                </a:solidFill>
                <a:latin typeface="Lato"/>
                <a:ea typeface="Lato"/>
                <a:cs typeface="Lato"/>
                <a:sym typeface="Lato"/>
              </a:rPr>
              <a:t>wc -c file.txt</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Count the number of characters in a file (in bytes):</a:t>
            </a:r>
            <a:r>
              <a:rPr lang="en">
                <a:solidFill>
                  <a:schemeClr val="accent2"/>
                </a:solidFill>
                <a:latin typeface="Lato"/>
                <a:ea typeface="Lato"/>
                <a:cs typeface="Lato"/>
                <a:sym typeface="Lato"/>
              </a:rPr>
              <a:t>wc -m file.txt</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Read input from standard input and count lines, words, and characters:</a:t>
            </a:r>
            <a:r>
              <a:rPr lang="en">
                <a:solidFill>
                  <a:schemeClr val="accent2"/>
                </a:solidFill>
                <a:latin typeface="Lato"/>
                <a:ea typeface="Lato"/>
                <a:cs typeface="Lato"/>
                <a:sym typeface="Lato"/>
              </a:rPr>
              <a:t>cat file.txt | wc</a:t>
            </a:r>
            <a:endParaRPr>
              <a:solidFill>
                <a:schemeClr val="accent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awk command</a:t>
            </a:r>
            <a:endParaRPr>
              <a:solidFill>
                <a:schemeClr val="accent5"/>
              </a:solidFill>
            </a:endParaRPr>
          </a:p>
        </p:txBody>
      </p:sp>
      <p:sp>
        <p:nvSpPr>
          <p:cNvPr id="167" name="Google Shape;167;p25"/>
          <p:cNvSpPr txBox="1"/>
          <p:nvPr/>
        </p:nvSpPr>
        <p:spPr>
          <a:xfrm>
            <a:off x="0" y="846375"/>
            <a:ext cx="7630500" cy="3848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awk command:</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awk command is a powerful text processing tool that allows you to manipulate and extract data from files based on patterns and actions.</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 </a:t>
            </a:r>
            <a:r>
              <a:rPr lang="en">
                <a:solidFill>
                  <a:schemeClr val="lt1"/>
                </a:solidFill>
                <a:latin typeface="Lato"/>
                <a:ea typeface="Lato"/>
                <a:cs typeface="Lato"/>
                <a:sym typeface="Lato"/>
              </a:rPr>
              <a:t>awk 'pattern { action }' [file(s)]</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Print the first field of each line in a file:</a:t>
            </a:r>
            <a:r>
              <a:rPr lang="en">
                <a:solidFill>
                  <a:schemeClr val="accent2"/>
                </a:solidFill>
                <a:latin typeface="Lato"/>
                <a:ea typeface="Lato"/>
                <a:cs typeface="Lato"/>
                <a:sym typeface="Lato"/>
              </a:rPr>
              <a:t>awk '{ print $1 }'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Print lines that contain a specific pattern:</a:t>
            </a:r>
            <a:r>
              <a:rPr lang="en">
                <a:solidFill>
                  <a:schemeClr val="accent2"/>
                </a:solidFill>
                <a:latin typeface="Lato"/>
                <a:ea typeface="Lato"/>
                <a:cs typeface="Lato"/>
                <a:sym typeface="Lato"/>
              </a:rPr>
              <a:t>awk '/pattern/ { print }' file.txt</a:t>
            </a:r>
            <a:endParaRPr>
              <a:solidFill>
                <a:schemeClr val="accent2"/>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Perform arithmetic calculations</a:t>
            </a:r>
            <a:r>
              <a:rPr lang="en">
                <a:solidFill>
                  <a:schemeClr val="accent2"/>
                </a:solidFill>
                <a:latin typeface="Lato"/>
                <a:ea typeface="Lato"/>
                <a:cs typeface="Lato"/>
                <a:sym typeface="Lato"/>
              </a:rPr>
              <a:t>:awk '{ total = $1 + $2; print total }' numbers.txt</a:t>
            </a:r>
            <a:endParaRPr>
              <a:solidFill>
                <a:schemeClr val="accent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awk command with grep</a:t>
            </a:r>
            <a:r>
              <a:rPr lang="en">
                <a:solidFill>
                  <a:schemeClr val="accent2"/>
                </a:solidFill>
                <a:latin typeface="Lato"/>
                <a:ea typeface="Lato"/>
                <a:cs typeface="Lato"/>
                <a:sym typeface="Lato"/>
              </a:rPr>
              <a:t>:grep "pattern" file.txt | awk '{ print $2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awk command with sort</a:t>
            </a:r>
            <a:r>
              <a:rPr lang="en">
                <a:solidFill>
                  <a:schemeClr val="accent2"/>
                </a:solidFill>
                <a:latin typeface="Lato"/>
                <a:ea typeface="Lato"/>
                <a:cs typeface="Lato"/>
                <a:sym typeface="Lato"/>
              </a:rPr>
              <a:t>:sort file.txt | awk '{ sum += $1 } END { print "Sum:", sum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awk command with head</a:t>
            </a:r>
            <a:r>
              <a:rPr lang="en">
                <a:solidFill>
                  <a:schemeClr val="accent2"/>
                </a:solidFill>
                <a:latin typeface="Lato"/>
                <a:ea typeface="Lato"/>
                <a:cs typeface="Lato"/>
                <a:sym typeface="Lato"/>
              </a:rPr>
              <a:t>:awk '{ print $1 }' file.txt | head -n 5</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awk command with tail</a:t>
            </a:r>
            <a:r>
              <a:rPr lang="en">
                <a:solidFill>
                  <a:schemeClr val="accent2"/>
                </a:solidFill>
                <a:latin typeface="Lato"/>
                <a:ea typeface="Lato"/>
                <a:cs typeface="Lato"/>
                <a:sym typeface="Lato"/>
              </a:rPr>
              <a:t>:awk '{ print $1 }' file.txt | tail -n 10</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awk command with sed:</a:t>
            </a:r>
            <a:r>
              <a:rPr lang="en">
                <a:solidFill>
                  <a:schemeClr val="accent2"/>
                </a:solidFill>
                <a:latin typeface="Lato"/>
                <a:ea typeface="Lato"/>
                <a:cs typeface="Lato"/>
                <a:sym typeface="Lato"/>
              </a:rPr>
              <a:t>sed 's/pattern/replacement/' file.txt | awk '{ print length($0)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sed command</a:t>
            </a:r>
            <a:endParaRPr>
              <a:solidFill>
                <a:schemeClr val="accent5"/>
              </a:solidFill>
            </a:endParaRPr>
          </a:p>
        </p:txBody>
      </p:sp>
      <p:sp>
        <p:nvSpPr>
          <p:cNvPr id="173" name="Google Shape;173;p26"/>
          <p:cNvSpPr txBox="1"/>
          <p:nvPr/>
        </p:nvSpPr>
        <p:spPr>
          <a:xfrm>
            <a:off x="0" y="846375"/>
            <a:ext cx="8254800" cy="3201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sed command (stream editor) is used for performing text transformations on input streams or files.</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a:t>
            </a:r>
            <a:r>
              <a:rPr lang="en">
                <a:solidFill>
                  <a:schemeClr val="lt1"/>
                </a:solidFill>
                <a:latin typeface="Lato"/>
                <a:ea typeface="Lato"/>
                <a:cs typeface="Lato"/>
                <a:sym typeface="Lato"/>
              </a:rPr>
              <a:t> sed [options] 'command' [file(s)]</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Replace  first occurrence of a pattern in a file</a:t>
            </a:r>
            <a:r>
              <a:rPr lang="en">
                <a:solidFill>
                  <a:schemeClr val="accent2"/>
                </a:solidFill>
                <a:latin typeface="Lato"/>
                <a:ea typeface="Lato"/>
                <a:cs typeface="Lato"/>
                <a:sym typeface="Lato"/>
              </a:rPr>
              <a:t>:sed 's/pattern/replacement/'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Replace all occurrences of a pattern globally</a:t>
            </a:r>
            <a:r>
              <a:rPr lang="en">
                <a:solidFill>
                  <a:schemeClr val="accent2"/>
                </a:solidFill>
                <a:latin typeface="Lato"/>
                <a:ea typeface="Lato"/>
                <a:cs typeface="Lato"/>
                <a:sym typeface="Lato"/>
              </a:rPr>
              <a:t>:sed 's/pattern/replacement/g'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Delete lines that match a pattern:</a:t>
            </a:r>
            <a:r>
              <a:rPr lang="en">
                <a:solidFill>
                  <a:schemeClr val="accent2"/>
                </a:solidFill>
                <a:latin typeface="Lato"/>
                <a:ea typeface="Lato"/>
                <a:cs typeface="Lato"/>
                <a:sym typeface="Lato"/>
              </a:rPr>
              <a:t>sed '/pattern/d'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Append text to the end of each line</a:t>
            </a:r>
            <a:r>
              <a:rPr lang="en">
                <a:solidFill>
                  <a:schemeClr val="accent2"/>
                </a:solidFill>
                <a:latin typeface="Lato"/>
                <a:ea typeface="Lato"/>
                <a:cs typeface="Lato"/>
                <a:sym typeface="Lato"/>
              </a:rPr>
              <a:t>:sed 's/$/ additional text/'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Perform multiple editing operations using a script file</a:t>
            </a:r>
            <a:r>
              <a:rPr lang="en">
                <a:solidFill>
                  <a:schemeClr val="accent2"/>
                </a:solidFill>
                <a:latin typeface="Lato"/>
                <a:ea typeface="Lato"/>
                <a:cs typeface="Lato"/>
                <a:sym typeface="Lato"/>
              </a:rPr>
              <a:t>:sed -f script.sed file.txt</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sort  command</a:t>
            </a:r>
            <a:endParaRPr>
              <a:solidFill>
                <a:schemeClr val="accent5"/>
              </a:solidFill>
            </a:endParaRPr>
          </a:p>
        </p:txBody>
      </p:sp>
      <p:grpSp>
        <p:nvGrpSpPr>
          <p:cNvPr id="179" name="Google Shape;179;p27"/>
          <p:cNvGrpSpPr/>
          <p:nvPr/>
        </p:nvGrpSpPr>
        <p:grpSpPr>
          <a:xfrm>
            <a:off x="6715663" y="426329"/>
            <a:ext cx="2212050" cy="2537076"/>
            <a:chOff x="6803275" y="395363"/>
            <a:chExt cx="2212050" cy="2537076"/>
          </a:xfrm>
        </p:grpSpPr>
        <p:pic>
          <p:nvPicPr>
            <p:cNvPr id="180" name="Google Shape;180;p2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81" name="Google Shape;181;p2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82" name="Google Shape;182;p2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rm </a:t>
              </a:r>
              <a:r>
                <a:rPr lang="en">
                  <a:solidFill>
                    <a:schemeClr val="dk2"/>
                  </a:solidFill>
                  <a:latin typeface="Raleway"/>
                  <a:ea typeface="Raleway"/>
                  <a:cs typeface="Raleway"/>
                  <a:sym typeface="Raleway"/>
                </a:rPr>
                <a:t>Command should be handled carefully as it removes the file and directory without having any backup.</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83" name="Google Shape;183;p27"/>
          <p:cNvSpPr txBox="1"/>
          <p:nvPr/>
        </p:nvSpPr>
        <p:spPr>
          <a:xfrm>
            <a:off x="0" y="846375"/>
            <a:ext cx="6645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Sort filename :</a:t>
            </a:r>
            <a:r>
              <a:rPr lang="en">
                <a:solidFill>
                  <a:schemeClr val="lt1"/>
                </a:solidFill>
                <a:latin typeface="Lato"/>
                <a:ea typeface="Lato"/>
                <a:cs typeface="Lato"/>
                <a:sym typeface="Lato"/>
              </a:rPr>
              <a:t>Using this command, we can sort the file .</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Sort -r filename   :</a:t>
            </a:r>
            <a:r>
              <a:rPr lang="en">
                <a:solidFill>
                  <a:schemeClr val="lt1"/>
                </a:solidFill>
                <a:latin typeface="Lato"/>
                <a:ea typeface="Lato"/>
                <a:cs typeface="Lato"/>
                <a:sym typeface="Lato"/>
              </a:rPr>
              <a:t>sorting in the reverse order.</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Sort -nr filename :</a:t>
            </a:r>
            <a:r>
              <a:rPr lang="en">
                <a:solidFill>
                  <a:schemeClr val="lt1"/>
                </a:solidFill>
                <a:latin typeface="Lato"/>
                <a:ea typeface="Lato"/>
                <a:cs typeface="Lato"/>
                <a:sym typeface="Lato"/>
              </a:rPr>
              <a:t>This command is used to sort a file with numeric data in reverse order.</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Sort -u  filename.txt: </a:t>
            </a:r>
            <a:r>
              <a:rPr lang="en">
                <a:solidFill>
                  <a:schemeClr val="lt1"/>
                </a:solidFill>
                <a:latin typeface="Lato"/>
                <a:ea typeface="Lato"/>
                <a:cs typeface="Lato"/>
                <a:sym typeface="Lato"/>
              </a:rPr>
              <a:t>Unique sorting of the file ,which it prints the data only once if there is any repeated data.</a:t>
            </a:r>
            <a:endParaRPr>
              <a:solidFill>
                <a:schemeClr val="accent2"/>
              </a:solidFill>
              <a:latin typeface="Lato"/>
              <a:ea typeface="Lato"/>
              <a:cs typeface="Lato"/>
              <a:sym typeface="Lato"/>
            </a:endParaRPr>
          </a:p>
        </p:txBody>
      </p:sp>
      <p:sp>
        <p:nvSpPr>
          <p:cNvPr id="184" name="Google Shape;184;p27"/>
          <p:cNvSpPr txBox="1"/>
          <p:nvPr/>
        </p:nvSpPr>
        <p:spPr>
          <a:xfrm>
            <a:off x="0" y="2323875"/>
            <a:ext cx="87423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4800">
                <a:solidFill>
                  <a:schemeClr val="accent2"/>
                </a:solidFill>
                <a:latin typeface="Lato"/>
                <a:ea typeface="Lato"/>
                <a:cs typeface="Lato"/>
                <a:sym typeface="Lato"/>
              </a:rPr>
              <a:t>        </a:t>
            </a:r>
            <a:r>
              <a:rPr b="1" lang="en" sz="4800">
                <a:solidFill>
                  <a:schemeClr val="accent5"/>
                </a:solidFill>
                <a:latin typeface="Lato"/>
                <a:ea typeface="Lato"/>
                <a:cs typeface="Lato"/>
                <a:sym typeface="Lato"/>
              </a:rPr>
              <a:t>rm command</a:t>
            </a:r>
            <a:endParaRPr b="1" sz="4800">
              <a:solidFill>
                <a:schemeClr val="accent5"/>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rm command is used to remove (delete) files and directories.</a:t>
            </a:r>
            <a:endParaRPr>
              <a:solidFill>
                <a:schemeClr val="accent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 </a:t>
            </a:r>
            <a:r>
              <a:rPr lang="en">
                <a:solidFill>
                  <a:schemeClr val="lt1"/>
                </a:solidFill>
                <a:latin typeface="Lato"/>
                <a:ea typeface="Lato"/>
                <a:cs typeface="Lato"/>
                <a:sym typeface="Lato"/>
              </a:rPr>
              <a:t>rm [options] [file(s) or directory]</a:t>
            </a:r>
            <a:endParaRPr>
              <a:solidFill>
                <a:schemeClr val="accent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Remove a file:</a:t>
            </a:r>
            <a:r>
              <a:rPr lang="en">
                <a:solidFill>
                  <a:schemeClr val="lt1"/>
                </a:solidFill>
                <a:latin typeface="Lato"/>
                <a:ea typeface="Lato"/>
                <a:cs typeface="Lato"/>
                <a:sym typeface="Lato"/>
              </a:rPr>
              <a:t>rm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Remove multiple files:</a:t>
            </a:r>
            <a:r>
              <a:rPr lang="en">
                <a:solidFill>
                  <a:schemeClr val="lt1"/>
                </a:solidFill>
                <a:latin typeface="Lato"/>
                <a:ea typeface="Lato"/>
                <a:cs typeface="Lato"/>
                <a:sym typeface="Lato"/>
              </a:rPr>
              <a:t>rm file1.txt file2.txt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Remove a directory and its contents recursively:</a:t>
            </a:r>
            <a:r>
              <a:rPr lang="en">
                <a:solidFill>
                  <a:schemeClr val="lt1"/>
                </a:solidFill>
                <a:latin typeface="Lato"/>
                <a:ea typeface="Lato"/>
                <a:cs typeface="Lato"/>
                <a:sym typeface="Lato"/>
              </a:rPr>
              <a:t>rm -r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Prompt for confirmation before deleting each file:</a:t>
            </a:r>
            <a:r>
              <a:rPr lang="en">
                <a:solidFill>
                  <a:schemeClr val="lt1"/>
                </a:solidFill>
                <a:latin typeface="Lato"/>
                <a:ea typeface="Lato"/>
                <a:cs typeface="Lato"/>
                <a:sym typeface="Lato"/>
              </a:rPr>
              <a:t>rm -i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Remove a directory and its contents forcefully:</a:t>
            </a:r>
            <a:r>
              <a:rPr lang="en">
                <a:solidFill>
                  <a:schemeClr val="lt1"/>
                </a:solidFill>
                <a:latin typeface="Lato"/>
                <a:ea typeface="Lato"/>
                <a:cs typeface="Lato"/>
                <a:sym typeface="Lato"/>
              </a:rPr>
              <a:t>rm -rf directory/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diff command</a:t>
            </a:r>
            <a:endParaRPr>
              <a:solidFill>
                <a:schemeClr val="accent5"/>
              </a:solidFill>
            </a:endParaRPr>
          </a:p>
        </p:txBody>
      </p:sp>
      <p:grpSp>
        <p:nvGrpSpPr>
          <p:cNvPr id="190" name="Google Shape;190;p28"/>
          <p:cNvGrpSpPr/>
          <p:nvPr/>
        </p:nvGrpSpPr>
        <p:grpSpPr>
          <a:xfrm>
            <a:off x="6781388" y="2464029"/>
            <a:ext cx="2212050" cy="2537076"/>
            <a:chOff x="6803275" y="395363"/>
            <a:chExt cx="2212050" cy="2537076"/>
          </a:xfrm>
        </p:grpSpPr>
        <p:pic>
          <p:nvPicPr>
            <p:cNvPr id="191" name="Google Shape;191;p2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92" name="Google Shape;192;p2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3" name="Google Shape;193;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space and “—help”  will provide the help regarding more command related to it.</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94" name="Google Shape;194;p28"/>
          <p:cNvSpPr txBox="1"/>
          <p:nvPr/>
        </p:nvSpPr>
        <p:spPr>
          <a:xfrm>
            <a:off x="0" y="846375"/>
            <a:ext cx="6645300" cy="212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diff command is used to compare files and identify differences between them.</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 </a:t>
            </a:r>
            <a:r>
              <a:rPr lang="en">
                <a:solidFill>
                  <a:schemeClr val="lt1"/>
                </a:solidFill>
                <a:latin typeface="Lato"/>
                <a:ea typeface="Lato"/>
                <a:cs typeface="Lato"/>
                <a:sym typeface="Lato"/>
              </a:rPr>
              <a:t>diff [options] file1 file2</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Compare two files and display the differences:</a:t>
            </a:r>
            <a:r>
              <a:rPr lang="en">
                <a:solidFill>
                  <a:schemeClr val="lt1"/>
                </a:solidFill>
                <a:latin typeface="Lato"/>
                <a:ea typeface="Lato"/>
                <a:cs typeface="Lato"/>
                <a:sym typeface="Lato"/>
              </a:rPr>
              <a:t>diff file1.txt file2.txt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Generate a side-by-side comparison of two files:</a:t>
            </a:r>
            <a:r>
              <a:rPr lang="en">
                <a:solidFill>
                  <a:schemeClr val="lt1"/>
                </a:solidFill>
                <a:latin typeface="Lato"/>
                <a:ea typeface="Lato"/>
                <a:cs typeface="Lato"/>
                <a:sym typeface="Lato"/>
              </a:rPr>
              <a:t>diff -y file1.txt file2.txt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Ignore whitespace differences when comparing files:</a:t>
            </a:r>
            <a:r>
              <a:rPr lang="en">
                <a:solidFill>
                  <a:schemeClr val="lt1"/>
                </a:solidFill>
                <a:latin typeface="Lato"/>
                <a:ea typeface="Lato"/>
                <a:cs typeface="Lato"/>
                <a:sym typeface="Lato"/>
              </a:rPr>
              <a:t>diff -w file1.txt file2.txt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Compare two directories and display differences recursively:</a:t>
            </a:r>
            <a:r>
              <a:rPr lang="en">
                <a:solidFill>
                  <a:schemeClr val="lt1"/>
                </a:solidFill>
                <a:latin typeface="Lato"/>
                <a:ea typeface="Lato"/>
                <a:cs typeface="Lato"/>
                <a:sym typeface="Lato"/>
              </a:rPr>
              <a:t>diff -r dir1/ dir2/</a:t>
            </a:r>
            <a:endParaRPr>
              <a:solidFill>
                <a:schemeClr val="accent2"/>
              </a:solidFill>
              <a:latin typeface="Lato"/>
              <a:ea typeface="Lato"/>
              <a:cs typeface="Lato"/>
              <a:sym typeface="Lato"/>
            </a:endParaRPr>
          </a:p>
        </p:txBody>
      </p:sp>
      <p:sp>
        <p:nvSpPr>
          <p:cNvPr id="195" name="Google Shape;195;p28"/>
          <p:cNvSpPr txBox="1"/>
          <p:nvPr/>
        </p:nvSpPr>
        <p:spPr>
          <a:xfrm>
            <a:off x="169800" y="2886725"/>
            <a:ext cx="613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accent5"/>
                </a:solidFill>
                <a:latin typeface="Lato"/>
                <a:ea typeface="Lato"/>
                <a:cs typeface="Lato"/>
                <a:sym typeface="Lato"/>
              </a:rPr>
              <a:t>     tkdiff command</a:t>
            </a:r>
            <a:r>
              <a:rPr b="1" lang="en" sz="4800">
                <a:solidFill>
                  <a:schemeClr val="accent2"/>
                </a:solidFill>
                <a:latin typeface="Lato"/>
                <a:ea typeface="Lato"/>
                <a:cs typeface="Lato"/>
                <a:sym typeface="Lato"/>
              </a:rPr>
              <a:t> </a:t>
            </a:r>
            <a:endParaRPr b="1" sz="4800">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tkdiff</a:t>
            </a:r>
            <a:r>
              <a:rPr b="1" lang="en">
                <a:solidFill>
                  <a:schemeClr val="lt1"/>
                </a:solidFill>
                <a:latin typeface="Lato"/>
                <a:ea typeface="Lato"/>
                <a:cs typeface="Lato"/>
                <a:sym typeface="Lato"/>
              </a:rPr>
              <a:t>  </a:t>
            </a:r>
            <a:r>
              <a:rPr lang="en">
                <a:solidFill>
                  <a:schemeClr val="lt1"/>
                </a:solidFill>
                <a:latin typeface="Lato"/>
                <a:ea typeface="Lato"/>
                <a:cs typeface="Lato"/>
                <a:sym typeface="Lato"/>
              </a:rPr>
              <a:t>command is similarly work as diff command but using </a:t>
            </a:r>
            <a:r>
              <a:rPr lang="en">
                <a:solidFill>
                  <a:schemeClr val="lt1"/>
                </a:solidFill>
                <a:latin typeface="Lato"/>
                <a:ea typeface="Lato"/>
                <a:cs typeface="Lato"/>
                <a:sym typeface="Lato"/>
              </a:rPr>
              <a:t>this command gives GUI interface to understand the differences in much more details .We can compare both the files sides by side to see the differences.</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continue..</a:t>
            </a:r>
            <a:endParaRPr>
              <a:solidFill>
                <a:schemeClr val="accent5"/>
              </a:solidFill>
            </a:endParaRPr>
          </a:p>
        </p:txBody>
      </p:sp>
      <p:pic>
        <p:nvPicPr>
          <p:cNvPr id="201" name="Google Shape;201;p29"/>
          <p:cNvPicPr preferRelativeResize="0"/>
          <p:nvPr/>
        </p:nvPicPr>
        <p:blipFill rotWithShape="1">
          <a:blip r:embed="rId3">
            <a:alphaModFix/>
          </a:blip>
          <a:srcRect b="20150" l="0" r="2391" t="11473"/>
          <a:stretch/>
        </p:blipFill>
        <p:spPr>
          <a:xfrm>
            <a:off x="557275" y="1244622"/>
            <a:ext cx="8397326" cy="330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less  command</a:t>
            </a:r>
            <a:endParaRPr>
              <a:solidFill>
                <a:schemeClr val="accent5"/>
              </a:solidFill>
            </a:endParaRPr>
          </a:p>
        </p:txBody>
      </p:sp>
      <p:grpSp>
        <p:nvGrpSpPr>
          <p:cNvPr id="207" name="Google Shape;207;p30"/>
          <p:cNvGrpSpPr/>
          <p:nvPr/>
        </p:nvGrpSpPr>
        <p:grpSpPr>
          <a:xfrm>
            <a:off x="6781388" y="2464029"/>
            <a:ext cx="2212050" cy="2537076"/>
            <a:chOff x="6803275" y="395363"/>
            <a:chExt cx="2212050" cy="2537076"/>
          </a:xfrm>
        </p:grpSpPr>
        <p:pic>
          <p:nvPicPr>
            <p:cNvPr id="208" name="Google Shape;208;p3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9" name="Google Shape;209;p3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10" name="Google Shape;210;p3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space and “—help”  will provide the help regarding more command related to it.</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211" name="Google Shape;211;p30"/>
          <p:cNvSpPr txBox="1"/>
          <p:nvPr/>
        </p:nvSpPr>
        <p:spPr>
          <a:xfrm>
            <a:off x="0" y="846375"/>
            <a:ext cx="66453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less command is a program for viewing files. It displays the contents of a file one screen at a time, allowing you to scroll up and down, search for specific text, and navigate within the file.</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a:t>
            </a:r>
            <a:r>
              <a:rPr lang="en">
                <a:solidFill>
                  <a:schemeClr val="lt1"/>
                </a:solidFill>
                <a:latin typeface="Lato"/>
                <a:ea typeface="Lato"/>
                <a:cs typeface="Lato"/>
                <a:sym typeface="Lato"/>
              </a:rPr>
              <a:t> less [options] [file]</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0" lvl="0" marL="457200" rtl="0" algn="l">
              <a:spcBef>
                <a:spcPts val="0"/>
              </a:spcBef>
              <a:spcAft>
                <a:spcPts val="0"/>
              </a:spcAft>
              <a:buNone/>
            </a:pPr>
            <a:r>
              <a:rPr lang="en">
                <a:solidFill>
                  <a:schemeClr val="accent2"/>
                </a:solidFill>
                <a:latin typeface="Lato"/>
                <a:ea typeface="Lato"/>
                <a:cs typeface="Lato"/>
                <a:sym typeface="Lato"/>
              </a:rPr>
              <a:t>View a file using less</a:t>
            </a:r>
            <a:r>
              <a:rPr lang="en">
                <a:solidFill>
                  <a:schemeClr val="lt1"/>
                </a:solidFill>
                <a:latin typeface="Lato"/>
                <a:ea typeface="Lato"/>
                <a:cs typeface="Lato"/>
                <a:sym typeface="Lato"/>
              </a:rPr>
              <a:t>:less file.txt</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Navigate within the file:</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lt1"/>
                </a:solidFill>
                <a:latin typeface="Lato"/>
                <a:ea typeface="Lato"/>
                <a:cs typeface="Lato"/>
                <a:sym typeface="Lato"/>
              </a:rPr>
              <a:t>Scroll down</a:t>
            </a:r>
            <a:r>
              <a:rPr lang="en">
                <a:solidFill>
                  <a:schemeClr val="accent2"/>
                </a:solidFill>
                <a:latin typeface="Lato"/>
                <a:ea typeface="Lato"/>
                <a:cs typeface="Lato"/>
                <a:sym typeface="Lato"/>
              </a:rPr>
              <a:t>: Press the Spacebar or the j key.</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lt1"/>
                </a:solidFill>
                <a:latin typeface="Lato"/>
                <a:ea typeface="Lato"/>
                <a:cs typeface="Lato"/>
                <a:sym typeface="Lato"/>
              </a:rPr>
              <a:t>Scroll up</a:t>
            </a:r>
            <a:r>
              <a:rPr lang="en">
                <a:solidFill>
                  <a:schemeClr val="accent2"/>
                </a:solidFill>
                <a:latin typeface="Lato"/>
                <a:ea typeface="Lato"/>
                <a:cs typeface="Lato"/>
                <a:sym typeface="Lato"/>
              </a:rPr>
              <a:t>: Press the b key.</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lt1"/>
                </a:solidFill>
                <a:latin typeface="Lato"/>
                <a:ea typeface="Lato"/>
                <a:cs typeface="Lato"/>
                <a:sym typeface="Lato"/>
              </a:rPr>
              <a:t>Go to the beginning of the file</a:t>
            </a:r>
            <a:r>
              <a:rPr lang="en">
                <a:solidFill>
                  <a:schemeClr val="accent2"/>
                </a:solidFill>
                <a:latin typeface="Lato"/>
                <a:ea typeface="Lato"/>
                <a:cs typeface="Lato"/>
                <a:sym typeface="Lato"/>
              </a:rPr>
              <a:t>: Press g.</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lt1"/>
                </a:solidFill>
                <a:latin typeface="Lato"/>
                <a:ea typeface="Lato"/>
                <a:cs typeface="Lato"/>
                <a:sym typeface="Lato"/>
              </a:rPr>
              <a:t>Go to the end of the file</a:t>
            </a:r>
            <a:r>
              <a:rPr lang="en">
                <a:solidFill>
                  <a:schemeClr val="accent2"/>
                </a:solidFill>
                <a:latin typeface="Lato"/>
                <a:ea typeface="Lato"/>
                <a:cs typeface="Lato"/>
                <a:sym typeface="Lato"/>
              </a:rPr>
              <a:t>: Press G.</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lt1"/>
                </a:solidFill>
                <a:latin typeface="Lato"/>
                <a:ea typeface="Lato"/>
                <a:cs typeface="Lato"/>
                <a:sym typeface="Lato"/>
              </a:rPr>
              <a:t>Quit less:</a:t>
            </a:r>
            <a:r>
              <a:rPr lang="en">
                <a:solidFill>
                  <a:schemeClr val="accent2"/>
                </a:solidFill>
                <a:latin typeface="Lato"/>
                <a:ea typeface="Lato"/>
                <a:cs typeface="Lato"/>
                <a:sym typeface="Lato"/>
              </a:rPr>
              <a:t> Press q.</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more command</a:t>
            </a:r>
            <a:endParaRPr>
              <a:solidFill>
                <a:schemeClr val="accent5"/>
              </a:solidFill>
            </a:endParaRPr>
          </a:p>
        </p:txBody>
      </p:sp>
      <p:grpSp>
        <p:nvGrpSpPr>
          <p:cNvPr id="217" name="Google Shape;217;p31"/>
          <p:cNvGrpSpPr/>
          <p:nvPr/>
        </p:nvGrpSpPr>
        <p:grpSpPr>
          <a:xfrm>
            <a:off x="6781388" y="2464029"/>
            <a:ext cx="2212050" cy="2537076"/>
            <a:chOff x="6803275" y="395363"/>
            <a:chExt cx="2212050" cy="2537076"/>
          </a:xfrm>
        </p:grpSpPr>
        <p:pic>
          <p:nvPicPr>
            <p:cNvPr id="218" name="Google Shape;218;p3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19" name="Google Shape;219;p3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20" name="Google Shape;220;p3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space and “—help”  will provide the help regarding more command related to it.</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221" name="Google Shape;221;p31"/>
          <p:cNvSpPr txBox="1"/>
          <p:nvPr/>
        </p:nvSpPr>
        <p:spPr>
          <a:xfrm>
            <a:off x="0" y="846375"/>
            <a:ext cx="6781500" cy="390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more command is similar to less in that it allows you to view the contents of a file one page at a time. However, it has fewer navigation features compared to less.</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a:t>
            </a:r>
            <a:r>
              <a:rPr lang="en">
                <a:solidFill>
                  <a:schemeClr val="lt1"/>
                </a:solidFill>
                <a:latin typeface="Lato"/>
                <a:ea typeface="Lato"/>
                <a:cs typeface="Lato"/>
                <a:sym typeface="Lato"/>
              </a:rPr>
              <a:t> more [options] [file]</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View a file using more:</a:t>
            </a:r>
            <a:r>
              <a:rPr lang="en">
                <a:solidFill>
                  <a:schemeClr val="lt1"/>
                </a:solidFill>
                <a:latin typeface="Lato"/>
                <a:ea typeface="Lato"/>
                <a:cs typeface="Lato"/>
                <a:sym typeface="Lato"/>
              </a:rPr>
              <a:t>more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Scroll down one page: </a:t>
            </a:r>
            <a:r>
              <a:rPr lang="en">
                <a:solidFill>
                  <a:schemeClr val="lt1"/>
                </a:solidFill>
                <a:latin typeface="Lato"/>
                <a:ea typeface="Lato"/>
                <a:cs typeface="Lato"/>
                <a:sym typeface="Lato"/>
              </a:rPr>
              <a:t>Press the Spacebar or the Enter key.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Quit more: </a:t>
            </a:r>
            <a:r>
              <a:rPr lang="en">
                <a:solidFill>
                  <a:schemeClr val="lt1"/>
                </a:solidFill>
                <a:latin typeface="Lato"/>
                <a:ea typeface="Lato"/>
                <a:cs typeface="Lato"/>
                <a:sym typeface="Lato"/>
              </a:rPr>
              <a:t>Press q.</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500">
                <a:solidFill>
                  <a:schemeClr val="lt1"/>
                </a:solidFill>
                <a:latin typeface="Lato"/>
                <a:ea typeface="Lato"/>
                <a:cs typeface="Lato"/>
                <a:sym typeface="Lato"/>
              </a:rPr>
              <a:t>The primary difference between less and more is that less provides more extensive navigation and search capabilities, making it more flexible and powerful. On the other hand, more is a simpler command that allows basic scrolling through a file.</a:t>
            </a:r>
            <a:endParaRPr sz="1500">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87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Contents</a:t>
            </a:r>
            <a:endParaRPr sz="2400"/>
          </a:p>
        </p:txBody>
      </p:sp>
      <p:sp>
        <p:nvSpPr>
          <p:cNvPr id="79" name="Google Shape;79;p14"/>
          <p:cNvSpPr txBox="1"/>
          <p:nvPr/>
        </p:nvSpPr>
        <p:spPr>
          <a:xfrm>
            <a:off x="416300" y="931200"/>
            <a:ext cx="7476900" cy="4517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c</a:t>
            </a:r>
            <a:r>
              <a:rPr b="1" lang="en" sz="1300">
                <a:solidFill>
                  <a:schemeClr val="dk2"/>
                </a:solidFill>
                <a:latin typeface="Lato"/>
                <a:ea typeface="Lato"/>
                <a:cs typeface="Lato"/>
                <a:sym typeface="Lato"/>
              </a:rPr>
              <a:t>d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mkdir &amp; mv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ls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chmod,chown,chgrp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grep and find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cat  and date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wc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awk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Sed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Sort  and rm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diff and tkdiff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less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more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touch command</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vi editor </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gvim command </a:t>
            </a:r>
            <a:endParaRPr b="1"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Shell Scripting</a:t>
            </a:r>
            <a:endParaRPr b="1" sz="13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touch command</a:t>
            </a:r>
            <a:endParaRPr>
              <a:solidFill>
                <a:schemeClr val="accent5"/>
              </a:solidFill>
            </a:endParaRPr>
          </a:p>
        </p:txBody>
      </p:sp>
      <p:grpSp>
        <p:nvGrpSpPr>
          <p:cNvPr id="227" name="Google Shape;227;p32"/>
          <p:cNvGrpSpPr/>
          <p:nvPr/>
        </p:nvGrpSpPr>
        <p:grpSpPr>
          <a:xfrm>
            <a:off x="6781388" y="2464029"/>
            <a:ext cx="2212050" cy="2537076"/>
            <a:chOff x="6803275" y="395363"/>
            <a:chExt cx="2212050" cy="2537076"/>
          </a:xfrm>
        </p:grpSpPr>
        <p:pic>
          <p:nvPicPr>
            <p:cNvPr id="228" name="Google Shape;228;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29" name="Google Shape;229;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30" name="Google Shape;230;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space and “—help”  will provide the help regarding more command related to it.</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231" name="Google Shape;231;p32"/>
          <p:cNvSpPr txBox="1"/>
          <p:nvPr/>
        </p:nvSpPr>
        <p:spPr>
          <a:xfrm>
            <a:off x="0" y="846375"/>
            <a:ext cx="6645300" cy="1908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The touch command is used to create a new file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Basic syntax: </a:t>
            </a:r>
            <a:r>
              <a:rPr lang="en">
                <a:solidFill>
                  <a:schemeClr val="lt1"/>
                </a:solidFill>
                <a:latin typeface="Lato"/>
                <a:ea typeface="Lato"/>
                <a:cs typeface="Lato"/>
                <a:sym typeface="Lato"/>
              </a:rPr>
              <a:t>touch [options] [file]</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Examples:</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Create a new empty file:</a:t>
            </a:r>
            <a:r>
              <a:rPr lang="en">
                <a:solidFill>
                  <a:schemeClr val="lt1"/>
                </a:solidFill>
                <a:latin typeface="Lato"/>
                <a:ea typeface="Lato"/>
                <a:cs typeface="Lato"/>
                <a:sym typeface="Lato"/>
              </a:rPr>
              <a:t>touch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Create multiple files at once:</a:t>
            </a:r>
            <a:r>
              <a:rPr lang="en">
                <a:solidFill>
                  <a:schemeClr val="lt1"/>
                </a:solidFill>
                <a:latin typeface="Lato"/>
                <a:ea typeface="Lato"/>
                <a:cs typeface="Lato"/>
                <a:sym typeface="Lato"/>
              </a:rPr>
              <a:t>touch file1.txt file2.txt file3.txt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vi Editor</a:t>
            </a:r>
            <a:endParaRPr>
              <a:solidFill>
                <a:schemeClr val="accent5"/>
              </a:solidFill>
            </a:endParaRPr>
          </a:p>
        </p:txBody>
      </p:sp>
      <p:grpSp>
        <p:nvGrpSpPr>
          <p:cNvPr id="237" name="Google Shape;237;p33"/>
          <p:cNvGrpSpPr/>
          <p:nvPr/>
        </p:nvGrpSpPr>
        <p:grpSpPr>
          <a:xfrm>
            <a:off x="6781388" y="2464029"/>
            <a:ext cx="2212050" cy="2537076"/>
            <a:chOff x="6803275" y="395363"/>
            <a:chExt cx="2212050" cy="2537076"/>
          </a:xfrm>
        </p:grpSpPr>
        <p:pic>
          <p:nvPicPr>
            <p:cNvPr id="238" name="Google Shape;238;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39" name="Google Shape;239;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40" name="Google Shape;240;p3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vi </a:t>
              </a:r>
              <a:r>
                <a:rPr lang="en">
                  <a:solidFill>
                    <a:schemeClr val="dk2"/>
                  </a:solidFill>
                  <a:latin typeface="Raleway"/>
                  <a:ea typeface="Raleway"/>
                  <a:cs typeface="Raleway"/>
                  <a:sym typeface="Raleway"/>
                </a:rPr>
                <a:t>Command with key control gives more accessibility.</a:t>
              </a:r>
              <a:endParaRPr>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Insert mode:press i</a:t>
              </a:r>
              <a:endParaRPr>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mode :</a:t>
              </a:r>
              <a:endParaRPr>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Press</a:t>
              </a:r>
              <a:r>
                <a:rPr lang="en">
                  <a:solidFill>
                    <a:schemeClr val="dk2"/>
                  </a:solidFill>
                  <a:latin typeface="Raleway"/>
                  <a:ea typeface="Raleway"/>
                  <a:cs typeface="Raleway"/>
                  <a:sym typeface="Raleway"/>
                </a:rPr>
                <a:t> Esc</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241" name="Google Shape;241;p33"/>
          <p:cNvSpPr txBox="1"/>
          <p:nvPr/>
        </p:nvSpPr>
        <p:spPr>
          <a:xfrm>
            <a:off x="0" y="846375"/>
            <a:ext cx="6645300" cy="437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vi is a popular text editor available on Unix-like systems. It provides a command-line interface for creating, editing, and manipulating text files.</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accent2"/>
                </a:solidFill>
                <a:latin typeface="Lato"/>
                <a:ea typeface="Lato"/>
                <a:cs typeface="Lato"/>
                <a:sym typeface="Lato"/>
              </a:rPr>
              <a:t>Basic usage:</a:t>
            </a:r>
            <a:endParaRPr sz="1700">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Open a file for editing: </a:t>
            </a:r>
            <a:r>
              <a:rPr lang="en">
                <a:solidFill>
                  <a:schemeClr val="lt1"/>
                </a:solidFill>
                <a:latin typeface="Lato"/>
                <a:ea typeface="Lato"/>
                <a:cs typeface="Lato"/>
                <a:sym typeface="Lato"/>
              </a:rPr>
              <a:t>vi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Enter insert mode to start editing: </a:t>
            </a:r>
            <a:r>
              <a:rPr lang="en">
                <a:solidFill>
                  <a:schemeClr val="lt1"/>
                </a:solidFill>
                <a:latin typeface="Lato"/>
                <a:ea typeface="Lato"/>
                <a:cs typeface="Lato"/>
                <a:sym typeface="Lato"/>
              </a:rPr>
              <a:t>Press i</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Save changes and exit: Press Esc and then type :</a:t>
            </a:r>
            <a:r>
              <a:rPr lang="en">
                <a:solidFill>
                  <a:schemeClr val="lt1"/>
                </a:solidFill>
                <a:latin typeface="Lato"/>
                <a:ea typeface="Lato"/>
                <a:cs typeface="Lato"/>
                <a:sym typeface="Lato"/>
              </a:rPr>
              <a:t>wq! </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Exit without saving changes: Press Esc and then type :</a:t>
            </a:r>
            <a:r>
              <a:rPr lang="en">
                <a:solidFill>
                  <a:schemeClr val="lt1"/>
                </a:solidFill>
                <a:latin typeface="Lato"/>
                <a:ea typeface="Lato"/>
                <a:cs typeface="Lato"/>
                <a:sym typeface="Lato"/>
              </a:rPr>
              <a:t>q!</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accent2"/>
                </a:solidFill>
                <a:latin typeface="Lato"/>
                <a:ea typeface="Lato"/>
                <a:cs typeface="Lato"/>
                <a:sym typeface="Lato"/>
              </a:rPr>
              <a:t>Some useful commands in vi:</a:t>
            </a:r>
            <a:endParaRPr sz="1700">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Navigation</a:t>
            </a:r>
            <a:r>
              <a:rPr lang="en">
                <a:solidFill>
                  <a:schemeClr val="accent2"/>
                </a:solidFill>
                <a:latin typeface="Lato"/>
                <a:ea typeface="Lato"/>
                <a:cs typeface="Lato"/>
                <a:sym typeface="Lato"/>
              </a:rPr>
              <a:t>: Use arrow keys or h (left), j (down), k (up), l (right)</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Deleting text: </a:t>
            </a:r>
            <a:r>
              <a:rPr lang="en">
                <a:solidFill>
                  <a:schemeClr val="accent2"/>
                </a:solidFill>
                <a:latin typeface="Lato"/>
                <a:ea typeface="Lato"/>
                <a:cs typeface="Lato"/>
                <a:sym typeface="Lato"/>
              </a:rPr>
              <a:t>x (delete character), dd (delete line)</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Copying and pasting:</a:t>
            </a:r>
            <a:r>
              <a:rPr lang="en">
                <a:solidFill>
                  <a:schemeClr val="accent2"/>
                </a:solidFill>
                <a:latin typeface="Lato"/>
                <a:ea typeface="Lato"/>
                <a:cs typeface="Lato"/>
                <a:sym typeface="Lato"/>
              </a:rPr>
              <a:t> yy (copy line), p (paste)</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Undo and redo: </a:t>
            </a:r>
            <a:r>
              <a:rPr lang="en">
                <a:solidFill>
                  <a:schemeClr val="accent2"/>
                </a:solidFill>
                <a:latin typeface="Lato"/>
                <a:ea typeface="Lato"/>
                <a:cs typeface="Lato"/>
                <a:sym typeface="Lato"/>
              </a:rPr>
              <a:t>u (undo), Ctrl + r (redo)</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Searching:</a:t>
            </a:r>
            <a:r>
              <a:rPr lang="en">
                <a:solidFill>
                  <a:schemeClr val="accent2"/>
                </a:solidFill>
                <a:latin typeface="Lato"/>
                <a:ea typeface="Lato"/>
                <a:cs typeface="Lato"/>
                <a:sym typeface="Lato"/>
              </a:rPr>
              <a:t> Press /, then type the search term and press Enter</a:t>
            </a:r>
            <a:endParaRPr>
              <a:solidFill>
                <a:schemeClr val="accent2"/>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Replace: </a:t>
            </a:r>
            <a:r>
              <a:rPr lang="en">
                <a:solidFill>
                  <a:schemeClr val="accent2"/>
                </a:solidFill>
                <a:latin typeface="Lato"/>
                <a:ea typeface="Lato"/>
                <a:cs typeface="Lato"/>
                <a:sym typeface="Lato"/>
              </a:rPr>
              <a:t>:%s/old/new/g (replace all occurrences of "old" with "new")</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gvim command </a:t>
            </a:r>
            <a:endParaRPr>
              <a:solidFill>
                <a:schemeClr val="accent5"/>
              </a:solidFill>
            </a:endParaRPr>
          </a:p>
        </p:txBody>
      </p:sp>
      <p:sp>
        <p:nvSpPr>
          <p:cNvPr id="247" name="Google Shape;247;p34"/>
          <p:cNvSpPr txBox="1"/>
          <p:nvPr/>
        </p:nvSpPr>
        <p:spPr>
          <a:xfrm>
            <a:off x="0" y="846375"/>
            <a:ext cx="6645300" cy="466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gvim is a GUI version of the vi editor. It provides the same functionality as vi but with a graphical interface.</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900">
                <a:solidFill>
                  <a:schemeClr val="lt1"/>
                </a:solidFill>
                <a:latin typeface="Lato"/>
                <a:ea typeface="Lato"/>
                <a:cs typeface="Lato"/>
                <a:sym typeface="Lato"/>
              </a:rPr>
              <a:t>Basic usage: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Open a file for editing: </a:t>
            </a:r>
            <a:r>
              <a:rPr lang="en">
                <a:solidFill>
                  <a:schemeClr val="lt1"/>
                </a:solidFill>
                <a:latin typeface="Lato"/>
                <a:ea typeface="Lato"/>
                <a:cs typeface="Lato"/>
                <a:sym typeface="Lato"/>
              </a:rPr>
              <a:t>gvim file.txt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Use the menu options, toolbar, and keyboard shortcuts for editing, saving, and exiting.</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The commands and functionalities are similar to vi.</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 </a:t>
            </a:r>
            <a:r>
              <a:rPr lang="en" sz="2000">
                <a:solidFill>
                  <a:schemeClr val="lt1"/>
                </a:solidFill>
                <a:latin typeface="Lato"/>
                <a:ea typeface="Lato"/>
                <a:cs typeface="Lato"/>
                <a:sym typeface="Lato"/>
              </a:rPr>
              <a:t>gvim examples:</a:t>
            </a:r>
            <a:endParaRPr sz="20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Char char="●"/>
            </a:pPr>
            <a:r>
              <a:rPr lang="en">
                <a:solidFill>
                  <a:schemeClr val="accent2"/>
                </a:solidFill>
                <a:latin typeface="Lato"/>
                <a:ea typeface="Lato"/>
                <a:cs typeface="Lato"/>
                <a:sym typeface="Lato"/>
              </a:rPr>
              <a:t>Open a file for editing:</a:t>
            </a:r>
            <a:r>
              <a:rPr lang="en">
                <a:solidFill>
                  <a:schemeClr val="lt1"/>
                </a:solidFill>
                <a:latin typeface="Lato"/>
                <a:ea typeface="Lato"/>
                <a:cs typeface="Lato"/>
                <a:sym typeface="Lato"/>
              </a:rPr>
              <a:t>gvim file.txt</a:t>
            </a:r>
            <a:endParaRPr>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            Use the graphical interface to edit the file.</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Char char="●"/>
            </a:pPr>
            <a:r>
              <a:rPr lang="en">
                <a:solidFill>
                  <a:schemeClr val="accent2"/>
                </a:solidFill>
                <a:latin typeface="Lato"/>
                <a:ea typeface="Lato"/>
                <a:cs typeface="Lato"/>
                <a:sym typeface="Lato"/>
              </a:rPr>
              <a:t>Save changes and exit:</a:t>
            </a:r>
            <a:endParaRPr>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arenR"/>
            </a:pPr>
            <a:r>
              <a:rPr lang="en">
                <a:solidFill>
                  <a:schemeClr val="accent2"/>
                </a:solidFill>
                <a:latin typeface="Lato"/>
                <a:ea typeface="Lato"/>
                <a:cs typeface="Lato"/>
                <a:sym typeface="Lato"/>
              </a:rPr>
              <a:t>Click on the "Save" button or press </a:t>
            </a:r>
            <a:r>
              <a:rPr lang="en">
                <a:solidFill>
                  <a:schemeClr val="lt1"/>
                </a:solidFill>
                <a:latin typeface="Lato"/>
                <a:ea typeface="Lato"/>
                <a:cs typeface="Lato"/>
                <a:sym typeface="Lato"/>
              </a:rPr>
              <a:t>Ctrl + s.</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arenR"/>
            </a:pPr>
            <a:r>
              <a:rPr lang="en">
                <a:solidFill>
                  <a:schemeClr val="accent2"/>
                </a:solidFill>
                <a:latin typeface="Lato"/>
                <a:ea typeface="Lato"/>
                <a:cs typeface="Lato"/>
                <a:sym typeface="Lato"/>
              </a:rPr>
              <a:t>Click on the "Close" button or press </a:t>
            </a:r>
            <a:r>
              <a:rPr lang="en">
                <a:solidFill>
                  <a:schemeClr val="lt1"/>
                </a:solidFill>
                <a:latin typeface="Lato"/>
                <a:ea typeface="Lato"/>
                <a:cs typeface="Lato"/>
                <a:sym typeface="Lato"/>
              </a:rPr>
              <a:t>Ctrl + q.</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Shell Scripting</a:t>
            </a:r>
            <a:endParaRPr/>
          </a:p>
        </p:txBody>
      </p:sp>
      <p:sp>
        <p:nvSpPr>
          <p:cNvPr id="253" name="Google Shape;253;p35"/>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t>Variables:</a:t>
            </a:r>
            <a:endParaRPr sz="1000"/>
          </a:p>
          <a:p>
            <a:pPr indent="0" lvl="0" marL="0" rtl="0" algn="l">
              <a:spcBef>
                <a:spcPts val="1200"/>
              </a:spcBef>
              <a:spcAft>
                <a:spcPts val="0"/>
              </a:spcAft>
              <a:buClr>
                <a:schemeClr val="dk2"/>
              </a:buClr>
              <a:buSzPts val="1100"/>
              <a:buFont typeface="Arial"/>
              <a:buNone/>
            </a:pPr>
            <a:r>
              <a:rPr lang="en" sz="1000"/>
              <a:t>Variables are used to store and manipulate data within a shell script. They are assigned values using the assignment operator (=).</a:t>
            </a:r>
            <a:endParaRPr sz="1000"/>
          </a:p>
          <a:p>
            <a:pPr indent="0" lvl="0" marL="0" rtl="0" algn="l">
              <a:spcBef>
                <a:spcPts val="1200"/>
              </a:spcBef>
              <a:spcAft>
                <a:spcPts val="0"/>
              </a:spcAft>
              <a:buClr>
                <a:schemeClr val="dk2"/>
              </a:buClr>
              <a:buSzPts val="1100"/>
              <a:buFont typeface="Arial"/>
              <a:buNone/>
            </a:pPr>
            <a:r>
              <a:rPr lang="en" sz="1000"/>
              <a:t>Example: name="Siddarth"</a:t>
            </a:r>
            <a:endParaRPr sz="1000"/>
          </a:p>
          <a:p>
            <a:pPr indent="0" lvl="0" marL="0" rtl="0" algn="l">
              <a:spcBef>
                <a:spcPts val="1200"/>
              </a:spcBef>
              <a:spcAft>
                <a:spcPts val="1200"/>
              </a:spcAft>
              <a:buNone/>
            </a:pPr>
            <a:r>
              <a:t/>
            </a:r>
            <a:endParaRPr sz="1000"/>
          </a:p>
        </p:txBody>
      </p:sp>
      <p:sp>
        <p:nvSpPr>
          <p:cNvPr id="257" name="Google Shape;257;p35"/>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Shell scripting is the process of creating and running command-line scripts to automate tasks in Unix-like operating systems. It involves using a shell scripting language (like Bash or sh) to execute commands, handle variables, control program flow, and manipulate files. Shell scripts are used to simplify repetitive tasks, configure system settings, and create custom utilities.</a:t>
            </a:r>
            <a:endParaRPr sz="1000">
              <a:solidFill>
                <a:schemeClr val="lt1"/>
              </a:solidFill>
            </a:endParaRPr>
          </a:p>
        </p:txBody>
      </p:sp>
      <p:sp>
        <p:nvSpPr>
          <p:cNvPr id="258" name="Google Shape;258;p35"/>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t>Comments:</a:t>
            </a:r>
            <a:endParaRPr sz="1000"/>
          </a:p>
          <a:p>
            <a:pPr indent="0" lvl="0" marL="0" rtl="0" algn="l">
              <a:spcBef>
                <a:spcPts val="1200"/>
              </a:spcBef>
              <a:spcAft>
                <a:spcPts val="0"/>
              </a:spcAft>
              <a:buClr>
                <a:schemeClr val="dk2"/>
              </a:buClr>
              <a:buSzPts val="1100"/>
              <a:buFont typeface="Arial"/>
              <a:buNone/>
            </a:pPr>
            <a:r>
              <a:rPr lang="en" sz="1000"/>
              <a:t>Comments are used to add explanatory notes in the script. They are preceded by the hash character (#).</a:t>
            </a:r>
            <a:endParaRPr sz="1000"/>
          </a:p>
          <a:p>
            <a:pPr indent="0" lvl="0" marL="0" rtl="0" algn="l">
              <a:spcBef>
                <a:spcPts val="1200"/>
              </a:spcBef>
              <a:spcAft>
                <a:spcPts val="0"/>
              </a:spcAft>
              <a:buClr>
                <a:schemeClr val="dk2"/>
              </a:buClr>
              <a:buSzPts val="1100"/>
              <a:buFont typeface="Arial"/>
              <a:buNone/>
            </a:pPr>
            <a:r>
              <a:rPr lang="en" sz="1000"/>
              <a:t>Example: # This is a comment</a:t>
            </a:r>
            <a:endParaRPr sz="1000"/>
          </a:p>
          <a:p>
            <a:pPr indent="0" lvl="0" marL="0" rtl="0" algn="l">
              <a:spcBef>
                <a:spcPts val="1200"/>
              </a:spcBef>
              <a:spcAft>
                <a:spcPts val="1200"/>
              </a:spcAft>
              <a:buNone/>
            </a:pPr>
            <a:r>
              <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echo command </a:t>
            </a:r>
            <a:endParaRPr>
              <a:solidFill>
                <a:schemeClr val="accent5"/>
              </a:solidFill>
            </a:endParaRPr>
          </a:p>
        </p:txBody>
      </p:sp>
      <p:sp>
        <p:nvSpPr>
          <p:cNvPr id="264" name="Google Shape;264;p36"/>
          <p:cNvSpPr txBox="1"/>
          <p:nvPr/>
        </p:nvSpPr>
        <p:spPr>
          <a:xfrm>
            <a:off x="0" y="846375"/>
            <a:ext cx="6781500" cy="1923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It is used to display text or variables on the terminal.</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sz="1500">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Displaying a message : </a:t>
            </a:r>
            <a:r>
              <a:rPr lang="en">
                <a:solidFill>
                  <a:schemeClr val="lt1"/>
                </a:solidFill>
                <a:latin typeface="Lato"/>
                <a:ea typeface="Lato"/>
                <a:cs typeface="Lato"/>
                <a:sym typeface="Lato"/>
              </a:rPr>
              <a:t>echo Hello, World!</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Printing the value of a variable:  </a:t>
            </a:r>
            <a:r>
              <a:rPr lang="en">
                <a:solidFill>
                  <a:schemeClr val="lt1"/>
                </a:solidFill>
                <a:latin typeface="Lato"/>
                <a:ea typeface="Lato"/>
                <a:cs typeface="Lato"/>
                <a:sym typeface="Lato"/>
              </a:rPr>
              <a:t>name="siddharth"</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echo My name is $name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Redirecting output to a file:</a:t>
            </a:r>
            <a:r>
              <a:rPr lang="en">
                <a:solidFill>
                  <a:schemeClr val="lt1"/>
                </a:solidFill>
                <a:latin typeface="Lato"/>
                <a:ea typeface="Lato"/>
                <a:cs typeface="Lato"/>
                <a:sym typeface="Lato"/>
              </a:rPr>
              <a:t>echo "I am new trainee" &gt; output.txt</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p:txBody>
      </p:sp>
      <p:pic>
        <p:nvPicPr>
          <p:cNvPr id="265" name="Google Shape;265;p36"/>
          <p:cNvPicPr preferRelativeResize="0"/>
          <p:nvPr/>
        </p:nvPicPr>
        <p:blipFill>
          <a:blip r:embed="rId3">
            <a:alphaModFix/>
          </a:blip>
          <a:stretch>
            <a:fillRect/>
          </a:stretch>
        </p:blipFill>
        <p:spPr>
          <a:xfrm>
            <a:off x="415625" y="2571750"/>
            <a:ext cx="5461675" cy="230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Arithmetic Operators</a:t>
            </a:r>
            <a:endParaRPr>
              <a:solidFill>
                <a:schemeClr val="accent5"/>
              </a:solidFill>
            </a:endParaRPr>
          </a:p>
        </p:txBody>
      </p:sp>
      <p:sp>
        <p:nvSpPr>
          <p:cNvPr id="271" name="Google Shape;271;p37"/>
          <p:cNvSpPr txBox="1"/>
          <p:nvPr/>
        </p:nvSpPr>
        <p:spPr>
          <a:xfrm>
            <a:off x="0" y="864300"/>
            <a:ext cx="3399000" cy="218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Addition</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Subtraction</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Multiplication</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Division</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Modulus</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Exponential</a:t>
            </a:r>
            <a:endParaRPr sz="1000">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pic>
        <p:nvPicPr>
          <p:cNvPr id="272" name="Google Shape;272;p37"/>
          <p:cNvPicPr preferRelativeResize="0"/>
          <p:nvPr/>
        </p:nvPicPr>
        <p:blipFill>
          <a:blip r:embed="rId3">
            <a:alphaModFix/>
          </a:blip>
          <a:stretch>
            <a:fillRect/>
          </a:stretch>
        </p:blipFill>
        <p:spPr>
          <a:xfrm>
            <a:off x="3985965" y="1643424"/>
            <a:ext cx="4011121" cy="1181748"/>
          </a:xfrm>
          <a:prstGeom prst="rect">
            <a:avLst/>
          </a:prstGeom>
          <a:noFill/>
          <a:ln>
            <a:noFill/>
          </a:ln>
        </p:spPr>
      </p:pic>
      <p:pic>
        <p:nvPicPr>
          <p:cNvPr id="273" name="Google Shape;273;p37"/>
          <p:cNvPicPr preferRelativeResize="0"/>
          <p:nvPr/>
        </p:nvPicPr>
        <p:blipFill>
          <a:blip r:embed="rId4">
            <a:alphaModFix/>
          </a:blip>
          <a:stretch>
            <a:fillRect/>
          </a:stretch>
        </p:blipFill>
        <p:spPr>
          <a:xfrm>
            <a:off x="3613625" y="910348"/>
            <a:ext cx="4575851" cy="2647900"/>
          </a:xfrm>
          <a:prstGeom prst="rect">
            <a:avLst/>
          </a:prstGeom>
          <a:noFill/>
          <a:ln>
            <a:noFill/>
          </a:ln>
        </p:spPr>
      </p:pic>
      <p:pic>
        <p:nvPicPr>
          <p:cNvPr id="274" name="Google Shape;274;p37"/>
          <p:cNvPicPr preferRelativeResize="0"/>
          <p:nvPr/>
        </p:nvPicPr>
        <p:blipFill>
          <a:blip r:embed="rId3">
            <a:alphaModFix/>
          </a:blip>
          <a:stretch>
            <a:fillRect/>
          </a:stretch>
        </p:blipFill>
        <p:spPr>
          <a:xfrm>
            <a:off x="424125" y="3582786"/>
            <a:ext cx="4147874" cy="15379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Relational Operators</a:t>
            </a:r>
            <a:endParaRPr>
              <a:solidFill>
                <a:schemeClr val="accent5"/>
              </a:solidFill>
            </a:endParaRPr>
          </a:p>
        </p:txBody>
      </p:sp>
      <p:sp>
        <p:nvSpPr>
          <p:cNvPr id="280" name="Google Shape;280;p38"/>
          <p:cNvSpPr txBox="1"/>
          <p:nvPr/>
        </p:nvSpPr>
        <p:spPr>
          <a:xfrm>
            <a:off x="0" y="864300"/>
            <a:ext cx="4119000" cy="218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-eq </a:t>
            </a:r>
            <a:r>
              <a:rPr lang="en" sz="1700">
                <a:solidFill>
                  <a:schemeClr val="lt1"/>
                </a:solidFill>
                <a:latin typeface="Lato"/>
                <a:ea typeface="Lato"/>
                <a:cs typeface="Lato"/>
                <a:sym typeface="Lato"/>
              </a:rPr>
              <a:t> Equal to</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-ne  Not equal to</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-gt  Greater than</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-lt   Less than</a:t>
            </a:r>
            <a:endParaRPr sz="17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          -ge  Greater than or equal to</a:t>
            </a:r>
            <a:endParaRPr sz="1700">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sz="1700">
                <a:solidFill>
                  <a:schemeClr val="lt1"/>
                </a:solidFill>
                <a:latin typeface="Lato"/>
                <a:ea typeface="Lato"/>
                <a:cs typeface="Lato"/>
                <a:sym typeface="Lato"/>
              </a:rPr>
              <a:t>-le   Less than or equal to</a:t>
            </a:r>
            <a:endParaRPr sz="1000">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p:txBody>
      </p:sp>
      <p:pic>
        <p:nvPicPr>
          <p:cNvPr id="281" name="Google Shape;281;p38"/>
          <p:cNvPicPr preferRelativeResize="0"/>
          <p:nvPr/>
        </p:nvPicPr>
        <p:blipFill>
          <a:blip r:embed="rId3">
            <a:alphaModFix/>
          </a:blip>
          <a:stretch>
            <a:fillRect/>
          </a:stretch>
        </p:blipFill>
        <p:spPr>
          <a:xfrm>
            <a:off x="152400" y="3274400"/>
            <a:ext cx="4056550" cy="1716700"/>
          </a:xfrm>
          <a:prstGeom prst="rect">
            <a:avLst/>
          </a:prstGeom>
          <a:noFill/>
          <a:ln>
            <a:noFill/>
          </a:ln>
        </p:spPr>
      </p:pic>
      <p:pic>
        <p:nvPicPr>
          <p:cNvPr id="282" name="Google Shape;282;p38"/>
          <p:cNvPicPr preferRelativeResize="0"/>
          <p:nvPr/>
        </p:nvPicPr>
        <p:blipFill>
          <a:blip r:embed="rId4">
            <a:alphaModFix/>
          </a:blip>
          <a:stretch>
            <a:fillRect/>
          </a:stretch>
        </p:blipFill>
        <p:spPr>
          <a:xfrm>
            <a:off x="4309975" y="3018201"/>
            <a:ext cx="3057451" cy="1924999"/>
          </a:xfrm>
          <a:prstGeom prst="rect">
            <a:avLst/>
          </a:prstGeom>
          <a:noFill/>
          <a:ln>
            <a:noFill/>
          </a:ln>
        </p:spPr>
      </p:pic>
      <p:pic>
        <p:nvPicPr>
          <p:cNvPr id="283" name="Google Shape;283;p38"/>
          <p:cNvPicPr preferRelativeResize="0"/>
          <p:nvPr/>
        </p:nvPicPr>
        <p:blipFill>
          <a:blip r:embed="rId5">
            <a:alphaModFix/>
          </a:blip>
          <a:stretch>
            <a:fillRect/>
          </a:stretch>
        </p:blipFill>
        <p:spPr>
          <a:xfrm>
            <a:off x="4309975" y="899950"/>
            <a:ext cx="3057449" cy="2118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 if else and nested if else condition</a:t>
            </a:r>
            <a:endParaRPr sz="3600">
              <a:solidFill>
                <a:schemeClr val="accent5"/>
              </a:solidFill>
            </a:endParaRPr>
          </a:p>
        </p:txBody>
      </p:sp>
      <p:sp>
        <p:nvSpPr>
          <p:cNvPr id="289" name="Google Shape;289;p39"/>
          <p:cNvSpPr txBox="1"/>
          <p:nvPr/>
        </p:nvSpPr>
        <p:spPr>
          <a:xfrm>
            <a:off x="0" y="846375"/>
            <a:ext cx="67815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t/>
            </a:r>
            <a:endParaRPr>
              <a:solidFill>
                <a:schemeClr val="accent2"/>
              </a:solidFill>
              <a:latin typeface="Lato"/>
              <a:ea typeface="Lato"/>
              <a:cs typeface="Lato"/>
              <a:sym typeface="Lato"/>
            </a:endParaRPr>
          </a:p>
        </p:txBody>
      </p:sp>
      <p:pic>
        <p:nvPicPr>
          <p:cNvPr id="290" name="Google Shape;290;p39"/>
          <p:cNvPicPr preferRelativeResize="0"/>
          <p:nvPr/>
        </p:nvPicPr>
        <p:blipFill>
          <a:blip r:embed="rId3">
            <a:alphaModFix/>
          </a:blip>
          <a:stretch>
            <a:fillRect/>
          </a:stretch>
        </p:blipFill>
        <p:spPr>
          <a:xfrm>
            <a:off x="4572000" y="3045950"/>
            <a:ext cx="4346625" cy="1754675"/>
          </a:xfrm>
          <a:prstGeom prst="rect">
            <a:avLst/>
          </a:prstGeom>
          <a:noFill/>
          <a:ln>
            <a:noFill/>
          </a:ln>
        </p:spPr>
      </p:pic>
      <p:pic>
        <p:nvPicPr>
          <p:cNvPr id="291" name="Google Shape;291;p39"/>
          <p:cNvPicPr preferRelativeResize="0"/>
          <p:nvPr/>
        </p:nvPicPr>
        <p:blipFill>
          <a:blip r:embed="rId4">
            <a:alphaModFix/>
          </a:blip>
          <a:stretch>
            <a:fillRect/>
          </a:stretch>
        </p:blipFill>
        <p:spPr>
          <a:xfrm>
            <a:off x="4572000" y="846375"/>
            <a:ext cx="4346624" cy="2005750"/>
          </a:xfrm>
          <a:prstGeom prst="rect">
            <a:avLst/>
          </a:prstGeom>
          <a:noFill/>
          <a:ln>
            <a:noFill/>
          </a:ln>
        </p:spPr>
      </p:pic>
      <p:pic>
        <p:nvPicPr>
          <p:cNvPr id="292" name="Google Shape;292;p39"/>
          <p:cNvPicPr preferRelativeResize="0"/>
          <p:nvPr/>
        </p:nvPicPr>
        <p:blipFill>
          <a:blip r:embed="rId5">
            <a:alphaModFix/>
          </a:blip>
          <a:stretch>
            <a:fillRect/>
          </a:stretch>
        </p:blipFill>
        <p:spPr>
          <a:xfrm>
            <a:off x="325375" y="3133775"/>
            <a:ext cx="4208925" cy="1405225"/>
          </a:xfrm>
          <a:prstGeom prst="rect">
            <a:avLst/>
          </a:prstGeom>
          <a:noFill/>
          <a:ln>
            <a:noFill/>
          </a:ln>
        </p:spPr>
      </p:pic>
      <p:pic>
        <p:nvPicPr>
          <p:cNvPr id="293" name="Google Shape;293;p39"/>
          <p:cNvPicPr preferRelativeResize="0"/>
          <p:nvPr/>
        </p:nvPicPr>
        <p:blipFill>
          <a:blip r:embed="rId6">
            <a:alphaModFix/>
          </a:blip>
          <a:stretch>
            <a:fillRect/>
          </a:stretch>
        </p:blipFill>
        <p:spPr>
          <a:xfrm>
            <a:off x="325375" y="846375"/>
            <a:ext cx="4246625" cy="2005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case statement</a:t>
            </a:r>
            <a:endParaRPr>
              <a:solidFill>
                <a:schemeClr val="accent5"/>
              </a:solidFill>
            </a:endParaRPr>
          </a:p>
        </p:txBody>
      </p:sp>
      <p:pic>
        <p:nvPicPr>
          <p:cNvPr id="299" name="Google Shape;299;p40"/>
          <p:cNvPicPr preferRelativeResize="0"/>
          <p:nvPr/>
        </p:nvPicPr>
        <p:blipFill>
          <a:blip r:embed="rId3">
            <a:alphaModFix/>
          </a:blip>
          <a:stretch>
            <a:fillRect/>
          </a:stretch>
        </p:blipFill>
        <p:spPr>
          <a:xfrm>
            <a:off x="5370225" y="2609825"/>
            <a:ext cx="3773774" cy="1668350"/>
          </a:xfrm>
          <a:prstGeom prst="rect">
            <a:avLst/>
          </a:prstGeom>
          <a:noFill/>
          <a:ln>
            <a:noFill/>
          </a:ln>
        </p:spPr>
      </p:pic>
      <p:pic>
        <p:nvPicPr>
          <p:cNvPr id="300" name="Google Shape;300;p40"/>
          <p:cNvPicPr preferRelativeResize="0"/>
          <p:nvPr/>
        </p:nvPicPr>
        <p:blipFill>
          <a:blip r:embed="rId4">
            <a:alphaModFix/>
          </a:blip>
          <a:stretch>
            <a:fillRect/>
          </a:stretch>
        </p:blipFill>
        <p:spPr>
          <a:xfrm>
            <a:off x="249226" y="859050"/>
            <a:ext cx="5087150" cy="424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 for loop and </a:t>
            </a:r>
            <a:r>
              <a:rPr lang="en">
                <a:solidFill>
                  <a:schemeClr val="accent5"/>
                </a:solidFill>
              </a:rPr>
              <a:t>while loop</a:t>
            </a:r>
            <a:endParaRPr>
              <a:solidFill>
                <a:schemeClr val="accent5"/>
              </a:solidFill>
            </a:endParaRPr>
          </a:p>
        </p:txBody>
      </p:sp>
      <p:sp>
        <p:nvSpPr>
          <p:cNvPr id="306" name="Google Shape;306;p41"/>
          <p:cNvSpPr txBox="1"/>
          <p:nvPr/>
        </p:nvSpPr>
        <p:spPr>
          <a:xfrm>
            <a:off x="0" y="846375"/>
            <a:ext cx="6781500" cy="449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while [ (condition) ]</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do</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1</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2</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3</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done</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for iteration_variable in {set of space separated values}</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do</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1</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2</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statement 3</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rPr lang="en">
                <a:solidFill>
                  <a:schemeClr val="accent2"/>
                </a:solidFill>
                <a:latin typeface="Lato"/>
                <a:ea typeface="Lato"/>
                <a:cs typeface="Lato"/>
                <a:sym typeface="Lato"/>
              </a:rPr>
              <a:t>done</a:t>
            </a:r>
            <a:endParaRPr>
              <a:solidFill>
                <a:schemeClr val="accent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720225" y="100175"/>
            <a:ext cx="52734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cd command</a:t>
            </a:r>
            <a:endParaRPr>
              <a:solidFill>
                <a:schemeClr val="accent5"/>
              </a:solidFill>
            </a:endParaRPr>
          </a:p>
        </p:txBody>
      </p:sp>
      <p:grpSp>
        <p:nvGrpSpPr>
          <p:cNvPr id="85" name="Google Shape;85;p15"/>
          <p:cNvGrpSpPr/>
          <p:nvPr/>
        </p:nvGrpSpPr>
        <p:grpSpPr>
          <a:xfrm>
            <a:off x="6781388" y="2464029"/>
            <a:ext cx="2212050" cy="2537076"/>
            <a:chOff x="6803275" y="395363"/>
            <a:chExt cx="2212050" cy="2537076"/>
          </a:xfrm>
        </p:grpSpPr>
        <p:pic>
          <p:nvPicPr>
            <p:cNvPr id="86" name="Google Shape;86;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88" name="Google Shape;88;p1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We can take use of </a:t>
              </a:r>
              <a:r>
                <a:rPr b="1" lang="en">
                  <a:solidFill>
                    <a:schemeClr val="dk2"/>
                  </a:solidFill>
                  <a:latin typeface="Raleway"/>
                  <a:ea typeface="Raleway"/>
                  <a:cs typeface="Raleway"/>
                  <a:sym typeface="Raleway"/>
                </a:rPr>
                <a:t>arrow up key </a:t>
              </a:r>
              <a:r>
                <a:rPr lang="en">
                  <a:solidFill>
                    <a:schemeClr val="dk2"/>
                  </a:solidFill>
                  <a:latin typeface="Raleway"/>
                  <a:ea typeface="Raleway"/>
                  <a:cs typeface="Raleway"/>
                  <a:sym typeface="Raleway"/>
                </a:rPr>
                <a:t>from the keyword to go to the previous command which were performed on the terminal.</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89" name="Google Shape;89;p15"/>
          <p:cNvSpPr txBox="1"/>
          <p:nvPr/>
        </p:nvSpPr>
        <p:spPr>
          <a:xfrm>
            <a:off x="136125" y="986075"/>
            <a:ext cx="5857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cd  / :</a:t>
            </a:r>
            <a:r>
              <a:rPr lang="en">
                <a:solidFill>
                  <a:schemeClr val="lt1"/>
                </a:solidFill>
                <a:latin typeface="Lato"/>
                <a:ea typeface="Lato"/>
                <a:cs typeface="Lato"/>
                <a:sym typeface="Lato"/>
              </a:rPr>
              <a:t>By </a:t>
            </a:r>
            <a:r>
              <a:rPr lang="en">
                <a:solidFill>
                  <a:schemeClr val="lt1"/>
                </a:solidFill>
                <a:latin typeface="Lato"/>
                <a:ea typeface="Lato"/>
                <a:cs typeface="Lato"/>
                <a:sym typeface="Lato"/>
              </a:rPr>
              <a:t>using </a:t>
            </a:r>
            <a:r>
              <a:rPr lang="en">
                <a:solidFill>
                  <a:schemeClr val="lt1"/>
                </a:solidFill>
                <a:latin typeface="Lato"/>
                <a:ea typeface="Lato"/>
                <a:cs typeface="Lato"/>
                <a:sym typeface="Lato"/>
              </a:rPr>
              <a:t>this  command ,we can go to the root directory and root directory is the first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cd  ~ :</a:t>
            </a:r>
            <a:r>
              <a:rPr lang="en">
                <a:solidFill>
                  <a:schemeClr val="lt1"/>
                </a:solidFill>
                <a:latin typeface="Lato"/>
                <a:ea typeface="Lato"/>
                <a:cs typeface="Lato"/>
                <a:sym typeface="Lato"/>
              </a:rPr>
              <a:t>Using this command, we can go to home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cd  - :</a:t>
            </a:r>
            <a:r>
              <a:rPr lang="en">
                <a:solidFill>
                  <a:schemeClr val="lt1"/>
                </a:solidFill>
                <a:latin typeface="Lato"/>
                <a:ea typeface="Lato"/>
                <a:cs typeface="Lato"/>
                <a:sym typeface="Lato"/>
              </a:rPr>
              <a:t>Using this </a:t>
            </a:r>
            <a:r>
              <a:rPr lang="en">
                <a:solidFill>
                  <a:schemeClr val="lt1"/>
                </a:solidFill>
                <a:latin typeface="Lato"/>
                <a:ea typeface="Lato"/>
                <a:cs typeface="Lato"/>
                <a:sym typeface="Lato"/>
              </a:rPr>
              <a:t>command, we can move to last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cd .. : </a:t>
            </a:r>
            <a:r>
              <a:rPr lang="en">
                <a:solidFill>
                  <a:schemeClr val="lt1"/>
                </a:solidFill>
                <a:latin typeface="Lato"/>
                <a:ea typeface="Lato"/>
                <a:cs typeface="Lato"/>
                <a:sym typeface="Lato"/>
              </a:rPr>
              <a:t>By using this, we can  move to the parent directory of current directory, or the directory one level up from the current directory. “..” represents parent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cd dir_1/dir_2/dir_3 :</a:t>
            </a:r>
            <a:r>
              <a:rPr lang="en">
                <a:solidFill>
                  <a:schemeClr val="lt1"/>
                </a:solidFill>
                <a:latin typeface="Lato"/>
                <a:ea typeface="Lato"/>
                <a:cs typeface="Lato"/>
                <a:sym typeface="Lato"/>
              </a:rPr>
              <a:t>We can move to any directory by using the path of that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pwd :</a:t>
            </a:r>
            <a:r>
              <a:rPr lang="en">
                <a:solidFill>
                  <a:schemeClr val="lt1"/>
                </a:solidFill>
                <a:latin typeface="Lato"/>
                <a:ea typeface="Lato"/>
                <a:cs typeface="Lato"/>
                <a:sym typeface="Lato"/>
              </a:rPr>
              <a:t> we can get the information of the present working directory.</a:t>
            </a:r>
            <a:endParaRPr>
              <a:solidFill>
                <a:schemeClr val="lt1"/>
              </a:solidFill>
              <a:latin typeface="Lato"/>
              <a:ea typeface="Lato"/>
              <a:cs typeface="Lato"/>
              <a:sym typeface="Lato"/>
            </a:endParaRPr>
          </a:p>
        </p:txBody>
      </p:sp>
      <p:pic>
        <p:nvPicPr>
          <p:cNvPr id="90" name="Google Shape;90;p15"/>
          <p:cNvPicPr preferRelativeResize="0"/>
          <p:nvPr/>
        </p:nvPicPr>
        <p:blipFill>
          <a:blip r:embed="rId5">
            <a:alphaModFix/>
          </a:blip>
          <a:stretch>
            <a:fillRect/>
          </a:stretch>
        </p:blipFill>
        <p:spPr>
          <a:xfrm>
            <a:off x="951950" y="3259000"/>
            <a:ext cx="4662675" cy="1742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continue..</a:t>
            </a:r>
            <a:endParaRPr>
              <a:solidFill>
                <a:schemeClr val="accent5"/>
              </a:solidFill>
            </a:endParaRPr>
          </a:p>
        </p:txBody>
      </p:sp>
      <p:pic>
        <p:nvPicPr>
          <p:cNvPr id="312" name="Google Shape;312;p42"/>
          <p:cNvPicPr preferRelativeResize="0"/>
          <p:nvPr/>
        </p:nvPicPr>
        <p:blipFill>
          <a:blip r:embed="rId3">
            <a:alphaModFix/>
          </a:blip>
          <a:stretch>
            <a:fillRect/>
          </a:stretch>
        </p:blipFill>
        <p:spPr>
          <a:xfrm>
            <a:off x="3912201" y="996963"/>
            <a:ext cx="4554300" cy="1354200"/>
          </a:xfrm>
          <a:prstGeom prst="rect">
            <a:avLst/>
          </a:prstGeom>
          <a:noFill/>
          <a:ln>
            <a:noFill/>
          </a:ln>
        </p:spPr>
      </p:pic>
      <p:pic>
        <p:nvPicPr>
          <p:cNvPr id="313" name="Google Shape;313;p42"/>
          <p:cNvPicPr preferRelativeResize="0"/>
          <p:nvPr/>
        </p:nvPicPr>
        <p:blipFill>
          <a:blip r:embed="rId4">
            <a:alphaModFix/>
          </a:blip>
          <a:stretch>
            <a:fillRect/>
          </a:stretch>
        </p:blipFill>
        <p:spPr>
          <a:xfrm>
            <a:off x="835600" y="956925"/>
            <a:ext cx="2900075" cy="1752275"/>
          </a:xfrm>
          <a:prstGeom prst="rect">
            <a:avLst/>
          </a:prstGeom>
          <a:noFill/>
          <a:ln>
            <a:noFill/>
          </a:ln>
        </p:spPr>
      </p:pic>
      <p:pic>
        <p:nvPicPr>
          <p:cNvPr id="314" name="Google Shape;314;p42"/>
          <p:cNvPicPr preferRelativeResize="0"/>
          <p:nvPr/>
        </p:nvPicPr>
        <p:blipFill>
          <a:blip r:embed="rId5">
            <a:alphaModFix/>
          </a:blip>
          <a:stretch>
            <a:fillRect/>
          </a:stretch>
        </p:blipFill>
        <p:spPr>
          <a:xfrm>
            <a:off x="4908150" y="3138302"/>
            <a:ext cx="3843376" cy="1250400"/>
          </a:xfrm>
          <a:prstGeom prst="rect">
            <a:avLst/>
          </a:prstGeom>
          <a:noFill/>
          <a:ln>
            <a:noFill/>
          </a:ln>
        </p:spPr>
      </p:pic>
      <p:pic>
        <p:nvPicPr>
          <p:cNvPr id="315" name="Google Shape;315;p42"/>
          <p:cNvPicPr preferRelativeResize="0"/>
          <p:nvPr/>
        </p:nvPicPr>
        <p:blipFill>
          <a:blip r:embed="rId6">
            <a:alphaModFix/>
          </a:blip>
          <a:stretch>
            <a:fillRect/>
          </a:stretch>
        </p:blipFill>
        <p:spPr>
          <a:xfrm>
            <a:off x="475725" y="3021632"/>
            <a:ext cx="4210926" cy="1667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p43"/>
          <p:cNvSpPr txBox="1"/>
          <p:nvPr/>
        </p:nvSpPr>
        <p:spPr>
          <a:xfrm>
            <a:off x="843550" y="175275"/>
            <a:ext cx="6655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800">
              <a:solidFill>
                <a:schemeClr val="lt1"/>
              </a:solidFill>
              <a:latin typeface="Lato"/>
              <a:ea typeface="Lato"/>
              <a:cs typeface="Lato"/>
              <a:sym typeface="Lato"/>
            </a:endParaRPr>
          </a:p>
        </p:txBody>
      </p:sp>
      <p:sp>
        <p:nvSpPr>
          <p:cNvPr id="321" name="Google Shape;321;p43"/>
          <p:cNvSpPr txBox="1"/>
          <p:nvPr/>
        </p:nvSpPr>
        <p:spPr>
          <a:xfrm>
            <a:off x="2375025" y="1819100"/>
            <a:ext cx="4153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rgbClr val="FFFFFF"/>
                </a:solidFill>
                <a:latin typeface="Raleway ExtraBold"/>
                <a:ea typeface="Raleway ExtraBold"/>
                <a:cs typeface="Raleway ExtraBold"/>
                <a:sym typeface="Raleway ExtraBold"/>
              </a:rPr>
              <a:t>Thank You</a:t>
            </a:r>
            <a:endParaRPr sz="4800">
              <a:solidFill>
                <a:srgbClr val="FFFFFF"/>
              </a:solidFill>
              <a:latin typeface="Raleway ExtraBold"/>
              <a:ea typeface="Raleway ExtraBold"/>
              <a:cs typeface="Raleway ExtraBold"/>
              <a:sym typeface="Ralew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mkdir</a:t>
            </a:r>
            <a:r>
              <a:rPr lang="en">
                <a:solidFill>
                  <a:schemeClr val="accent5"/>
                </a:solidFill>
              </a:rPr>
              <a:t>  &amp; mv command</a:t>
            </a:r>
            <a:endParaRPr>
              <a:solidFill>
                <a:schemeClr val="accent5"/>
              </a:solidFill>
            </a:endParaRPr>
          </a:p>
        </p:txBody>
      </p:sp>
      <p:grpSp>
        <p:nvGrpSpPr>
          <p:cNvPr id="96" name="Google Shape;96;p16"/>
          <p:cNvGrpSpPr/>
          <p:nvPr/>
        </p:nvGrpSpPr>
        <p:grpSpPr>
          <a:xfrm>
            <a:off x="6781388" y="2464029"/>
            <a:ext cx="2212050" cy="2537076"/>
            <a:chOff x="6803275" y="395363"/>
            <a:chExt cx="2212050" cy="2537076"/>
          </a:xfrm>
        </p:grpSpPr>
        <p:pic>
          <p:nvPicPr>
            <p:cNvPr id="97" name="Google Shape;97;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8" name="Google Shape;98;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9" name="Google Shape;99;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Command with  space and “—help”  will provide the help regarding more command related to it.</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00" name="Google Shape;100;p16"/>
          <p:cNvSpPr txBox="1"/>
          <p:nvPr/>
        </p:nvSpPr>
        <p:spPr>
          <a:xfrm>
            <a:off x="0" y="846375"/>
            <a:ext cx="6645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mkdir filename </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By using this  command ,we can create the directory with  name filename.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mkdir -p dir_1/dir_2/dir_3 </a:t>
            </a:r>
            <a:r>
              <a:rPr lang="en">
                <a:solidFill>
                  <a:schemeClr val="accent2"/>
                </a:solidFill>
                <a:latin typeface="Lato"/>
                <a:ea typeface="Lato"/>
                <a:cs typeface="Lato"/>
                <a:sym typeface="Lato"/>
              </a:rPr>
              <a:t>:</a:t>
            </a:r>
            <a:r>
              <a:rPr lang="en">
                <a:solidFill>
                  <a:schemeClr val="lt1"/>
                </a:solidFill>
                <a:latin typeface="Lato"/>
                <a:ea typeface="Lato"/>
                <a:cs typeface="Lato"/>
                <a:sym typeface="Lato"/>
              </a:rPr>
              <a:t>Using this command, we can a</a:t>
            </a:r>
            <a:r>
              <a:rPr lang="en">
                <a:solidFill>
                  <a:schemeClr val="lt1"/>
                </a:solidFill>
                <a:latin typeface="Lato"/>
                <a:ea typeface="Lato"/>
                <a:cs typeface="Lato"/>
                <a:sym typeface="Lato"/>
              </a:rPr>
              <a:t>dd directory including its sub directory</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mkdir -v filename </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Using this command,</a:t>
            </a:r>
            <a:r>
              <a:rPr lang="en">
                <a:solidFill>
                  <a:schemeClr val="lt1"/>
                </a:solidFill>
                <a:latin typeface="Lato"/>
                <a:ea typeface="Lato"/>
                <a:cs typeface="Lato"/>
                <a:sym typeface="Lato"/>
              </a:rPr>
              <a:t>It displays a message for every directory created.</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mkdir -m [options] filename :</a:t>
            </a:r>
            <a:r>
              <a:rPr lang="en">
                <a:solidFill>
                  <a:schemeClr val="lt1"/>
                </a:solidFill>
                <a:latin typeface="Lato"/>
                <a:ea typeface="Lato"/>
                <a:cs typeface="Lato"/>
                <a:sym typeface="Lato"/>
              </a:rPr>
              <a:t>This command is used to set the file modes, i.e. permissions, etc. for the created directories. The syntax of the mode is the same as the chmod command.</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mv  file1 file2 </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By using this, we can  move the content in the file2 from file1 or </a:t>
            </a:r>
            <a:r>
              <a:rPr lang="en">
                <a:solidFill>
                  <a:schemeClr val="lt1"/>
                </a:solidFill>
                <a:latin typeface="Lato"/>
                <a:ea typeface="Lato"/>
                <a:cs typeface="Lato"/>
                <a:sym typeface="Lato"/>
              </a:rPr>
              <a:t>simply</a:t>
            </a:r>
            <a:r>
              <a:rPr lang="en">
                <a:solidFill>
                  <a:schemeClr val="lt1"/>
                </a:solidFill>
                <a:latin typeface="Lato"/>
                <a:ea typeface="Lato"/>
                <a:cs typeface="Lato"/>
                <a:sym typeface="Lato"/>
              </a:rPr>
              <a:t> saying renaming the filename. After this option file1 will not present in the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Mv -f file1 :</a:t>
            </a:r>
            <a:endParaRPr>
              <a:solidFill>
                <a:schemeClr val="accent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3">
            <a:alphaModFix/>
          </a:blip>
          <a:stretch>
            <a:fillRect/>
          </a:stretch>
        </p:blipFill>
        <p:spPr>
          <a:xfrm>
            <a:off x="441975" y="971400"/>
            <a:ext cx="7955675" cy="3977825"/>
          </a:xfrm>
          <a:prstGeom prst="rect">
            <a:avLst/>
          </a:prstGeom>
          <a:noFill/>
          <a:ln>
            <a:noFill/>
          </a:ln>
        </p:spPr>
      </p:pic>
      <p:sp>
        <p:nvSpPr>
          <p:cNvPr id="106" name="Google Shape;106;p17"/>
          <p:cNvSpPr txBox="1"/>
          <p:nvPr>
            <p:ph type="title"/>
          </p:nvPr>
        </p:nvSpPr>
        <p:spPr>
          <a:xfrm>
            <a:off x="720225" y="71025"/>
            <a:ext cx="78522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mkdir  &amp; mv command</a:t>
            </a:r>
            <a:endParaRPr>
              <a:solidFill>
                <a:schemeClr val="accent5"/>
              </a:solidFill>
            </a:endParaRPr>
          </a:p>
        </p:txBody>
      </p:sp>
      <p:sp>
        <p:nvSpPr>
          <p:cNvPr id="107" name="Google Shape;107;p17"/>
          <p:cNvSpPr/>
          <p:nvPr/>
        </p:nvSpPr>
        <p:spPr>
          <a:xfrm>
            <a:off x="645975" y="3550425"/>
            <a:ext cx="5041500" cy="34000"/>
          </a:xfrm>
          <a:custGeom>
            <a:rect b="b" l="l" r="r" t="t"/>
            <a:pathLst>
              <a:path extrusionOk="0" h="1360" w="201660">
                <a:moveTo>
                  <a:pt x="0" y="1166"/>
                </a:moveTo>
                <a:cubicBezTo>
                  <a:pt x="7091" y="1166"/>
                  <a:pt x="8937" y="1360"/>
                  <a:pt x="42547" y="1166"/>
                </a:cubicBezTo>
                <a:cubicBezTo>
                  <a:pt x="76157" y="972"/>
                  <a:pt x="175141" y="194"/>
                  <a:pt x="201660" y="0"/>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20225" y="100175"/>
            <a:ext cx="52734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ls</a:t>
            </a:r>
            <a:r>
              <a:rPr lang="en">
                <a:solidFill>
                  <a:schemeClr val="accent5"/>
                </a:solidFill>
              </a:rPr>
              <a:t> command</a:t>
            </a:r>
            <a:endParaRPr>
              <a:solidFill>
                <a:schemeClr val="accent5"/>
              </a:solidFill>
            </a:endParaRPr>
          </a:p>
        </p:txBody>
      </p:sp>
      <p:grpSp>
        <p:nvGrpSpPr>
          <p:cNvPr id="113" name="Google Shape;113;p18"/>
          <p:cNvGrpSpPr/>
          <p:nvPr/>
        </p:nvGrpSpPr>
        <p:grpSpPr>
          <a:xfrm>
            <a:off x="6781388" y="2464029"/>
            <a:ext cx="2212050" cy="2537076"/>
            <a:chOff x="6803275" y="395363"/>
            <a:chExt cx="2212050" cy="2537076"/>
          </a:xfrm>
        </p:grpSpPr>
        <p:pic>
          <p:nvPicPr>
            <p:cNvPr id="114" name="Google Shape;114;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5" name="Google Shape;115;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6" name="Google Shape;116;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a:solidFill>
                    <a:schemeClr val="dk2"/>
                  </a:solidFill>
                  <a:latin typeface="Raleway"/>
                  <a:ea typeface="Raleway"/>
                  <a:cs typeface="Raleway"/>
                  <a:sym typeface="Raleway"/>
                </a:rPr>
                <a:t>ls -l  command gives most of the details of the file and directory like date,time,permission,owner,path etc.Each column give certain information.</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17" name="Google Shape;117;p18"/>
          <p:cNvSpPr txBox="1"/>
          <p:nvPr/>
        </p:nvSpPr>
        <p:spPr>
          <a:xfrm>
            <a:off x="136125" y="864300"/>
            <a:ext cx="65130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a:t>
            </a:r>
            <a:r>
              <a:rPr lang="en">
                <a:solidFill>
                  <a:schemeClr val="accent2"/>
                </a:solidFill>
                <a:latin typeface="Lato"/>
                <a:ea typeface="Lato"/>
                <a:cs typeface="Lato"/>
                <a:sym typeface="Lato"/>
              </a:rPr>
              <a:t>  :</a:t>
            </a:r>
            <a:r>
              <a:rPr lang="en">
                <a:solidFill>
                  <a:schemeClr val="lt1"/>
                </a:solidFill>
                <a:latin typeface="Lato"/>
                <a:ea typeface="Lato"/>
                <a:cs typeface="Lato"/>
                <a:sym typeface="Lato"/>
              </a:rPr>
              <a:t>Listing the files and directory in the current directory</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-l :</a:t>
            </a:r>
            <a:r>
              <a:rPr lang="en">
                <a:solidFill>
                  <a:schemeClr val="lt1"/>
                </a:solidFill>
                <a:latin typeface="Lato"/>
                <a:ea typeface="Lato"/>
                <a:cs typeface="Lato"/>
                <a:sym typeface="Lato"/>
              </a:rPr>
              <a:t>Using this command, we can get the details of the each files and directory in the current directory like date,time,permissions,owner etc.</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-a :</a:t>
            </a:r>
            <a:r>
              <a:rPr lang="en">
                <a:solidFill>
                  <a:schemeClr val="lt1"/>
                </a:solidFill>
                <a:latin typeface="Lato"/>
                <a:ea typeface="Lato"/>
                <a:cs typeface="Lato"/>
                <a:sym typeface="Lato"/>
              </a:rPr>
              <a:t>Represent all files Include hidden files and directories in the listing.</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-t :</a:t>
            </a:r>
            <a:r>
              <a:rPr lang="en">
                <a:solidFill>
                  <a:schemeClr val="lt1"/>
                </a:solidFill>
                <a:latin typeface="Lato"/>
                <a:ea typeface="Lato"/>
                <a:cs typeface="Lato"/>
                <a:sym typeface="Lato"/>
              </a:rPr>
              <a:t>Sort files and directories by their last modification time, displaying the most recently modified ones first.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-r :</a:t>
            </a:r>
            <a:r>
              <a:rPr lang="en">
                <a:solidFill>
                  <a:schemeClr val="lt1"/>
                </a:solidFill>
                <a:latin typeface="Lato"/>
                <a:ea typeface="Lato"/>
                <a:cs typeface="Lato"/>
                <a:sym typeface="Lato"/>
              </a:rPr>
              <a:t>Reversing order of listing.</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-S :</a:t>
            </a:r>
            <a:r>
              <a:rPr lang="en">
                <a:solidFill>
                  <a:schemeClr val="lt1"/>
                </a:solidFill>
                <a:latin typeface="Lato"/>
                <a:ea typeface="Lato"/>
                <a:cs typeface="Lato"/>
                <a:sym typeface="Lato"/>
              </a:rPr>
              <a:t>Sort files and directories by their sizes, listing the largest ones  first.</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-R :	</a:t>
            </a:r>
            <a:r>
              <a:rPr lang="en">
                <a:solidFill>
                  <a:schemeClr val="lt1"/>
                </a:solidFill>
                <a:latin typeface="Lato"/>
                <a:ea typeface="Lato"/>
                <a:cs typeface="Lato"/>
                <a:sym typeface="Lato"/>
              </a:rPr>
              <a:t>List files and directories recursively, so that we can observe the file including subdirectories clearly.</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-i:</a:t>
            </a:r>
            <a:r>
              <a:rPr lang="en">
                <a:solidFill>
                  <a:schemeClr val="lt1"/>
                </a:solidFill>
                <a:latin typeface="Lato"/>
                <a:ea typeface="Lato"/>
                <a:cs typeface="Lato"/>
                <a:sym typeface="Lato"/>
              </a:rPr>
              <a:t>known as inode which displays the index number (inode) of each file and directory.inode is unique identifier number of each file.</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-g :</a:t>
            </a:r>
            <a:r>
              <a:rPr lang="en">
                <a:solidFill>
                  <a:schemeClr val="lt1"/>
                </a:solidFill>
                <a:latin typeface="Lato"/>
                <a:ea typeface="Lato"/>
                <a:cs typeface="Lato"/>
                <a:sym typeface="Lato"/>
              </a:rPr>
              <a:t>It  displays the group ownership of files and directories instead of the owner.</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-h :</a:t>
            </a:r>
            <a:r>
              <a:rPr lang="en">
                <a:solidFill>
                  <a:schemeClr val="lt1"/>
                </a:solidFill>
                <a:latin typeface="Lato"/>
                <a:ea typeface="Lato"/>
                <a:cs typeface="Lato"/>
                <a:sym typeface="Lato"/>
              </a:rPr>
              <a:t>Print file sizes in human-readable format (e.g., 1K, 234M, 2G).</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-d :</a:t>
            </a:r>
            <a:r>
              <a:rPr lang="en">
                <a:solidFill>
                  <a:schemeClr val="lt1"/>
                </a:solidFill>
                <a:latin typeface="Lato"/>
                <a:ea typeface="Lato"/>
                <a:cs typeface="Lato"/>
                <a:sym typeface="Lato"/>
              </a:rPr>
              <a:t>List directories themselves, rather than their contents.</a:t>
            </a:r>
            <a:endParaRPr>
              <a:solidFill>
                <a:schemeClr val="lt1"/>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a:solidFill>
                  <a:schemeClr val="accent2"/>
                </a:solidFill>
                <a:latin typeface="Lato"/>
                <a:ea typeface="Lato"/>
                <a:cs typeface="Lato"/>
                <a:sym typeface="Lato"/>
              </a:rPr>
              <a:t>ls ch*.doc    : </a:t>
            </a:r>
            <a:r>
              <a:rPr lang="en">
                <a:solidFill>
                  <a:schemeClr val="lt1"/>
                </a:solidFill>
                <a:latin typeface="Lato"/>
                <a:ea typeface="Lato"/>
                <a:cs typeface="Lato"/>
                <a:sym typeface="Lato"/>
              </a:rPr>
              <a:t>This command lists the file which starts with ch and end extension is .doc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0225" y="100175"/>
            <a:ext cx="52734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Continue …</a:t>
            </a:r>
            <a:endParaRPr>
              <a:solidFill>
                <a:schemeClr val="accent5"/>
              </a:solidFill>
            </a:endParaRPr>
          </a:p>
        </p:txBody>
      </p:sp>
      <p:pic>
        <p:nvPicPr>
          <p:cNvPr id="123" name="Google Shape;123;p19"/>
          <p:cNvPicPr preferRelativeResize="0"/>
          <p:nvPr/>
        </p:nvPicPr>
        <p:blipFill>
          <a:blip r:embed="rId3">
            <a:alphaModFix/>
          </a:blip>
          <a:stretch>
            <a:fillRect/>
          </a:stretch>
        </p:blipFill>
        <p:spPr>
          <a:xfrm>
            <a:off x="166425" y="986075"/>
            <a:ext cx="8811151" cy="399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0225" y="100175"/>
            <a:ext cx="76524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chmod,</a:t>
            </a:r>
            <a:r>
              <a:rPr lang="en">
                <a:solidFill>
                  <a:schemeClr val="accent5"/>
                </a:solidFill>
              </a:rPr>
              <a:t>c</a:t>
            </a:r>
            <a:r>
              <a:rPr lang="en">
                <a:solidFill>
                  <a:schemeClr val="accent5"/>
                </a:solidFill>
              </a:rPr>
              <a:t>hown &amp; chgrp</a:t>
            </a:r>
            <a:endParaRPr>
              <a:solidFill>
                <a:schemeClr val="accent5"/>
              </a:solidFill>
            </a:endParaRPr>
          </a:p>
        </p:txBody>
      </p:sp>
      <p:sp>
        <p:nvSpPr>
          <p:cNvPr id="129" name="Google Shape;129;p20"/>
          <p:cNvSpPr txBox="1"/>
          <p:nvPr/>
        </p:nvSpPr>
        <p:spPr>
          <a:xfrm>
            <a:off x="136125" y="986075"/>
            <a:ext cx="6272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Lato"/>
                <a:ea typeface="Lato"/>
                <a:cs typeface="Lato"/>
                <a:sym typeface="Lato"/>
              </a:rPr>
              <a:t>Chmod:</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Read </a:t>
            </a:r>
            <a:r>
              <a:rPr lang="en">
                <a:solidFill>
                  <a:schemeClr val="lt1"/>
                </a:solidFill>
                <a:latin typeface="Lato"/>
                <a:ea typeface="Lato"/>
                <a:cs typeface="Lato"/>
                <a:sym typeface="Lato"/>
              </a:rPr>
              <a:t>(r)</a:t>
            </a:r>
            <a:r>
              <a:rPr lang="en">
                <a:solidFill>
                  <a:schemeClr val="lt1"/>
                </a:solidFill>
                <a:latin typeface="Lato"/>
                <a:ea typeface="Lato"/>
                <a:cs typeface="Lato"/>
                <a:sym typeface="Lato"/>
              </a:rPr>
              <a:t>, Write(w), Execute (x)</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Owner (u), Groups (g), Others (o)</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specified permission(s) are added to a file or directory.</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:Removes a file or </a:t>
            </a:r>
            <a:r>
              <a:rPr lang="en">
                <a:solidFill>
                  <a:schemeClr val="lt1"/>
                </a:solidFill>
                <a:latin typeface="Lato"/>
                <a:ea typeface="Lato"/>
                <a:cs typeface="Lato"/>
                <a:sym typeface="Lato"/>
              </a:rPr>
              <a:t>directory</a:t>
            </a:r>
            <a:r>
              <a:rPr lang="en">
                <a:solidFill>
                  <a:schemeClr val="lt1"/>
                </a:solidFill>
                <a:latin typeface="Lato"/>
                <a:ea typeface="Lato"/>
                <a:cs typeface="Lato"/>
                <a:sym typeface="Lato"/>
              </a:rPr>
              <a:t> specified permission(s).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      :Sets the designated permission(s).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chmod o+wx testfile :</a:t>
            </a:r>
            <a:r>
              <a:rPr lang="en">
                <a:solidFill>
                  <a:schemeClr val="lt1"/>
                </a:solidFill>
                <a:latin typeface="Lato"/>
                <a:ea typeface="Lato"/>
                <a:cs typeface="Lato"/>
                <a:sym typeface="Lato"/>
              </a:rPr>
              <a:t>Adds </a:t>
            </a:r>
            <a:r>
              <a:rPr lang="en">
                <a:solidFill>
                  <a:schemeClr val="lt1"/>
                </a:solidFill>
                <a:latin typeface="Lato"/>
                <a:ea typeface="Lato"/>
                <a:cs typeface="Lato"/>
                <a:sym typeface="Lato"/>
              </a:rPr>
              <a:t> write and execute </a:t>
            </a:r>
            <a:r>
              <a:rPr lang="en">
                <a:solidFill>
                  <a:schemeClr val="lt1"/>
                </a:solidFill>
                <a:latin typeface="Lato"/>
                <a:ea typeface="Lato"/>
                <a:cs typeface="Lato"/>
                <a:sym typeface="Lato"/>
              </a:rPr>
              <a:t>permission to others in testfile.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Octal Permission Representation:</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0-&gt;</a:t>
            </a:r>
            <a:r>
              <a:rPr lang="en">
                <a:solidFill>
                  <a:schemeClr val="lt1"/>
                </a:solidFill>
                <a:latin typeface="Lato"/>
                <a:ea typeface="Lato"/>
                <a:cs typeface="Lato"/>
                <a:sym typeface="Lato"/>
              </a:rPr>
              <a:t> No permission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1-&gt; </a:t>
            </a:r>
            <a:r>
              <a:rPr lang="en">
                <a:solidFill>
                  <a:schemeClr val="lt1"/>
                </a:solidFill>
                <a:latin typeface="Lato"/>
                <a:ea typeface="Lato"/>
                <a:cs typeface="Lato"/>
                <a:sym typeface="Lato"/>
              </a:rPr>
              <a:t>Execute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2-&gt; </a:t>
            </a:r>
            <a:r>
              <a:rPr lang="en">
                <a:solidFill>
                  <a:schemeClr val="lt1"/>
                </a:solidFill>
                <a:latin typeface="Lato"/>
                <a:ea typeface="Lato"/>
                <a:cs typeface="Lato"/>
                <a:sym typeface="Lato"/>
              </a:rPr>
              <a:t>Write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4-&gt;</a:t>
            </a:r>
            <a:r>
              <a:rPr lang="en">
                <a:solidFill>
                  <a:schemeClr val="lt1"/>
                </a:solidFill>
                <a:latin typeface="Lato"/>
                <a:ea typeface="Lato"/>
                <a:cs typeface="Lato"/>
                <a:sym typeface="Lato"/>
              </a:rPr>
              <a:t>Read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chmod 777 testfile :</a:t>
            </a:r>
            <a:r>
              <a:rPr lang="en">
                <a:solidFill>
                  <a:schemeClr val="lt1"/>
                </a:solidFill>
                <a:latin typeface="Lato"/>
                <a:ea typeface="Lato"/>
                <a:cs typeface="Lato"/>
                <a:sym typeface="Lato"/>
              </a:rPr>
              <a:t>Setting all permission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chmod 743 testfile :</a:t>
            </a:r>
            <a:r>
              <a:rPr lang="en">
                <a:solidFill>
                  <a:schemeClr val="lt1"/>
                </a:solidFill>
                <a:latin typeface="Lato"/>
                <a:ea typeface="Lato"/>
                <a:cs typeface="Lato"/>
                <a:sym typeface="Lato"/>
              </a:rPr>
              <a:t>Owner adds all permission,Adds Read permission to groups , </a:t>
            </a:r>
            <a:r>
              <a:rPr lang="en">
                <a:solidFill>
                  <a:schemeClr val="lt1"/>
                </a:solidFill>
                <a:latin typeface="Lato"/>
                <a:ea typeface="Lato"/>
                <a:cs typeface="Lato"/>
                <a:sym typeface="Lato"/>
              </a:rPr>
              <a:t>write &amp;</a:t>
            </a:r>
            <a:r>
              <a:rPr lang="en">
                <a:solidFill>
                  <a:schemeClr val="lt1"/>
                </a:solidFill>
                <a:latin typeface="Lato"/>
                <a:ea typeface="Lato"/>
                <a:cs typeface="Lato"/>
                <a:sym typeface="Lato"/>
              </a:rPr>
              <a:t> execute permission to others.</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0225" y="100175"/>
            <a:ext cx="5273400" cy="8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Continue …</a:t>
            </a:r>
            <a:endParaRPr>
              <a:solidFill>
                <a:schemeClr val="accent5"/>
              </a:solidFill>
            </a:endParaRPr>
          </a:p>
        </p:txBody>
      </p:sp>
      <p:sp>
        <p:nvSpPr>
          <p:cNvPr id="135" name="Google Shape;135;p21"/>
          <p:cNvSpPr txBox="1"/>
          <p:nvPr/>
        </p:nvSpPr>
        <p:spPr>
          <a:xfrm>
            <a:off x="529850" y="984725"/>
            <a:ext cx="6882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Lato"/>
                <a:ea typeface="Lato"/>
                <a:cs typeface="Lato"/>
                <a:sym typeface="Lato"/>
              </a:rPr>
              <a:t>chown : </a:t>
            </a:r>
            <a:r>
              <a:rPr lang="en">
                <a:solidFill>
                  <a:schemeClr val="lt1"/>
                </a:solidFill>
                <a:latin typeface="Lato"/>
                <a:ea typeface="Lato"/>
                <a:cs typeface="Lato"/>
                <a:sym typeface="Lato"/>
              </a:rPr>
              <a:t>The chown command (which stands for "change owner") is used to change the owner of a file.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chgrp : </a:t>
            </a:r>
            <a:r>
              <a:rPr lang="en">
                <a:solidFill>
                  <a:schemeClr val="lt1"/>
                </a:solidFill>
                <a:latin typeface="Lato"/>
                <a:ea typeface="Lato"/>
                <a:cs typeface="Lato"/>
                <a:sym typeface="Lato"/>
              </a:rPr>
              <a:t>The chgrp command stands for "change group" and is used to rename a file's group.</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accent2"/>
                </a:solidFill>
                <a:latin typeface="Lato"/>
                <a:ea typeface="Lato"/>
                <a:cs typeface="Lato"/>
                <a:sym typeface="Lato"/>
              </a:rPr>
              <a:t>chown user filelist :</a:t>
            </a:r>
            <a:r>
              <a:rPr lang="en">
                <a:solidFill>
                  <a:schemeClr val="lt1"/>
                </a:solidFill>
                <a:latin typeface="Lato"/>
                <a:ea typeface="Lato"/>
                <a:cs typeface="Lato"/>
                <a:sym typeface="Lato"/>
              </a:rPr>
              <a:t>The chown command changes the ownership of a file.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chemeClr val="accent2"/>
                </a:solidFill>
                <a:latin typeface="Lato"/>
                <a:ea typeface="Lato"/>
                <a:cs typeface="Lato"/>
                <a:sym typeface="Lato"/>
              </a:rPr>
              <a:t>chgrp group filelist :</a:t>
            </a:r>
            <a:r>
              <a:rPr lang="en">
                <a:solidFill>
                  <a:schemeClr val="lt1"/>
                </a:solidFill>
                <a:latin typeface="Lato"/>
                <a:ea typeface="Lato"/>
                <a:cs typeface="Lato"/>
                <a:sym typeface="Lato"/>
              </a:rPr>
              <a:t>The chrgp command changes the group ownership of a file</a:t>
            </a:r>
            <a:endParaRPr>
              <a:solidFill>
                <a:schemeClr val="lt1"/>
              </a:solidFill>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720225" y="2985750"/>
            <a:ext cx="7419975" cy="156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