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2" r:id="rId4"/>
    <p:sldId id="330" r:id="rId5"/>
    <p:sldId id="299" r:id="rId6"/>
    <p:sldId id="353" r:id="rId7"/>
    <p:sldId id="354" r:id="rId8"/>
    <p:sldId id="355" r:id="rId9"/>
    <p:sldId id="356" r:id="rId10"/>
    <p:sldId id="360" r:id="rId11"/>
    <p:sldId id="361" r:id="rId12"/>
    <p:sldId id="362" r:id="rId13"/>
    <p:sldId id="357" r:id="rId14"/>
    <p:sldId id="359" r:id="rId15"/>
    <p:sldId id="3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7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0186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0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  <p:sldLayoutId id="214748369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940DAF7-024C-562A-0868-B9001DF09BFA}"/>
              </a:ext>
            </a:extLst>
          </p:cNvPr>
          <p:cNvSpPr txBox="1"/>
          <p:nvPr/>
        </p:nvSpPr>
        <p:spPr>
          <a:xfrm>
            <a:off x="2424133" y="2642032"/>
            <a:ext cx="7996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Lending Club Case Study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2C922-62E9-DF93-A78E-3754DA420D0C}"/>
              </a:ext>
            </a:extLst>
          </p:cNvPr>
          <p:cNvSpPr txBox="1"/>
          <p:nvPr/>
        </p:nvSpPr>
        <p:spPr>
          <a:xfrm>
            <a:off x="4766553" y="3642036"/>
            <a:ext cx="70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ko-KR" sz="1800" dirty="0">
                <a:solidFill>
                  <a:schemeClr val="bg1"/>
                </a:solidFill>
                <a:latin typeface="+mj-lt"/>
                <a:cs typeface="Arial" pitchFamily="34" charset="0"/>
              </a:rPr>
              <a:t>Group : Sushma and Subham Bansal</a:t>
            </a:r>
            <a:endParaRPr lang="ko-KR" altLang="en-US" sz="1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1442977" y="5522953"/>
            <a:ext cx="830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financial  system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12B7E-721B-B49E-590A-A3E3F96C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39" y="1255123"/>
            <a:ext cx="8181373" cy="37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9DAF-DA05-4973-8232-49413D8A9F4C}"/>
              </a:ext>
            </a:extLst>
          </p:cNvPr>
          <p:cNvSpPr txBox="1"/>
          <p:nvPr/>
        </p:nvSpPr>
        <p:spPr>
          <a:xfrm>
            <a:off x="564928" y="2323877"/>
            <a:ext cx="105699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>
                <a:solidFill>
                  <a:schemeClr val="bg1"/>
                </a:solidFill>
                <a:cs typeface="Arial" pitchFamily="34" charset="0"/>
              </a:rPr>
              <a:t>Conclusion on Insight Revealed 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725347" y="1444805"/>
            <a:ext cx="107258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Main objective to prevent or define the parameters by which out client can identity a risky customer who most likely to defaults in repayment of loan such that can avoid lending money in order to save money and mitigate credit risk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We as a data analyst expected here to identify the main driving </a:t>
            </a:r>
            <a:r>
              <a:rPr lang="en-IN" dirty="0" err="1"/>
              <a:t>vaiables</a:t>
            </a:r>
            <a:r>
              <a:rPr lang="en-IN" dirty="0"/>
              <a:t> using which can </a:t>
            </a:r>
            <a:r>
              <a:rPr lang="en-IN" dirty="0" err="1"/>
              <a:t>identy</a:t>
            </a:r>
            <a:r>
              <a:rPr lang="en-IN" dirty="0"/>
              <a:t> a defaulter matric form raw data after applying EDA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 learn and understand how data is used to minimise the risk of losing money while lending to customers for financial 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04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You…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94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725347" y="1444805"/>
            <a:ext cx="107258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Main objective to prevent or define the parameters by which out client can identity a risky customer who most likely to defaults in repayment of loan such that can avoid lending money in order to save money and mitigate credit risk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We as a data analyst expected here to identify the main driving </a:t>
            </a:r>
            <a:r>
              <a:rPr lang="en-IN" dirty="0" err="1"/>
              <a:t>vaiables</a:t>
            </a:r>
            <a:r>
              <a:rPr lang="en-IN" dirty="0"/>
              <a:t> using which can </a:t>
            </a:r>
            <a:r>
              <a:rPr lang="en-IN" dirty="0" err="1"/>
              <a:t>identy</a:t>
            </a:r>
            <a:r>
              <a:rPr lang="en-IN" dirty="0"/>
              <a:t> a defaulter matric form raw data after applying EDA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 learn and understand how data is used to minimise the risk of losing money while lending to customers for financial 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Strategy Followed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3111D7-1543-4339-84CE-C414CF1F972E}"/>
              </a:ext>
            </a:extLst>
          </p:cNvPr>
          <p:cNvGrpSpPr/>
          <p:nvPr/>
        </p:nvGrpSpPr>
        <p:grpSpPr>
          <a:xfrm>
            <a:off x="4455232" y="1705329"/>
            <a:ext cx="3281534" cy="987820"/>
            <a:chOff x="4871865" y="1777141"/>
            <a:chExt cx="3630109" cy="987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5FAD6-B2A1-44FB-84A4-0C65EAE6649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Check distributions and frequencies of various numerical and categorical variables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- Create derived variables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938B59-CD0F-4060-90DB-76392FE323B0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Univariate Analysis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1857EBEE-372B-4F91-BAB9-DBBD001688DE}"/>
              </a:ext>
            </a:extLst>
          </p:cNvPr>
          <p:cNvGrpSpPr/>
          <p:nvPr/>
        </p:nvGrpSpPr>
        <p:grpSpPr>
          <a:xfrm>
            <a:off x="822207" y="1705329"/>
            <a:ext cx="3281533" cy="1167348"/>
            <a:chOff x="822207" y="1777142"/>
            <a:chExt cx="3630108" cy="11673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E2681-457A-4610-B246-928B66723E1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Clean Data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32A2F9-3EF9-44B9-BF83-23E2DEDB905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Drop columns with null values, all random values or single category value  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- Convert values to proper int, float, date representations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0E0C7D16-FFC8-486A-A13C-714E7B7189CF}"/>
              </a:ext>
            </a:extLst>
          </p:cNvPr>
          <p:cNvGrpSpPr/>
          <p:nvPr/>
        </p:nvGrpSpPr>
        <p:grpSpPr>
          <a:xfrm>
            <a:off x="8088259" y="1705329"/>
            <a:ext cx="3281534" cy="987820"/>
            <a:chOff x="4871865" y="1777141"/>
            <a:chExt cx="3630109" cy="9878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413C4-40DC-4516-882D-B05E6AB01D0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Analyze variables against segments of other variables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- Create derived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35BF6-7D4E-4E77-A808-78592A83308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Segmented Univariate Analysis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2">
            <a:extLst>
              <a:ext uri="{FF2B5EF4-FFF2-40B4-BE49-F238E27FC236}">
                <a16:creationId xmlns:a16="http://schemas.microsoft.com/office/drawing/2014/main" id="{70931374-5116-DB12-CE47-363C6B8008D9}"/>
              </a:ext>
            </a:extLst>
          </p:cNvPr>
          <p:cNvGrpSpPr/>
          <p:nvPr/>
        </p:nvGrpSpPr>
        <p:grpSpPr>
          <a:xfrm>
            <a:off x="827489" y="3273699"/>
            <a:ext cx="3281533" cy="982682"/>
            <a:chOff x="822207" y="1777142"/>
            <a:chExt cx="3630108" cy="982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4ED82C-6192-32FA-61DA-96429BD1FC0B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Bi-Variate Analysis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365F8-B59C-BBD4-44EF-1C7CE38B9BF8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Do correlation analysis Check how two variables affect each other or a third variable -- Analyze joint distributions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3">
            <a:extLst>
              <a:ext uri="{FF2B5EF4-FFF2-40B4-BE49-F238E27FC236}">
                <a16:creationId xmlns:a16="http://schemas.microsoft.com/office/drawing/2014/main" id="{4BACA83D-ED1F-A47A-6C47-D67F59FC2892}"/>
              </a:ext>
            </a:extLst>
          </p:cNvPr>
          <p:cNvGrpSpPr/>
          <p:nvPr/>
        </p:nvGrpSpPr>
        <p:grpSpPr>
          <a:xfrm>
            <a:off x="4455232" y="3268561"/>
            <a:ext cx="3281534" cy="803154"/>
            <a:chOff x="4871865" y="1777141"/>
            <a:chExt cx="3630109" cy="8031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89829B-DCED-B573-F6D4-AEA40D6B3A88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Plot the graph and analysis to get the hidden insight of the data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84EF7-1A7B-2808-7AA1-91775CE550C2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Graph Plot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id="{A9E075BB-D29F-992C-C9A9-C46B169805F7}"/>
              </a:ext>
            </a:extLst>
          </p:cNvPr>
          <p:cNvGrpSpPr/>
          <p:nvPr/>
        </p:nvGrpSpPr>
        <p:grpSpPr>
          <a:xfrm>
            <a:off x="8082975" y="3268561"/>
            <a:ext cx="3281534" cy="618488"/>
            <a:chOff x="4871865" y="1777141"/>
            <a:chExt cx="3630109" cy="6184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A1567A-C178-6559-D769-6C4F9338FE0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Publish insights and observations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131ED1-7179-9BCA-416F-05B768CF81C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Publish Insights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046B0-1048-87F2-B79C-44C64D64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9" y="1290551"/>
            <a:ext cx="5810343" cy="3758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203AB-D1FC-F084-9B2C-28C903394680}"/>
              </a:ext>
            </a:extLst>
          </p:cNvPr>
          <p:cNvSpPr txBox="1"/>
          <p:nvPr/>
        </p:nvSpPr>
        <p:spPr>
          <a:xfrm>
            <a:off x="7065200" y="1451527"/>
            <a:ext cx="18881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Sdasas</a:t>
            </a:r>
            <a:endParaRPr lang="en-US" dirty="0"/>
          </a:p>
          <a:p>
            <a:r>
              <a:rPr lang="en-US" dirty="0" err="1"/>
              <a:t>Dsa</a:t>
            </a:r>
            <a:endParaRPr lang="en-US" dirty="0"/>
          </a:p>
          <a:p>
            <a:r>
              <a:rPr lang="en-US" dirty="0"/>
              <a:t>D</a:t>
            </a:r>
          </a:p>
          <a:p>
            <a:r>
              <a:rPr lang="en-US" dirty="0"/>
              <a:t>Sad</a:t>
            </a:r>
          </a:p>
          <a:p>
            <a:r>
              <a:rPr lang="en-US" dirty="0" err="1"/>
              <a:t>Sada</a:t>
            </a:r>
            <a:endParaRPr lang="en-US" dirty="0"/>
          </a:p>
          <a:p>
            <a:r>
              <a:rPr lang="en-US" dirty="0"/>
              <a:t>Da</a:t>
            </a:r>
          </a:p>
          <a:p>
            <a:r>
              <a:rPr lang="en-US" dirty="0" err="1"/>
              <a:t>Dsa</a:t>
            </a:r>
            <a:endParaRPr lang="en-US" dirty="0"/>
          </a:p>
          <a:p>
            <a:r>
              <a:rPr lang="en-US" dirty="0"/>
              <a:t>Ad</a:t>
            </a:r>
          </a:p>
          <a:p>
            <a:r>
              <a:rPr lang="en-US" dirty="0"/>
              <a:t>Ad</a:t>
            </a:r>
          </a:p>
          <a:p>
            <a:r>
              <a:rPr lang="en-US" dirty="0"/>
              <a:t>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Analysis - Overall Loan Status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6979534" y="1444805"/>
            <a:ext cx="4471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Asdsa</a:t>
            </a:r>
            <a:endParaRPr lang="en-IN" dirty="0"/>
          </a:p>
          <a:p>
            <a:r>
              <a:rPr lang="en-IN" dirty="0"/>
              <a:t>Sa</a:t>
            </a:r>
          </a:p>
          <a:p>
            <a:r>
              <a:rPr lang="en-IN" dirty="0" err="1"/>
              <a:t>Dsa</a:t>
            </a:r>
            <a:endParaRPr lang="en-IN" dirty="0"/>
          </a:p>
          <a:p>
            <a:r>
              <a:rPr lang="en-IN" dirty="0" err="1"/>
              <a:t>Dsa</a:t>
            </a:r>
            <a:endParaRPr lang="en-IN" dirty="0"/>
          </a:p>
          <a:p>
            <a:r>
              <a:rPr lang="en-IN" dirty="0"/>
              <a:t>Da</a:t>
            </a:r>
          </a:p>
          <a:p>
            <a:r>
              <a:rPr lang="en-IN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4545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Analysis: Loan Types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1400711" y="5098547"/>
            <a:ext cx="3862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err="1"/>
              <a:t>Dsaaasd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A</a:t>
            </a:r>
          </a:p>
          <a:p>
            <a:pPr marL="285750" indent="-285750">
              <a:buFontTx/>
              <a:buChar char="-"/>
            </a:pPr>
            <a:r>
              <a:rPr lang="en-IN" dirty="0" err="1"/>
              <a:t>Dsa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err="1"/>
              <a:t>Daa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err="1"/>
              <a:t>sd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DA283-E790-D54F-7EC8-C9495093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08" y="1103676"/>
            <a:ext cx="5528492" cy="353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0649D-0018-0783-2F5E-FF735E09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17" y="1320852"/>
            <a:ext cx="5918522" cy="3216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91540D-C439-820A-385C-03D5EE969D68}"/>
              </a:ext>
            </a:extLst>
          </p:cNvPr>
          <p:cNvSpPr txBox="1"/>
          <p:nvPr/>
        </p:nvSpPr>
        <p:spPr>
          <a:xfrm>
            <a:off x="6643869" y="5006236"/>
            <a:ext cx="4433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err="1"/>
              <a:t>Dsaaasd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A</a:t>
            </a:r>
          </a:p>
          <a:p>
            <a:pPr marL="285750" indent="-285750">
              <a:buFontTx/>
              <a:buChar char="-"/>
            </a:pPr>
            <a:r>
              <a:rPr lang="en-IN" dirty="0" err="1"/>
              <a:t>Dsa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err="1"/>
              <a:t>Daa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err="1"/>
              <a:t>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3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1442977" y="5522953"/>
            <a:ext cx="830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financial  system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12B7E-721B-B49E-590A-A3E3F96C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39" y="1255123"/>
            <a:ext cx="8181373" cy="37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1442977" y="5522953"/>
            <a:ext cx="830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financial 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1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1442977" y="5522953"/>
            <a:ext cx="830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financial  system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B37F7-F72F-388F-C1D2-94352E0B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1423687"/>
            <a:ext cx="4475128" cy="315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D8302-964F-2905-5DE9-E3ED9E12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30" y="1423687"/>
            <a:ext cx="6458070" cy="31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07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485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subham Bansal</cp:lastModifiedBy>
  <cp:revision>78</cp:revision>
  <dcterms:created xsi:type="dcterms:W3CDTF">2020-01-20T05:08:25Z</dcterms:created>
  <dcterms:modified xsi:type="dcterms:W3CDTF">2022-07-06T12:05:06Z</dcterms:modified>
</cp:coreProperties>
</file>