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5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39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9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1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7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5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5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F2D6-C9BB-4DAE-9EE8-C7CDA7D5616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4B63C9-FAB1-4BBD-AA7B-E6EC02A1C07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CBA251-FBDC-609E-51A8-AD56480D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20118"/>
          </a:xfrm>
        </p:spPr>
        <p:txBody>
          <a:bodyPr>
            <a:normAutofit fontScale="90000"/>
          </a:bodyPr>
          <a:lstStyle/>
          <a:p>
            <a:br>
              <a:rPr lang="en-US" sz="60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Project Name: </a:t>
            </a:r>
            <a:br>
              <a:rPr lang="en-US" sz="4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            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Instagram User</a:t>
            </a:r>
            <a:r>
              <a:rPr lang="en-US" sz="4400" u="sng" dirty="0">
                <a:solidFill>
                  <a:schemeClr val="accent1">
                    <a:lumMod val="50000"/>
                  </a:schemeClr>
                </a:solidFill>
              </a:rPr>
              <a:t> Analytics </a:t>
            </a:r>
            <a:br>
              <a:rPr lang="en-IN" sz="4400" u="sng" dirty="0">
                <a:solidFill>
                  <a:schemeClr val="tx2">
                    <a:lumMod val="50000"/>
                  </a:schemeClr>
                </a:solidFill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0B89C-D279-3077-3AB9-130C9A007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25" y="2788765"/>
            <a:ext cx="4483224" cy="32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EB52-9743-E7D4-07B8-CE258D21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156E-65A7-279F-3426-4B88AEDF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2015732"/>
            <a:ext cx="11319029" cy="4037749"/>
          </a:xfrm>
        </p:spPr>
        <p:txBody>
          <a:bodyPr>
            <a:normAutofit/>
          </a:bodyPr>
          <a:lstStyle/>
          <a:p>
            <a:r>
              <a:rPr lang="en-IN" sz="2400" b="1" i="0" u="sng" dirty="0">
                <a:solidFill>
                  <a:srgbClr val="002060"/>
                </a:solidFill>
                <a:effectLst/>
                <a:latin typeface="Manrope"/>
              </a:rPr>
              <a:t>Bots &amp; Fake Accounts:-</a:t>
            </a:r>
          </a:p>
          <a:p>
            <a:r>
              <a:rPr lang="en-IN" b="1" u="sng" dirty="0">
                <a:latin typeface="Manrope"/>
              </a:rPr>
              <a:t>Query- </a:t>
            </a:r>
          </a:p>
          <a:p>
            <a:pPr marL="0" indent="0">
              <a:buNone/>
            </a:pPr>
            <a:r>
              <a:rPr lang="en-IN" dirty="0"/>
              <a:t>SELECT username,        Count(*) AS </a:t>
            </a:r>
            <a:r>
              <a:rPr lang="en-IN" dirty="0" err="1"/>
              <a:t>num_likes</a:t>
            </a:r>
            <a:r>
              <a:rPr lang="en-IN" dirty="0"/>
              <a:t> FROM   </a:t>
            </a:r>
            <a:r>
              <a:rPr lang="en-IN" dirty="0" err="1"/>
              <a:t>ig_clone.users</a:t>
            </a:r>
            <a:r>
              <a:rPr lang="en-IN" dirty="0"/>
              <a:t>        INNER JOIN </a:t>
            </a:r>
            <a:r>
              <a:rPr lang="en-IN" dirty="0" err="1"/>
              <a:t>ig_clone.likes</a:t>
            </a:r>
            <a:r>
              <a:rPr lang="en-IN" dirty="0"/>
              <a:t>                ON users.id = </a:t>
            </a:r>
            <a:r>
              <a:rPr lang="en-IN" dirty="0" err="1"/>
              <a:t>likes.user_id</a:t>
            </a:r>
            <a:r>
              <a:rPr lang="en-IN" dirty="0"/>
              <a:t> GROUP  BY </a:t>
            </a:r>
            <a:r>
              <a:rPr lang="en-IN" dirty="0" err="1"/>
              <a:t>likes.user_id</a:t>
            </a:r>
            <a:r>
              <a:rPr lang="en-IN" dirty="0"/>
              <a:t> HAVING </a:t>
            </a:r>
            <a:r>
              <a:rPr lang="en-IN" dirty="0" err="1"/>
              <a:t>num_likes</a:t>
            </a:r>
            <a:r>
              <a:rPr lang="en-IN" dirty="0"/>
              <a:t> = (SELECT Count(*)                     FROM   </a:t>
            </a:r>
            <a:r>
              <a:rPr lang="en-IN" dirty="0" err="1"/>
              <a:t>ig_clone.photos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b="1" u="sng" dirty="0"/>
              <a:t>Output-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These are the bot &amp; fake accounts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who have liked every single photo on the site.</a:t>
            </a:r>
          </a:p>
          <a:p>
            <a:endParaRPr lang="en-IN" b="1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D10296-6431-9E2D-FB51-A0ACA3FBD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92061"/>
              </p:ext>
            </p:extLst>
          </p:nvPr>
        </p:nvGraphicFramePr>
        <p:xfrm>
          <a:off x="5575177" y="4154749"/>
          <a:ext cx="5850386" cy="1898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0205">
                  <a:extLst>
                    <a:ext uri="{9D8B030D-6E8A-4147-A177-3AD203B41FA5}">
                      <a16:colId xmlns:a16="http://schemas.microsoft.com/office/drawing/2014/main" val="804754529"/>
                    </a:ext>
                  </a:extLst>
                </a:gridCol>
                <a:gridCol w="839769">
                  <a:extLst>
                    <a:ext uri="{9D8B030D-6E8A-4147-A177-3AD203B41FA5}">
                      <a16:colId xmlns:a16="http://schemas.microsoft.com/office/drawing/2014/main" val="92839409"/>
                    </a:ext>
                  </a:extLst>
                </a:gridCol>
                <a:gridCol w="839769">
                  <a:extLst>
                    <a:ext uri="{9D8B030D-6E8A-4147-A177-3AD203B41FA5}">
                      <a16:colId xmlns:a16="http://schemas.microsoft.com/office/drawing/2014/main" val="3004428375"/>
                    </a:ext>
                  </a:extLst>
                </a:gridCol>
                <a:gridCol w="1660874">
                  <a:extLst>
                    <a:ext uri="{9D8B030D-6E8A-4147-A177-3AD203B41FA5}">
                      <a16:colId xmlns:a16="http://schemas.microsoft.com/office/drawing/2014/main" val="3548285191"/>
                    </a:ext>
                  </a:extLst>
                </a:gridCol>
                <a:gridCol w="839769">
                  <a:extLst>
                    <a:ext uri="{9D8B030D-6E8A-4147-A177-3AD203B41FA5}">
                      <a16:colId xmlns:a16="http://schemas.microsoft.com/office/drawing/2014/main" val="3193441971"/>
                    </a:ext>
                  </a:extLst>
                </a:gridCol>
              </a:tblGrid>
              <a:tr h="2373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username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num_likes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username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num_likes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0063657"/>
                  </a:ext>
                </a:extLst>
              </a:tr>
              <a:tr h="2373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Aniya_Hackett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Duane60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7564131"/>
                  </a:ext>
                </a:extLst>
              </a:tr>
              <a:tr h="2373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Jaclyn81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Julien_Schmidt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612949"/>
                  </a:ext>
                </a:extLst>
              </a:tr>
              <a:tr h="2373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Rocio33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Mike.Auer39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6320597"/>
                  </a:ext>
                </a:extLst>
              </a:tr>
              <a:tr h="2373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Maxwell.Halvorson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Nia_Haag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90505"/>
                  </a:ext>
                </a:extLst>
              </a:tr>
              <a:tr h="2373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Ollie_Ledner37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Leslie67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3016302"/>
                  </a:ext>
                </a:extLst>
              </a:tr>
              <a:tr h="2373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Mckenna17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Janelle.Nikolaus81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183012"/>
                  </a:ext>
                </a:extLst>
              </a:tr>
              <a:tr h="237341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Bethany20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257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893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34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DC02-A7EA-596D-993D-6C68279E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CB1C-2491-4872-562B-C987FCCD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2015732"/>
            <a:ext cx="11168109" cy="3896796"/>
          </a:xfrm>
        </p:spPr>
        <p:txBody>
          <a:bodyPr/>
          <a:lstStyle/>
          <a:p>
            <a:pPr algn="just"/>
            <a:r>
              <a:rPr lang="en-IN" dirty="0"/>
              <a:t>While doing this project I learned about MySQL and its importance . Using this particular software I was able to create the clone database and run all the necessary queries in order to get the results. I learned how data analytics can be helpful in order to take critical business decisions and how it can help any business to grow faster. </a:t>
            </a:r>
          </a:p>
        </p:txBody>
      </p:sp>
    </p:spTree>
    <p:extLst>
      <p:ext uri="{BB962C8B-B14F-4D97-AF65-F5344CB8AC3E}">
        <p14:creationId xmlns:p14="http://schemas.microsoft.com/office/powerpoint/2010/main" val="374674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9139-4BC8-10B8-C23A-123F472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48070"/>
            <a:ext cx="9603275" cy="878890"/>
          </a:xfrm>
        </p:spPr>
        <p:txBody>
          <a:bodyPr/>
          <a:lstStyle/>
          <a:p>
            <a:r>
              <a:rPr lang="en-IN" b="1" u="sng" dirty="0">
                <a:solidFill>
                  <a:schemeClr val="accent2">
                    <a:lumMod val="50000"/>
                  </a:schemeClr>
                </a:solidFill>
              </a:rPr>
              <a:t>Project Description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5E77C-CC36-39C3-5836-F9B7F878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1917578"/>
            <a:ext cx="11620870" cy="4119238"/>
          </a:xfrm>
        </p:spPr>
        <p:txBody>
          <a:bodyPr>
            <a:normAutofit/>
          </a:bodyPr>
          <a:lstStyle/>
          <a:p>
            <a:r>
              <a:rPr lang="en-IN" sz="2400" dirty="0"/>
              <a:t>In this project </a:t>
            </a:r>
            <a:r>
              <a:rPr lang="en-US" sz="2400" dirty="0">
                <a:latin typeface="Manrope"/>
              </a:rPr>
              <a:t>to</a:t>
            </a:r>
            <a:r>
              <a:rPr lang="en-US" sz="2400" b="0" i="0" dirty="0">
                <a:effectLst/>
                <a:latin typeface="Manrope"/>
              </a:rPr>
              <a:t> track how users engage and interact with the digital platform called “INSTAGRAM”. </a:t>
            </a:r>
          </a:p>
          <a:p>
            <a:r>
              <a:rPr lang="en-US" sz="2400" dirty="0">
                <a:latin typeface="Manrope"/>
              </a:rPr>
              <a:t>With this analysis we will be able</a:t>
            </a:r>
            <a:r>
              <a:rPr lang="en-US" sz="2400" b="0" i="0" dirty="0">
                <a:effectLst/>
                <a:latin typeface="Manrope"/>
              </a:rPr>
              <a:t> to derive business insights for the marketing  team and will also be able to address the investors queries. </a:t>
            </a:r>
          </a:p>
          <a:p>
            <a:r>
              <a:rPr lang="en-US" sz="2400" b="0" i="0" dirty="0">
                <a:effectLst/>
                <a:latin typeface="Manrope"/>
              </a:rPr>
              <a:t>These insights are then used by teams across the business to launch a new marketing campaign, track the success of the app by measuring user engagement and improve the experience altogether while helping the business grow.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954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E70B-FFB2-6152-9A32-433B355D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2">
                    <a:lumMod val="50000"/>
                  </a:schemeClr>
                </a:solidFill>
              </a:rPr>
              <a:t>Approach towards the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AFE0-8DB3-05F5-D062-548BD012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2015732"/>
            <a:ext cx="11461072" cy="394118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My primary objective is to find the answers of the questions raised by the product team. In order to do that at first I have created the clone database in MySQL. After creating the database I ran the necessary </a:t>
            </a:r>
            <a:r>
              <a:rPr lang="en-IN" dirty="0" err="1"/>
              <a:t>sql</a:t>
            </a:r>
            <a:r>
              <a:rPr lang="en-IN" dirty="0"/>
              <a:t> queries in order to find the answers that I was looking for. There were seven issues that were needed to be addressed and after gathering all the necessary details I performed the analysis and reached towards a conclusion. </a:t>
            </a:r>
          </a:p>
          <a:p>
            <a:endParaRPr lang="en-IN" dirty="0"/>
          </a:p>
          <a:p>
            <a:r>
              <a:rPr lang="en-IN" sz="2800" b="1" i="0" u="sng" dirty="0">
                <a:solidFill>
                  <a:schemeClr val="accent2">
                    <a:lumMod val="50000"/>
                  </a:schemeClr>
                </a:solidFill>
                <a:effectLst/>
                <a:latin typeface="Manrope"/>
              </a:rPr>
              <a:t>Tech-Stack Used :  </a:t>
            </a:r>
          </a:p>
          <a:p>
            <a:pPr marL="0" indent="0" algn="just">
              <a:buNone/>
            </a:pPr>
            <a:r>
              <a:rPr lang="en-IN" sz="2400" dirty="0">
                <a:latin typeface="Manrope"/>
              </a:rPr>
              <a:t>  I used MySQL 8.0.32.0 in order to create the database and run all the necessary </a:t>
            </a:r>
            <a:r>
              <a:rPr lang="en-IN" sz="2400" dirty="0" err="1">
                <a:latin typeface="Manrope"/>
              </a:rPr>
              <a:t>sql</a:t>
            </a:r>
            <a:r>
              <a:rPr lang="en-IN" sz="2400" dirty="0">
                <a:latin typeface="Manrope"/>
              </a:rPr>
              <a:t>  queries to reach towards a verdict.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470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7B4A-510A-AF34-4106-D0D9F220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2">
                    <a:lumMod val="50000"/>
                  </a:schemeClr>
                </a:solidFill>
              </a:rPr>
              <a:t>INSIGHTS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7CD0-1259-3C45-3CAD-15BDCDBF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2015231"/>
            <a:ext cx="11416683" cy="4038249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chemeClr val="accent3">
                    <a:lumMod val="50000"/>
                  </a:schemeClr>
                </a:solidFill>
                <a:effectLst/>
                <a:latin typeface="Manrope"/>
              </a:rPr>
              <a:t>A) Marketing: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chemeClr val="accent5">
                    <a:lumMod val="50000"/>
                  </a:schemeClr>
                </a:solidFill>
                <a:effectLst/>
                <a:latin typeface="Manrope"/>
              </a:rPr>
              <a:t>1) Rewarding Most Loyal Users:- </a:t>
            </a:r>
            <a:r>
              <a:rPr lang="en-US" b="0" i="0" dirty="0">
                <a:effectLst/>
                <a:latin typeface="Manrope"/>
              </a:rPr>
              <a:t>People who have been using the platform for the longest time.</a:t>
            </a:r>
          </a:p>
          <a:p>
            <a:r>
              <a:rPr lang="en-IN" u="sng" dirty="0"/>
              <a:t>Query : - 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US" sz="1800" dirty="0"/>
              <a:t>SELECT * FROM </a:t>
            </a:r>
            <a:r>
              <a:rPr lang="en-US" sz="1800" dirty="0" err="1"/>
              <a:t>ig_clone.users</a:t>
            </a:r>
            <a:r>
              <a:rPr lang="en-US" sz="1800" dirty="0"/>
              <a:t> ORDER BY </a:t>
            </a:r>
            <a:r>
              <a:rPr lang="en-US" sz="1800" dirty="0" err="1"/>
              <a:t>created_at</a:t>
            </a:r>
            <a:r>
              <a:rPr lang="en-US" sz="1800" dirty="0"/>
              <a:t> LIMIT 5;</a:t>
            </a: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dirty="0"/>
              <a:t>Output :- 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rgbClr val="8492A6"/>
                </a:solidFill>
                <a:effectLst/>
                <a:latin typeface="Manrope"/>
              </a:rPr>
              <a:t>                                                                                                                        </a:t>
            </a:r>
            <a:r>
              <a:rPr lang="en-IN" sz="1800" b="1" i="0" dirty="0">
                <a:solidFill>
                  <a:srgbClr val="C00000"/>
                </a:solidFill>
                <a:effectLst/>
                <a:latin typeface="Manrope"/>
              </a:rPr>
              <a:t>These are the five people who have been using the </a:t>
            </a:r>
            <a:endParaRPr lang="en-IN" sz="1800" b="1" dirty="0">
              <a:solidFill>
                <a:srgbClr val="C00000"/>
              </a:solidFill>
              <a:latin typeface="Manrope"/>
            </a:endParaRPr>
          </a:p>
          <a:p>
            <a:pPr marL="0" indent="0">
              <a:buNone/>
            </a:pPr>
            <a:r>
              <a:rPr lang="en-IN" sz="1800" b="1" i="0" dirty="0">
                <a:solidFill>
                  <a:srgbClr val="C00000"/>
                </a:solidFill>
                <a:effectLst/>
                <a:latin typeface="Manrope"/>
              </a:rPr>
              <a:t>                                                                                                                          platform for the longest time.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305FB6-309B-CA48-F550-13E9134F5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19480"/>
              </p:ext>
            </p:extLst>
          </p:nvPr>
        </p:nvGraphicFramePr>
        <p:xfrm>
          <a:off x="1970843" y="4181382"/>
          <a:ext cx="4421079" cy="1784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190">
                  <a:extLst>
                    <a:ext uri="{9D8B030D-6E8A-4147-A177-3AD203B41FA5}">
                      <a16:colId xmlns:a16="http://schemas.microsoft.com/office/drawing/2014/main" val="3165987999"/>
                    </a:ext>
                  </a:extLst>
                </a:gridCol>
                <a:gridCol w="1646391">
                  <a:extLst>
                    <a:ext uri="{9D8B030D-6E8A-4147-A177-3AD203B41FA5}">
                      <a16:colId xmlns:a16="http://schemas.microsoft.com/office/drawing/2014/main" val="4025278925"/>
                    </a:ext>
                  </a:extLst>
                </a:gridCol>
                <a:gridCol w="1738498">
                  <a:extLst>
                    <a:ext uri="{9D8B030D-6E8A-4147-A177-3AD203B41FA5}">
                      <a16:colId xmlns:a16="http://schemas.microsoft.com/office/drawing/2014/main" val="2972061501"/>
                    </a:ext>
                  </a:extLst>
                </a:gridCol>
              </a:tblGrid>
              <a:tr h="2974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username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created_at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90118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Darby_Herzog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06-05-2016 00:14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3028929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Emilio_Bernier52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06-05-2016 13:04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193118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Elenor88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08-05-2016 01:30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3113865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Nicole71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09-05-2016 17:30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0868659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Jordyn.Jacobson2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14-05-2016 07:56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9736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3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0EAC-B68E-0F56-1684-A6DE08C7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F24D-EA1A-478F-6322-B55B2DE8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14" y="1860121"/>
            <a:ext cx="11567604" cy="4193359"/>
          </a:xfrm>
        </p:spPr>
        <p:txBody>
          <a:bodyPr/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2)Reminding Inactive users to start posting :-  </a:t>
            </a:r>
          </a:p>
          <a:p>
            <a:pPr marL="0" indent="0">
              <a:buNone/>
            </a:pPr>
            <a:r>
              <a:rPr lang="en-IN" u="sng" dirty="0"/>
              <a:t>Query-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SELECT username FROM </a:t>
            </a:r>
            <a:r>
              <a:rPr lang="en-IN" dirty="0" err="1"/>
              <a:t>ig_clone.users</a:t>
            </a:r>
            <a:r>
              <a:rPr lang="en-IN" dirty="0"/>
              <a:t> LEFT JOIN </a:t>
            </a:r>
            <a:r>
              <a:rPr lang="en-IN" dirty="0" err="1"/>
              <a:t>ig_clone.photos</a:t>
            </a:r>
            <a:r>
              <a:rPr lang="en-IN" dirty="0"/>
              <a:t>    ON users.id = </a:t>
            </a:r>
            <a:r>
              <a:rPr lang="en-IN" dirty="0" err="1"/>
              <a:t>photos.user_id</a:t>
            </a:r>
            <a:r>
              <a:rPr lang="en-IN" dirty="0"/>
              <a:t> WHERE photos.id IS NULL;</a:t>
            </a:r>
          </a:p>
          <a:p>
            <a:pPr marL="0" indent="0">
              <a:buNone/>
            </a:pPr>
            <a:r>
              <a:rPr lang="en-IN" u="sng" dirty="0"/>
              <a:t>Output - 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These are the users who are needed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to be reminded about the platform.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D0E414-CFC5-A58E-3925-076054E5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63241"/>
              </p:ext>
            </p:extLst>
          </p:nvPr>
        </p:nvGraphicFramePr>
        <p:xfrm>
          <a:off x="5805996" y="3493160"/>
          <a:ext cx="4350059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912">
                  <a:extLst>
                    <a:ext uri="{9D8B030D-6E8A-4147-A177-3AD203B41FA5}">
                      <a16:colId xmlns:a16="http://schemas.microsoft.com/office/drawing/2014/main" val="1684698489"/>
                    </a:ext>
                  </a:extLst>
                </a:gridCol>
                <a:gridCol w="864250">
                  <a:extLst>
                    <a:ext uri="{9D8B030D-6E8A-4147-A177-3AD203B41FA5}">
                      <a16:colId xmlns:a16="http://schemas.microsoft.com/office/drawing/2014/main" val="4217200093"/>
                    </a:ext>
                  </a:extLst>
                </a:gridCol>
                <a:gridCol w="1718897">
                  <a:extLst>
                    <a:ext uri="{9D8B030D-6E8A-4147-A177-3AD203B41FA5}">
                      <a16:colId xmlns:a16="http://schemas.microsoft.com/office/drawing/2014/main" val="29711846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username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username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0487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Aniya_Hackett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Julien_Schmidt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7860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Bartholome.Bernhard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Kasandra_Homenick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0998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Bethany20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Leslie67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79295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Darby_Herzog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Linnea59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0902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David.Osinski47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Maxwell.Halvorson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55977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Duane60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Mckenna17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6348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Esmeralda.Mraz57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Mike.Auer39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36320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Esther.Zulauf61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Morgan.Kassulke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4432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Franco_Keebler64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Nia_Haag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2257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Hulda.Macejkovic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Ollie_Ledner37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4146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Jaclyn81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Pearl7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03714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Janelle.Nikolaus81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Rocio33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20899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Jessyca_West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 err="1">
                          <a:effectLst/>
                        </a:rPr>
                        <a:t>Tierra.Trantow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366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9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C09C-7D13-FC28-23D7-98EAEF22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0119-E6B7-CC59-83D4-424E824E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2015732"/>
            <a:ext cx="11620870" cy="3967818"/>
          </a:xfrm>
        </p:spPr>
        <p:txBody>
          <a:bodyPr/>
          <a:lstStyle/>
          <a:p>
            <a:r>
              <a:rPr lang="en-IN" b="1" i="0" u="sng" dirty="0">
                <a:solidFill>
                  <a:schemeClr val="accent5">
                    <a:lumMod val="50000"/>
                  </a:schemeClr>
                </a:solidFill>
                <a:effectLst/>
                <a:latin typeface="Manrope"/>
              </a:rPr>
              <a:t>3)Declaring Contest Winner:- </a:t>
            </a:r>
          </a:p>
          <a:p>
            <a:r>
              <a:rPr lang="en-IN" u="sng" dirty="0">
                <a:latin typeface="Manrope"/>
              </a:rPr>
              <a:t>Query- </a:t>
            </a:r>
          </a:p>
          <a:p>
            <a:r>
              <a:rPr lang="en-IN" dirty="0"/>
              <a:t>SELECT     username,    photos.id,    </a:t>
            </a:r>
            <a:r>
              <a:rPr lang="en-IN" dirty="0" err="1"/>
              <a:t>photos.image_url</a:t>
            </a:r>
            <a:r>
              <a:rPr lang="en-IN" dirty="0"/>
              <a:t>,     COUNT(*) AS total FROM </a:t>
            </a:r>
            <a:r>
              <a:rPr lang="en-IN" dirty="0" err="1"/>
              <a:t>ig_clone.photos</a:t>
            </a:r>
            <a:r>
              <a:rPr lang="en-IN" dirty="0"/>
              <a:t> INNER JOIN </a:t>
            </a:r>
            <a:r>
              <a:rPr lang="en-IN" dirty="0" err="1"/>
              <a:t>ig_clone.likes</a:t>
            </a:r>
            <a:r>
              <a:rPr lang="en-IN" dirty="0"/>
              <a:t>    ON </a:t>
            </a:r>
            <a:r>
              <a:rPr lang="en-IN" dirty="0" err="1"/>
              <a:t>likes.photo_id</a:t>
            </a:r>
            <a:r>
              <a:rPr lang="en-IN" dirty="0"/>
              <a:t> = photos.id INNER JOIN </a:t>
            </a:r>
            <a:r>
              <a:rPr lang="en-IN" dirty="0" err="1"/>
              <a:t>ig_clone.users</a:t>
            </a:r>
            <a:r>
              <a:rPr lang="en-IN" dirty="0"/>
              <a:t>    ON </a:t>
            </a:r>
            <a:r>
              <a:rPr lang="en-IN" dirty="0" err="1"/>
              <a:t>photos.user_id</a:t>
            </a:r>
            <a:r>
              <a:rPr lang="en-IN" dirty="0"/>
              <a:t> = users.id GROUP BY photos.id ORDER BY total DESC LIMIT 1;</a:t>
            </a:r>
          </a:p>
          <a:p>
            <a:r>
              <a:rPr lang="en-IN" u="sng" dirty="0"/>
              <a:t>Output- </a:t>
            </a:r>
          </a:p>
          <a:p>
            <a:r>
              <a:rPr lang="en-IN" dirty="0">
                <a:solidFill>
                  <a:srgbClr val="C00000"/>
                </a:solidFill>
              </a:rPr>
              <a:t>The winner of the contest is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3B4EC4-33F7-6CB2-71A1-6A7087A9B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79487"/>
              </p:ext>
            </p:extLst>
          </p:nvPr>
        </p:nvGraphicFramePr>
        <p:xfrm>
          <a:off x="4634145" y="4678531"/>
          <a:ext cx="5086904" cy="896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8741">
                  <a:extLst>
                    <a:ext uri="{9D8B030D-6E8A-4147-A177-3AD203B41FA5}">
                      <a16:colId xmlns:a16="http://schemas.microsoft.com/office/drawing/2014/main" val="1300089909"/>
                    </a:ext>
                  </a:extLst>
                </a:gridCol>
                <a:gridCol w="939924">
                  <a:extLst>
                    <a:ext uri="{9D8B030D-6E8A-4147-A177-3AD203B41FA5}">
                      <a16:colId xmlns:a16="http://schemas.microsoft.com/office/drawing/2014/main" val="73755810"/>
                    </a:ext>
                  </a:extLst>
                </a:gridCol>
                <a:gridCol w="1608315">
                  <a:extLst>
                    <a:ext uri="{9D8B030D-6E8A-4147-A177-3AD203B41FA5}">
                      <a16:colId xmlns:a16="http://schemas.microsoft.com/office/drawing/2014/main" val="1641040634"/>
                    </a:ext>
                  </a:extLst>
                </a:gridCol>
                <a:gridCol w="939924">
                  <a:extLst>
                    <a:ext uri="{9D8B030D-6E8A-4147-A177-3AD203B41FA5}">
                      <a16:colId xmlns:a16="http://schemas.microsoft.com/office/drawing/2014/main" val="1949598389"/>
                    </a:ext>
                  </a:extLst>
                </a:gridCol>
              </a:tblGrid>
              <a:tr h="4483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username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image_url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total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97832"/>
                  </a:ext>
                </a:extLst>
              </a:tr>
              <a:tr h="4483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Zack_Kemmer93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https://jarret.name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48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524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0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1ADB-15A0-FBDE-57DE-9352B59D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3736-5101-DF25-2EDA-E9C4F13F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2015732"/>
            <a:ext cx="11434439" cy="3923429"/>
          </a:xfrm>
        </p:spPr>
        <p:txBody>
          <a:bodyPr/>
          <a:lstStyle/>
          <a:p>
            <a:r>
              <a:rPr lang="en-IN" b="1" i="0" u="sng" dirty="0">
                <a:solidFill>
                  <a:schemeClr val="accent5">
                    <a:lumMod val="50000"/>
                  </a:schemeClr>
                </a:solidFill>
                <a:effectLst/>
                <a:latin typeface="Manrope"/>
              </a:rPr>
              <a:t>4)Hashtag Researching:- </a:t>
            </a:r>
          </a:p>
          <a:p>
            <a:r>
              <a:rPr lang="en-IN" i="0" u="sng" dirty="0">
                <a:effectLst/>
                <a:latin typeface="Manrope"/>
              </a:rPr>
              <a:t>Query-</a:t>
            </a:r>
          </a:p>
          <a:p>
            <a:r>
              <a:rPr lang="en-IN" i="0" u="sng" dirty="0">
                <a:effectLst/>
                <a:latin typeface="Manrope"/>
              </a:rPr>
              <a:t> </a:t>
            </a:r>
            <a:r>
              <a:rPr lang="en-IN" dirty="0"/>
              <a:t>SELECT </a:t>
            </a:r>
            <a:r>
              <a:rPr lang="en-IN" dirty="0" err="1"/>
              <a:t>tags.tag_name</a:t>
            </a:r>
            <a:r>
              <a:rPr lang="en-IN" dirty="0"/>
              <a:t>,        Count(*) AS total FROM   </a:t>
            </a:r>
            <a:r>
              <a:rPr lang="en-IN" dirty="0" err="1"/>
              <a:t>ig_clone.photo_tags</a:t>
            </a:r>
            <a:r>
              <a:rPr lang="en-IN" dirty="0"/>
              <a:t>        JOIN </a:t>
            </a:r>
            <a:r>
              <a:rPr lang="en-IN" dirty="0" err="1"/>
              <a:t>ig_clone.tags</a:t>
            </a:r>
            <a:r>
              <a:rPr lang="en-IN" dirty="0"/>
              <a:t>          ON </a:t>
            </a:r>
            <a:r>
              <a:rPr lang="en-IN" dirty="0" err="1"/>
              <a:t>photo_tags.tag_id</a:t>
            </a:r>
            <a:r>
              <a:rPr lang="en-IN" dirty="0"/>
              <a:t> = tags.id GROUP  BY tags.id ORDER  BY total DESC LIMIT  5; </a:t>
            </a:r>
          </a:p>
          <a:p>
            <a:r>
              <a:rPr lang="en-IN" u="sng" dirty="0"/>
              <a:t>Output- </a:t>
            </a:r>
            <a:r>
              <a:rPr lang="en-IN" u="sng" dirty="0">
                <a:latin typeface="Manrope"/>
              </a:rPr>
              <a:t> </a:t>
            </a:r>
          </a:p>
          <a:p>
            <a:r>
              <a:rPr lang="en-IN" dirty="0">
                <a:solidFill>
                  <a:srgbClr val="C00000"/>
                </a:solidFill>
                <a:latin typeface="Manrope"/>
              </a:rPr>
              <a:t>These are the five most commonly used hashtags. 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AD5423-B0CA-3DB8-BDC2-936C982B2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70187"/>
              </p:ext>
            </p:extLst>
          </p:nvPr>
        </p:nvGraphicFramePr>
        <p:xfrm>
          <a:off x="6676007" y="4083727"/>
          <a:ext cx="3195961" cy="1855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2086">
                  <a:extLst>
                    <a:ext uri="{9D8B030D-6E8A-4147-A177-3AD203B41FA5}">
                      <a16:colId xmlns:a16="http://schemas.microsoft.com/office/drawing/2014/main" val="2166442888"/>
                    </a:ext>
                  </a:extLst>
                </a:gridCol>
                <a:gridCol w="1513875">
                  <a:extLst>
                    <a:ext uri="{9D8B030D-6E8A-4147-A177-3AD203B41FA5}">
                      <a16:colId xmlns:a16="http://schemas.microsoft.com/office/drawing/2014/main" val="931127738"/>
                    </a:ext>
                  </a:extLst>
                </a:gridCol>
              </a:tblGrid>
              <a:tr h="3092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tag_name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total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939139"/>
                  </a:ext>
                </a:extLst>
              </a:tr>
              <a:tr h="3092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smile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828007"/>
                  </a:ext>
                </a:extLst>
              </a:tr>
              <a:tr h="3092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beach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42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3787561"/>
                  </a:ext>
                </a:extLst>
              </a:tr>
              <a:tr h="3092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party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8106510"/>
                  </a:ext>
                </a:extLst>
              </a:tr>
              <a:tr h="3092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fun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8852196"/>
                  </a:ext>
                </a:extLst>
              </a:tr>
              <a:tr h="3092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concert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12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43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0B2D-FEDB-3B45-4314-D928A0B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4D16-211D-D639-C697-33580F37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53753"/>
            <a:ext cx="11469949" cy="4280717"/>
          </a:xfrm>
        </p:spPr>
        <p:txBody>
          <a:bodyPr/>
          <a:lstStyle/>
          <a:p>
            <a:r>
              <a:rPr lang="en-IN" b="1" i="0" u="sng" dirty="0">
                <a:solidFill>
                  <a:schemeClr val="accent5">
                    <a:lumMod val="50000"/>
                  </a:schemeClr>
                </a:solidFill>
                <a:effectLst/>
                <a:latin typeface="Manrope"/>
              </a:rPr>
              <a:t>5)Launch AD Campaign :-   </a:t>
            </a:r>
          </a:p>
          <a:p>
            <a:pPr marL="0" indent="0">
              <a:buNone/>
            </a:pPr>
            <a:r>
              <a:rPr lang="en-IN" u="sng" dirty="0">
                <a:solidFill>
                  <a:schemeClr val="accent2">
                    <a:lumMod val="50000"/>
                  </a:schemeClr>
                </a:solidFill>
                <a:latin typeface="Manrope"/>
              </a:rPr>
              <a:t> </a:t>
            </a:r>
            <a:r>
              <a:rPr lang="en-IN" b="1" u="sng" dirty="0">
                <a:latin typeface="Manrope"/>
              </a:rPr>
              <a:t>Query:- </a:t>
            </a:r>
            <a:r>
              <a:rPr lang="en-IN" b="1" u="sng" dirty="0"/>
              <a:t> </a:t>
            </a:r>
          </a:p>
          <a:p>
            <a:pPr marL="0" indent="0">
              <a:buNone/>
            </a:pPr>
            <a:r>
              <a:rPr lang="en-US" dirty="0"/>
              <a:t>SELECT     DAYNAME(</a:t>
            </a:r>
            <a:r>
              <a:rPr lang="en-US" dirty="0" err="1"/>
              <a:t>created_at</a:t>
            </a:r>
            <a:r>
              <a:rPr lang="en-US" dirty="0"/>
              <a:t>) AS day,    COUNT(*) AS total FROM </a:t>
            </a:r>
            <a:r>
              <a:rPr lang="en-US" dirty="0" err="1"/>
              <a:t>ig_clone.users</a:t>
            </a:r>
            <a:r>
              <a:rPr lang="en-US" dirty="0"/>
              <a:t> GROUP BY day ORDER BY total DESC LIMIT 3;</a:t>
            </a:r>
            <a:endParaRPr lang="en-IN" dirty="0"/>
          </a:p>
          <a:p>
            <a:r>
              <a:rPr lang="en-IN" b="1" u="sng" dirty="0"/>
              <a:t>Output:- 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So as par the analysis Thursday or Sunday will be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best days to launch the ad-campaign.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14955A-9B83-0C38-BDD9-267E1FF7E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95334"/>
              </p:ext>
            </p:extLst>
          </p:nvPr>
        </p:nvGraphicFramePr>
        <p:xfrm>
          <a:off x="6169981" y="3849306"/>
          <a:ext cx="3968316" cy="1637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772">
                  <a:extLst>
                    <a:ext uri="{9D8B030D-6E8A-4147-A177-3AD203B41FA5}">
                      <a16:colId xmlns:a16="http://schemas.microsoft.com/office/drawing/2014/main" val="2176633884"/>
                    </a:ext>
                  </a:extLst>
                </a:gridCol>
                <a:gridCol w="1322772">
                  <a:extLst>
                    <a:ext uri="{9D8B030D-6E8A-4147-A177-3AD203B41FA5}">
                      <a16:colId xmlns:a16="http://schemas.microsoft.com/office/drawing/2014/main" val="3203908396"/>
                    </a:ext>
                  </a:extLst>
                </a:gridCol>
                <a:gridCol w="1322772">
                  <a:extLst>
                    <a:ext uri="{9D8B030D-6E8A-4147-A177-3AD203B41FA5}">
                      <a16:colId xmlns:a16="http://schemas.microsoft.com/office/drawing/2014/main" val="319953505"/>
                    </a:ext>
                  </a:extLst>
                </a:gridCol>
              </a:tblGrid>
              <a:tr h="4092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total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963469"/>
                  </a:ext>
                </a:extLst>
              </a:tr>
              <a:tr h="4092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Thursday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8340502"/>
                  </a:ext>
                </a:extLst>
              </a:tr>
              <a:tr h="4092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Sunday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376433"/>
                  </a:ext>
                </a:extLst>
              </a:tr>
              <a:tr h="4092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Friday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912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18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AC7F-CDB3-70D0-91AB-6961B07C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chemeClr val="accent2">
                    <a:lumMod val="75000"/>
                  </a:schemeClr>
                </a:solidFill>
                <a:effectLst/>
                <a:latin typeface="Manrope"/>
              </a:rPr>
              <a:t>B) Investor Metrics:</a:t>
            </a:r>
            <a:endParaRPr lang="en-IN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1E7D-80B6-D900-8EFD-3A988D18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2015732"/>
            <a:ext cx="11407806" cy="3450613"/>
          </a:xfrm>
        </p:spPr>
        <p:txBody>
          <a:bodyPr/>
          <a:lstStyle/>
          <a:p>
            <a:r>
              <a:rPr lang="en-IN" sz="2400" b="1" i="0" u="sng" dirty="0">
                <a:solidFill>
                  <a:srgbClr val="002060"/>
                </a:solidFill>
                <a:effectLst/>
                <a:latin typeface="Manrope"/>
              </a:rPr>
              <a:t>User Engagement:-</a:t>
            </a:r>
            <a:endParaRPr lang="en-IN" sz="2400" b="1" u="sng" dirty="0">
              <a:solidFill>
                <a:srgbClr val="002060"/>
              </a:solidFill>
            </a:endParaRPr>
          </a:p>
          <a:p>
            <a:r>
              <a:rPr lang="en-US" u="sng" dirty="0"/>
              <a:t>Query-</a:t>
            </a:r>
          </a:p>
          <a:p>
            <a:pPr marL="0" indent="0">
              <a:buNone/>
            </a:pPr>
            <a:r>
              <a:rPr lang="en-US" dirty="0"/>
              <a:t> SELECT (SELECT Count(*)    FROM   </a:t>
            </a:r>
            <a:r>
              <a:rPr lang="en-US" dirty="0" err="1"/>
              <a:t>ig_clone.photos</a:t>
            </a:r>
            <a:r>
              <a:rPr lang="en-US" dirty="0"/>
              <a:t>) / (SELECT Count(*)   FROM </a:t>
            </a:r>
            <a:r>
              <a:rPr lang="en-US" dirty="0" err="1"/>
              <a:t>ig_clone.users</a:t>
            </a:r>
            <a:r>
              <a:rPr lang="en-US" dirty="0"/>
              <a:t>) AS avg; </a:t>
            </a:r>
          </a:p>
          <a:p>
            <a:r>
              <a:rPr lang="en-IN" u="sng" dirty="0"/>
              <a:t>Output-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After the analysis this is the average number of times users posted on Instagram</a:t>
            </a:r>
            <a:r>
              <a:rPr lang="en-IN" u="sng" dirty="0">
                <a:solidFill>
                  <a:srgbClr val="C00000"/>
                </a:solidFill>
              </a:rPr>
              <a:t>.</a:t>
            </a:r>
            <a:endParaRPr lang="en-IN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A85CB3-F189-C2F5-B901-D91B19EA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35796"/>
              </p:ext>
            </p:extLst>
          </p:nvPr>
        </p:nvGraphicFramePr>
        <p:xfrm>
          <a:off x="9001957" y="3968318"/>
          <a:ext cx="2496780" cy="1020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6780">
                  <a:extLst>
                    <a:ext uri="{9D8B030D-6E8A-4147-A177-3AD203B41FA5}">
                      <a16:colId xmlns:a16="http://schemas.microsoft.com/office/drawing/2014/main" val="929329701"/>
                    </a:ext>
                  </a:extLst>
                </a:gridCol>
              </a:tblGrid>
              <a:tr h="510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avg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1597675"/>
                  </a:ext>
                </a:extLst>
              </a:tr>
              <a:tr h="510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2.57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088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125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229</TotalTime>
  <Words>922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Gill Sans MT</vt:lpstr>
      <vt:lpstr>Manrope</vt:lpstr>
      <vt:lpstr>Gallery</vt:lpstr>
      <vt:lpstr>            Project Name:                Instagram User Analytics  </vt:lpstr>
      <vt:lpstr>Project Description :</vt:lpstr>
      <vt:lpstr>Approach towards the project :</vt:lpstr>
      <vt:lpstr>INSIGHTS :</vt:lpstr>
      <vt:lpstr>PowerPoint Presentation</vt:lpstr>
      <vt:lpstr>PowerPoint Presentation</vt:lpstr>
      <vt:lpstr>PowerPoint Presentation</vt:lpstr>
      <vt:lpstr>PowerPoint Presentation</vt:lpstr>
      <vt:lpstr>B) Investor Metrics:</vt:lpstr>
      <vt:lpstr>PowerPoint Presentation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Project Name:                Instagram User Analytics  </dc:title>
  <dc:creator>Subham</dc:creator>
  <cp:lastModifiedBy>Subham</cp:lastModifiedBy>
  <cp:revision>15</cp:revision>
  <dcterms:created xsi:type="dcterms:W3CDTF">2023-02-10T14:13:40Z</dcterms:created>
  <dcterms:modified xsi:type="dcterms:W3CDTF">2023-02-10T18:14:42Z</dcterms:modified>
</cp:coreProperties>
</file>