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Data%20Analytics\Project%205\Movie_dataset_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Data%20Analytics\Project%205\Movie_dataset_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esktop\Data%20Analytics\Project%205\Movie_dataset_analysi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Diffrent genres vs num_movies</a:t>
            </a:r>
          </a:p>
        </c:rich>
      </c:tx>
      <c:layout>
        <c:manualLayout>
          <c:xMode val="edge"/>
          <c:yMode val="edge"/>
          <c:x val="0.32506296943429625"/>
          <c:y val="3.2407407407407406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Sheet1!$E$5</c:f>
              <c:strCache>
                <c:ptCount val="1"/>
                <c:pt idx="0">
                  <c:v>num_movies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Sheet1!$D$6:$D$16</c:f>
              <c:strCache>
                <c:ptCount val="11"/>
                <c:pt idx="0">
                  <c:v>Action</c:v>
                </c:pt>
                <c:pt idx="1">
                  <c:v>Adventure</c:v>
                </c:pt>
                <c:pt idx="2">
                  <c:v>Drama</c:v>
                </c:pt>
                <c:pt idx="3">
                  <c:v>Comedy</c:v>
                </c:pt>
                <c:pt idx="4">
                  <c:v>Mystery</c:v>
                </c:pt>
                <c:pt idx="5">
                  <c:v>Crime</c:v>
                </c:pt>
                <c:pt idx="6">
                  <c:v>Fantasy</c:v>
                </c:pt>
                <c:pt idx="7">
                  <c:v>Science Fiction</c:v>
                </c:pt>
                <c:pt idx="8">
                  <c:v>Horror</c:v>
                </c:pt>
                <c:pt idx="9">
                  <c:v>Other</c:v>
                </c:pt>
                <c:pt idx="10">
                  <c:v>Romance</c:v>
                </c:pt>
              </c:strCache>
            </c:strRef>
          </c:cat>
          <c:val>
            <c:numRef>
              <c:f>Sheet1!$E$6:$E$16</c:f>
              <c:numCache>
                <c:formatCode>General</c:formatCode>
                <c:ptCount val="11"/>
                <c:pt idx="0">
                  <c:v>859</c:v>
                </c:pt>
                <c:pt idx="1">
                  <c:v>325</c:v>
                </c:pt>
                <c:pt idx="2">
                  <c:v>546</c:v>
                </c:pt>
                <c:pt idx="3">
                  <c:v>713</c:v>
                </c:pt>
                <c:pt idx="4">
                  <c:v>16</c:v>
                </c:pt>
                <c:pt idx="5">
                  <c:v>192</c:v>
                </c:pt>
                <c:pt idx="6">
                  <c:v>28</c:v>
                </c:pt>
                <c:pt idx="7">
                  <c:v>7</c:v>
                </c:pt>
                <c:pt idx="8">
                  <c:v>90</c:v>
                </c:pt>
                <c:pt idx="9">
                  <c:v>3</c:v>
                </c:pt>
                <c:pt idx="10">
                  <c:v>2</c:v>
                </c:pt>
              </c:numCache>
            </c:numRef>
          </c:val>
          <c:extLst>
            <c:ext xmlns:c16="http://schemas.microsoft.com/office/drawing/2014/chart" uri="{C3380CC4-5D6E-409C-BE32-E72D297353CC}">
              <c16:uniqueId val="{00000000-369E-4AB6-A0A0-5C8A4BB2B1E8}"/>
            </c:ext>
          </c:extLst>
        </c:ser>
        <c:dLbls>
          <c:dLblPos val="outEnd"/>
          <c:showLegendKey val="0"/>
          <c:showVal val="1"/>
          <c:showCatName val="0"/>
          <c:showSerName val="0"/>
          <c:showPercent val="0"/>
          <c:showBubbleSize val="0"/>
        </c:dLbls>
        <c:gapWidth val="100"/>
        <c:overlap val="-24"/>
        <c:axId val="565579256"/>
        <c:axId val="565576440"/>
        <c:extLst>
          <c:ext xmlns:c15="http://schemas.microsoft.com/office/drawing/2012/chart" uri="{02D57815-91ED-43cb-92C2-25804820EDAC}">
            <c15:filteredBarSeries>
              <c15:ser>
                <c:idx val="1"/>
                <c:order val="1"/>
                <c:tx>
                  <c:strRef>
                    <c:extLst>
                      <c:ext uri="{02D57815-91ED-43cb-92C2-25804820EDAC}">
                        <c15:formulaRef>
                          <c15:sqref>Sheet1!$F$5</c15:sqref>
                        </c15:formulaRef>
                      </c:ext>
                    </c:extLst>
                    <c:strCache>
                      <c:ptCount val="1"/>
                      <c:pt idx="0">
                        <c:v>Average gross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a:solidFill>
                              <a:schemeClr val="lt1">
                                <a:lumMod val="95000"/>
                                <a:alpha val="54000"/>
                              </a:schemeClr>
                            </a:solidFill>
                          </a:ln>
                          <a:effectLst/>
                        </c:spPr>
                      </c15:leaderLines>
                    </c:ext>
                  </c:extLst>
                </c:dLbls>
                <c:cat>
                  <c:strRef>
                    <c:extLst>
                      <c:ext uri="{02D57815-91ED-43cb-92C2-25804820EDAC}">
                        <c15:formulaRef>
                          <c15:sqref>Sheet1!$D$6:$D$16</c15:sqref>
                        </c15:formulaRef>
                      </c:ext>
                    </c:extLst>
                    <c:strCache>
                      <c:ptCount val="11"/>
                      <c:pt idx="0">
                        <c:v>Action</c:v>
                      </c:pt>
                      <c:pt idx="1">
                        <c:v>Adventure</c:v>
                      </c:pt>
                      <c:pt idx="2">
                        <c:v>Drama</c:v>
                      </c:pt>
                      <c:pt idx="3">
                        <c:v>Comedy</c:v>
                      </c:pt>
                      <c:pt idx="4">
                        <c:v>Mystery</c:v>
                      </c:pt>
                      <c:pt idx="5">
                        <c:v>Crime</c:v>
                      </c:pt>
                      <c:pt idx="6">
                        <c:v>Fantasy</c:v>
                      </c:pt>
                      <c:pt idx="7">
                        <c:v>Science Fiction</c:v>
                      </c:pt>
                      <c:pt idx="8">
                        <c:v>Horror</c:v>
                      </c:pt>
                      <c:pt idx="9">
                        <c:v>Other</c:v>
                      </c:pt>
                      <c:pt idx="10">
                        <c:v>Romance</c:v>
                      </c:pt>
                    </c:strCache>
                  </c:strRef>
                </c:cat>
                <c:val>
                  <c:numRef>
                    <c:extLst>
                      <c:ext uri="{02D57815-91ED-43cb-92C2-25804820EDAC}">
                        <c15:formulaRef>
                          <c15:sqref>Sheet1!$F$6:$F$16</c15:sqref>
                        </c15:formulaRef>
                      </c:ext>
                    </c:extLst>
                    <c:numCache>
                      <c:formatCode>General</c:formatCode>
                      <c:ptCount val="11"/>
                      <c:pt idx="0">
                        <c:v>82669566.689999998</c:v>
                      </c:pt>
                      <c:pt idx="1">
                        <c:v>95924684.780000001</c:v>
                      </c:pt>
                      <c:pt idx="2">
                        <c:v>42921319.140000001</c:v>
                      </c:pt>
                      <c:pt idx="3">
                        <c:v>53231372.170000002</c:v>
                      </c:pt>
                      <c:pt idx="4">
                        <c:v>61928011.380000003</c:v>
                      </c:pt>
                      <c:pt idx="5">
                        <c:v>43136853.039999999</c:v>
                      </c:pt>
                      <c:pt idx="6">
                        <c:v>52114888.109999999</c:v>
                      </c:pt>
                      <c:pt idx="7">
                        <c:v>91921408.569999993</c:v>
                      </c:pt>
                      <c:pt idx="8">
                        <c:v>39939834.789999999</c:v>
                      </c:pt>
                      <c:pt idx="9">
                        <c:v>56695451.329999998</c:v>
                      </c:pt>
                      <c:pt idx="10">
                        <c:v>36432647.5</c:v>
                      </c:pt>
                    </c:numCache>
                  </c:numRef>
                </c:val>
                <c:extLst>
                  <c:ext xmlns:c16="http://schemas.microsoft.com/office/drawing/2014/chart" uri="{C3380CC4-5D6E-409C-BE32-E72D297353CC}">
                    <c16:uniqueId val="{00000001-369E-4AB6-A0A0-5C8A4BB2B1E8}"/>
                  </c:ext>
                </c:extLst>
              </c15:ser>
            </c15:filteredBarSeries>
          </c:ext>
        </c:extLst>
      </c:barChart>
      <c:catAx>
        <c:axId val="56557925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65576440"/>
        <c:crosses val="autoZero"/>
        <c:auto val="1"/>
        <c:lblAlgn val="ctr"/>
        <c:lblOffset val="100"/>
        <c:noMultiLvlLbl val="0"/>
      </c:catAx>
      <c:valAx>
        <c:axId val="565576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65579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genre vs avg_rating</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Sheet2!$E$6</c:f>
              <c:strCache>
                <c:ptCount val="1"/>
                <c:pt idx="0">
                  <c:v>avg_rating</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Sheet2!$D$7:$D$17</c:f>
              <c:strCache>
                <c:ptCount val="11"/>
                <c:pt idx="0">
                  <c:v>Crime</c:v>
                </c:pt>
                <c:pt idx="1">
                  <c:v>Drama</c:v>
                </c:pt>
                <c:pt idx="2">
                  <c:v>Science Fiction</c:v>
                </c:pt>
                <c:pt idx="3">
                  <c:v>Mystery</c:v>
                </c:pt>
                <c:pt idx="4">
                  <c:v>Fantasy</c:v>
                </c:pt>
                <c:pt idx="5">
                  <c:v>Adventure</c:v>
                </c:pt>
                <c:pt idx="6">
                  <c:v>Romance</c:v>
                </c:pt>
                <c:pt idx="7">
                  <c:v>Action</c:v>
                </c:pt>
                <c:pt idx="8">
                  <c:v>Comedy</c:v>
                </c:pt>
                <c:pt idx="9">
                  <c:v>Horror</c:v>
                </c:pt>
                <c:pt idx="10">
                  <c:v>Other</c:v>
                </c:pt>
              </c:strCache>
            </c:strRef>
          </c:cat>
          <c:val>
            <c:numRef>
              <c:f>Sheet2!$E$7:$E$17</c:f>
              <c:numCache>
                <c:formatCode>General</c:formatCode>
                <c:ptCount val="11"/>
                <c:pt idx="0">
                  <c:v>6.94</c:v>
                </c:pt>
                <c:pt idx="1">
                  <c:v>6.9</c:v>
                </c:pt>
                <c:pt idx="2">
                  <c:v>6.89</c:v>
                </c:pt>
                <c:pt idx="3">
                  <c:v>6.75</c:v>
                </c:pt>
                <c:pt idx="4">
                  <c:v>6.59</c:v>
                </c:pt>
                <c:pt idx="5">
                  <c:v>6.55</c:v>
                </c:pt>
                <c:pt idx="6">
                  <c:v>6.5</c:v>
                </c:pt>
                <c:pt idx="7">
                  <c:v>6.27</c:v>
                </c:pt>
                <c:pt idx="8">
                  <c:v>6.09</c:v>
                </c:pt>
                <c:pt idx="9">
                  <c:v>5.8</c:v>
                </c:pt>
                <c:pt idx="10">
                  <c:v>4.93</c:v>
                </c:pt>
              </c:numCache>
            </c:numRef>
          </c:val>
          <c:extLst>
            <c:ext xmlns:c16="http://schemas.microsoft.com/office/drawing/2014/chart" uri="{C3380CC4-5D6E-409C-BE32-E72D297353CC}">
              <c16:uniqueId val="{00000000-1AA7-4494-B4E4-959A3A82AFCB}"/>
            </c:ext>
          </c:extLst>
        </c:ser>
        <c:dLbls>
          <c:dLblPos val="inEnd"/>
          <c:showLegendKey val="0"/>
          <c:showVal val="1"/>
          <c:showCatName val="0"/>
          <c:showSerName val="0"/>
          <c:showPercent val="0"/>
          <c:showBubbleSize val="0"/>
        </c:dLbls>
        <c:gapWidth val="65"/>
        <c:axId val="565584184"/>
        <c:axId val="565584888"/>
      </c:barChart>
      <c:catAx>
        <c:axId val="565584184"/>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565584888"/>
        <c:crosses val="autoZero"/>
        <c:auto val="1"/>
        <c:lblAlgn val="ctr"/>
        <c:lblOffset val="100"/>
        <c:noMultiLvlLbl val="0"/>
      </c:catAx>
      <c:valAx>
        <c:axId val="565584888"/>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5655841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Appearance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Sheet3!$E$6</c:f>
              <c:strCache>
                <c:ptCount val="1"/>
                <c:pt idx="0">
                  <c:v>appearance</c:v>
                </c:pt>
              </c:strCache>
            </c:strRef>
          </c:tx>
          <c:spPr>
            <a:solidFill>
              <a:schemeClr val="accent1"/>
            </a:solidFill>
            <a:ln>
              <a:noFill/>
            </a:ln>
            <a:effectLst/>
            <a:sp3d/>
          </c:spPr>
          <c:invertIfNegative val="0"/>
          <c:cat>
            <c:strRef>
              <c:f>Sheet3!$D$7:$D$1006</c:f>
              <c:strCache>
                <c:ptCount val="1000"/>
                <c:pt idx="0">
                  <c:v>Robert De Niro</c:v>
                </c:pt>
                <c:pt idx="1">
                  <c:v>Johnny Depp</c:v>
                </c:pt>
                <c:pt idx="2">
                  <c:v>Denzel Washington</c:v>
                </c:pt>
                <c:pt idx="3">
                  <c:v>Nicolas Cage</c:v>
                </c:pt>
                <c:pt idx="4">
                  <c:v>Bruce Willis</c:v>
                </c:pt>
                <c:pt idx="5">
                  <c:v>Matt Damon</c:v>
                </c:pt>
                <c:pt idx="6">
                  <c:v>Harrison Ford</c:v>
                </c:pt>
                <c:pt idx="7">
                  <c:v>Liam Neeson</c:v>
                </c:pt>
                <c:pt idx="8">
                  <c:v>Tom Cruise</c:v>
                </c:pt>
                <c:pt idx="9">
                  <c:v>Robin Williams</c:v>
                </c:pt>
                <c:pt idx="10">
                  <c:v>J.K. Simmons</c:v>
                </c:pt>
                <c:pt idx="11">
                  <c:v>Robert Downey Jr.</c:v>
                </c:pt>
                <c:pt idx="12">
                  <c:v>Steve Buscemi</c:v>
                </c:pt>
                <c:pt idx="13">
                  <c:v>Tom Hanks</c:v>
                </c:pt>
                <c:pt idx="14">
                  <c:v>Bill Murray</c:v>
                </c:pt>
                <c:pt idx="15">
                  <c:v>Jason Statham</c:v>
                </c:pt>
                <c:pt idx="16">
                  <c:v>Leonardo DiCaprio</c:v>
                </c:pt>
                <c:pt idx="17">
                  <c:v>Morgan Freeman</c:v>
                </c:pt>
                <c:pt idx="18">
                  <c:v>Kevin Spacey</c:v>
                </c:pt>
                <c:pt idx="19">
                  <c:v>Will Smith</c:v>
                </c:pt>
                <c:pt idx="20">
                  <c:v>Gerard Butler</c:v>
                </c:pt>
                <c:pt idx="21">
                  <c:v>Hugh Jackman</c:v>
                </c:pt>
                <c:pt idx="22">
                  <c:v>Christian Bale</c:v>
                </c:pt>
                <c:pt idx="23">
                  <c:v>Anthony Hopkins</c:v>
                </c:pt>
                <c:pt idx="24">
                  <c:v>Keanu Reeves</c:v>
                </c:pt>
                <c:pt idx="25">
                  <c:v>Brad Pitt</c:v>
                </c:pt>
                <c:pt idx="26">
                  <c:v>Dwayne Johnson</c:v>
                </c:pt>
                <c:pt idx="27">
                  <c:v>Will Ferrell</c:v>
                </c:pt>
                <c:pt idx="28">
                  <c:v>Scarlett Johansson</c:v>
                </c:pt>
                <c:pt idx="29">
                  <c:v>Channing Tatum</c:v>
                </c:pt>
                <c:pt idx="30">
                  <c:v>Angelina Jolie Pitt</c:v>
                </c:pt>
                <c:pt idx="31">
                  <c:v>Paul Walker</c:v>
                </c:pt>
                <c:pt idx="32">
                  <c:v>Natalie Portman</c:v>
                </c:pt>
                <c:pt idx="33">
                  <c:v>Matthew McConaughey</c:v>
                </c:pt>
                <c:pt idx="34">
                  <c:v>Adam Sandler</c:v>
                </c:pt>
                <c:pt idx="35">
                  <c:v>Julia Roberts</c:v>
                </c:pt>
                <c:pt idx="36">
                  <c:v>Sylvester Stallone</c:v>
                </c:pt>
                <c:pt idx="37">
                  <c:v>Chris Hemsworth</c:v>
                </c:pt>
                <c:pt idx="38">
                  <c:v>Jeff Bridges</c:v>
                </c:pt>
                <c:pt idx="39">
                  <c:v>Philip Seymour Hoffman</c:v>
                </c:pt>
                <c:pt idx="40">
                  <c:v>Milla Jovovich</c:v>
                </c:pt>
                <c:pt idx="41">
                  <c:v>Naomi Watts</c:v>
                </c:pt>
                <c:pt idx="42">
                  <c:v>Ryan Reynolds</c:v>
                </c:pt>
                <c:pt idx="43">
                  <c:v>Bradley Cooper</c:v>
                </c:pt>
                <c:pt idx="44">
                  <c:v>Dennis Quaid</c:v>
                </c:pt>
                <c:pt idx="45">
                  <c:v>Al Pacino</c:v>
                </c:pt>
                <c:pt idx="46">
                  <c:v>Colin Firth</c:v>
                </c:pt>
                <c:pt idx="47">
                  <c:v>Emma Stone</c:v>
                </c:pt>
                <c:pt idx="48">
                  <c:v>Jennifer Lawrence</c:v>
                </c:pt>
                <c:pt idx="49">
                  <c:v>Jim Broadbent</c:v>
                </c:pt>
                <c:pt idx="50">
                  <c:v>ChloÃƒÂ« Grace Moretz</c:v>
                </c:pt>
                <c:pt idx="51">
                  <c:v>Joseph Gordon-Levitt</c:v>
                </c:pt>
                <c:pt idx="52">
                  <c:v>Meryl Streep</c:v>
                </c:pt>
                <c:pt idx="53">
                  <c:v>Brendan Fraser</c:v>
                </c:pt>
                <c:pt idx="54">
                  <c:v>Jake Gyllenhaal</c:v>
                </c:pt>
                <c:pt idx="55">
                  <c:v>Kate Winslet</c:v>
                </c:pt>
                <c:pt idx="56">
                  <c:v>Kristen Stewart</c:v>
                </c:pt>
                <c:pt idx="57">
                  <c:v>Ryan Gosling</c:v>
                </c:pt>
                <c:pt idx="58">
                  <c:v>Gary Oldman</c:v>
                </c:pt>
                <c:pt idx="59">
                  <c:v>Jennifer Garner</c:v>
                </c:pt>
                <c:pt idx="60">
                  <c:v>Vin Diesel</c:v>
                </c:pt>
                <c:pt idx="61">
                  <c:v>Rosario Dawson</c:v>
                </c:pt>
                <c:pt idx="62">
                  <c:v>James Franco</c:v>
                </c:pt>
                <c:pt idx="63">
                  <c:v>Tom Wilkinson</c:v>
                </c:pt>
                <c:pt idx="64">
                  <c:v>Tom Hardy</c:v>
                </c:pt>
                <c:pt idx="65">
                  <c:v>Peter Dinklage</c:v>
                </c:pt>
                <c:pt idx="66">
                  <c:v>Oliver Platt</c:v>
                </c:pt>
                <c:pt idx="67">
                  <c:v>Amy Poehler</c:v>
                </c:pt>
                <c:pt idx="68">
                  <c:v>Jet Li</c:v>
                </c:pt>
                <c:pt idx="69">
                  <c:v>Judy Greer</c:v>
                </c:pt>
                <c:pt idx="70">
                  <c:v>Chris Evans</c:v>
                </c:pt>
                <c:pt idx="71">
                  <c:v>Daniel Radcliffe</c:v>
                </c:pt>
                <c:pt idx="72">
                  <c:v>Jeremy Renner</c:v>
                </c:pt>
                <c:pt idx="73">
                  <c:v>Jamie Lee Curtis</c:v>
                </c:pt>
                <c:pt idx="74">
                  <c:v>Anne Hathaway</c:v>
                </c:pt>
                <c:pt idx="75">
                  <c:v>Clint Eastwood</c:v>
                </c:pt>
                <c:pt idx="76">
                  <c:v>Alan Rickman</c:v>
                </c:pt>
                <c:pt idx="77">
                  <c:v>Henry Cavill</c:v>
                </c:pt>
                <c:pt idx="78">
                  <c:v>Benedict Cumberbatch</c:v>
                </c:pt>
                <c:pt idx="79">
                  <c:v>Robin Wright</c:v>
                </c:pt>
                <c:pt idx="80">
                  <c:v>Justin Timberlake</c:v>
                </c:pt>
                <c:pt idx="81">
                  <c:v>Robert Pattinson</c:v>
                </c:pt>
                <c:pt idx="82">
                  <c:v>Salma Hayek</c:v>
                </c:pt>
                <c:pt idx="83">
                  <c:v>Djimon Hounsou</c:v>
                </c:pt>
                <c:pt idx="84">
                  <c:v>Leonard Nimoy</c:v>
                </c:pt>
                <c:pt idx="85">
                  <c:v>Don Cheadle</c:v>
                </c:pt>
                <c:pt idx="86">
                  <c:v>Martin Landau</c:v>
                </c:pt>
                <c:pt idx="87">
                  <c:v>Michael Biehn</c:v>
                </c:pt>
                <c:pt idx="88">
                  <c:v>Alyson Hannigan</c:v>
                </c:pt>
                <c:pt idx="89">
                  <c:v>Kirsten Dunst</c:v>
                </c:pt>
                <c:pt idx="90">
                  <c:v>Jimmy Bennett</c:v>
                </c:pt>
                <c:pt idx="91">
                  <c:v>Bernie Mac</c:v>
                </c:pt>
                <c:pt idx="92">
                  <c:v>Matthew Broderick</c:v>
                </c:pt>
                <c:pt idx="93">
                  <c:v>Toby Jones</c:v>
                </c:pt>
                <c:pt idx="94">
                  <c:v>Alfre Woodard</c:v>
                </c:pt>
                <c:pt idx="95">
                  <c:v>Josh Hutcherson</c:v>
                </c:pt>
                <c:pt idx="96">
                  <c:v>Jon Lovitz</c:v>
                </c:pt>
                <c:pt idx="97">
                  <c:v>Logan Lerman</c:v>
                </c:pt>
                <c:pt idx="98">
                  <c:v>Adam Scott</c:v>
                </c:pt>
                <c:pt idx="99">
                  <c:v>Sarah Michelle Gellar</c:v>
                </c:pt>
                <c:pt idx="100">
                  <c:v>Mila Kunis</c:v>
                </c:pt>
                <c:pt idx="101">
                  <c:v>Viggo Mortensen</c:v>
                </c:pt>
                <c:pt idx="102">
                  <c:v>Alexa PenaVega</c:v>
                </c:pt>
                <c:pt idx="103">
                  <c:v>Mo'Nique</c:v>
                </c:pt>
                <c:pt idx="104">
                  <c:v>Woody Allen</c:v>
                </c:pt>
                <c:pt idx="105">
                  <c:v>Christopher Lee</c:v>
                </c:pt>
                <c:pt idx="106">
                  <c:v>Joe Mantegna</c:v>
                </c:pt>
                <c:pt idx="107">
                  <c:v>Vivica A. Fox</c:v>
                </c:pt>
                <c:pt idx="108">
                  <c:v>Jada Pinkett Smith</c:v>
                </c:pt>
                <c:pt idx="109">
                  <c:v>Demi Moore</c:v>
                </c:pt>
                <c:pt idx="110">
                  <c:v>Michael Fassbender</c:v>
                </c:pt>
                <c:pt idx="111">
                  <c:v>Catherine O'Hara</c:v>
                </c:pt>
                <c:pt idx="112">
                  <c:v>Haley Joel Osment</c:v>
                </c:pt>
                <c:pt idx="113">
                  <c:v>Jon Favreau</c:v>
                </c:pt>
                <c:pt idx="114">
                  <c:v>Bob Hoskins</c:v>
                </c:pt>
                <c:pt idx="115">
                  <c:v>Anna Kendrick</c:v>
                </c:pt>
                <c:pt idx="116">
                  <c:v>Robert Duvall</c:v>
                </c:pt>
                <c:pt idx="117">
                  <c:v>Charlize Theron</c:v>
                </c:pt>
                <c:pt idx="118">
                  <c:v>Gary Cole</c:v>
                </c:pt>
                <c:pt idx="119">
                  <c:v>Rufus Sewell</c:v>
                </c:pt>
                <c:pt idx="120">
                  <c:v>Zooey Deschanel</c:v>
                </c:pt>
                <c:pt idx="121">
                  <c:v>Madeline Carroll</c:v>
                </c:pt>
                <c:pt idx="122">
                  <c:v>Alex Pettyfer</c:v>
                </c:pt>
                <c:pt idx="123">
                  <c:v>Radha Mitchell</c:v>
                </c:pt>
                <c:pt idx="124">
                  <c:v>Costas Mandylor</c:v>
                </c:pt>
                <c:pt idx="125">
                  <c:v>Michael Jai White</c:v>
                </c:pt>
                <c:pt idx="126">
                  <c:v>Nia Long</c:v>
                </c:pt>
                <c:pt idx="127">
                  <c:v>Christopher Lambert</c:v>
                </c:pt>
                <c:pt idx="128">
                  <c:v>CCH Pounder</c:v>
                </c:pt>
                <c:pt idx="129">
                  <c:v>Bryce Dallas Howard</c:v>
                </c:pt>
                <c:pt idx="130">
                  <c:v>Jon Hamm</c:v>
                </c:pt>
                <c:pt idx="131">
                  <c:v>Dominic Cooper</c:v>
                </c:pt>
                <c:pt idx="132">
                  <c:v>Ty Burrell</c:v>
                </c:pt>
                <c:pt idx="133">
                  <c:v>Michael Gough</c:v>
                </c:pt>
                <c:pt idx="134">
                  <c:v>Noel Fisher</c:v>
                </c:pt>
                <c:pt idx="135">
                  <c:v>Heath Ledger</c:v>
                </c:pt>
                <c:pt idx="136">
                  <c:v>Chazz Palminteri</c:v>
                </c:pt>
                <c:pt idx="137">
                  <c:v>Vanessa Williams</c:v>
                </c:pt>
                <c:pt idx="138">
                  <c:v>Ray Winstone</c:v>
                </c:pt>
                <c:pt idx="139">
                  <c:v>Ioan Gruffudd</c:v>
                </c:pt>
                <c:pt idx="140">
                  <c:v>Holly Hunter</c:v>
                </c:pt>
                <c:pt idx="141">
                  <c:v>Li Gong</c:v>
                </c:pt>
                <c:pt idx="142">
                  <c:v>Bruce Greenwood</c:v>
                </c:pt>
                <c:pt idx="143">
                  <c:v>Adam Goldberg</c:v>
                </c:pt>
                <c:pt idx="144">
                  <c:v>David Oyelowo</c:v>
                </c:pt>
                <c:pt idx="145">
                  <c:v>Jason Flemyng</c:v>
                </c:pt>
                <c:pt idx="146">
                  <c:v>Steve Carell</c:v>
                </c:pt>
                <c:pt idx="147">
                  <c:v>Connie Nielsen</c:v>
                </c:pt>
                <c:pt idx="148">
                  <c:v>LL Cool J</c:v>
                </c:pt>
                <c:pt idx="149">
                  <c:v>Anjelica Huston</c:v>
                </c:pt>
                <c:pt idx="150">
                  <c:v>Matt Bomer</c:v>
                </c:pt>
                <c:pt idx="151">
                  <c:v>Kelly Preston</c:v>
                </c:pt>
                <c:pt idx="152">
                  <c:v>Stephen Root</c:v>
                </c:pt>
                <c:pt idx="153">
                  <c:v>Muse Watson</c:v>
                </c:pt>
                <c:pt idx="154">
                  <c:v>Bill Cobbs</c:v>
                </c:pt>
                <c:pt idx="155">
                  <c:v>Mekhi Phifer</c:v>
                </c:pt>
                <c:pt idx="156">
                  <c:v>Lea Thompson</c:v>
                </c:pt>
                <c:pt idx="157">
                  <c:v>Macaulay Culkin</c:v>
                </c:pt>
                <c:pt idx="158">
                  <c:v>Miriam Margolyes</c:v>
                </c:pt>
                <c:pt idx="159">
                  <c:v>Dane Cook</c:v>
                </c:pt>
                <c:pt idx="160">
                  <c:v>Omar Epps</c:v>
                </c:pt>
                <c:pt idx="161">
                  <c:v>Jennifer Jason Leigh</c:v>
                </c:pt>
                <c:pt idx="162">
                  <c:v>Liam Aiken</c:v>
                </c:pt>
                <c:pt idx="163">
                  <c:v>George Kennedy</c:v>
                </c:pt>
                <c:pt idx="164">
                  <c:v>Alicia Witt</c:v>
                </c:pt>
                <c:pt idx="165">
                  <c:v>Tina Fey</c:v>
                </c:pt>
                <c:pt idx="166">
                  <c:v>Daniel Roebuck</c:v>
                </c:pt>
                <c:pt idx="167">
                  <c:v>Victor Wong</c:v>
                </c:pt>
                <c:pt idx="168">
                  <c:v>Minnie Driver</c:v>
                </c:pt>
                <c:pt idx="169">
                  <c:v>Christoph Waltz</c:v>
                </c:pt>
                <c:pt idx="170">
                  <c:v>Aidan Turner</c:v>
                </c:pt>
                <c:pt idx="171">
                  <c:v>Glenn Morshower</c:v>
                </c:pt>
                <c:pt idx="172">
                  <c:v>Charlie Hunnam</c:v>
                </c:pt>
                <c:pt idx="173">
                  <c:v>John Ratzenberger</c:v>
                </c:pt>
                <c:pt idx="174">
                  <c:v>Janeane Garofalo</c:v>
                </c:pt>
                <c:pt idx="175">
                  <c:v>Ed Begley Jr.</c:v>
                </c:pt>
                <c:pt idx="176">
                  <c:v>Tony Curran</c:v>
                </c:pt>
                <c:pt idx="177">
                  <c:v>Eva Green</c:v>
                </c:pt>
                <c:pt idx="178">
                  <c:v>Oprah Winfrey</c:v>
                </c:pt>
                <c:pt idx="179">
                  <c:v>Cary-Hiroyuki Tagawa</c:v>
                </c:pt>
                <c:pt idx="180">
                  <c:v>Michael Imperioli</c:v>
                </c:pt>
                <c:pt idx="181">
                  <c:v>Martin Short</c:v>
                </c:pt>
                <c:pt idx="182">
                  <c:v>Will Forte</c:v>
                </c:pt>
                <c:pt idx="183">
                  <c:v>Ming-Na Wen</c:v>
                </c:pt>
                <c:pt idx="184">
                  <c:v>Bella Thorne</c:v>
                </c:pt>
                <c:pt idx="185">
                  <c:v>Roger Rees</c:v>
                </c:pt>
                <c:pt idx="186">
                  <c:v>Steve Coogan</c:v>
                </c:pt>
                <c:pt idx="187">
                  <c:v>Tom Selleck</c:v>
                </c:pt>
                <c:pt idx="188">
                  <c:v>LeVar Burton</c:v>
                </c:pt>
                <c:pt idx="189">
                  <c:v>Charlotte Rampling</c:v>
                </c:pt>
                <c:pt idx="190">
                  <c:v>Judge Reinhold</c:v>
                </c:pt>
                <c:pt idx="191">
                  <c:v>Delroy Lindo</c:v>
                </c:pt>
                <c:pt idx="192">
                  <c:v>Michael Kelly</c:v>
                </c:pt>
                <c:pt idx="193">
                  <c:v>Billy Burke</c:v>
                </c:pt>
                <c:pt idx="194">
                  <c:v>Jim Belushi</c:v>
                </c:pt>
                <c:pt idx="195">
                  <c:v>Peter Greene</c:v>
                </c:pt>
                <c:pt idx="196">
                  <c:v>Eileen Brennan</c:v>
                </c:pt>
                <c:pt idx="197">
                  <c:v>Olivia Wilde</c:v>
                </c:pt>
                <c:pt idx="198">
                  <c:v>Bojana Novakovic</c:v>
                </c:pt>
                <c:pt idx="199">
                  <c:v>Robert Forster</c:v>
                </c:pt>
                <c:pt idx="200">
                  <c:v>Erika Christensen</c:v>
                </c:pt>
                <c:pt idx="201">
                  <c:v>Hector Elizondo</c:v>
                </c:pt>
                <c:pt idx="202">
                  <c:v>Sophia Myles</c:v>
                </c:pt>
                <c:pt idx="203">
                  <c:v>Norman Reedus</c:v>
                </c:pt>
                <c:pt idx="204">
                  <c:v>Jennifer Ehle</c:v>
                </c:pt>
                <c:pt idx="205">
                  <c:v>Louis Lombardi</c:v>
                </c:pt>
                <c:pt idx="206">
                  <c:v>Mike Starr</c:v>
                </c:pt>
                <c:pt idx="207">
                  <c:v>Natasha Lyonne</c:v>
                </c:pt>
                <c:pt idx="208">
                  <c:v>John Witherspoon</c:v>
                </c:pt>
                <c:pt idx="209">
                  <c:v>Andrew Garfield</c:v>
                </c:pt>
                <c:pt idx="210">
                  <c:v>Olivia Munn</c:v>
                </c:pt>
                <c:pt idx="211">
                  <c:v>Matthew Perry</c:v>
                </c:pt>
                <c:pt idx="212">
                  <c:v>Topher Grace</c:v>
                </c:pt>
                <c:pt idx="213">
                  <c:v>Alison Brie</c:v>
                </c:pt>
                <c:pt idx="214">
                  <c:v>Mira Sorvino</c:v>
                </c:pt>
                <c:pt idx="215">
                  <c:v>Jay Hernandez</c:v>
                </c:pt>
                <c:pt idx="216">
                  <c:v>Adam Baldwin</c:v>
                </c:pt>
                <c:pt idx="217">
                  <c:v>Sarah Silverman</c:v>
                </c:pt>
                <c:pt idx="218">
                  <c:v>Stockard Channing</c:v>
                </c:pt>
                <c:pt idx="219">
                  <c:v>Scott Glenn</c:v>
                </c:pt>
                <c:pt idx="220">
                  <c:v>Cicely Tyson</c:v>
                </c:pt>
                <c:pt idx="221">
                  <c:v>Shannon Elizabeth</c:v>
                </c:pt>
                <c:pt idx="222">
                  <c:v>Michiel Huisman</c:v>
                </c:pt>
                <c:pt idx="223">
                  <c:v>Lin Shaye</c:v>
                </c:pt>
                <c:pt idx="224">
                  <c:v>Elizabeth Daily</c:v>
                </c:pt>
                <c:pt idx="225">
                  <c:v>Vanessa Redgrave</c:v>
                </c:pt>
                <c:pt idx="226">
                  <c:v>Carmen Electra</c:v>
                </c:pt>
                <c:pt idx="227">
                  <c:v>Emily Watson</c:v>
                </c:pt>
                <c:pt idx="228">
                  <c:v>Harry Lennix</c:v>
                </c:pt>
                <c:pt idx="229">
                  <c:v>Meat Loaf</c:v>
                </c:pt>
                <c:pt idx="230">
                  <c:v>Mike Vogel</c:v>
                </c:pt>
                <c:pt idx="231">
                  <c:v>Dianne Wiest</c:v>
                </c:pt>
                <c:pt idx="232">
                  <c:v>Romola Garai</c:v>
                </c:pt>
                <c:pt idx="233">
                  <c:v>Zachary Gordon</c:v>
                </c:pt>
                <c:pt idx="234">
                  <c:v>Leighton Meester</c:v>
                </c:pt>
                <c:pt idx="235">
                  <c:v>Chris Brown</c:v>
                </c:pt>
                <c:pt idx="236">
                  <c:v>Mark Addy</c:v>
                </c:pt>
                <c:pt idx="237">
                  <c:v>Bingbing Li</c:v>
                </c:pt>
                <c:pt idx="238">
                  <c:v>Eddie Marsan</c:v>
                </c:pt>
                <c:pt idx="239">
                  <c:v>Kelly Macdonald</c:v>
                </c:pt>
                <c:pt idx="240">
                  <c:v>Jeanne Tripplehorn</c:v>
                </c:pt>
                <c:pt idx="241">
                  <c:v>Damon Wayans Jr.</c:v>
                </c:pt>
                <c:pt idx="242">
                  <c:v>Jack McBrayer</c:v>
                </c:pt>
                <c:pt idx="243">
                  <c:v>Nick Stahl</c:v>
                </c:pt>
                <c:pt idx="244">
                  <c:v>Bruce Spence</c:v>
                </c:pt>
                <c:pt idx="245">
                  <c:v>Zack Ward</c:v>
                </c:pt>
                <c:pt idx="246">
                  <c:v>Essie Davis</c:v>
                </c:pt>
                <c:pt idx="247">
                  <c:v>Josh Gad</c:v>
                </c:pt>
                <c:pt idx="248">
                  <c:v>Toby Stephens</c:v>
                </c:pt>
                <c:pt idx="249">
                  <c:v>John Michael Higgins</c:v>
                </c:pt>
                <c:pt idx="250">
                  <c:v>James D'Arcy</c:v>
                </c:pt>
                <c:pt idx="251">
                  <c:v>Jim Parsons</c:v>
                </c:pt>
                <c:pt idx="252">
                  <c:v>Miguel Ferrer</c:v>
                </c:pt>
                <c:pt idx="253">
                  <c:v>Clint Howard</c:v>
                </c:pt>
                <c:pt idx="254">
                  <c:v>Scott Porter</c:v>
                </c:pt>
                <c:pt idx="255">
                  <c:v>Tim Blake Nelson</c:v>
                </c:pt>
                <c:pt idx="256">
                  <c:v>James Corden</c:v>
                </c:pt>
                <c:pt idx="257">
                  <c:v>Jason Patric</c:v>
                </c:pt>
                <c:pt idx="258">
                  <c:v>Joe Morton</c:v>
                </c:pt>
                <c:pt idx="259">
                  <c:v>Abbie Cornish</c:v>
                </c:pt>
                <c:pt idx="260">
                  <c:v>Ben Gazzara</c:v>
                </c:pt>
                <c:pt idx="261">
                  <c:v>Chris Noth</c:v>
                </c:pt>
                <c:pt idx="262">
                  <c:v>Frank Welker</c:v>
                </c:pt>
                <c:pt idx="263">
                  <c:v>Alexander Gould</c:v>
                </c:pt>
                <c:pt idx="264">
                  <c:v>Orlando Bloom</c:v>
                </c:pt>
                <c:pt idx="265">
                  <c:v>Michael Jeter</c:v>
                </c:pt>
                <c:pt idx="266">
                  <c:v>Denis Leary</c:v>
                </c:pt>
                <c:pt idx="267">
                  <c:v>Greg Grunberg</c:v>
                </c:pt>
                <c:pt idx="268">
                  <c:v>William Smith</c:v>
                </c:pt>
                <c:pt idx="269">
                  <c:v>F. Murray Abraham</c:v>
                </c:pt>
                <c:pt idx="270">
                  <c:v>Wood Harris</c:v>
                </c:pt>
                <c:pt idx="271">
                  <c:v>Tia Carrere</c:v>
                </c:pt>
                <c:pt idx="272">
                  <c:v>Richard Tyson</c:v>
                </c:pt>
                <c:pt idx="273">
                  <c:v>Loretta Devine</c:v>
                </c:pt>
                <c:pt idx="274">
                  <c:v>Julia Ormond</c:v>
                </c:pt>
                <c:pt idx="275">
                  <c:v>Peter Coyote</c:v>
                </c:pt>
                <c:pt idx="276">
                  <c:v>Albert Brooks</c:v>
                </c:pt>
                <c:pt idx="277">
                  <c:v>Sanaa Lathan</c:v>
                </c:pt>
                <c:pt idx="278">
                  <c:v>Jeremy Irvine</c:v>
                </c:pt>
                <c:pt idx="279">
                  <c:v>Frank Langella</c:v>
                </c:pt>
                <c:pt idx="280">
                  <c:v>Vincent Pastore</c:v>
                </c:pt>
                <c:pt idx="281">
                  <c:v>Max Minghella</c:v>
                </c:pt>
                <c:pt idx="282">
                  <c:v>Jenna Fischer</c:v>
                </c:pt>
                <c:pt idx="283">
                  <c:v>Goran Visnjic</c:v>
                </c:pt>
                <c:pt idx="284">
                  <c:v>QuvenzhanÃƒÂ© Wallis</c:v>
                </c:pt>
                <c:pt idx="285">
                  <c:v>Maura Tierney</c:v>
                </c:pt>
                <c:pt idx="286">
                  <c:v>Michael Rapaport</c:v>
                </c:pt>
                <c:pt idx="287">
                  <c:v>Michael Smiley</c:v>
                </c:pt>
                <c:pt idx="288">
                  <c:v>Eric Dane</c:v>
                </c:pt>
                <c:pt idx="289">
                  <c:v>Patrick Fugit</c:v>
                </c:pt>
                <c:pt idx="290">
                  <c:v>Natascha McElhone</c:v>
                </c:pt>
                <c:pt idx="291">
                  <c:v>Taylor Lautner</c:v>
                </c:pt>
                <c:pt idx="292">
                  <c:v>Ki Hong Lee</c:v>
                </c:pt>
                <c:pt idx="293">
                  <c:v>Romany Malco</c:v>
                </c:pt>
                <c:pt idx="294">
                  <c:v>Colm Feore</c:v>
                </c:pt>
                <c:pt idx="295">
                  <c:v>Gary Dourdan</c:v>
                </c:pt>
                <c:pt idx="296">
                  <c:v>Cedric the Entertainer</c:v>
                </c:pt>
                <c:pt idx="297">
                  <c:v>Sean Pertwee</c:v>
                </c:pt>
                <c:pt idx="298">
                  <c:v>Clifton Collins Jr.</c:v>
                </c:pt>
                <c:pt idx="299">
                  <c:v>Marc Blucas</c:v>
                </c:pt>
                <c:pt idx="300">
                  <c:v>Jon Heder</c:v>
                </c:pt>
                <c:pt idx="301">
                  <c:v>Taylor Negron</c:v>
                </c:pt>
                <c:pt idx="302">
                  <c:v>Marlon Brando</c:v>
                </c:pt>
                <c:pt idx="303">
                  <c:v>Eric Idle</c:v>
                </c:pt>
                <c:pt idx="304">
                  <c:v>David Carradine</c:v>
                </c:pt>
                <c:pt idx="305">
                  <c:v>Julie Walters</c:v>
                </c:pt>
                <c:pt idx="306">
                  <c:v>Eddie Redmayne</c:v>
                </c:pt>
                <c:pt idx="307">
                  <c:v>Margot Kidder</c:v>
                </c:pt>
                <c:pt idx="308">
                  <c:v>Quentin Tarantino</c:v>
                </c:pt>
                <c:pt idx="309">
                  <c:v>Jaime King</c:v>
                </c:pt>
                <c:pt idx="310">
                  <c:v>Deborah Kara Unger</c:v>
                </c:pt>
                <c:pt idx="311">
                  <c:v>Lauren Holly</c:v>
                </c:pt>
                <c:pt idx="312">
                  <c:v>Jonathan Winters</c:v>
                </c:pt>
                <c:pt idx="313">
                  <c:v>Adam Garcia</c:v>
                </c:pt>
                <c:pt idx="314">
                  <c:v>Don Johnson</c:v>
                </c:pt>
                <c:pt idx="315">
                  <c:v>Kevin McNally</c:v>
                </c:pt>
                <c:pt idx="316">
                  <c:v>Virginia Madsen</c:v>
                </c:pt>
                <c:pt idx="317">
                  <c:v>Jim Sturgess</c:v>
                </c:pt>
                <c:pt idx="318">
                  <c:v>Clea DuVall</c:v>
                </c:pt>
                <c:pt idx="319">
                  <c:v>Imelda Staunton</c:v>
                </c:pt>
                <c:pt idx="320">
                  <c:v>Fisher Stevens</c:v>
                </c:pt>
                <c:pt idx="321">
                  <c:v>Julian Sands</c:v>
                </c:pt>
                <c:pt idx="322">
                  <c:v>Javier Botet</c:v>
                </c:pt>
                <c:pt idx="323">
                  <c:v>Bokeem Woodbine</c:v>
                </c:pt>
                <c:pt idx="324">
                  <c:v>Lisa Ann Walter</c:v>
                </c:pt>
                <c:pt idx="325">
                  <c:v>Brian Dennehy</c:v>
                </c:pt>
                <c:pt idx="326">
                  <c:v>Busy Philipps</c:v>
                </c:pt>
                <c:pt idx="327">
                  <c:v>Michael Wincott</c:v>
                </c:pt>
                <c:pt idx="328">
                  <c:v>Jimmy Fallon</c:v>
                </c:pt>
                <c:pt idx="329">
                  <c:v>Catherine Deneuve</c:v>
                </c:pt>
                <c:pt idx="330">
                  <c:v>Stephen Rea</c:v>
                </c:pt>
                <c:pt idx="331">
                  <c:v>Jordi MollÃƒÂ </c:v>
                </c:pt>
                <c:pt idx="332">
                  <c:v>Sarah Roemer</c:v>
                </c:pt>
                <c:pt idx="333">
                  <c:v>Takeshi Kaneshiro</c:v>
                </c:pt>
                <c:pt idx="334">
                  <c:v>Ethan Embry</c:v>
                </c:pt>
                <c:pt idx="335">
                  <c:v>Wilford Brimley</c:v>
                </c:pt>
                <c:pt idx="336">
                  <c:v>Tom Skerritt</c:v>
                </c:pt>
                <c:pt idx="337">
                  <c:v>Patton Oswalt</c:v>
                </c:pt>
                <c:pt idx="338">
                  <c:v>Rick Yune</c:v>
                </c:pt>
                <c:pt idx="339">
                  <c:v>Natasha Henstridge</c:v>
                </c:pt>
                <c:pt idx="340">
                  <c:v>Dylan Baker</c:v>
                </c:pt>
                <c:pt idx="341">
                  <c:v>Heather O'Rourke</c:v>
                </c:pt>
                <c:pt idx="342">
                  <c:v>Danneel Ackles</c:v>
                </c:pt>
                <c:pt idx="343">
                  <c:v>Drake Bell</c:v>
                </c:pt>
                <c:pt idx="344">
                  <c:v>Gregory Smith</c:v>
                </c:pt>
                <c:pt idx="345">
                  <c:v>Julie Benz</c:v>
                </c:pt>
                <c:pt idx="346">
                  <c:v>Kevin Zegers</c:v>
                </c:pt>
                <c:pt idx="347">
                  <c:v>Marley Shelton</c:v>
                </c:pt>
                <c:pt idx="348">
                  <c:v>Archie Panjabi</c:v>
                </c:pt>
                <c:pt idx="349">
                  <c:v>Richard E. Grant</c:v>
                </c:pt>
                <c:pt idx="350">
                  <c:v>David Paymer</c:v>
                </c:pt>
                <c:pt idx="351">
                  <c:v>Laura Harring</c:v>
                </c:pt>
                <c:pt idx="352">
                  <c:v>Illeana Douglas</c:v>
                </c:pt>
                <c:pt idx="353">
                  <c:v>Callum Rennie</c:v>
                </c:pt>
                <c:pt idx="354">
                  <c:v>Ken Howard</c:v>
                </c:pt>
                <c:pt idx="355">
                  <c:v>Frances Fisher</c:v>
                </c:pt>
                <c:pt idx="356">
                  <c:v>Rob Riggle</c:v>
                </c:pt>
                <c:pt idx="357">
                  <c:v>Hope Davis</c:v>
                </c:pt>
                <c:pt idx="358">
                  <c:v>Josh Charles</c:v>
                </c:pt>
                <c:pt idx="359">
                  <c:v>Mark Gatiss</c:v>
                </c:pt>
                <c:pt idx="360">
                  <c:v>Eddie Cibrian</c:v>
                </c:pt>
                <c:pt idx="361">
                  <c:v>Annabella Sciorra</c:v>
                </c:pt>
                <c:pt idx="362">
                  <c:v>Emir Kusturica</c:v>
                </c:pt>
                <c:pt idx="363">
                  <c:v>Joe Lo Truglio</c:v>
                </c:pt>
                <c:pt idx="364">
                  <c:v>Mara Wilson</c:v>
                </c:pt>
                <c:pt idx="365">
                  <c:v>Ellen Burstyn</c:v>
                </c:pt>
                <c:pt idx="366">
                  <c:v>Dolly Parton</c:v>
                </c:pt>
                <c:pt idx="367">
                  <c:v>Rip Torn</c:v>
                </c:pt>
                <c:pt idx="368">
                  <c:v>Harold Perrineau</c:v>
                </c:pt>
                <c:pt idx="369">
                  <c:v>Paul Hogan</c:v>
                </c:pt>
                <c:pt idx="370">
                  <c:v>Luke Bracey</c:v>
                </c:pt>
                <c:pt idx="371">
                  <c:v>Lena Olin</c:v>
                </c:pt>
                <c:pt idx="372">
                  <c:v>Bailee Madison</c:v>
                </c:pt>
                <c:pt idx="373">
                  <c:v>Heather Locklear</c:v>
                </c:pt>
                <c:pt idx="374">
                  <c:v>Tyler James Williams</c:v>
                </c:pt>
                <c:pt idx="375">
                  <c:v>Laura Ramsey</c:v>
                </c:pt>
                <c:pt idx="376">
                  <c:v>Frank Grillo</c:v>
                </c:pt>
                <c:pt idx="377">
                  <c:v>Tom Berenger</c:v>
                </c:pt>
                <c:pt idx="378">
                  <c:v>Kyra Sedgwick</c:v>
                </c:pt>
                <c:pt idx="379">
                  <c:v>Donald Faison</c:v>
                </c:pt>
                <c:pt idx="380">
                  <c:v>Scout Taylor-Compton</c:v>
                </c:pt>
                <c:pt idx="381">
                  <c:v>Willie Garson</c:v>
                </c:pt>
                <c:pt idx="382">
                  <c:v>Seymour Cassel</c:v>
                </c:pt>
                <c:pt idx="383">
                  <c:v>Judith Barsi</c:v>
                </c:pt>
                <c:pt idx="384">
                  <c:v>Ian Somerhalder</c:v>
                </c:pt>
                <c:pt idx="385">
                  <c:v>Dean Stockwell</c:v>
                </c:pt>
                <c:pt idx="386">
                  <c:v>Roy Scheider</c:v>
                </c:pt>
                <c:pt idx="387">
                  <c:v>Mackenzie Foy</c:v>
                </c:pt>
                <c:pt idx="388">
                  <c:v>Shailene Woodley</c:v>
                </c:pt>
                <c:pt idx="389">
                  <c:v>Kath Soucie</c:v>
                </c:pt>
                <c:pt idx="390">
                  <c:v>Diedrich Bader</c:v>
                </c:pt>
                <c:pt idx="391">
                  <c:v>Mako</c:v>
                </c:pt>
                <c:pt idx="392">
                  <c:v>Andrew Fiscella</c:v>
                </c:pt>
                <c:pt idx="393">
                  <c:v>Dan Byrd</c:v>
                </c:pt>
                <c:pt idx="394">
                  <c:v>Craig T. Nelson</c:v>
                </c:pt>
                <c:pt idx="395">
                  <c:v>Nia Vardalos</c:v>
                </c:pt>
                <c:pt idx="396">
                  <c:v>Kristin Scott Thomas</c:v>
                </c:pt>
                <c:pt idx="397">
                  <c:v>Joan Allen</c:v>
                </c:pt>
                <c:pt idx="398">
                  <c:v>Julie Christie</c:v>
                </c:pt>
                <c:pt idx="399">
                  <c:v>Henry Ian Cusick</c:v>
                </c:pt>
                <c:pt idx="400">
                  <c:v>Leslie Bibb</c:v>
                </c:pt>
                <c:pt idx="401">
                  <c:v>Alison Lohman</c:v>
                </c:pt>
                <c:pt idx="402">
                  <c:v>Kieran Culkin</c:v>
                </c:pt>
                <c:pt idx="403">
                  <c:v>Khandi Alexander</c:v>
                </c:pt>
                <c:pt idx="404">
                  <c:v>Thomas Kretschmann</c:v>
                </c:pt>
                <c:pt idx="405">
                  <c:v>Fred Gwynne</c:v>
                </c:pt>
                <c:pt idx="406">
                  <c:v>Sean Patrick Thomas</c:v>
                </c:pt>
                <c:pt idx="407">
                  <c:v>Kathleen Turner</c:v>
                </c:pt>
                <c:pt idx="408">
                  <c:v>Isabella Rossellini</c:v>
                </c:pt>
                <c:pt idx="409">
                  <c:v>Nate Parker</c:v>
                </c:pt>
                <c:pt idx="410">
                  <c:v>Daryl Sabara</c:v>
                </c:pt>
                <c:pt idx="411">
                  <c:v>Brad Garrett</c:v>
                </c:pt>
                <c:pt idx="412">
                  <c:v>Giancarlo Giannini</c:v>
                </c:pt>
                <c:pt idx="413">
                  <c:v>Albert Finney</c:v>
                </c:pt>
                <c:pt idx="414">
                  <c:v>Tim Holmes</c:v>
                </c:pt>
                <c:pt idx="415">
                  <c:v>Peter Capaldi</c:v>
                </c:pt>
                <c:pt idx="416">
                  <c:v>Sofia Boutella</c:v>
                </c:pt>
                <c:pt idx="417">
                  <c:v>Tzi Ma</c:v>
                </c:pt>
                <c:pt idx="418">
                  <c:v>Steve Bastoni</c:v>
                </c:pt>
                <c:pt idx="419">
                  <c:v>Kelli Garner</c:v>
                </c:pt>
                <c:pt idx="420">
                  <c:v>Seychelle Gabriel</c:v>
                </c:pt>
                <c:pt idx="421">
                  <c:v>Elisabeth Harnois</c:v>
                </c:pt>
                <c:pt idx="422">
                  <c:v>Sam Shepard</c:v>
                </c:pt>
                <c:pt idx="423">
                  <c:v>Matt Frewer</c:v>
                </c:pt>
                <c:pt idx="424">
                  <c:v>Kevin Rankin</c:v>
                </c:pt>
                <c:pt idx="425">
                  <c:v>Colin Salmon</c:v>
                </c:pt>
                <c:pt idx="426">
                  <c:v>Mark Rylance</c:v>
                </c:pt>
                <c:pt idx="427">
                  <c:v>Ronny Cox</c:v>
                </c:pt>
                <c:pt idx="428">
                  <c:v>Karen Allen</c:v>
                </c:pt>
                <c:pt idx="429">
                  <c:v>Suraj Sharma</c:v>
                </c:pt>
                <c:pt idx="430">
                  <c:v>Nathan Lane</c:v>
                </c:pt>
                <c:pt idx="431">
                  <c:v>Shelley Conn</c:v>
                </c:pt>
                <c:pt idx="432">
                  <c:v>Phaldut Sharma</c:v>
                </c:pt>
                <c:pt idx="433">
                  <c:v>Jamie RenÃƒÂ©e Smith</c:v>
                </c:pt>
                <c:pt idx="434">
                  <c:v>Vincent Schiavelli</c:v>
                </c:pt>
                <c:pt idx="435">
                  <c:v>Mahadeo Shivraj</c:v>
                </c:pt>
                <c:pt idx="436">
                  <c:v>Jacob Tremblay</c:v>
                </c:pt>
                <c:pt idx="437">
                  <c:v>Sean Hayes</c:v>
                </c:pt>
                <c:pt idx="438">
                  <c:v>Del Zamora</c:v>
                </c:pt>
                <c:pt idx="439">
                  <c:v>Eartha Kitt</c:v>
                </c:pt>
                <c:pt idx="440">
                  <c:v>Jake Busey</c:v>
                </c:pt>
                <c:pt idx="441">
                  <c:v>Frances Conroy</c:v>
                </c:pt>
                <c:pt idx="442">
                  <c:v>Jamie Kennedy</c:v>
                </c:pt>
                <c:pt idx="443">
                  <c:v>Francesca Capaldi</c:v>
                </c:pt>
                <c:pt idx="444">
                  <c:v>Hayley Atwell</c:v>
                </c:pt>
                <c:pt idx="445">
                  <c:v>Christopher Masterson</c:v>
                </c:pt>
                <c:pt idx="446">
                  <c:v>Mei MelanÃƒÂ§on</c:v>
                </c:pt>
                <c:pt idx="447">
                  <c:v>Marsha Thomason</c:v>
                </c:pt>
                <c:pt idx="448">
                  <c:v>Curtiss Cook</c:v>
                </c:pt>
                <c:pt idx="449">
                  <c:v>Alun Armstrong</c:v>
                </c:pt>
                <c:pt idx="450">
                  <c:v>Paddy Considine</c:v>
                </c:pt>
                <c:pt idx="451">
                  <c:v>Shirley Henderson</c:v>
                </c:pt>
                <c:pt idx="452">
                  <c:v>Jeff Bennett</c:v>
                </c:pt>
                <c:pt idx="453">
                  <c:v>Amber Stevens West</c:v>
                </c:pt>
                <c:pt idx="454">
                  <c:v>Raymond Cruz</c:v>
                </c:pt>
                <c:pt idx="455">
                  <c:v>Larry Miller</c:v>
                </c:pt>
                <c:pt idx="456">
                  <c:v>Seth MacFarlane</c:v>
                </c:pt>
                <c:pt idx="457">
                  <c:v>Quincy Jones</c:v>
                </c:pt>
                <c:pt idx="458">
                  <c:v>Michael Emerson</c:v>
                </c:pt>
                <c:pt idx="459">
                  <c:v>Charlie Rowe</c:v>
                </c:pt>
                <c:pt idx="460">
                  <c:v>Fergie</c:v>
                </c:pt>
                <c:pt idx="461">
                  <c:v>Olivia Williams</c:v>
                </c:pt>
                <c:pt idx="462">
                  <c:v>Bob Neill</c:v>
                </c:pt>
                <c:pt idx="463">
                  <c:v>Mia Farrow</c:v>
                </c:pt>
                <c:pt idx="464">
                  <c:v>Pedro ArmendÃƒÂ¡riz Jr.</c:v>
                </c:pt>
                <c:pt idx="465">
                  <c:v>Sasha Roiz</c:v>
                </c:pt>
                <c:pt idx="466">
                  <c:v>Ariana Richards</c:v>
                </c:pt>
                <c:pt idx="467">
                  <c:v>Jerry Stiller</c:v>
                </c:pt>
                <c:pt idx="468">
                  <c:v>Nicholas Lea</c:v>
                </c:pt>
                <c:pt idx="469">
                  <c:v>Ayelet Zurer</c:v>
                </c:pt>
                <c:pt idx="470">
                  <c:v>Bai Ling</c:v>
                </c:pt>
                <c:pt idx="471">
                  <c:v>Raven-SymonÃƒÂ©</c:v>
                </c:pt>
                <c:pt idx="472">
                  <c:v>Mhairi Calvey</c:v>
                </c:pt>
                <c:pt idx="473">
                  <c:v>David Gant</c:v>
                </c:pt>
                <c:pt idx="474">
                  <c:v>Rory Culkin</c:v>
                </c:pt>
                <c:pt idx="475">
                  <c:v>Rupert Everett</c:v>
                </c:pt>
                <c:pt idx="476">
                  <c:v>Tim Conway</c:v>
                </c:pt>
                <c:pt idx="477">
                  <c:v>Lili Taylor</c:v>
                </c:pt>
                <c:pt idx="478">
                  <c:v>David Hyde Pierce</c:v>
                </c:pt>
                <c:pt idx="479">
                  <c:v>Theo James</c:v>
                </c:pt>
                <c:pt idx="480">
                  <c:v>James Martin Kelly</c:v>
                </c:pt>
                <c:pt idx="481">
                  <c:v>Talisa Soto</c:v>
                </c:pt>
                <c:pt idx="482">
                  <c:v>Ron Howard</c:v>
                </c:pt>
                <c:pt idx="483">
                  <c:v>Roxanne McKee</c:v>
                </c:pt>
                <c:pt idx="484">
                  <c:v>Will Patton</c:v>
                </c:pt>
                <c:pt idx="485">
                  <c:v>Rami Malek</c:v>
                </c:pt>
                <c:pt idx="486">
                  <c:v>Finn Wittrock</c:v>
                </c:pt>
                <c:pt idx="487">
                  <c:v>Sayed Badreya</c:v>
                </c:pt>
                <c:pt idx="488">
                  <c:v>Melina Kanakaredes</c:v>
                </c:pt>
                <c:pt idx="489">
                  <c:v>Pamela Reed</c:v>
                </c:pt>
                <c:pt idx="490">
                  <c:v>Caitlin Stasey</c:v>
                </c:pt>
                <c:pt idx="491">
                  <c:v>Ian McNeice</c:v>
                </c:pt>
                <c:pt idx="492">
                  <c:v>Verne Troyer</c:v>
                </c:pt>
                <c:pt idx="493">
                  <c:v>Wayne Knight</c:v>
                </c:pt>
                <c:pt idx="494">
                  <c:v>Si Won Choi</c:v>
                </c:pt>
                <c:pt idx="495">
                  <c:v>Shawna Waldron</c:v>
                </c:pt>
                <c:pt idx="496">
                  <c:v>Craig Stark</c:v>
                </c:pt>
                <c:pt idx="497">
                  <c:v>Izabella Scorupco</c:v>
                </c:pt>
                <c:pt idx="498">
                  <c:v>Daniel von Bargen</c:v>
                </c:pt>
                <c:pt idx="499">
                  <c:v>Carol Ann Susi</c:v>
                </c:pt>
                <c:pt idx="500">
                  <c:v>Dorian Missick</c:v>
                </c:pt>
                <c:pt idx="501">
                  <c:v>Misha Gabriel Hamilton</c:v>
                </c:pt>
                <c:pt idx="502">
                  <c:v>Estella Warren</c:v>
                </c:pt>
                <c:pt idx="503">
                  <c:v>Jennifer Saunders</c:v>
                </c:pt>
                <c:pt idx="504">
                  <c:v>Snoop Dogg</c:v>
                </c:pt>
                <c:pt idx="505">
                  <c:v>James Babson</c:v>
                </c:pt>
                <c:pt idx="506">
                  <c:v>Ivana Milicevic</c:v>
                </c:pt>
                <c:pt idx="507">
                  <c:v>Emma Watson</c:v>
                </c:pt>
                <c:pt idx="508">
                  <c:v>Tate Donovan</c:v>
                </c:pt>
                <c:pt idx="509">
                  <c:v>Isaac Hempstead Wright</c:v>
                </c:pt>
                <c:pt idx="510">
                  <c:v>Steven Anthony Lawrence</c:v>
                </c:pt>
                <c:pt idx="511">
                  <c:v>Blair Brown</c:v>
                </c:pt>
                <c:pt idx="512">
                  <c:v>John Kapelos</c:v>
                </c:pt>
                <c:pt idx="513">
                  <c:v>Sunny Mabrey</c:v>
                </c:pt>
                <c:pt idx="514">
                  <c:v>Josh Wingate</c:v>
                </c:pt>
                <c:pt idx="515">
                  <c:v>Dougray Scott</c:v>
                </c:pt>
                <c:pt idx="516">
                  <c:v>Odeya Rush</c:v>
                </c:pt>
                <c:pt idx="517">
                  <c:v>Robert Baker</c:v>
                </c:pt>
                <c:pt idx="518">
                  <c:v>Jesse McCartney</c:v>
                </c:pt>
                <c:pt idx="519">
                  <c:v>Xander Berkeley</c:v>
                </c:pt>
                <c:pt idx="520">
                  <c:v>Charles S. Dutton</c:v>
                </c:pt>
                <c:pt idx="521">
                  <c:v>Andrea Corr</c:v>
                </c:pt>
                <c:pt idx="522">
                  <c:v>Billy Campbell</c:v>
                </c:pt>
                <c:pt idx="523">
                  <c:v>Denis Lavant</c:v>
                </c:pt>
                <c:pt idx="524">
                  <c:v>Todd Stashwick</c:v>
                </c:pt>
                <c:pt idx="525">
                  <c:v>Todd Giebenhain</c:v>
                </c:pt>
                <c:pt idx="526">
                  <c:v>Alice Greczyn</c:v>
                </c:pt>
                <c:pt idx="527">
                  <c:v>Matt Price</c:v>
                </c:pt>
                <c:pt idx="528">
                  <c:v>Kasia Smutniak</c:v>
                </c:pt>
                <c:pt idx="529">
                  <c:v>Rob Paulsen</c:v>
                </c:pt>
                <c:pt idx="530">
                  <c:v>Kathleen Freeman</c:v>
                </c:pt>
                <c:pt idx="531">
                  <c:v>Lupe Ontiveros</c:v>
                </c:pt>
                <c:pt idx="532">
                  <c:v>Joel Courtney</c:v>
                </c:pt>
                <c:pt idx="533">
                  <c:v>Bill Duke</c:v>
                </c:pt>
                <c:pt idx="534">
                  <c:v>Dylan Walsh</c:v>
                </c:pt>
                <c:pt idx="535">
                  <c:v>Fann Wong</c:v>
                </c:pt>
                <c:pt idx="536">
                  <c:v>Scoot McNairy</c:v>
                </c:pt>
                <c:pt idx="537">
                  <c:v>Olivier Martinez</c:v>
                </c:pt>
                <c:pt idx="538">
                  <c:v>Matt Walsh</c:v>
                </c:pt>
                <c:pt idx="539">
                  <c:v>Armin Mueller-Stahl</c:v>
                </c:pt>
                <c:pt idx="540">
                  <c:v>Amber Valletta</c:v>
                </c:pt>
                <c:pt idx="541">
                  <c:v>ShÃƒÂ´ Kosugi</c:v>
                </c:pt>
                <c:pt idx="542">
                  <c:v>J.D. Evermore</c:v>
                </c:pt>
                <c:pt idx="543">
                  <c:v>Christina Milian</c:v>
                </c:pt>
                <c:pt idx="544">
                  <c:v>Paul Brooke</c:v>
                </c:pt>
                <c:pt idx="545">
                  <c:v>Mia Kirshner</c:v>
                </c:pt>
                <c:pt idx="546">
                  <c:v>Ian Ziering</c:v>
                </c:pt>
                <c:pt idx="547">
                  <c:v>Alden Ehrenreich</c:v>
                </c:pt>
                <c:pt idx="548">
                  <c:v>Chris Klein</c:v>
                </c:pt>
                <c:pt idx="549">
                  <c:v>Michael O'Neill</c:v>
                </c:pt>
                <c:pt idx="550">
                  <c:v>Corinna Harney</c:v>
                </c:pt>
                <c:pt idx="551">
                  <c:v>Charlie Korsmo</c:v>
                </c:pt>
                <c:pt idx="552">
                  <c:v>Mark Margolis</c:v>
                </c:pt>
                <c:pt idx="553">
                  <c:v>Rosie Perez</c:v>
                </c:pt>
                <c:pt idx="554">
                  <c:v>Regina Hall</c:v>
                </c:pt>
                <c:pt idx="555">
                  <c:v>Candice Bergen</c:v>
                </c:pt>
                <c:pt idx="556">
                  <c:v>Bradley Whitford</c:v>
                </c:pt>
                <c:pt idx="557">
                  <c:v>Sydney Pollack</c:v>
                </c:pt>
                <c:pt idx="558">
                  <c:v>Dania Ramirez</c:v>
                </c:pt>
                <c:pt idx="559">
                  <c:v>DemiÃƒÂ¡n Bichir</c:v>
                </c:pt>
                <c:pt idx="560">
                  <c:v>Richard Burgi</c:v>
                </c:pt>
                <c:pt idx="561">
                  <c:v>John de Lancie</c:v>
                </c:pt>
                <c:pt idx="562">
                  <c:v>Malese Jow</c:v>
                </c:pt>
                <c:pt idx="563">
                  <c:v>Marcela Mar</c:v>
                </c:pt>
                <c:pt idx="564">
                  <c:v>Sam Waterston</c:v>
                </c:pt>
                <c:pt idx="565">
                  <c:v>Daniel Kaluuya</c:v>
                </c:pt>
                <c:pt idx="566">
                  <c:v>Mel Blanc</c:v>
                </c:pt>
                <c:pt idx="567">
                  <c:v>Judith Chapman</c:v>
                </c:pt>
                <c:pt idx="568">
                  <c:v>Augustus Prew</c:v>
                </c:pt>
                <c:pt idx="569">
                  <c:v>Debra Messing</c:v>
                </c:pt>
                <c:pt idx="570">
                  <c:v>Bono</c:v>
                </c:pt>
                <c:pt idx="571">
                  <c:v>Robert Davi</c:v>
                </c:pt>
                <c:pt idx="572">
                  <c:v>Tony Cox</c:v>
                </c:pt>
                <c:pt idx="573">
                  <c:v>Omar Sy</c:v>
                </c:pt>
                <c:pt idx="574">
                  <c:v>Robert Clohessy</c:v>
                </c:pt>
                <c:pt idx="575">
                  <c:v>Joel McHale</c:v>
                </c:pt>
                <c:pt idx="576">
                  <c:v>Martin Kove</c:v>
                </c:pt>
                <c:pt idx="577">
                  <c:v>Tom Welling</c:v>
                </c:pt>
                <c:pt idx="578">
                  <c:v>Jerry Ferrara</c:v>
                </c:pt>
                <c:pt idx="579">
                  <c:v>Carmen Perez</c:v>
                </c:pt>
                <c:pt idx="580">
                  <c:v>Beau Mirchoff</c:v>
                </c:pt>
                <c:pt idx="581">
                  <c:v>Kelly Rutherford</c:v>
                </c:pt>
                <c:pt idx="582">
                  <c:v>Wes Studi</c:v>
                </c:pt>
                <c:pt idx="583">
                  <c:v>Jason Alexander</c:v>
                </c:pt>
                <c:pt idx="584">
                  <c:v>Sally Kirkland</c:v>
                </c:pt>
                <c:pt idx="585">
                  <c:v>Krista Allen</c:v>
                </c:pt>
                <c:pt idx="586">
                  <c:v>Joaquim de Almeida</c:v>
                </c:pt>
                <c:pt idx="587">
                  <c:v>Rudy Youngblood</c:v>
                </c:pt>
                <c:pt idx="588">
                  <c:v>Joe Don Baker</c:v>
                </c:pt>
                <c:pt idx="589">
                  <c:v>Gena Rowlands</c:v>
                </c:pt>
                <c:pt idx="590">
                  <c:v>Johnny Cannizzaro</c:v>
                </c:pt>
                <c:pt idx="591">
                  <c:v>Lorraine Bracco</c:v>
                </c:pt>
                <c:pt idx="592">
                  <c:v>Sam Trammell</c:v>
                </c:pt>
                <c:pt idx="593">
                  <c:v>Bobby Lee</c:v>
                </c:pt>
                <c:pt idx="594">
                  <c:v>James Wilcox</c:v>
                </c:pt>
                <c:pt idx="595">
                  <c:v>Adam Arkin</c:v>
                </c:pt>
                <c:pt idx="596">
                  <c:v>Emma Bell</c:v>
                </c:pt>
                <c:pt idx="597">
                  <c:v>Noah Bean</c:v>
                </c:pt>
                <c:pt idx="598">
                  <c:v>50 Cent</c:v>
                </c:pt>
                <c:pt idx="599">
                  <c:v>Oliver Hudson</c:v>
                </c:pt>
                <c:pt idx="600">
                  <c:v>Bobbie Phillips</c:v>
                </c:pt>
                <c:pt idx="601">
                  <c:v>Carol Kane</c:v>
                </c:pt>
                <c:pt idx="602">
                  <c:v>Richard Epcar</c:v>
                </c:pt>
                <c:pt idx="603">
                  <c:v>Mathieu Kassovitz</c:v>
                </c:pt>
                <c:pt idx="604">
                  <c:v>Mary-Kate Olsen</c:v>
                </c:pt>
                <c:pt idx="605">
                  <c:v>Ted Danson</c:v>
                </c:pt>
                <c:pt idx="606">
                  <c:v>Justin Theroux</c:v>
                </c:pt>
                <c:pt idx="607">
                  <c:v>M. Emmet Walsh</c:v>
                </c:pt>
                <c:pt idx="608">
                  <c:v>Bridgette Wilson-Sampras</c:v>
                </c:pt>
                <c:pt idx="609">
                  <c:v>John Gatins</c:v>
                </c:pt>
                <c:pt idx="610">
                  <c:v>James Brolin</c:v>
                </c:pt>
                <c:pt idx="611">
                  <c:v>Arliss Howard</c:v>
                </c:pt>
                <c:pt idx="612">
                  <c:v>Austin Pendleton</c:v>
                </c:pt>
                <c:pt idx="613">
                  <c:v>Tony Chiu Wai Leung</c:v>
                </c:pt>
                <c:pt idx="614">
                  <c:v>D.B. Woodside</c:v>
                </c:pt>
                <c:pt idx="615">
                  <c:v>Sonia Braga</c:v>
                </c:pt>
                <c:pt idx="616">
                  <c:v>Beth Grant</c:v>
                </c:pt>
                <c:pt idx="617">
                  <c:v>Gregory Scott Cummins</c:v>
                </c:pt>
                <c:pt idx="618">
                  <c:v>Mike Howard</c:v>
                </c:pt>
                <c:pt idx="619">
                  <c:v>Laura-Leigh</c:v>
                </c:pt>
                <c:pt idx="620">
                  <c:v>Kathleen Quinlan</c:v>
                </c:pt>
                <c:pt idx="621">
                  <c:v>Bernie Casey</c:v>
                </c:pt>
                <c:pt idx="622">
                  <c:v>Charlie McDermott</c:v>
                </c:pt>
                <c:pt idx="623">
                  <c:v>Blair Underwood</c:v>
                </c:pt>
                <c:pt idx="624">
                  <c:v>Cheryl Hines</c:v>
                </c:pt>
                <c:pt idx="625">
                  <c:v>Mike Tyson</c:v>
                </c:pt>
                <c:pt idx="626">
                  <c:v>Rene Russo</c:v>
                </c:pt>
                <c:pt idx="627">
                  <c:v>Catherine Dyer</c:v>
                </c:pt>
                <c:pt idx="628">
                  <c:v>Amy Schumer</c:v>
                </c:pt>
                <c:pt idx="629">
                  <c:v>Michael Angarano</c:v>
                </c:pt>
                <c:pt idx="630">
                  <c:v>Charlyne Yi</c:v>
                </c:pt>
                <c:pt idx="631">
                  <c:v>Craig Parker</c:v>
                </c:pt>
                <c:pt idx="632">
                  <c:v>Ashley Williams</c:v>
                </c:pt>
                <c:pt idx="633">
                  <c:v>Emilia Fox</c:v>
                </c:pt>
                <c:pt idx="634">
                  <c:v>Keisha Castle-Hughes</c:v>
                </c:pt>
                <c:pt idx="635">
                  <c:v>Robert Ri'chard</c:v>
                </c:pt>
                <c:pt idx="636">
                  <c:v>Aaliyah</c:v>
                </c:pt>
                <c:pt idx="637">
                  <c:v>Daniel Mays</c:v>
                </c:pt>
                <c:pt idx="638">
                  <c:v>Frank Whaley</c:v>
                </c:pt>
                <c:pt idx="639">
                  <c:v>Mitch Pileggi</c:v>
                </c:pt>
                <c:pt idx="640">
                  <c:v>Ken Arnold</c:v>
                </c:pt>
                <c:pt idx="641">
                  <c:v>Alona Tal</c:v>
                </c:pt>
                <c:pt idx="642">
                  <c:v>Jim Gaffigan</c:v>
                </c:pt>
                <c:pt idx="643">
                  <c:v>Rosanna Arquette</c:v>
                </c:pt>
                <c:pt idx="644">
                  <c:v>Tim Meadows</c:v>
                </c:pt>
                <c:pt idx="645">
                  <c:v>Paul Sorvino</c:v>
                </c:pt>
                <c:pt idx="646">
                  <c:v>Mireille Enos</c:v>
                </c:pt>
                <c:pt idx="647">
                  <c:v>Jeremy W. Auman</c:v>
                </c:pt>
                <c:pt idx="648">
                  <c:v>Rumi Hiiragi</c:v>
                </c:pt>
                <c:pt idx="649">
                  <c:v>Tiago Riani</c:v>
                </c:pt>
                <c:pt idx="650">
                  <c:v>Terry Pheto</c:v>
                </c:pt>
                <c:pt idx="651">
                  <c:v>Ryan Guzman</c:v>
                </c:pt>
                <c:pt idx="652">
                  <c:v>Ryan Kruger</c:v>
                </c:pt>
                <c:pt idx="653">
                  <c:v>James Coburn</c:v>
                </c:pt>
                <c:pt idx="654">
                  <c:v>Ana de la Reguera</c:v>
                </c:pt>
                <c:pt idx="655">
                  <c:v>Matt Lucas</c:v>
                </c:pt>
                <c:pt idx="656">
                  <c:v>Brandon T. Jackson</c:v>
                </c:pt>
                <c:pt idx="657">
                  <c:v>Alice Braga</c:v>
                </c:pt>
                <c:pt idx="658">
                  <c:v>Desmond Llewelyn</c:v>
                </c:pt>
                <c:pt idx="659">
                  <c:v>Sharlto Copley</c:v>
                </c:pt>
                <c:pt idx="660">
                  <c:v>John Doman</c:v>
                </c:pt>
                <c:pt idx="661">
                  <c:v>Emily Osment</c:v>
                </c:pt>
                <c:pt idx="662">
                  <c:v>George Carlin</c:v>
                </c:pt>
                <c:pt idx="663">
                  <c:v>Cory Hardrict</c:v>
                </c:pt>
                <c:pt idx="664">
                  <c:v>Antony Starr</c:v>
                </c:pt>
                <c:pt idx="665">
                  <c:v>Kurt Fuller</c:v>
                </c:pt>
                <c:pt idx="666">
                  <c:v>Brenda Song</c:v>
                </c:pt>
                <c:pt idx="667">
                  <c:v>Patrick Macnee</c:v>
                </c:pt>
                <c:pt idx="668">
                  <c:v>Edgar Arreola</c:v>
                </c:pt>
                <c:pt idx="669">
                  <c:v>Alyson Stoner</c:v>
                </c:pt>
                <c:pt idx="670">
                  <c:v>Faizon Love</c:v>
                </c:pt>
                <c:pt idx="671">
                  <c:v>Danny Huston</c:v>
                </c:pt>
                <c:pt idx="672">
                  <c:v>Yaphet Kotto</c:v>
                </c:pt>
                <c:pt idx="673">
                  <c:v>Jessica Barden</c:v>
                </c:pt>
                <c:pt idx="674">
                  <c:v>Brian Thompson</c:v>
                </c:pt>
                <c:pt idx="675">
                  <c:v>Craig Ferguson</c:v>
                </c:pt>
                <c:pt idx="676">
                  <c:v>Elden Henson</c:v>
                </c:pt>
                <c:pt idx="677">
                  <c:v>Warren Beatty</c:v>
                </c:pt>
                <c:pt idx="678">
                  <c:v>Tika Sumpter</c:v>
                </c:pt>
                <c:pt idx="679">
                  <c:v>Rainn Wilson</c:v>
                </c:pt>
                <c:pt idx="680">
                  <c:v>Sarah Polley</c:v>
                </c:pt>
                <c:pt idx="681">
                  <c:v>Jessica ParÃƒÂ©</c:v>
                </c:pt>
                <c:pt idx="682">
                  <c:v>Grace Phipps</c:v>
                </c:pt>
                <c:pt idx="683">
                  <c:v>Saffron Burrows</c:v>
                </c:pt>
                <c:pt idx="684">
                  <c:v>Ian Whyte</c:v>
                </c:pt>
                <c:pt idx="685">
                  <c:v>Zach Gilford</c:v>
                </c:pt>
                <c:pt idx="686">
                  <c:v>Tyler Labine</c:v>
                </c:pt>
                <c:pt idx="687">
                  <c:v>Dong-gun Jang</c:v>
                </c:pt>
                <c:pt idx="688">
                  <c:v>Steve Howey</c:v>
                </c:pt>
                <c:pt idx="689">
                  <c:v>Sandra Ellis Lafferty</c:v>
                </c:pt>
                <c:pt idx="690">
                  <c:v>Lisa Edelstein</c:v>
                </c:pt>
                <c:pt idx="691">
                  <c:v>Aldis Hodge</c:v>
                </c:pt>
                <c:pt idx="692">
                  <c:v>Eddie Cahill</c:v>
                </c:pt>
                <c:pt idx="693">
                  <c:v>Julian Glover</c:v>
                </c:pt>
                <c:pt idx="694">
                  <c:v>Lilli Lavine</c:v>
                </c:pt>
                <c:pt idx="695">
                  <c:v>Mia Sara</c:v>
                </c:pt>
                <c:pt idx="696">
                  <c:v>David Lyons</c:v>
                </c:pt>
                <c:pt idx="697">
                  <c:v>Vinessa Shaw</c:v>
                </c:pt>
                <c:pt idx="698">
                  <c:v>ZoÃƒÂ« Kravitz</c:v>
                </c:pt>
                <c:pt idx="699">
                  <c:v>Elizabeth McGovern</c:v>
                </c:pt>
                <c:pt idx="700">
                  <c:v>Bianca Kajlich</c:v>
                </c:pt>
                <c:pt idx="701">
                  <c:v>Talulah Riley</c:v>
                </c:pt>
                <c:pt idx="702">
                  <c:v>Philip Baker Hall</c:v>
                </c:pt>
                <c:pt idx="703">
                  <c:v>Samaire Armstrong</c:v>
                </c:pt>
                <c:pt idx="704">
                  <c:v>Scott Grimes</c:v>
                </c:pt>
                <c:pt idx="705">
                  <c:v>Dominic Flores</c:v>
                </c:pt>
                <c:pt idx="706">
                  <c:v>Matt Smith</c:v>
                </c:pt>
                <c:pt idx="707">
                  <c:v>Tenzin Thuthob Tsarong</c:v>
                </c:pt>
                <c:pt idx="708">
                  <c:v>Louis Jourdan</c:v>
                </c:pt>
                <c:pt idx="709">
                  <c:v>Harold Ramis</c:v>
                </c:pt>
                <c:pt idx="710">
                  <c:v>Richard Wilson</c:v>
                </c:pt>
                <c:pt idx="711">
                  <c:v>Phil Davis</c:v>
                </c:pt>
                <c:pt idx="712">
                  <c:v>John Belushi</c:v>
                </c:pt>
                <c:pt idx="713">
                  <c:v>Sharon Small</c:v>
                </c:pt>
                <c:pt idx="714">
                  <c:v>Erick Avari</c:v>
                </c:pt>
                <c:pt idx="715">
                  <c:v>Ryan O'Neal</c:v>
                </c:pt>
                <c:pt idx="716">
                  <c:v>Robert Pine</c:v>
                </c:pt>
                <c:pt idx="717">
                  <c:v>Sarah Carter</c:v>
                </c:pt>
                <c:pt idx="718">
                  <c:v>Pam Ferris</c:v>
                </c:pt>
                <c:pt idx="719">
                  <c:v>Christo Jivkov</c:v>
                </c:pt>
                <c:pt idx="720">
                  <c:v>Katharine Isabelle</c:v>
                </c:pt>
                <c:pt idx="721">
                  <c:v>Kevin Nash</c:v>
                </c:pt>
                <c:pt idx="722">
                  <c:v>Bruce McGill</c:v>
                </c:pt>
                <c:pt idx="723">
                  <c:v>Mary Lynn Rajskub</c:v>
                </c:pt>
                <c:pt idx="724">
                  <c:v>Chelan Simmons</c:v>
                </c:pt>
                <c:pt idx="725">
                  <c:v>Blythe Danner</c:v>
                </c:pt>
                <c:pt idx="726">
                  <c:v>Darcy Donavan</c:v>
                </c:pt>
                <c:pt idx="727">
                  <c:v>Jim Meskimen</c:v>
                </c:pt>
                <c:pt idx="728">
                  <c:v>Dave Chappelle</c:v>
                </c:pt>
                <c:pt idx="729">
                  <c:v>Nicki Aycox</c:v>
                </c:pt>
                <c:pt idx="730">
                  <c:v>Lily Atkinson</c:v>
                </c:pt>
                <c:pt idx="731">
                  <c:v>Nicholas Gonzalez</c:v>
                </c:pt>
                <c:pt idx="732">
                  <c:v>Fanny Ardant</c:v>
                </c:pt>
                <c:pt idx="733">
                  <c:v>Alexis Arquette</c:v>
                </c:pt>
                <c:pt idx="734">
                  <c:v>Joseph Cotten</c:v>
                </c:pt>
                <c:pt idx="735">
                  <c:v>Jere Burns</c:v>
                </c:pt>
                <c:pt idx="736">
                  <c:v>Aimee Garcia</c:v>
                </c:pt>
                <c:pt idx="737">
                  <c:v>Claudia Christian</c:v>
                </c:pt>
                <c:pt idx="738">
                  <c:v>Mark Valley</c:v>
                </c:pt>
                <c:pt idx="739">
                  <c:v>Chris Marquette</c:v>
                </c:pt>
                <c:pt idx="740">
                  <c:v>Martin Starr</c:v>
                </c:pt>
                <c:pt idx="741">
                  <c:v>Chris Zylka</c:v>
                </c:pt>
                <c:pt idx="742">
                  <c:v>Marco TreviÃƒÂ±o</c:v>
                </c:pt>
                <c:pt idx="743">
                  <c:v>John Doe</c:v>
                </c:pt>
                <c:pt idx="744">
                  <c:v>Alexander SkarsgÃƒÂ¥rd</c:v>
                </c:pt>
                <c:pt idx="745">
                  <c:v>Brian Bosworth</c:v>
                </c:pt>
                <c:pt idx="746">
                  <c:v>Cheech Marin</c:v>
                </c:pt>
                <c:pt idx="747">
                  <c:v>Don McKellar</c:v>
                </c:pt>
                <c:pt idx="748">
                  <c:v>Zoe Kazan</c:v>
                </c:pt>
                <c:pt idx="749">
                  <c:v>FranÃƒÂ§ois Cluzet</c:v>
                </c:pt>
                <c:pt idx="750">
                  <c:v>Gerry Bednob</c:v>
                </c:pt>
                <c:pt idx="751">
                  <c:v>Lena Horne</c:v>
                </c:pt>
                <c:pt idx="752">
                  <c:v>Donald Pleasence</c:v>
                </c:pt>
                <c:pt idx="753">
                  <c:v>Tasha Smith</c:v>
                </c:pt>
                <c:pt idx="754">
                  <c:v>Alessandro Nivola</c:v>
                </c:pt>
                <c:pt idx="755">
                  <c:v>Tom Burke</c:v>
                </c:pt>
                <c:pt idx="756">
                  <c:v>Drew Powell</c:v>
                </c:pt>
                <c:pt idx="757">
                  <c:v>Joan Rivers</c:v>
                </c:pt>
                <c:pt idx="758">
                  <c:v>Cem Yilmaz</c:v>
                </c:pt>
                <c:pt idx="759">
                  <c:v>Manish Dayal</c:v>
                </c:pt>
                <c:pt idx="760">
                  <c:v>Roma Downey</c:v>
                </c:pt>
                <c:pt idx="761">
                  <c:v>Denis O'Hare</c:v>
                </c:pt>
                <c:pt idx="762">
                  <c:v>Carlos Ponce</c:v>
                </c:pt>
                <c:pt idx="763">
                  <c:v>Jack Reynor</c:v>
                </c:pt>
                <c:pt idx="764">
                  <c:v>Amanda Detmer</c:v>
                </c:pt>
                <c:pt idx="765">
                  <c:v>Rock Hudson</c:v>
                </c:pt>
                <c:pt idx="766">
                  <c:v>Ed Skrein</c:v>
                </c:pt>
                <c:pt idx="767">
                  <c:v>Gary Lewis</c:v>
                </c:pt>
                <c:pt idx="768">
                  <c:v>Romain Duris</c:v>
                </c:pt>
                <c:pt idx="769">
                  <c:v>Ornella Muti</c:v>
                </c:pt>
                <c:pt idx="770">
                  <c:v>Paige Turco</c:v>
                </c:pt>
                <c:pt idx="771">
                  <c:v>Hunter Parrish</c:v>
                </c:pt>
                <c:pt idx="772">
                  <c:v>Jason London</c:v>
                </c:pt>
                <c:pt idx="773">
                  <c:v>Elaine Hendrix</c:v>
                </c:pt>
                <c:pt idx="774">
                  <c:v>Bob Balaban</c:v>
                </c:pt>
                <c:pt idx="775">
                  <c:v>Angus T. Jones</c:v>
                </c:pt>
                <c:pt idx="776">
                  <c:v>Bam Margera</c:v>
                </c:pt>
                <c:pt idx="777">
                  <c:v>Miranda Cosgrove</c:v>
                </c:pt>
                <c:pt idx="778">
                  <c:v>Leonard Roberts</c:v>
                </c:pt>
                <c:pt idx="779">
                  <c:v>Sam Claflin</c:v>
                </c:pt>
                <c:pt idx="780">
                  <c:v>John Amos</c:v>
                </c:pt>
                <c:pt idx="781">
                  <c:v>Barry Watson</c:v>
                </c:pt>
                <c:pt idx="782">
                  <c:v>Billy Crudup</c:v>
                </c:pt>
                <c:pt idx="783">
                  <c:v>Richard Lawson</c:v>
                </c:pt>
                <c:pt idx="784">
                  <c:v>Violante Placido</c:v>
                </c:pt>
                <c:pt idx="785">
                  <c:v>Jon Seda</c:v>
                </c:pt>
                <c:pt idx="786">
                  <c:v>Jeremy Shada</c:v>
                </c:pt>
                <c:pt idx="787">
                  <c:v>Gunnar Hansen</c:v>
                </c:pt>
                <c:pt idx="788">
                  <c:v>William McNamara</c:v>
                </c:pt>
                <c:pt idx="789">
                  <c:v>Marisa Saks</c:v>
                </c:pt>
                <c:pt idx="790">
                  <c:v>Peter Firth</c:v>
                </c:pt>
                <c:pt idx="791">
                  <c:v>Isaiah Washington</c:v>
                </c:pt>
                <c:pt idx="792">
                  <c:v>Johnny Lewis</c:v>
                </c:pt>
                <c:pt idx="793">
                  <c:v>Kay Panabaker</c:v>
                </c:pt>
                <c:pt idx="794">
                  <c:v>Jay Laga'aia</c:v>
                </c:pt>
                <c:pt idx="795">
                  <c:v>Kevin Sussman</c:v>
                </c:pt>
                <c:pt idx="796">
                  <c:v>Kurtwood Smith</c:v>
                </c:pt>
                <c:pt idx="797">
                  <c:v>Sheryl Lee</c:v>
                </c:pt>
                <c:pt idx="798">
                  <c:v>Janet Leigh</c:v>
                </c:pt>
                <c:pt idx="799">
                  <c:v>Shengyi Huang</c:v>
                </c:pt>
                <c:pt idx="800">
                  <c:v>Mustafa Haidari</c:v>
                </c:pt>
                <c:pt idx="801">
                  <c:v>Cole Hauser</c:v>
                </c:pt>
                <c:pt idx="802">
                  <c:v>Thomas Lennon</c:v>
                </c:pt>
                <c:pt idx="803">
                  <c:v>Andy Dick</c:v>
                </c:pt>
                <c:pt idx="804">
                  <c:v>Joseph Gilgun</c:v>
                </c:pt>
                <c:pt idx="805">
                  <c:v>James Callis</c:v>
                </c:pt>
                <c:pt idx="806">
                  <c:v>Aasif Mandvi</c:v>
                </c:pt>
                <c:pt idx="807">
                  <c:v>Taylor Cole</c:v>
                </c:pt>
                <c:pt idx="808">
                  <c:v>Quinton Aaron</c:v>
                </c:pt>
                <c:pt idx="809">
                  <c:v>Aisha Tyler</c:v>
                </c:pt>
                <c:pt idx="810">
                  <c:v>Scott Baio</c:v>
                </c:pt>
                <c:pt idx="811">
                  <c:v>Debbie Reynolds</c:v>
                </c:pt>
                <c:pt idx="812">
                  <c:v>Martin Dew</c:v>
                </c:pt>
                <c:pt idx="813">
                  <c:v>Chriss Anglin</c:v>
                </c:pt>
                <c:pt idx="814">
                  <c:v>Kevin Alejandro</c:v>
                </c:pt>
                <c:pt idx="815">
                  <c:v>Catherine Lough Haggquist</c:v>
                </c:pt>
                <c:pt idx="816">
                  <c:v>Cameron Bright</c:v>
                </c:pt>
                <c:pt idx="817">
                  <c:v>Dylan Authors</c:v>
                </c:pt>
                <c:pt idx="818">
                  <c:v>Isabelle Adjani</c:v>
                </c:pt>
                <c:pt idx="819">
                  <c:v>Steve Guttenberg</c:v>
                </c:pt>
                <c:pt idx="820">
                  <c:v>Donny Boaz</c:v>
                </c:pt>
                <c:pt idx="821">
                  <c:v>Damon Wayans</c:v>
                </c:pt>
                <c:pt idx="822">
                  <c:v>William Hootkins</c:v>
                </c:pt>
                <c:pt idx="823">
                  <c:v>Esai Morales</c:v>
                </c:pt>
                <c:pt idx="824">
                  <c:v>Marco St. John</c:v>
                </c:pt>
                <c:pt idx="825">
                  <c:v>Moritz Bleibtreu</c:v>
                </c:pt>
                <c:pt idx="826">
                  <c:v>Mary McDonnell</c:v>
                </c:pt>
                <c:pt idx="827">
                  <c:v>David Arquette</c:v>
                </c:pt>
                <c:pt idx="828">
                  <c:v>Jeffrey Combs</c:v>
                </c:pt>
                <c:pt idx="829">
                  <c:v>Eric Mendenhall</c:v>
                </c:pt>
                <c:pt idx="830">
                  <c:v>Caroline Dhavernas</c:v>
                </c:pt>
                <c:pt idx="831">
                  <c:v>Taran Killam</c:v>
                </c:pt>
                <c:pt idx="832">
                  <c:v>Mem Ferda</c:v>
                </c:pt>
                <c:pt idx="833">
                  <c:v>Bunta Sugawara</c:v>
                </c:pt>
                <c:pt idx="834">
                  <c:v>Katrina Bowden</c:v>
                </c:pt>
                <c:pt idx="835">
                  <c:v>Darci Kistler</c:v>
                </c:pt>
                <c:pt idx="836">
                  <c:v>Tony Nappo</c:v>
                </c:pt>
                <c:pt idx="837">
                  <c:v>Craig Roberts</c:v>
                </c:pt>
                <c:pt idx="838">
                  <c:v>Luenell</c:v>
                </c:pt>
                <c:pt idx="839">
                  <c:v>Linda Cardellini</c:v>
                </c:pt>
                <c:pt idx="840">
                  <c:v>Shane Black</c:v>
                </c:pt>
                <c:pt idx="841">
                  <c:v>Jeffrey Jones</c:v>
                </c:pt>
                <c:pt idx="842">
                  <c:v>Raoul Bova</c:v>
                </c:pt>
                <c:pt idx="843">
                  <c:v>Sally Hawkins</c:v>
                </c:pt>
                <c:pt idx="844">
                  <c:v>Christian Clemenson</c:v>
                </c:pt>
                <c:pt idx="845">
                  <c:v>Christian Monzon</c:v>
                </c:pt>
                <c:pt idx="846">
                  <c:v>Hulk Hogan</c:v>
                </c:pt>
                <c:pt idx="847">
                  <c:v>Collette Wolfe</c:v>
                </c:pt>
                <c:pt idx="848">
                  <c:v>Nicholas Rowe</c:v>
                </c:pt>
                <c:pt idx="849">
                  <c:v>Kelsey Grammer</c:v>
                </c:pt>
                <c:pt idx="850">
                  <c:v>Amanda Schull</c:v>
                </c:pt>
                <c:pt idx="851">
                  <c:v>Alan Ruck</c:v>
                </c:pt>
                <c:pt idx="852">
                  <c:v>Jason Robards</c:v>
                </c:pt>
                <c:pt idx="853">
                  <c:v>Rebecca Budig</c:v>
                </c:pt>
                <c:pt idx="854">
                  <c:v>Yaya DaCosta</c:v>
                </c:pt>
                <c:pt idx="855">
                  <c:v>David Margulies</c:v>
                </c:pt>
                <c:pt idx="856">
                  <c:v>Ian McDiarmid</c:v>
                </c:pt>
                <c:pt idx="857">
                  <c:v>David Masterson</c:v>
                </c:pt>
                <c:pt idx="858">
                  <c:v>Tadanobu Asano</c:v>
                </c:pt>
                <c:pt idx="859">
                  <c:v>Barry Bostwick</c:v>
                </c:pt>
                <c:pt idx="860">
                  <c:v>Ulrich Tukur</c:v>
                </c:pt>
                <c:pt idx="861">
                  <c:v>Cassie Ventura</c:v>
                </c:pt>
                <c:pt idx="862">
                  <c:v>Jennifer Hudson</c:v>
                </c:pt>
                <c:pt idx="863">
                  <c:v>Kirk Fox</c:v>
                </c:pt>
                <c:pt idx="864">
                  <c:v>Fionnula Flanagan</c:v>
                </c:pt>
                <c:pt idx="865">
                  <c:v>Jeremy Brett</c:v>
                </c:pt>
                <c:pt idx="866">
                  <c:v>Chris Moss</c:v>
                </c:pt>
                <c:pt idx="867">
                  <c:v>Emmanuelle Vaugier</c:v>
                </c:pt>
                <c:pt idx="868">
                  <c:v>Kevin Grevioux</c:v>
                </c:pt>
                <c:pt idx="869">
                  <c:v>Morgan Saylor</c:v>
                </c:pt>
                <c:pt idx="870">
                  <c:v>Thomas F. Wilson</c:v>
                </c:pt>
                <c:pt idx="871">
                  <c:v>Lou Taylor Pucci</c:v>
                </c:pt>
                <c:pt idx="872">
                  <c:v>Tippi Hedren</c:v>
                </c:pt>
                <c:pt idx="873">
                  <c:v>Brenda Fricker</c:v>
                </c:pt>
                <c:pt idx="874">
                  <c:v>Julianna Guill</c:v>
                </c:pt>
                <c:pt idx="875">
                  <c:v>Hal Holbrook</c:v>
                </c:pt>
                <c:pt idx="876">
                  <c:v>Danny Strong</c:v>
                </c:pt>
                <c:pt idx="877">
                  <c:v>Bruno Kirby</c:v>
                </c:pt>
                <c:pt idx="878">
                  <c:v>Ethan Suplee</c:v>
                </c:pt>
                <c:pt idx="879">
                  <c:v>BÃƒÂ©rÃƒÂ©nice Bejo</c:v>
                </c:pt>
                <c:pt idx="880">
                  <c:v>Clive Russell</c:v>
                </c:pt>
                <c:pt idx="881">
                  <c:v>Jennifer Esposito</c:v>
                </c:pt>
                <c:pt idx="882">
                  <c:v>Ivana Baquero</c:v>
                </c:pt>
                <c:pt idx="883">
                  <c:v>Brittany Daniel</c:v>
                </c:pt>
                <c:pt idx="884">
                  <c:v>Bolo Yeung</c:v>
                </c:pt>
                <c:pt idx="885">
                  <c:v>Bill Bailey</c:v>
                </c:pt>
                <c:pt idx="886">
                  <c:v>Gretchen Mol</c:v>
                </c:pt>
                <c:pt idx="887">
                  <c:v>Lochlyn Munro</c:v>
                </c:pt>
                <c:pt idx="888">
                  <c:v>Charles Napier</c:v>
                </c:pt>
                <c:pt idx="889">
                  <c:v>Paz de la Huerta</c:v>
                </c:pt>
                <c:pt idx="890">
                  <c:v>Barry Corbin</c:v>
                </c:pt>
                <c:pt idx="891">
                  <c:v>Carole Bouquet</c:v>
                </c:pt>
                <c:pt idx="892">
                  <c:v>Dustin Milligan</c:v>
                </c:pt>
                <c:pt idx="893">
                  <c:v>Chen Chang</c:v>
                </c:pt>
                <c:pt idx="894">
                  <c:v>Beverly D'Angelo</c:v>
                </c:pt>
                <c:pt idx="895">
                  <c:v>Jackson Nicoll</c:v>
                </c:pt>
                <c:pt idx="896">
                  <c:v>Roger Allam</c:v>
                </c:pt>
                <c:pt idx="897">
                  <c:v>Frankie Muniz</c:v>
                </c:pt>
                <c:pt idx="898">
                  <c:v>Clayton Snyder</c:v>
                </c:pt>
                <c:pt idx="899">
                  <c:v>Jordana Brewster</c:v>
                </c:pt>
                <c:pt idx="900">
                  <c:v>Claude Rains</c:v>
                </c:pt>
                <c:pt idx="901">
                  <c:v>Tony Goldwyn</c:v>
                </c:pt>
                <c:pt idx="902">
                  <c:v>Jack Davenport</c:v>
                </c:pt>
                <c:pt idx="903">
                  <c:v>Jessie T. Usher</c:v>
                </c:pt>
                <c:pt idx="904">
                  <c:v>Kim Director</c:v>
                </c:pt>
                <c:pt idx="905">
                  <c:v>Christine Taylor</c:v>
                </c:pt>
                <c:pt idx="906">
                  <c:v>Sierra McCormick</c:v>
                </c:pt>
                <c:pt idx="907">
                  <c:v>Jeff Kober</c:v>
                </c:pt>
                <c:pt idx="908">
                  <c:v>William Hurt</c:v>
                </c:pt>
                <c:pt idx="909">
                  <c:v>Kelly Carlson</c:v>
                </c:pt>
                <c:pt idx="910">
                  <c:v>Jason Priestley</c:v>
                </c:pt>
                <c:pt idx="911">
                  <c:v>Yuri Lowenthal</c:v>
                </c:pt>
                <c:pt idx="912">
                  <c:v>Daniel Stern</c:v>
                </c:pt>
                <c:pt idx="913">
                  <c:v>Trevor Morgan</c:v>
                </c:pt>
                <c:pt idx="914">
                  <c:v>Oliver James</c:v>
                </c:pt>
                <c:pt idx="915">
                  <c:v>Elizabeth Berrington</c:v>
                </c:pt>
                <c:pt idx="916">
                  <c:v>Larry David</c:v>
                </c:pt>
                <c:pt idx="917">
                  <c:v>Matthew Settle</c:v>
                </c:pt>
                <c:pt idx="918">
                  <c:v>Levon Helm</c:v>
                </c:pt>
                <c:pt idx="919">
                  <c:v>Curtis Armstrong</c:v>
                </c:pt>
                <c:pt idx="920">
                  <c:v>Brigitte Helm</c:v>
                </c:pt>
                <c:pt idx="921">
                  <c:v>David Belle</c:v>
                </c:pt>
                <c:pt idx="922">
                  <c:v>Qi Shu</c:v>
                </c:pt>
                <c:pt idx="923">
                  <c:v>Nirut Sirichanya</c:v>
                </c:pt>
                <c:pt idx="924">
                  <c:v>Eddie Izzard</c:v>
                </c:pt>
                <c:pt idx="925">
                  <c:v>Stephen Graham</c:v>
                </c:pt>
                <c:pt idx="926">
                  <c:v>Anil Kapoor</c:v>
                </c:pt>
                <c:pt idx="927">
                  <c:v>Doug E. Doug</c:v>
                </c:pt>
                <c:pt idx="928">
                  <c:v>Jensen Ackles</c:v>
                </c:pt>
                <c:pt idx="929">
                  <c:v>Caroline Munro</c:v>
                </c:pt>
                <c:pt idx="930">
                  <c:v>Phil Vischer</c:v>
                </c:pt>
                <c:pt idx="931">
                  <c:v>Janet Jackson</c:v>
                </c:pt>
                <c:pt idx="932">
                  <c:v>Mike Epps</c:v>
                </c:pt>
                <c:pt idx="933">
                  <c:v>Sissy Spacek</c:v>
                </c:pt>
                <c:pt idx="934">
                  <c:v>America Ferrera</c:v>
                </c:pt>
                <c:pt idx="935">
                  <c:v>Lily Tomlin</c:v>
                </c:pt>
                <c:pt idx="936">
                  <c:v>Peter Mensah</c:v>
                </c:pt>
                <c:pt idx="937">
                  <c:v>Monica Potter</c:v>
                </c:pt>
                <c:pt idx="938">
                  <c:v>Thomas McDonell</c:v>
                </c:pt>
                <c:pt idx="939">
                  <c:v>Derek Luke</c:v>
                </c:pt>
                <c:pt idx="940">
                  <c:v>Melissa Sagemiller</c:v>
                </c:pt>
                <c:pt idx="941">
                  <c:v>Seth Gilliam</c:v>
                </c:pt>
                <c:pt idx="942">
                  <c:v>Lesley Manville</c:v>
                </c:pt>
                <c:pt idx="943">
                  <c:v>Sebastian Koch</c:v>
                </c:pt>
                <c:pt idx="944">
                  <c:v>John Heard</c:v>
                </c:pt>
                <c:pt idx="945">
                  <c:v>BelÃƒÂ©n Rueda</c:v>
                </c:pt>
                <c:pt idx="946">
                  <c:v>Jason Mewes</c:v>
                </c:pt>
                <c:pt idx="947">
                  <c:v>Usher Raymond</c:v>
                </c:pt>
                <c:pt idx="948">
                  <c:v>Tuesday Knight</c:v>
                </c:pt>
                <c:pt idx="949">
                  <c:v>Jack Palance</c:v>
                </c:pt>
                <c:pt idx="950">
                  <c:v>Ãƒâ€œscar Jaenada</c:v>
                </c:pt>
                <c:pt idx="951">
                  <c:v>Chris Elliott</c:v>
                </c:pt>
                <c:pt idx="952">
                  <c:v>Jenny Agutter</c:v>
                </c:pt>
                <c:pt idx="953">
                  <c:v>Elina Alminas</c:v>
                </c:pt>
                <c:pt idx="954">
                  <c:v>Teo Halm</c:v>
                </c:pt>
                <c:pt idx="955">
                  <c:v>Yuki Matsuzaki</c:v>
                </c:pt>
                <c:pt idx="956">
                  <c:v>Don Rickles</c:v>
                </c:pt>
                <c:pt idx="957">
                  <c:v>Justin Chon</c:v>
                </c:pt>
                <c:pt idx="958">
                  <c:v>Burt Young</c:v>
                </c:pt>
                <c:pt idx="959">
                  <c:v>John Boyega</c:v>
                </c:pt>
                <c:pt idx="960">
                  <c:v>Jelena Jovanova</c:v>
                </c:pt>
                <c:pt idx="961">
                  <c:v>Steve Irwin</c:v>
                </c:pt>
                <c:pt idx="962">
                  <c:v>Dameon Clarke</c:v>
                </c:pt>
                <c:pt idx="963">
                  <c:v>Gabriel Millman</c:v>
                </c:pt>
                <c:pt idx="964">
                  <c:v>Julian Morris</c:v>
                </c:pt>
                <c:pt idx="965">
                  <c:v>Richard Johnson</c:v>
                </c:pt>
                <c:pt idx="966">
                  <c:v>Min-sik Choi</c:v>
                </c:pt>
                <c:pt idx="967">
                  <c:v>Sean Young</c:v>
                </c:pt>
                <c:pt idx="968">
                  <c:v>Alex Veadov</c:v>
                </c:pt>
                <c:pt idx="969">
                  <c:v>Shelley Duvall</c:v>
                </c:pt>
                <c:pt idx="970">
                  <c:v>Britney Spears</c:v>
                </c:pt>
                <c:pt idx="971">
                  <c:v>Dax Flame</c:v>
                </c:pt>
                <c:pt idx="972">
                  <c:v>Steven Mackintosh</c:v>
                </c:pt>
                <c:pt idx="973">
                  <c:v>Lexie Contursi</c:v>
                </c:pt>
                <c:pt idx="974">
                  <c:v>Tammin Sursok</c:v>
                </c:pt>
                <c:pt idx="975">
                  <c:v>Nat Wolff</c:v>
                </c:pt>
                <c:pt idx="976">
                  <c:v>Devin Ratray</c:v>
                </c:pt>
                <c:pt idx="977">
                  <c:v>JÃƒÂ¼rgen Prochnow</c:v>
                </c:pt>
                <c:pt idx="978">
                  <c:v>Heather Matarazzo</c:v>
                </c:pt>
                <c:pt idx="979">
                  <c:v>Tom Hughes</c:v>
                </c:pt>
                <c:pt idx="980">
                  <c:v>Gary Weeks</c:v>
                </c:pt>
                <c:pt idx="981">
                  <c:v>Melanie Griffith</c:v>
                </c:pt>
                <c:pt idx="982">
                  <c:v>Jill Clayburgh</c:v>
                </c:pt>
                <c:pt idx="983">
                  <c:v>Anika Noni Rose</c:v>
                </c:pt>
                <c:pt idx="984">
                  <c:v>Jeremy Davies</c:v>
                </c:pt>
                <c:pt idx="985">
                  <c:v>Toni Servillo</c:v>
                </c:pt>
                <c:pt idx="986">
                  <c:v>Mia Wasikowska</c:v>
                </c:pt>
                <c:pt idx="987">
                  <c:v>David Richmond-Peck</c:v>
                </c:pt>
                <c:pt idx="988">
                  <c:v>Eamonn Walker</c:v>
                </c:pt>
                <c:pt idx="989">
                  <c:v>Eva Amurri Martino</c:v>
                </c:pt>
                <c:pt idx="990">
                  <c:v>Ye Liu</c:v>
                </c:pt>
                <c:pt idx="991">
                  <c:v>Richard Coyle</c:v>
                </c:pt>
                <c:pt idx="992">
                  <c:v>Miko Hughes</c:v>
                </c:pt>
                <c:pt idx="993">
                  <c:v>Phoebe Cates</c:v>
                </c:pt>
                <c:pt idx="994">
                  <c:v>Lucas Grabeel</c:v>
                </c:pt>
                <c:pt idx="995">
                  <c:v>Corbin Bernsen</c:v>
                </c:pt>
                <c:pt idx="996">
                  <c:v>Lauren German</c:v>
                </c:pt>
                <c:pt idx="997">
                  <c:v>Lois Smith</c:v>
                </c:pt>
                <c:pt idx="998">
                  <c:v>Steven Bauer</c:v>
                </c:pt>
                <c:pt idx="999">
                  <c:v>Louise Fletcher</c:v>
                </c:pt>
              </c:strCache>
            </c:strRef>
          </c:cat>
          <c:val>
            <c:numRef>
              <c:f>Sheet3!$E$7:$E$1006</c:f>
              <c:numCache>
                <c:formatCode>General</c:formatCode>
                <c:ptCount val="1000"/>
                <c:pt idx="0">
                  <c:v>42</c:v>
                </c:pt>
                <c:pt idx="1">
                  <c:v>31</c:v>
                </c:pt>
                <c:pt idx="2">
                  <c:v>30</c:v>
                </c:pt>
                <c:pt idx="3">
                  <c:v>28</c:v>
                </c:pt>
                <c:pt idx="4">
                  <c:v>26</c:v>
                </c:pt>
                <c:pt idx="5">
                  <c:v>26</c:v>
                </c:pt>
                <c:pt idx="6">
                  <c:v>24</c:v>
                </c:pt>
                <c:pt idx="7">
                  <c:v>23</c:v>
                </c:pt>
                <c:pt idx="8">
                  <c:v>23</c:v>
                </c:pt>
                <c:pt idx="9">
                  <c:v>23</c:v>
                </c:pt>
                <c:pt idx="10">
                  <c:v>22</c:v>
                </c:pt>
                <c:pt idx="11">
                  <c:v>22</c:v>
                </c:pt>
                <c:pt idx="12">
                  <c:v>22</c:v>
                </c:pt>
                <c:pt idx="13">
                  <c:v>22</c:v>
                </c:pt>
                <c:pt idx="14">
                  <c:v>22</c:v>
                </c:pt>
                <c:pt idx="15">
                  <c:v>21</c:v>
                </c:pt>
                <c:pt idx="16">
                  <c:v>20</c:v>
                </c:pt>
                <c:pt idx="17">
                  <c:v>20</c:v>
                </c:pt>
                <c:pt idx="18">
                  <c:v>19</c:v>
                </c:pt>
                <c:pt idx="19">
                  <c:v>19</c:v>
                </c:pt>
                <c:pt idx="20">
                  <c:v>19</c:v>
                </c:pt>
                <c:pt idx="21">
                  <c:v>18</c:v>
                </c:pt>
                <c:pt idx="22">
                  <c:v>18</c:v>
                </c:pt>
                <c:pt idx="23">
                  <c:v>18</c:v>
                </c:pt>
                <c:pt idx="24">
                  <c:v>17</c:v>
                </c:pt>
                <c:pt idx="25">
                  <c:v>17</c:v>
                </c:pt>
                <c:pt idx="26">
                  <c:v>17</c:v>
                </c:pt>
                <c:pt idx="27">
                  <c:v>17</c:v>
                </c:pt>
                <c:pt idx="28">
                  <c:v>16</c:v>
                </c:pt>
                <c:pt idx="29">
                  <c:v>15</c:v>
                </c:pt>
                <c:pt idx="30">
                  <c:v>15</c:v>
                </c:pt>
                <c:pt idx="31">
                  <c:v>15</c:v>
                </c:pt>
                <c:pt idx="32">
                  <c:v>15</c:v>
                </c:pt>
                <c:pt idx="33">
                  <c:v>14</c:v>
                </c:pt>
                <c:pt idx="34">
                  <c:v>14</c:v>
                </c:pt>
                <c:pt idx="35">
                  <c:v>14</c:v>
                </c:pt>
                <c:pt idx="36">
                  <c:v>14</c:v>
                </c:pt>
                <c:pt idx="37">
                  <c:v>13</c:v>
                </c:pt>
                <c:pt idx="38">
                  <c:v>13</c:v>
                </c:pt>
                <c:pt idx="39">
                  <c:v>13</c:v>
                </c:pt>
                <c:pt idx="40">
                  <c:v>13</c:v>
                </c:pt>
                <c:pt idx="41">
                  <c:v>12</c:v>
                </c:pt>
                <c:pt idx="42">
                  <c:v>12</c:v>
                </c:pt>
                <c:pt idx="43">
                  <c:v>12</c:v>
                </c:pt>
                <c:pt idx="44">
                  <c:v>12</c:v>
                </c:pt>
                <c:pt idx="45">
                  <c:v>12</c:v>
                </c:pt>
                <c:pt idx="46">
                  <c:v>12</c:v>
                </c:pt>
                <c:pt idx="47">
                  <c:v>11</c:v>
                </c:pt>
                <c:pt idx="48">
                  <c:v>11</c:v>
                </c:pt>
                <c:pt idx="49">
                  <c:v>11</c:v>
                </c:pt>
                <c:pt idx="50">
                  <c:v>11</c:v>
                </c:pt>
                <c:pt idx="51">
                  <c:v>11</c:v>
                </c:pt>
                <c:pt idx="52">
                  <c:v>11</c:v>
                </c:pt>
                <c:pt idx="53">
                  <c:v>11</c:v>
                </c:pt>
                <c:pt idx="54">
                  <c:v>10</c:v>
                </c:pt>
                <c:pt idx="55">
                  <c:v>10</c:v>
                </c:pt>
                <c:pt idx="56">
                  <c:v>10</c:v>
                </c:pt>
                <c:pt idx="57">
                  <c:v>10</c:v>
                </c:pt>
                <c:pt idx="58">
                  <c:v>9</c:v>
                </c:pt>
                <c:pt idx="59">
                  <c:v>9</c:v>
                </c:pt>
                <c:pt idx="60">
                  <c:v>9</c:v>
                </c:pt>
                <c:pt idx="61">
                  <c:v>9</c:v>
                </c:pt>
                <c:pt idx="62">
                  <c:v>9</c:v>
                </c:pt>
                <c:pt idx="63">
                  <c:v>9</c:v>
                </c:pt>
                <c:pt idx="64">
                  <c:v>8</c:v>
                </c:pt>
                <c:pt idx="65">
                  <c:v>8</c:v>
                </c:pt>
                <c:pt idx="66">
                  <c:v>8</c:v>
                </c:pt>
                <c:pt idx="67">
                  <c:v>8</c:v>
                </c:pt>
                <c:pt idx="68">
                  <c:v>8</c:v>
                </c:pt>
                <c:pt idx="69">
                  <c:v>8</c:v>
                </c:pt>
                <c:pt idx="70">
                  <c:v>8</c:v>
                </c:pt>
                <c:pt idx="71">
                  <c:v>8</c:v>
                </c:pt>
                <c:pt idx="72">
                  <c:v>8</c:v>
                </c:pt>
                <c:pt idx="73">
                  <c:v>8</c:v>
                </c:pt>
                <c:pt idx="74">
                  <c:v>8</c:v>
                </c:pt>
                <c:pt idx="75">
                  <c:v>8</c:v>
                </c:pt>
                <c:pt idx="76">
                  <c:v>7</c:v>
                </c:pt>
                <c:pt idx="77">
                  <c:v>7</c:v>
                </c:pt>
                <c:pt idx="78">
                  <c:v>7</c:v>
                </c:pt>
                <c:pt idx="79">
                  <c:v>7</c:v>
                </c:pt>
                <c:pt idx="80">
                  <c:v>7</c:v>
                </c:pt>
                <c:pt idx="81">
                  <c:v>7</c:v>
                </c:pt>
                <c:pt idx="82">
                  <c:v>7</c:v>
                </c:pt>
                <c:pt idx="83">
                  <c:v>7</c:v>
                </c:pt>
                <c:pt idx="84">
                  <c:v>7</c:v>
                </c:pt>
                <c:pt idx="85">
                  <c:v>7</c:v>
                </c:pt>
                <c:pt idx="86">
                  <c:v>7</c:v>
                </c:pt>
                <c:pt idx="87">
                  <c:v>7</c:v>
                </c:pt>
                <c:pt idx="88">
                  <c:v>7</c:v>
                </c:pt>
                <c:pt idx="89">
                  <c:v>7</c:v>
                </c:pt>
                <c:pt idx="90">
                  <c:v>6</c:v>
                </c:pt>
                <c:pt idx="91">
                  <c:v>6</c:v>
                </c:pt>
                <c:pt idx="92">
                  <c:v>6</c:v>
                </c:pt>
                <c:pt idx="93">
                  <c:v>6</c:v>
                </c:pt>
                <c:pt idx="94">
                  <c:v>6</c:v>
                </c:pt>
                <c:pt idx="95">
                  <c:v>6</c:v>
                </c:pt>
                <c:pt idx="96">
                  <c:v>6</c:v>
                </c:pt>
                <c:pt idx="97">
                  <c:v>6</c:v>
                </c:pt>
                <c:pt idx="98">
                  <c:v>6</c:v>
                </c:pt>
                <c:pt idx="99">
                  <c:v>6</c:v>
                </c:pt>
                <c:pt idx="100">
                  <c:v>6</c:v>
                </c:pt>
                <c:pt idx="101">
                  <c:v>6</c:v>
                </c:pt>
                <c:pt idx="102">
                  <c:v>6</c:v>
                </c:pt>
                <c:pt idx="103">
                  <c:v>6</c:v>
                </c:pt>
                <c:pt idx="104">
                  <c:v>6</c:v>
                </c:pt>
                <c:pt idx="105">
                  <c:v>5</c:v>
                </c:pt>
                <c:pt idx="106">
                  <c:v>5</c:v>
                </c:pt>
                <c:pt idx="107">
                  <c:v>5</c:v>
                </c:pt>
                <c:pt idx="108">
                  <c:v>5</c:v>
                </c:pt>
                <c:pt idx="109">
                  <c:v>5</c:v>
                </c:pt>
                <c:pt idx="110">
                  <c:v>5</c:v>
                </c:pt>
                <c:pt idx="111">
                  <c:v>5</c:v>
                </c:pt>
                <c:pt idx="112">
                  <c:v>5</c:v>
                </c:pt>
                <c:pt idx="113">
                  <c:v>5</c:v>
                </c:pt>
                <c:pt idx="114">
                  <c:v>5</c:v>
                </c:pt>
                <c:pt idx="115">
                  <c:v>5</c:v>
                </c:pt>
                <c:pt idx="116">
                  <c:v>5</c:v>
                </c:pt>
                <c:pt idx="117">
                  <c:v>5</c:v>
                </c:pt>
                <c:pt idx="118">
                  <c:v>5</c:v>
                </c:pt>
                <c:pt idx="119">
                  <c:v>5</c:v>
                </c:pt>
                <c:pt idx="120">
                  <c:v>5</c:v>
                </c:pt>
                <c:pt idx="121">
                  <c:v>5</c:v>
                </c:pt>
                <c:pt idx="122">
                  <c:v>5</c:v>
                </c:pt>
                <c:pt idx="123">
                  <c:v>5</c:v>
                </c:pt>
                <c:pt idx="124">
                  <c:v>5</c:v>
                </c:pt>
                <c:pt idx="125">
                  <c:v>5</c:v>
                </c:pt>
                <c:pt idx="126">
                  <c:v>5</c:v>
                </c:pt>
                <c:pt idx="127">
                  <c:v>5</c:v>
                </c:pt>
                <c:pt idx="128">
                  <c:v>4</c:v>
                </c:pt>
                <c:pt idx="129">
                  <c:v>4</c:v>
                </c:pt>
                <c:pt idx="130">
                  <c:v>4</c:v>
                </c:pt>
                <c:pt idx="131">
                  <c:v>4</c:v>
                </c:pt>
                <c:pt idx="132">
                  <c:v>4</c:v>
                </c:pt>
                <c:pt idx="133">
                  <c:v>4</c:v>
                </c:pt>
                <c:pt idx="134">
                  <c:v>4</c:v>
                </c:pt>
                <c:pt idx="135">
                  <c:v>4</c:v>
                </c:pt>
                <c:pt idx="136">
                  <c:v>4</c:v>
                </c:pt>
                <c:pt idx="137">
                  <c:v>4</c:v>
                </c:pt>
                <c:pt idx="138">
                  <c:v>4</c:v>
                </c:pt>
                <c:pt idx="139">
                  <c:v>4</c:v>
                </c:pt>
                <c:pt idx="140">
                  <c:v>4</c:v>
                </c:pt>
                <c:pt idx="141">
                  <c:v>4</c:v>
                </c:pt>
                <c:pt idx="142">
                  <c:v>4</c:v>
                </c:pt>
                <c:pt idx="143">
                  <c:v>4</c:v>
                </c:pt>
                <c:pt idx="144">
                  <c:v>4</c:v>
                </c:pt>
                <c:pt idx="145">
                  <c:v>4</c:v>
                </c:pt>
                <c:pt idx="146">
                  <c:v>4</c:v>
                </c:pt>
                <c:pt idx="147">
                  <c:v>4</c:v>
                </c:pt>
                <c:pt idx="148">
                  <c:v>4</c:v>
                </c:pt>
                <c:pt idx="149">
                  <c:v>4</c:v>
                </c:pt>
                <c:pt idx="150">
                  <c:v>4</c:v>
                </c:pt>
                <c:pt idx="151">
                  <c:v>4</c:v>
                </c:pt>
                <c:pt idx="152">
                  <c:v>4</c:v>
                </c:pt>
                <c:pt idx="153">
                  <c:v>4</c:v>
                </c:pt>
                <c:pt idx="154">
                  <c:v>4</c:v>
                </c:pt>
                <c:pt idx="155">
                  <c:v>4</c:v>
                </c:pt>
                <c:pt idx="156">
                  <c:v>4</c:v>
                </c:pt>
                <c:pt idx="157">
                  <c:v>4</c:v>
                </c:pt>
                <c:pt idx="158">
                  <c:v>4</c:v>
                </c:pt>
                <c:pt idx="159">
                  <c:v>4</c:v>
                </c:pt>
                <c:pt idx="160">
                  <c:v>4</c:v>
                </c:pt>
                <c:pt idx="161">
                  <c:v>4</c:v>
                </c:pt>
                <c:pt idx="162">
                  <c:v>4</c:v>
                </c:pt>
                <c:pt idx="163">
                  <c:v>4</c:v>
                </c:pt>
                <c:pt idx="164">
                  <c:v>4</c:v>
                </c:pt>
                <c:pt idx="165">
                  <c:v>4</c:v>
                </c:pt>
                <c:pt idx="166">
                  <c:v>4</c:v>
                </c:pt>
                <c:pt idx="167">
                  <c:v>4</c:v>
                </c:pt>
                <c:pt idx="168">
                  <c:v>4</c:v>
                </c:pt>
                <c:pt idx="169">
                  <c:v>3</c:v>
                </c:pt>
                <c:pt idx="170">
                  <c:v>3</c:v>
                </c:pt>
                <c:pt idx="171">
                  <c:v>3</c:v>
                </c:pt>
                <c:pt idx="172">
                  <c:v>3</c:v>
                </c:pt>
                <c:pt idx="173">
                  <c:v>3</c:v>
                </c:pt>
                <c:pt idx="174">
                  <c:v>3</c:v>
                </c:pt>
                <c:pt idx="175">
                  <c:v>3</c:v>
                </c:pt>
                <c:pt idx="176">
                  <c:v>3</c:v>
                </c:pt>
                <c:pt idx="177">
                  <c:v>3</c:v>
                </c:pt>
                <c:pt idx="178">
                  <c:v>3</c:v>
                </c:pt>
                <c:pt idx="179">
                  <c:v>3</c:v>
                </c:pt>
                <c:pt idx="180">
                  <c:v>3</c:v>
                </c:pt>
                <c:pt idx="181">
                  <c:v>3</c:v>
                </c:pt>
                <c:pt idx="182">
                  <c:v>3</c:v>
                </c:pt>
                <c:pt idx="183">
                  <c:v>3</c:v>
                </c:pt>
                <c:pt idx="184">
                  <c:v>3</c:v>
                </c:pt>
                <c:pt idx="185">
                  <c:v>3</c:v>
                </c:pt>
                <c:pt idx="186">
                  <c:v>3</c:v>
                </c:pt>
                <c:pt idx="187">
                  <c:v>3</c:v>
                </c:pt>
                <c:pt idx="188">
                  <c:v>3</c:v>
                </c:pt>
                <c:pt idx="189">
                  <c:v>3</c:v>
                </c:pt>
                <c:pt idx="190">
                  <c:v>3</c:v>
                </c:pt>
                <c:pt idx="191">
                  <c:v>3</c:v>
                </c:pt>
                <c:pt idx="192">
                  <c:v>3</c:v>
                </c:pt>
                <c:pt idx="193">
                  <c:v>3</c:v>
                </c:pt>
                <c:pt idx="194">
                  <c:v>3</c:v>
                </c:pt>
                <c:pt idx="195">
                  <c:v>3</c:v>
                </c:pt>
                <c:pt idx="196">
                  <c:v>3</c:v>
                </c:pt>
                <c:pt idx="197">
                  <c:v>3</c:v>
                </c:pt>
                <c:pt idx="198">
                  <c:v>3</c:v>
                </c:pt>
                <c:pt idx="199">
                  <c:v>3</c:v>
                </c:pt>
                <c:pt idx="200">
                  <c:v>3</c:v>
                </c:pt>
                <c:pt idx="201">
                  <c:v>3</c:v>
                </c:pt>
                <c:pt idx="202">
                  <c:v>3</c:v>
                </c:pt>
                <c:pt idx="203">
                  <c:v>3</c:v>
                </c:pt>
                <c:pt idx="204">
                  <c:v>3</c:v>
                </c:pt>
                <c:pt idx="205">
                  <c:v>3</c:v>
                </c:pt>
                <c:pt idx="206">
                  <c:v>3</c:v>
                </c:pt>
                <c:pt idx="207">
                  <c:v>3</c:v>
                </c:pt>
                <c:pt idx="208">
                  <c:v>3</c:v>
                </c:pt>
                <c:pt idx="209">
                  <c:v>3</c:v>
                </c:pt>
                <c:pt idx="210">
                  <c:v>3</c:v>
                </c:pt>
                <c:pt idx="211">
                  <c:v>3</c:v>
                </c:pt>
                <c:pt idx="212">
                  <c:v>3</c:v>
                </c:pt>
                <c:pt idx="213">
                  <c:v>3</c:v>
                </c:pt>
                <c:pt idx="214">
                  <c:v>3</c:v>
                </c:pt>
                <c:pt idx="215">
                  <c:v>3</c:v>
                </c:pt>
                <c:pt idx="216">
                  <c:v>3</c:v>
                </c:pt>
                <c:pt idx="217">
                  <c:v>3</c:v>
                </c:pt>
                <c:pt idx="218">
                  <c:v>3</c:v>
                </c:pt>
                <c:pt idx="219">
                  <c:v>3</c:v>
                </c:pt>
                <c:pt idx="220">
                  <c:v>3</c:v>
                </c:pt>
                <c:pt idx="221">
                  <c:v>3</c:v>
                </c:pt>
                <c:pt idx="222">
                  <c:v>3</c:v>
                </c:pt>
                <c:pt idx="223">
                  <c:v>3</c:v>
                </c:pt>
                <c:pt idx="224">
                  <c:v>3</c:v>
                </c:pt>
                <c:pt idx="225">
                  <c:v>3</c:v>
                </c:pt>
                <c:pt idx="226">
                  <c:v>3</c:v>
                </c:pt>
                <c:pt idx="227">
                  <c:v>3</c:v>
                </c:pt>
                <c:pt idx="228">
                  <c:v>3</c:v>
                </c:pt>
                <c:pt idx="229">
                  <c:v>3</c:v>
                </c:pt>
                <c:pt idx="230">
                  <c:v>3</c:v>
                </c:pt>
                <c:pt idx="231">
                  <c:v>3</c:v>
                </c:pt>
                <c:pt idx="232">
                  <c:v>3</c:v>
                </c:pt>
                <c:pt idx="233">
                  <c:v>3</c:v>
                </c:pt>
                <c:pt idx="234">
                  <c:v>3</c:v>
                </c:pt>
                <c:pt idx="235">
                  <c:v>3</c:v>
                </c:pt>
                <c:pt idx="236">
                  <c:v>2</c:v>
                </c:pt>
                <c:pt idx="237">
                  <c:v>2</c:v>
                </c:pt>
                <c:pt idx="238">
                  <c:v>2</c:v>
                </c:pt>
                <c:pt idx="239">
                  <c:v>2</c:v>
                </c:pt>
                <c:pt idx="240">
                  <c:v>2</c:v>
                </c:pt>
                <c:pt idx="241">
                  <c:v>2</c:v>
                </c:pt>
                <c:pt idx="242">
                  <c:v>2</c:v>
                </c:pt>
                <c:pt idx="243">
                  <c:v>2</c:v>
                </c:pt>
                <c:pt idx="244">
                  <c:v>2</c:v>
                </c:pt>
                <c:pt idx="245">
                  <c:v>2</c:v>
                </c:pt>
                <c:pt idx="246">
                  <c:v>2</c:v>
                </c:pt>
                <c:pt idx="247">
                  <c:v>2</c:v>
                </c:pt>
                <c:pt idx="248">
                  <c:v>2</c:v>
                </c:pt>
                <c:pt idx="249">
                  <c:v>2</c:v>
                </c:pt>
                <c:pt idx="250">
                  <c:v>2</c:v>
                </c:pt>
                <c:pt idx="251">
                  <c:v>2</c:v>
                </c:pt>
                <c:pt idx="252">
                  <c:v>2</c:v>
                </c:pt>
                <c:pt idx="253">
                  <c:v>2</c:v>
                </c:pt>
                <c:pt idx="254">
                  <c:v>2</c:v>
                </c:pt>
                <c:pt idx="255">
                  <c:v>2</c:v>
                </c:pt>
                <c:pt idx="256">
                  <c:v>2</c:v>
                </c:pt>
                <c:pt idx="257">
                  <c:v>2</c:v>
                </c:pt>
                <c:pt idx="258">
                  <c:v>2</c:v>
                </c:pt>
                <c:pt idx="259">
                  <c:v>2</c:v>
                </c:pt>
                <c:pt idx="260">
                  <c:v>2</c:v>
                </c:pt>
                <c:pt idx="261">
                  <c:v>2</c:v>
                </c:pt>
                <c:pt idx="262">
                  <c:v>2</c:v>
                </c:pt>
                <c:pt idx="263">
                  <c:v>2</c:v>
                </c:pt>
                <c:pt idx="264">
                  <c:v>2</c:v>
                </c:pt>
                <c:pt idx="265">
                  <c:v>2</c:v>
                </c:pt>
                <c:pt idx="266">
                  <c:v>2</c:v>
                </c:pt>
                <c:pt idx="267">
                  <c:v>2</c:v>
                </c:pt>
                <c:pt idx="268">
                  <c:v>2</c:v>
                </c:pt>
                <c:pt idx="269">
                  <c:v>2</c:v>
                </c:pt>
                <c:pt idx="270">
                  <c:v>2</c:v>
                </c:pt>
                <c:pt idx="271">
                  <c:v>2</c:v>
                </c:pt>
                <c:pt idx="272">
                  <c:v>2</c:v>
                </c:pt>
                <c:pt idx="273">
                  <c:v>2</c:v>
                </c:pt>
                <c:pt idx="274">
                  <c:v>2</c:v>
                </c:pt>
                <c:pt idx="275">
                  <c:v>2</c:v>
                </c:pt>
                <c:pt idx="276">
                  <c:v>2</c:v>
                </c:pt>
                <c:pt idx="277">
                  <c:v>2</c:v>
                </c:pt>
                <c:pt idx="278">
                  <c:v>2</c:v>
                </c:pt>
                <c:pt idx="279">
                  <c:v>2</c:v>
                </c:pt>
                <c:pt idx="280">
                  <c:v>2</c:v>
                </c:pt>
                <c:pt idx="281">
                  <c:v>2</c:v>
                </c:pt>
                <c:pt idx="282">
                  <c:v>2</c:v>
                </c:pt>
                <c:pt idx="283">
                  <c:v>2</c:v>
                </c:pt>
                <c:pt idx="284">
                  <c:v>2</c:v>
                </c:pt>
                <c:pt idx="285">
                  <c:v>2</c:v>
                </c:pt>
                <c:pt idx="286">
                  <c:v>2</c:v>
                </c:pt>
                <c:pt idx="287">
                  <c:v>2</c:v>
                </c:pt>
                <c:pt idx="288">
                  <c:v>2</c:v>
                </c:pt>
                <c:pt idx="289">
                  <c:v>2</c:v>
                </c:pt>
                <c:pt idx="290">
                  <c:v>2</c:v>
                </c:pt>
                <c:pt idx="291">
                  <c:v>2</c:v>
                </c:pt>
                <c:pt idx="292">
                  <c:v>2</c:v>
                </c:pt>
                <c:pt idx="293">
                  <c:v>2</c:v>
                </c:pt>
                <c:pt idx="294">
                  <c:v>2</c:v>
                </c:pt>
                <c:pt idx="295">
                  <c:v>2</c:v>
                </c:pt>
                <c:pt idx="296">
                  <c:v>2</c:v>
                </c:pt>
                <c:pt idx="297">
                  <c:v>2</c:v>
                </c:pt>
                <c:pt idx="298">
                  <c:v>2</c:v>
                </c:pt>
                <c:pt idx="299">
                  <c:v>2</c:v>
                </c:pt>
                <c:pt idx="300">
                  <c:v>2</c:v>
                </c:pt>
                <c:pt idx="301">
                  <c:v>2</c:v>
                </c:pt>
                <c:pt idx="302">
                  <c:v>2</c:v>
                </c:pt>
                <c:pt idx="303">
                  <c:v>2</c:v>
                </c:pt>
                <c:pt idx="304">
                  <c:v>2</c:v>
                </c:pt>
                <c:pt idx="305">
                  <c:v>2</c:v>
                </c:pt>
                <c:pt idx="306">
                  <c:v>2</c:v>
                </c:pt>
                <c:pt idx="307">
                  <c:v>2</c:v>
                </c:pt>
                <c:pt idx="308">
                  <c:v>2</c:v>
                </c:pt>
                <c:pt idx="309">
                  <c:v>2</c:v>
                </c:pt>
                <c:pt idx="310">
                  <c:v>2</c:v>
                </c:pt>
                <c:pt idx="311">
                  <c:v>2</c:v>
                </c:pt>
                <c:pt idx="312">
                  <c:v>2</c:v>
                </c:pt>
                <c:pt idx="313">
                  <c:v>2</c:v>
                </c:pt>
                <c:pt idx="314">
                  <c:v>2</c:v>
                </c:pt>
                <c:pt idx="315">
                  <c:v>2</c:v>
                </c:pt>
                <c:pt idx="316">
                  <c:v>2</c:v>
                </c:pt>
                <c:pt idx="317">
                  <c:v>2</c:v>
                </c:pt>
                <c:pt idx="318">
                  <c:v>2</c:v>
                </c:pt>
                <c:pt idx="319">
                  <c:v>2</c:v>
                </c:pt>
                <c:pt idx="320">
                  <c:v>2</c:v>
                </c:pt>
                <c:pt idx="321">
                  <c:v>2</c:v>
                </c:pt>
                <c:pt idx="322">
                  <c:v>2</c:v>
                </c:pt>
                <c:pt idx="323">
                  <c:v>2</c:v>
                </c:pt>
                <c:pt idx="324">
                  <c:v>2</c:v>
                </c:pt>
                <c:pt idx="325">
                  <c:v>2</c:v>
                </c:pt>
                <c:pt idx="326">
                  <c:v>2</c:v>
                </c:pt>
                <c:pt idx="327">
                  <c:v>2</c:v>
                </c:pt>
                <c:pt idx="328">
                  <c:v>2</c:v>
                </c:pt>
                <c:pt idx="329">
                  <c:v>2</c:v>
                </c:pt>
                <c:pt idx="330">
                  <c:v>2</c:v>
                </c:pt>
                <c:pt idx="331">
                  <c:v>2</c:v>
                </c:pt>
                <c:pt idx="332">
                  <c:v>2</c:v>
                </c:pt>
                <c:pt idx="333">
                  <c:v>2</c:v>
                </c:pt>
                <c:pt idx="334">
                  <c:v>2</c:v>
                </c:pt>
                <c:pt idx="335">
                  <c:v>2</c:v>
                </c:pt>
                <c:pt idx="336">
                  <c:v>2</c:v>
                </c:pt>
                <c:pt idx="337">
                  <c:v>2</c:v>
                </c:pt>
                <c:pt idx="338">
                  <c:v>2</c:v>
                </c:pt>
                <c:pt idx="339">
                  <c:v>2</c:v>
                </c:pt>
                <c:pt idx="340">
                  <c:v>2</c:v>
                </c:pt>
                <c:pt idx="341">
                  <c:v>2</c:v>
                </c:pt>
                <c:pt idx="342">
                  <c:v>2</c:v>
                </c:pt>
                <c:pt idx="343">
                  <c:v>2</c:v>
                </c:pt>
                <c:pt idx="344">
                  <c:v>2</c:v>
                </c:pt>
                <c:pt idx="345">
                  <c:v>2</c:v>
                </c:pt>
                <c:pt idx="346">
                  <c:v>2</c:v>
                </c:pt>
                <c:pt idx="347">
                  <c:v>2</c:v>
                </c:pt>
                <c:pt idx="348">
                  <c:v>2</c:v>
                </c:pt>
                <c:pt idx="349">
                  <c:v>2</c:v>
                </c:pt>
                <c:pt idx="350">
                  <c:v>2</c:v>
                </c:pt>
                <c:pt idx="351">
                  <c:v>2</c:v>
                </c:pt>
                <c:pt idx="352">
                  <c:v>2</c:v>
                </c:pt>
                <c:pt idx="353">
                  <c:v>2</c:v>
                </c:pt>
                <c:pt idx="354">
                  <c:v>2</c:v>
                </c:pt>
                <c:pt idx="355">
                  <c:v>2</c:v>
                </c:pt>
                <c:pt idx="356">
                  <c:v>2</c:v>
                </c:pt>
                <c:pt idx="357">
                  <c:v>2</c:v>
                </c:pt>
                <c:pt idx="358">
                  <c:v>2</c:v>
                </c:pt>
                <c:pt idx="359">
                  <c:v>2</c:v>
                </c:pt>
                <c:pt idx="360">
                  <c:v>2</c:v>
                </c:pt>
                <c:pt idx="361">
                  <c:v>2</c:v>
                </c:pt>
                <c:pt idx="362">
                  <c:v>2</c:v>
                </c:pt>
                <c:pt idx="363">
                  <c:v>2</c:v>
                </c:pt>
                <c:pt idx="364">
                  <c:v>2</c:v>
                </c:pt>
                <c:pt idx="365">
                  <c:v>2</c:v>
                </c:pt>
                <c:pt idx="366">
                  <c:v>2</c:v>
                </c:pt>
                <c:pt idx="367">
                  <c:v>2</c:v>
                </c:pt>
                <c:pt idx="368">
                  <c:v>2</c:v>
                </c:pt>
                <c:pt idx="369">
                  <c:v>2</c:v>
                </c:pt>
                <c:pt idx="370">
                  <c:v>2</c:v>
                </c:pt>
                <c:pt idx="371">
                  <c:v>2</c:v>
                </c:pt>
                <c:pt idx="372">
                  <c:v>2</c:v>
                </c:pt>
                <c:pt idx="373">
                  <c:v>2</c:v>
                </c:pt>
                <c:pt idx="374">
                  <c:v>2</c:v>
                </c:pt>
                <c:pt idx="375">
                  <c:v>2</c:v>
                </c:pt>
                <c:pt idx="376">
                  <c:v>2</c:v>
                </c:pt>
                <c:pt idx="377">
                  <c:v>2</c:v>
                </c:pt>
                <c:pt idx="378">
                  <c:v>2</c:v>
                </c:pt>
                <c:pt idx="379">
                  <c:v>2</c:v>
                </c:pt>
                <c:pt idx="380">
                  <c:v>2</c:v>
                </c:pt>
                <c:pt idx="381">
                  <c:v>2</c:v>
                </c:pt>
                <c:pt idx="382">
                  <c:v>2</c:v>
                </c:pt>
                <c:pt idx="383">
                  <c:v>2</c:v>
                </c:pt>
                <c:pt idx="384">
                  <c:v>2</c:v>
                </c:pt>
                <c:pt idx="385">
                  <c:v>2</c:v>
                </c:pt>
                <c:pt idx="386">
                  <c:v>2</c:v>
                </c:pt>
                <c:pt idx="387">
                  <c:v>2</c:v>
                </c:pt>
                <c:pt idx="388">
                  <c:v>2</c:v>
                </c:pt>
                <c:pt idx="389">
                  <c:v>2</c:v>
                </c:pt>
                <c:pt idx="390">
                  <c:v>2</c:v>
                </c:pt>
                <c:pt idx="391">
                  <c:v>2</c:v>
                </c:pt>
                <c:pt idx="392">
                  <c:v>2</c:v>
                </c:pt>
                <c:pt idx="393">
                  <c:v>2</c:v>
                </c:pt>
                <c:pt idx="394">
                  <c:v>2</c:v>
                </c:pt>
                <c:pt idx="395">
                  <c:v>2</c:v>
                </c:pt>
                <c:pt idx="396">
                  <c:v>2</c:v>
                </c:pt>
                <c:pt idx="397">
                  <c:v>2</c:v>
                </c:pt>
                <c:pt idx="398">
                  <c:v>2</c:v>
                </c:pt>
                <c:pt idx="399">
                  <c:v>2</c:v>
                </c:pt>
                <c:pt idx="400">
                  <c:v>2</c:v>
                </c:pt>
                <c:pt idx="401">
                  <c:v>2</c:v>
                </c:pt>
                <c:pt idx="402">
                  <c:v>2</c:v>
                </c:pt>
                <c:pt idx="403">
                  <c:v>2</c:v>
                </c:pt>
                <c:pt idx="404">
                  <c:v>2</c:v>
                </c:pt>
                <c:pt idx="405">
                  <c:v>2</c:v>
                </c:pt>
                <c:pt idx="406">
                  <c:v>2</c:v>
                </c:pt>
                <c:pt idx="407">
                  <c:v>2</c:v>
                </c:pt>
                <c:pt idx="408">
                  <c:v>2</c:v>
                </c:pt>
                <c:pt idx="409">
                  <c:v>2</c:v>
                </c:pt>
                <c:pt idx="410">
                  <c:v>1</c:v>
                </c:pt>
                <c:pt idx="411">
                  <c:v>1</c:v>
                </c:pt>
                <c:pt idx="412">
                  <c:v>1</c:v>
                </c:pt>
                <c:pt idx="413">
                  <c:v>1</c:v>
                </c:pt>
                <c:pt idx="414">
                  <c:v>1</c:v>
                </c:pt>
                <c:pt idx="415">
                  <c:v>1</c:v>
                </c:pt>
                <c:pt idx="416">
                  <c:v>1</c:v>
                </c:pt>
                <c:pt idx="417">
                  <c:v>1</c:v>
                </c:pt>
                <c:pt idx="418">
                  <c:v>1</c:v>
                </c:pt>
                <c:pt idx="419">
                  <c:v>1</c:v>
                </c:pt>
                <c:pt idx="420">
                  <c:v>1</c:v>
                </c:pt>
                <c:pt idx="421">
                  <c:v>1</c:v>
                </c:pt>
                <c:pt idx="422">
                  <c:v>1</c:v>
                </c:pt>
                <c:pt idx="423">
                  <c:v>1</c:v>
                </c:pt>
                <c:pt idx="424">
                  <c:v>1</c:v>
                </c:pt>
                <c:pt idx="425">
                  <c:v>1</c:v>
                </c:pt>
                <c:pt idx="426">
                  <c:v>1</c:v>
                </c:pt>
                <c:pt idx="427">
                  <c:v>1</c:v>
                </c:pt>
                <c:pt idx="428">
                  <c:v>1</c:v>
                </c:pt>
                <c:pt idx="429">
                  <c:v>1</c:v>
                </c:pt>
                <c:pt idx="430">
                  <c:v>1</c:v>
                </c:pt>
                <c:pt idx="431">
                  <c:v>1</c:v>
                </c:pt>
                <c:pt idx="432">
                  <c:v>1</c:v>
                </c:pt>
                <c:pt idx="433">
                  <c:v>1</c:v>
                </c:pt>
                <c:pt idx="434">
                  <c:v>1</c:v>
                </c:pt>
                <c:pt idx="435">
                  <c:v>1</c:v>
                </c:pt>
                <c:pt idx="436">
                  <c:v>1</c:v>
                </c:pt>
                <c:pt idx="437">
                  <c:v>1</c:v>
                </c:pt>
                <c:pt idx="438">
                  <c:v>1</c:v>
                </c:pt>
                <c:pt idx="439">
                  <c:v>1</c:v>
                </c:pt>
                <c:pt idx="440">
                  <c:v>1</c:v>
                </c:pt>
                <c:pt idx="441">
                  <c:v>1</c:v>
                </c:pt>
                <c:pt idx="442">
                  <c:v>1</c:v>
                </c:pt>
                <c:pt idx="443">
                  <c:v>1</c:v>
                </c:pt>
                <c:pt idx="444">
                  <c:v>1</c:v>
                </c:pt>
                <c:pt idx="445">
                  <c:v>1</c:v>
                </c:pt>
                <c:pt idx="446">
                  <c:v>1</c:v>
                </c:pt>
                <c:pt idx="447">
                  <c:v>1</c:v>
                </c:pt>
                <c:pt idx="448">
                  <c:v>1</c:v>
                </c:pt>
                <c:pt idx="449">
                  <c:v>1</c:v>
                </c:pt>
                <c:pt idx="450">
                  <c:v>1</c:v>
                </c:pt>
                <c:pt idx="451">
                  <c:v>1</c:v>
                </c:pt>
                <c:pt idx="452">
                  <c:v>1</c:v>
                </c:pt>
                <c:pt idx="453">
                  <c:v>1</c:v>
                </c:pt>
                <c:pt idx="454">
                  <c:v>1</c:v>
                </c:pt>
                <c:pt idx="455">
                  <c:v>1</c:v>
                </c:pt>
                <c:pt idx="456">
                  <c:v>1</c:v>
                </c:pt>
                <c:pt idx="457">
                  <c:v>1</c:v>
                </c:pt>
                <c:pt idx="458">
                  <c:v>1</c:v>
                </c:pt>
                <c:pt idx="459">
                  <c:v>1</c:v>
                </c:pt>
                <c:pt idx="460">
                  <c:v>1</c:v>
                </c:pt>
                <c:pt idx="461">
                  <c:v>1</c:v>
                </c:pt>
                <c:pt idx="462">
                  <c:v>1</c:v>
                </c:pt>
                <c:pt idx="463">
                  <c:v>1</c:v>
                </c:pt>
                <c:pt idx="464">
                  <c:v>1</c:v>
                </c:pt>
                <c:pt idx="465">
                  <c:v>1</c:v>
                </c:pt>
                <c:pt idx="466">
                  <c:v>1</c:v>
                </c:pt>
                <c:pt idx="467">
                  <c:v>1</c:v>
                </c:pt>
                <c:pt idx="468">
                  <c:v>1</c:v>
                </c:pt>
                <c:pt idx="469">
                  <c:v>1</c:v>
                </c:pt>
                <c:pt idx="470">
                  <c:v>1</c:v>
                </c:pt>
                <c:pt idx="471">
                  <c:v>1</c:v>
                </c:pt>
                <c:pt idx="472">
                  <c:v>1</c:v>
                </c:pt>
                <c:pt idx="473">
                  <c:v>1</c:v>
                </c:pt>
                <c:pt idx="474">
                  <c:v>1</c:v>
                </c:pt>
                <c:pt idx="475">
                  <c:v>1</c:v>
                </c:pt>
                <c:pt idx="476">
                  <c:v>1</c:v>
                </c:pt>
                <c:pt idx="477">
                  <c:v>1</c:v>
                </c:pt>
                <c:pt idx="478">
                  <c:v>1</c:v>
                </c:pt>
                <c:pt idx="479">
                  <c:v>1</c:v>
                </c:pt>
                <c:pt idx="480">
                  <c:v>1</c:v>
                </c:pt>
                <c:pt idx="481">
                  <c:v>1</c:v>
                </c:pt>
                <c:pt idx="482">
                  <c:v>1</c:v>
                </c:pt>
                <c:pt idx="483">
                  <c:v>1</c:v>
                </c:pt>
                <c:pt idx="484">
                  <c:v>1</c:v>
                </c:pt>
                <c:pt idx="485">
                  <c:v>1</c:v>
                </c:pt>
                <c:pt idx="486">
                  <c:v>1</c:v>
                </c:pt>
                <c:pt idx="487">
                  <c:v>1</c:v>
                </c:pt>
                <c:pt idx="488">
                  <c:v>1</c:v>
                </c:pt>
                <c:pt idx="489">
                  <c:v>1</c:v>
                </c:pt>
                <c:pt idx="490">
                  <c:v>1</c:v>
                </c:pt>
                <c:pt idx="491">
                  <c:v>1</c:v>
                </c:pt>
                <c:pt idx="492">
                  <c:v>1</c:v>
                </c:pt>
                <c:pt idx="493">
                  <c:v>1</c:v>
                </c:pt>
                <c:pt idx="494">
                  <c:v>1</c:v>
                </c:pt>
                <c:pt idx="495">
                  <c:v>1</c:v>
                </c:pt>
                <c:pt idx="496">
                  <c:v>1</c:v>
                </c:pt>
                <c:pt idx="497">
                  <c:v>1</c:v>
                </c:pt>
                <c:pt idx="498">
                  <c:v>1</c:v>
                </c:pt>
                <c:pt idx="499">
                  <c:v>1</c:v>
                </c:pt>
                <c:pt idx="500">
                  <c:v>1</c:v>
                </c:pt>
                <c:pt idx="501">
                  <c:v>1</c:v>
                </c:pt>
                <c:pt idx="502">
                  <c:v>1</c:v>
                </c:pt>
                <c:pt idx="503">
                  <c:v>1</c:v>
                </c:pt>
                <c:pt idx="504">
                  <c:v>1</c:v>
                </c:pt>
                <c:pt idx="505">
                  <c:v>1</c:v>
                </c:pt>
                <c:pt idx="506">
                  <c:v>1</c:v>
                </c:pt>
                <c:pt idx="507">
                  <c:v>1</c:v>
                </c:pt>
                <c:pt idx="508">
                  <c:v>1</c:v>
                </c:pt>
                <c:pt idx="509">
                  <c:v>1</c:v>
                </c:pt>
                <c:pt idx="510">
                  <c:v>1</c:v>
                </c:pt>
                <c:pt idx="511">
                  <c:v>1</c:v>
                </c:pt>
                <c:pt idx="512">
                  <c:v>1</c:v>
                </c:pt>
                <c:pt idx="513">
                  <c:v>1</c:v>
                </c:pt>
                <c:pt idx="514">
                  <c:v>1</c:v>
                </c:pt>
                <c:pt idx="515">
                  <c:v>1</c:v>
                </c:pt>
                <c:pt idx="516">
                  <c:v>1</c:v>
                </c:pt>
                <c:pt idx="517">
                  <c:v>1</c:v>
                </c:pt>
                <c:pt idx="518">
                  <c:v>1</c:v>
                </c:pt>
                <c:pt idx="519">
                  <c:v>1</c:v>
                </c:pt>
                <c:pt idx="520">
                  <c:v>1</c:v>
                </c:pt>
                <c:pt idx="521">
                  <c:v>1</c:v>
                </c:pt>
                <c:pt idx="522">
                  <c:v>1</c:v>
                </c:pt>
                <c:pt idx="523">
                  <c:v>1</c:v>
                </c:pt>
                <c:pt idx="524">
                  <c:v>1</c:v>
                </c:pt>
                <c:pt idx="525">
                  <c:v>1</c:v>
                </c:pt>
                <c:pt idx="526">
                  <c:v>1</c:v>
                </c:pt>
                <c:pt idx="527">
                  <c:v>1</c:v>
                </c:pt>
                <c:pt idx="528">
                  <c:v>1</c:v>
                </c:pt>
                <c:pt idx="529">
                  <c:v>1</c:v>
                </c:pt>
                <c:pt idx="530">
                  <c:v>1</c:v>
                </c:pt>
                <c:pt idx="531">
                  <c:v>1</c:v>
                </c:pt>
                <c:pt idx="532">
                  <c:v>1</c:v>
                </c:pt>
                <c:pt idx="533">
                  <c:v>1</c:v>
                </c:pt>
                <c:pt idx="534">
                  <c:v>1</c:v>
                </c:pt>
                <c:pt idx="535">
                  <c:v>1</c:v>
                </c:pt>
                <c:pt idx="536">
                  <c:v>1</c:v>
                </c:pt>
                <c:pt idx="537">
                  <c:v>1</c:v>
                </c:pt>
                <c:pt idx="538">
                  <c:v>1</c:v>
                </c:pt>
                <c:pt idx="539">
                  <c:v>1</c:v>
                </c:pt>
                <c:pt idx="540">
                  <c:v>1</c:v>
                </c:pt>
                <c:pt idx="541">
                  <c:v>1</c:v>
                </c:pt>
                <c:pt idx="542">
                  <c:v>1</c:v>
                </c:pt>
                <c:pt idx="543">
                  <c:v>1</c:v>
                </c:pt>
                <c:pt idx="544">
                  <c:v>1</c:v>
                </c:pt>
                <c:pt idx="545">
                  <c:v>1</c:v>
                </c:pt>
                <c:pt idx="546">
                  <c:v>1</c:v>
                </c:pt>
                <c:pt idx="547">
                  <c:v>1</c:v>
                </c:pt>
                <c:pt idx="548">
                  <c:v>1</c:v>
                </c:pt>
                <c:pt idx="549">
                  <c:v>1</c:v>
                </c:pt>
                <c:pt idx="550">
                  <c:v>1</c:v>
                </c:pt>
                <c:pt idx="551">
                  <c:v>1</c:v>
                </c:pt>
                <c:pt idx="552">
                  <c:v>1</c:v>
                </c:pt>
                <c:pt idx="553">
                  <c:v>1</c:v>
                </c:pt>
                <c:pt idx="554">
                  <c:v>1</c:v>
                </c:pt>
                <c:pt idx="555">
                  <c:v>1</c:v>
                </c:pt>
                <c:pt idx="556">
                  <c:v>1</c:v>
                </c:pt>
                <c:pt idx="557">
                  <c:v>1</c:v>
                </c:pt>
                <c:pt idx="558">
                  <c:v>1</c:v>
                </c:pt>
                <c:pt idx="559">
                  <c:v>1</c:v>
                </c:pt>
                <c:pt idx="560">
                  <c:v>1</c:v>
                </c:pt>
                <c:pt idx="561">
                  <c:v>1</c:v>
                </c:pt>
                <c:pt idx="562">
                  <c:v>1</c:v>
                </c:pt>
                <c:pt idx="563">
                  <c:v>1</c:v>
                </c:pt>
                <c:pt idx="564">
                  <c:v>1</c:v>
                </c:pt>
                <c:pt idx="565">
                  <c:v>1</c:v>
                </c:pt>
                <c:pt idx="566">
                  <c:v>1</c:v>
                </c:pt>
                <c:pt idx="567">
                  <c:v>1</c:v>
                </c:pt>
                <c:pt idx="568">
                  <c:v>1</c:v>
                </c:pt>
                <c:pt idx="569">
                  <c:v>1</c:v>
                </c:pt>
                <c:pt idx="570">
                  <c:v>1</c:v>
                </c:pt>
                <c:pt idx="571">
                  <c:v>1</c:v>
                </c:pt>
                <c:pt idx="572">
                  <c:v>1</c:v>
                </c:pt>
                <c:pt idx="573">
                  <c:v>1</c:v>
                </c:pt>
                <c:pt idx="574">
                  <c:v>1</c:v>
                </c:pt>
                <c:pt idx="575">
                  <c:v>1</c:v>
                </c:pt>
                <c:pt idx="576">
                  <c:v>1</c:v>
                </c:pt>
                <c:pt idx="577">
                  <c:v>1</c:v>
                </c:pt>
                <c:pt idx="578">
                  <c:v>1</c:v>
                </c:pt>
                <c:pt idx="579">
                  <c:v>1</c:v>
                </c:pt>
                <c:pt idx="580">
                  <c:v>1</c:v>
                </c:pt>
                <c:pt idx="581">
                  <c:v>1</c:v>
                </c:pt>
                <c:pt idx="582">
                  <c:v>1</c:v>
                </c:pt>
                <c:pt idx="583">
                  <c:v>1</c:v>
                </c:pt>
                <c:pt idx="584">
                  <c:v>1</c:v>
                </c:pt>
                <c:pt idx="585">
                  <c:v>1</c:v>
                </c:pt>
                <c:pt idx="586">
                  <c:v>1</c:v>
                </c:pt>
                <c:pt idx="587">
                  <c:v>1</c:v>
                </c:pt>
                <c:pt idx="588">
                  <c:v>1</c:v>
                </c:pt>
                <c:pt idx="589">
                  <c:v>1</c:v>
                </c:pt>
                <c:pt idx="590">
                  <c:v>1</c:v>
                </c:pt>
                <c:pt idx="591">
                  <c:v>1</c:v>
                </c:pt>
                <c:pt idx="592">
                  <c:v>1</c:v>
                </c:pt>
                <c:pt idx="593">
                  <c:v>1</c:v>
                </c:pt>
                <c:pt idx="594">
                  <c:v>1</c:v>
                </c:pt>
                <c:pt idx="595">
                  <c:v>1</c:v>
                </c:pt>
                <c:pt idx="596">
                  <c:v>1</c:v>
                </c:pt>
                <c:pt idx="597">
                  <c:v>1</c:v>
                </c:pt>
                <c:pt idx="598">
                  <c:v>1</c:v>
                </c:pt>
                <c:pt idx="599">
                  <c:v>1</c:v>
                </c:pt>
                <c:pt idx="600">
                  <c:v>1</c:v>
                </c:pt>
                <c:pt idx="601">
                  <c:v>1</c:v>
                </c:pt>
                <c:pt idx="602">
                  <c:v>1</c:v>
                </c:pt>
                <c:pt idx="603">
                  <c:v>1</c:v>
                </c:pt>
                <c:pt idx="604">
                  <c:v>1</c:v>
                </c:pt>
                <c:pt idx="605">
                  <c:v>1</c:v>
                </c:pt>
                <c:pt idx="606">
                  <c:v>1</c:v>
                </c:pt>
                <c:pt idx="607">
                  <c:v>1</c:v>
                </c:pt>
                <c:pt idx="608">
                  <c:v>1</c:v>
                </c:pt>
                <c:pt idx="609">
                  <c:v>1</c:v>
                </c:pt>
                <c:pt idx="610">
                  <c:v>1</c:v>
                </c:pt>
                <c:pt idx="611">
                  <c:v>1</c:v>
                </c:pt>
                <c:pt idx="612">
                  <c:v>1</c:v>
                </c:pt>
                <c:pt idx="613">
                  <c:v>1</c:v>
                </c:pt>
                <c:pt idx="614">
                  <c:v>1</c:v>
                </c:pt>
                <c:pt idx="615">
                  <c:v>1</c:v>
                </c:pt>
                <c:pt idx="616">
                  <c:v>1</c:v>
                </c:pt>
                <c:pt idx="617">
                  <c:v>1</c:v>
                </c:pt>
                <c:pt idx="618">
                  <c:v>1</c:v>
                </c:pt>
                <c:pt idx="619">
                  <c:v>1</c:v>
                </c:pt>
                <c:pt idx="620">
                  <c:v>1</c:v>
                </c:pt>
                <c:pt idx="621">
                  <c:v>1</c:v>
                </c:pt>
                <c:pt idx="622">
                  <c:v>1</c:v>
                </c:pt>
                <c:pt idx="623">
                  <c:v>1</c:v>
                </c:pt>
                <c:pt idx="624">
                  <c:v>1</c:v>
                </c:pt>
                <c:pt idx="625">
                  <c:v>1</c:v>
                </c:pt>
                <c:pt idx="626">
                  <c:v>1</c:v>
                </c:pt>
                <c:pt idx="627">
                  <c:v>1</c:v>
                </c:pt>
                <c:pt idx="628">
                  <c:v>1</c:v>
                </c:pt>
                <c:pt idx="629">
                  <c:v>1</c:v>
                </c:pt>
                <c:pt idx="630">
                  <c:v>1</c:v>
                </c:pt>
                <c:pt idx="631">
                  <c:v>1</c:v>
                </c:pt>
                <c:pt idx="632">
                  <c:v>1</c:v>
                </c:pt>
                <c:pt idx="633">
                  <c:v>1</c:v>
                </c:pt>
                <c:pt idx="634">
                  <c:v>1</c:v>
                </c:pt>
                <c:pt idx="635">
                  <c:v>1</c:v>
                </c:pt>
                <c:pt idx="636">
                  <c:v>1</c:v>
                </c:pt>
                <c:pt idx="637">
                  <c:v>1</c:v>
                </c:pt>
                <c:pt idx="638">
                  <c:v>1</c:v>
                </c:pt>
                <c:pt idx="639">
                  <c:v>1</c:v>
                </c:pt>
                <c:pt idx="640">
                  <c:v>1</c:v>
                </c:pt>
                <c:pt idx="641">
                  <c:v>1</c:v>
                </c:pt>
                <c:pt idx="642">
                  <c:v>1</c:v>
                </c:pt>
                <c:pt idx="643">
                  <c:v>1</c:v>
                </c:pt>
                <c:pt idx="644">
                  <c:v>1</c:v>
                </c:pt>
                <c:pt idx="645">
                  <c:v>1</c:v>
                </c:pt>
                <c:pt idx="646">
                  <c:v>1</c:v>
                </c:pt>
                <c:pt idx="647">
                  <c:v>1</c:v>
                </c:pt>
                <c:pt idx="648">
                  <c:v>1</c:v>
                </c:pt>
                <c:pt idx="649">
                  <c:v>1</c:v>
                </c:pt>
                <c:pt idx="650">
                  <c:v>1</c:v>
                </c:pt>
                <c:pt idx="651">
                  <c:v>1</c:v>
                </c:pt>
                <c:pt idx="652">
                  <c:v>1</c:v>
                </c:pt>
                <c:pt idx="653">
                  <c:v>1</c:v>
                </c:pt>
                <c:pt idx="654">
                  <c:v>1</c:v>
                </c:pt>
                <c:pt idx="655">
                  <c:v>1</c:v>
                </c:pt>
                <c:pt idx="656">
                  <c:v>1</c:v>
                </c:pt>
                <c:pt idx="657">
                  <c:v>1</c:v>
                </c:pt>
                <c:pt idx="658">
                  <c:v>1</c:v>
                </c:pt>
                <c:pt idx="659">
                  <c:v>1</c:v>
                </c:pt>
                <c:pt idx="660">
                  <c:v>1</c:v>
                </c:pt>
                <c:pt idx="661">
                  <c:v>1</c:v>
                </c:pt>
                <c:pt idx="662">
                  <c:v>1</c:v>
                </c:pt>
                <c:pt idx="663">
                  <c:v>1</c:v>
                </c:pt>
                <c:pt idx="664">
                  <c:v>1</c:v>
                </c:pt>
                <c:pt idx="665">
                  <c:v>1</c:v>
                </c:pt>
                <c:pt idx="666">
                  <c:v>1</c:v>
                </c:pt>
                <c:pt idx="667">
                  <c:v>1</c:v>
                </c:pt>
                <c:pt idx="668">
                  <c:v>1</c:v>
                </c:pt>
                <c:pt idx="669">
                  <c:v>1</c:v>
                </c:pt>
                <c:pt idx="670">
                  <c:v>1</c:v>
                </c:pt>
                <c:pt idx="671">
                  <c:v>1</c:v>
                </c:pt>
                <c:pt idx="672">
                  <c:v>1</c:v>
                </c:pt>
                <c:pt idx="673">
                  <c:v>1</c:v>
                </c:pt>
                <c:pt idx="674">
                  <c:v>1</c:v>
                </c:pt>
                <c:pt idx="675">
                  <c:v>1</c:v>
                </c:pt>
                <c:pt idx="676">
                  <c:v>1</c:v>
                </c:pt>
                <c:pt idx="677">
                  <c:v>1</c:v>
                </c:pt>
                <c:pt idx="678">
                  <c:v>1</c:v>
                </c:pt>
                <c:pt idx="679">
                  <c:v>1</c:v>
                </c:pt>
                <c:pt idx="680">
                  <c:v>1</c:v>
                </c:pt>
                <c:pt idx="681">
                  <c:v>1</c:v>
                </c:pt>
                <c:pt idx="682">
                  <c:v>1</c:v>
                </c:pt>
                <c:pt idx="683">
                  <c:v>1</c:v>
                </c:pt>
                <c:pt idx="684">
                  <c:v>1</c:v>
                </c:pt>
                <c:pt idx="685">
                  <c:v>1</c:v>
                </c:pt>
                <c:pt idx="686">
                  <c:v>1</c:v>
                </c:pt>
                <c:pt idx="687">
                  <c:v>1</c:v>
                </c:pt>
                <c:pt idx="688">
                  <c:v>1</c:v>
                </c:pt>
                <c:pt idx="689">
                  <c:v>1</c:v>
                </c:pt>
                <c:pt idx="690">
                  <c:v>1</c:v>
                </c:pt>
                <c:pt idx="691">
                  <c:v>1</c:v>
                </c:pt>
                <c:pt idx="692">
                  <c:v>1</c:v>
                </c:pt>
                <c:pt idx="693">
                  <c:v>1</c:v>
                </c:pt>
                <c:pt idx="694">
                  <c:v>1</c:v>
                </c:pt>
                <c:pt idx="695">
                  <c:v>1</c:v>
                </c:pt>
                <c:pt idx="696">
                  <c:v>1</c:v>
                </c:pt>
                <c:pt idx="697">
                  <c:v>1</c:v>
                </c:pt>
                <c:pt idx="698">
                  <c:v>1</c:v>
                </c:pt>
                <c:pt idx="699">
                  <c:v>1</c:v>
                </c:pt>
                <c:pt idx="700">
                  <c:v>1</c:v>
                </c:pt>
                <c:pt idx="701">
                  <c:v>1</c:v>
                </c:pt>
                <c:pt idx="702">
                  <c:v>1</c:v>
                </c:pt>
                <c:pt idx="703">
                  <c:v>1</c:v>
                </c:pt>
                <c:pt idx="704">
                  <c:v>1</c:v>
                </c:pt>
                <c:pt idx="705">
                  <c:v>1</c:v>
                </c:pt>
                <c:pt idx="706">
                  <c:v>1</c:v>
                </c:pt>
                <c:pt idx="707">
                  <c:v>1</c:v>
                </c:pt>
                <c:pt idx="708">
                  <c:v>1</c:v>
                </c:pt>
                <c:pt idx="709">
                  <c:v>1</c:v>
                </c:pt>
                <c:pt idx="710">
                  <c:v>1</c:v>
                </c:pt>
                <c:pt idx="711">
                  <c:v>1</c:v>
                </c:pt>
                <c:pt idx="712">
                  <c:v>1</c:v>
                </c:pt>
                <c:pt idx="713">
                  <c:v>1</c:v>
                </c:pt>
                <c:pt idx="714">
                  <c:v>1</c:v>
                </c:pt>
                <c:pt idx="715">
                  <c:v>1</c:v>
                </c:pt>
                <c:pt idx="716">
                  <c:v>1</c:v>
                </c:pt>
                <c:pt idx="717">
                  <c:v>1</c:v>
                </c:pt>
                <c:pt idx="718">
                  <c:v>1</c:v>
                </c:pt>
                <c:pt idx="719">
                  <c:v>1</c:v>
                </c:pt>
                <c:pt idx="720">
                  <c:v>1</c:v>
                </c:pt>
                <c:pt idx="721">
                  <c:v>1</c:v>
                </c:pt>
                <c:pt idx="722">
                  <c:v>1</c:v>
                </c:pt>
                <c:pt idx="723">
                  <c:v>1</c:v>
                </c:pt>
                <c:pt idx="724">
                  <c:v>1</c:v>
                </c:pt>
                <c:pt idx="725">
                  <c:v>1</c:v>
                </c:pt>
                <c:pt idx="726">
                  <c:v>1</c:v>
                </c:pt>
                <c:pt idx="727">
                  <c:v>1</c:v>
                </c:pt>
                <c:pt idx="728">
                  <c:v>1</c:v>
                </c:pt>
                <c:pt idx="729">
                  <c:v>1</c:v>
                </c:pt>
                <c:pt idx="730">
                  <c:v>1</c:v>
                </c:pt>
                <c:pt idx="731">
                  <c:v>1</c:v>
                </c:pt>
                <c:pt idx="732">
                  <c:v>1</c:v>
                </c:pt>
                <c:pt idx="733">
                  <c:v>1</c:v>
                </c:pt>
                <c:pt idx="734">
                  <c:v>1</c:v>
                </c:pt>
                <c:pt idx="735">
                  <c:v>1</c:v>
                </c:pt>
                <c:pt idx="736">
                  <c:v>1</c:v>
                </c:pt>
                <c:pt idx="737">
                  <c:v>1</c:v>
                </c:pt>
                <c:pt idx="738">
                  <c:v>1</c:v>
                </c:pt>
                <c:pt idx="739">
                  <c:v>1</c:v>
                </c:pt>
                <c:pt idx="740">
                  <c:v>1</c:v>
                </c:pt>
                <c:pt idx="741">
                  <c:v>1</c:v>
                </c:pt>
                <c:pt idx="742">
                  <c:v>1</c:v>
                </c:pt>
                <c:pt idx="743">
                  <c:v>1</c:v>
                </c:pt>
                <c:pt idx="744">
                  <c:v>1</c:v>
                </c:pt>
                <c:pt idx="745">
                  <c:v>1</c:v>
                </c:pt>
                <c:pt idx="746">
                  <c:v>1</c:v>
                </c:pt>
                <c:pt idx="747">
                  <c:v>1</c:v>
                </c:pt>
                <c:pt idx="748">
                  <c:v>1</c:v>
                </c:pt>
                <c:pt idx="749">
                  <c:v>1</c:v>
                </c:pt>
                <c:pt idx="750">
                  <c:v>1</c:v>
                </c:pt>
                <c:pt idx="751">
                  <c:v>1</c:v>
                </c:pt>
                <c:pt idx="752">
                  <c:v>1</c:v>
                </c:pt>
                <c:pt idx="753">
                  <c:v>1</c:v>
                </c:pt>
                <c:pt idx="754">
                  <c:v>1</c:v>
                </c:pt>
                <c:pt idx="755">
                  <c:v>1</c:v>
                </c:pt>
                <c:pt idx="756">
                  <c:v>1</c:v>
                </c:pt>
                <c:pt idx="757">
                  <c:v>1</c:v>
                </c:pt>
                <c:pt idx="758">
                  <c:v>1</c:v>
                </c:pt>
                <c:pt idx="759">
                  <c:v>1</c:v>
                </c:pt>
                <c:pt idx="760">
                  <c:v>1</c:v>
                </c:pt>
                <c:pt idx="761">
                  <c:v>1</c:v>
                </c:pt>
                <c:pt idx="762">
                  <c:v>1</c:v>
                </c:pt>
                <c:pt idx="763">
                  <c:v>1</c:v>
                </c:pt>
                <c:pt idx="764">
                  <c:v>1</c:v>
                </c:pt>
                <c:pt idx="765">
                  <c:v>1</c:v>
                </c:pt>
                <c:pt idx="766">
                  <c:v>1</c:v>
                </c:pt>
                <c:pt idx="767">
                  <c:v>1</c:v>
                </c:pt>
                <c:pt idx="768">
                  <c:v>1</c:v>
                </c:pt>
                <c:pt idx="769">
                  <c:v>1</c:v>
                </c:pt>
                <c:pt idx="770">
                  <c:v>1</c:v>
                </c:pt>
                <c:pt idx="771">
                  <c:v>1</c:v>
                </c:pt>
                <c:pt idx="772">
                  <c:v>1</c:v>
                </c:pt>
                <c:pt idx="773">
                  <c:v>1</c:v>
                </c:pt>
                <c:pt idx="774">
                  <c:v>1</c:v>
                </c:pt>
                <c:pt idx="775">
                  <c:v>1</c:v>
                </c:pt>
                <c:pt idx="776">
                  <c:v>1</c:v>
                </c:pt>
                <c:pt idx="777">
                  <c:v>1</c:v>
                </c:pt>
                <c:pt idx="778">
                  <c:v>1</c:v>
                </c:pt>
                <c:pt idx="779">
                  <c:v>1</c:v>
                </c:pt>
                <c:pt idx="780">
                  <c:v>1</c:v>
                </c:pt>
                <c:pt idx="781">
                  <c:v>1</c:v>
                </c:pt>
                <c:pt idx="782">
                  <c:v>1</c:v>
                </c:pt>
                <c:pt idx="783">
                  <c:v>1</c:v>
                </c:pt>
                <c:pt idx="784">
                  <c:v>1</c:v>
                </c:pt>
                <c:pt idx="785">
                  <c:v>1</c:v>
                </c:pt>
                <c:pt idx="786">
                  <c:v>1</c:v>
                </c:pt>
                <c:pt idx="787">
                  <c:v>1</c:v>
                </c:pt>
                <c:pt idx="788">
                  <c:v>1</c:v>
                </c:pt>
                <c:pt idx="789">
                  <c:v>1</c:v>
                </c:pt>
                <c:pt idx="790">
                  <c:v>1</c:v>
                </c:pt>
                <c:pt idx="791">
                  <c:v>1</c:v>
                </c:pt>
                <c:pt idx="792">
                  <c:v>1</c:v>
                </c:pt>
                <c:pt idx="793">
                  <c:v>1</c:v>
                </c:pt>
                <c:pt idx="794">
                  <c:v>1</c:v>
                </c:pt>
                <c:pt idx="795">
                  <c:v>1</c:v>
                </c:pt>
                <c:pt idx="796">
                  <c:v>1</c:v>
                </c:pt>
                <c:pt idx="797">
                  <c:v>1</c:v>
                </c:pt>
                <c:pt idx="798">
                  <c:v>1</c:v>
                </c:pt>
                <c:pt idx="799">
                  <c:v>1</c:v>
                </c:pt>
                <c:pt idx="800">
                  <c:v>1</c:v>
                </c:pt>
                <c:pt idx="801">
                  <c:v>1</c:v>
                </c:pt>
                <c:pt idx="802">
                  <c:v>1</c:v>
                </c:pt>
                <c:pt idx="803">
                  <c:v>1</c:v>
                </c:pt>
                <c:pt idx="804">
                  <c:v>1</c:v>
                </c:pt>
                <c:pt idx="805">
                  <c:v>1</c:v>
                </c:pt>
                <c:pt idx="806">
                  <c:v>1</c:v>
                </c:pt>
                <c:pt idx="807">
                  <c:v>1</c:v>
                </c:pt>
                <c:pt idx="808">
                  <c:v>1</c:v>
                </c:pt>
                <c:pt idx="809">
                  <c:v>1</c:v>
                </c:pt>
                <c:pt idx="810">
                  <c:v>1</c:v>
                </c:pt>
                <c:pt idx="811">
                  <c:v>1</c:v>
                </c:pt>
                <c:pt idx="812">
                  <c:v>1</c:v>
                </c:pt>
                <c:pt idx="813">
                  <c:v>1</c:v>
                </c:pt>
                <c:pt idx="814">
                  <c:v>1</c:v>
                </c:pt>
                <c:pt idx="815">
                  <c:v>1</c:v>
                </c:pt>
                <c:pt idx="816">
                  <c:v>1</c:v>
                </c:pt>
                <c:pt idx="817">
                  <c:v>1</c:v>
                </c:pt>
                <c:pt idx="818">
                  <c:v>1</c:v>
                </c:pt>
                <c:pt idx="819">
                  <c:v>1</c:v>
                </c:pt>
                <c:pt idx="820">
                  <c:v>1</c:v>
                </c:pt>
                <c:pt idx="821">
                  <c:v>1</c:v>
                </c:pt>
                <c:pt idx="822">
                  <c:v>1</c:v>
                </c:pt>
                <c:pt idx="823">
                  <c:v>1</c:v>
                </c:pt>
                <c:pt idx="824">
                  <c:v>1</c:v>
                </c:pt>
                <c:pt idx="825">
                  <c:v>1</c:v>
                </c:pt>
                <c:pt idx="826">
                  <c:v>1</c:v>
                </c:pt>
                <c:pt idx="827">
                  <c:v>1</c:v>
                </c:pt>
                <c:pt idx="828">
                  <c:v>1</c:v>
                </c:pt>
                <c:pt idx="829">
                  <c:v>1</c:v>
                </c:pt>
                <c:pt idx="830">
                  <c:v>1</c:v>
                </c:pt>
                <c:pt idx="831">
                  <c:v>1</c:v>
                </c:pt>
                <c:pt idx="832">
                  <c:v>1</c:v>
                </c:pt>
                <c:pt idx="833">
                  <c:v>1</c:v>
                </c:pt>
                <c:pt idx="834">
                  <c:v>1</c:v>
                </c:pt>
                <c:pt idx="835">
                  <c:v>1</c:v>
                </c:pt>
                <c:pt idx="836">
                  <c:v>1</c:v>
                </c:pt>
                <c:pt idx="837">
                  <c:v>1</c:v>
                </c:pt>
                <c:pt idx="838">
                  <c:v>1</c:v>
                </c:pt>
                <c:pt idx="839">
                  <c:v>1</c:v>
                </c:pt>
                <c:pt idx="840">
                  <c:v>1</c:v>
                </c:pt>
                <c:pt idx="841">
                  <c:v>1</c:v>
                </c:pt>
                <c:pt idx="842">
                  <c:v>1</c:v>
                </c:pt>
                <c:pt idx="843">
                  <c:v>1</c:v>
                </c:pt>
                <c:pt idx="844">
                  <c:v>1</c:v>
                </c:pt>
                <c:pt idx="845">
                  <c:v>1</c:v>
                </c:pt>
                <c:pt idx="846">
                  <c:v>1</c:v>
                </c:pt>
                <c:pt idx="847">
                  <c:v>1</c:v>
                </c:pt>
                <c:pt idx="848">
                  <c:v>1</c:v>
                </c:pt>
                <c:pt idx="849">
                  <c:v>1</c:v>
                </c:pt>
                <c:pt idx="850">
                  <c:v>1</c:v>
                </c:pt>
                <c:pt idx="851">
                  <c:v>1</c:v>
                </c:pt>
                <c:pt idx="852">
                  <c:v>1</c:v>
                </c:pt>
                <c:pt idx="853">
                  <c:v>1</c:v>
                </c:pt>
                <c:pt idx="854">
                  <c:v>1</c:v>
                </c:pt>
                <c:pt idx="855">
                  <c:v>1</c:v>
                </c:pt>
                <c:pt idx="856">
                  <c:v>1</c:v>
                </c:pt>
                <c:pt idx="857">
                  <c:v>1</c:v>
                </c:pt>
                <c:pt idx="858">
                  <c:v>1</c:v>
                </c:pt>
                <c:pt idx="859">
                  <c:v>1</c:v>
                </c:pt>
                <c:pt idx="860">
                  <c:v>1</c:v>
                </c:pt>
                <c:pt idx="861">
                  <c:v>1</c:v>
                </c:pt>
                <c:pt idx="862">
                  <c:v>1</c:v>
                </c:pt>
                <c:pt idx="863">
                  <c:v>1</c:v>
                </c:pt>
                <c:pt idx="864">
                  <c:v>1</c:v>
                </c:pt>
                <c:pt idx="865">
                  <c:v>1</c:v>
                </c:pt>
                <c:pt idx="866">
                  <c:v>1</c:v>
                </c:pt>
                <c:pt idx="867">
                  <c:v>1</c:v>
                </c:pt>
                <c:pt idx="868">
                  <c:v>1</c:v>
                </c:pt>
                <c:pt idx="869">
                  <c:v>1</c:v>
                </c:pt>
                <c:pt idx="870">
                  <c:v>1</c:v>
                </c:pt>
                <c:pt idx="871">
                  <c:v>1</c:v>
                </c:pt>
                <c:pt idx="872">
                  <c:v>1</c:v>
                </c:pt>
                <c:pt idx="873">
                  <c:v>1</c:v>
                </c:pt>
                <c:pt idx="874">
                  <c:v>1</c:v>
                </c:pt>
                <c:pt idx="875">
                  <c:v>1</c:v>
                </c:pt>
                <c:pt idx="876">
                  <c:v>1</c:v>
                </c:pt>
                <c:pt idx="877">
                  <c:v>1</c:v>
                </c:pt>
                <c:pt idx="878">
                  <c:v>1</c:v>
                </c:pt>
                <c:pt idx="879">
                  <c:v>1</c:v>
                </c:pt>
                <c:pt idx="880">
                  <c:v>1</c:v>
                </c:pt>
                <c:pt idx="881">
                  <c:v>1</c:v>
                </c:pt>
                <c:pt idx="882">
                  <c:v>1</c:v>
                </c:pt>
                <c:pt idx="883">
                  <c:v>1</c:v>
                </c:pt>
                <c:pt idx="884">
                  <c:v>1</c:v>
                </c:pt>
                <c:pt idx="885">
                  <c:v>1</c:v>
                </c:pt>
                <c:pt idx="886">
                  <c:v>1</c:v>
                </c:pt>
                <c:pt idx="887">
                  <c:v>1</c:v>
                </c:pt>
                <c:pt idx="888">
                  <c:v>1</c:v>
                </c:pt>
                <c:pt idx="889">
                  <c:v>1</c:v>
                </c:pt>
                <c:pt idx="890">
                  <c:v>1</c:v>
                </c:pt>
                <c:pt idx="891">
                  <c:v>1</c:v>
                </c:pt>
                <c:pt idx="892">
                  <c:v>1</c:v>
                </c:pt>
                <c:pt idx="893">
                  <c:v>1</c:v>
                </c:pt>
                <c:pt idx="894">
                  <c:v>1</c:v>
                </c:pt>
                <c:pt idx="895">
                  <c:v>1</c:v>
                </c:pt>
                <c:pt idx="896">
                  <c:v>1</c:v>
                </c:pt>
                <c:pt idx="897">
                  <c:v>1</c:v>
                </c:pt>
                <c:pt idx="898">
                  <c:v>1</c:v>
                </c:pt>
                <c:pt idx="899">
                  <c:v>1</c:v>
                </c:pt>
                <c:pt idx="900">
                  <c:v>1</c:v>
                </c:pt>
                <c:pt idx="901">
                  <c:v>1</c:v>
                </c:pt>
                <c:pt idx="902">
                  <c:v>1</c:v>
                </c:pt>
                <c:pt idx="903">
                  <c:v>1</c:v>
                </c:pt>
                <c:pt idx="904">
                  <c:v>1</c:v>
                </c:pt>
                <c:pt idx="905">
                  <c:v>1</c:v>
                </c:pt>
                <c:pt idx="906">
                  <c:v>1</c:v>
                </c:pt>
                <c:pt idx="907">
                  <c:v>1</c:v>
                </c:pt>
                <c:pt idx="908">
                  <c:v>1</c:v>
                </c:pt>
                <c:pt idx="909">
                  <c:v>1</c:v>
                </c:pt>
                <c:pt idx="910">
                  <c:v>1</c:v>
                </c:pt>
                <c:pt idx="911">
                  <c:v>1</c:v>
                </c:pt>
                <c:pt idx="912">
                  <c:v>1</c:v>
                </c:pt>
                <c:pt idx="913">
                  <c:v>1</c:v>
                </c:pt>
                <c:pt idx="914">
                  <c:v>1</c:v>
                </c:pt>
                <c:pt idx="915">
                  <c:v>1</c:v>
                </c:pt>
                <c:pt idx="916">
                  <c:v>1</c:v>
                </c:pt>
                <c:pt idx="917">
                  <c:v>1</c:v>
                </c:pt>
                <c:pt idx="918">
                  <c:v>1</c:v>
                </c:pt>
                <c:pt idx="919">
                  <c:v>1</c:v>
                </c:pt>
                <c:pt idx="920">
                  <c:v>1</c:v>
                </c:pt>
                <c:pt idx="921">
                  <c:v>1</c:v>
                </c:pt>
                <c:pt idx="922">
                  <c:v>1</c:v>
                </c:pt>
                <c:pt idx="923">
                  <c:v>1</c:v>
                </c:pt>
                <c:pt idx="924">
                  <c:v>1</c:v>
                </c:pt>
                <c:pt idx="925">
                  <c:v>1</c:v>
                </c:pt>
                <c:pt idx="926">
                  <c:v>1</c:v>
                </c:pt>
                <c:pt idx="927">
                  <c:v>1</c:v>
                </c:pt>
                <c:pt idx="928">
                  <c:v>1</c:v>
                </c:pt>
                <c:pt idx="929">
                  <c:v>1</c:v>
                </c:pt>
                <c:pt idx="930">
                  <c:v>1</c:v>
                </c:pt>
                <c:pt idx="931">
                  <c:v>1</c:v>
                </c:pt>
                <c:pt idx="932">
                  <c:v>1</c:v>
                </c:pt>
                <c:pt idx="933">
                  <c:v>1</c:v>
                </c:pt>
                <c:pt idx="934">
                  <c:v>1</c:v>
                </c:pt>
                <c:pt idx="935">
                  <c:v>1</c:v>
                </c:pt>
                <c:pt idx="936">
                  <c:v>1</c:v>
                </c:pt>
                <c:pt idx="937">
                  <c:v>1</c:v>
                </c:pt>
                <c:pt idx="938">
                  <c:v>1</c:v>
                </c:pt>
                <c:pt idx="939">
                  <c:v>1</c:v>
                </c:pt>
                <c:pt idx="940">
                  <c:v>1</c:v>
                </c:pt>
                <c:pt idx="941">
                  <c:v>1</c:v>
                </c:pt>
                <c:pt idx="942">
                  <c:v>1</c:v>
                </c:pt>
                <c:pt idx="943">
                  <c:v>1</c:v>
                </c:pt>
                <c:pt idx="944">
                  <c:v>1</c:v>
                </c:pt>
                <c:pt idx="945">
                  <c:v>1</c:v>
                </c:pt>
                <c:pt idx="946">
                  <c:v>1</c:v>
                </c:pt>
                <c:pt idx="947">
                  <c:v>1</c:v>
                </c:pt>
                <c:pt idx="948">
                  <c:v>1</c:v>
                </c:pt>
                <c:pt idx="949">
                  <c:v>1</c:v>
                </c:pt>
                <c:pt idx="950">
                  <c:v>1</c:v>
                </c:pt>
                <c:pt idx="951">
                  <c:v>1</c:v>
                </c:pt>
                <c:pt idx="952">
                  <c:v>1</c:v>
                </c:pt>
                <c:pt idx="953">
                  <c:v>1</c:v>
                </c:pt>
                <c:pt idx="954">
                  <c:v>1</c:v>
                </c:pt>
                <c:pt idx="955">
                  <c:v>1</c:v>
                </c:pt>
                <c:pt idx="956">
                  <c:v>1</c:v>
                </c:pt>
                <c:pt idx="957">
                  <c:v>1</c:v>
                </c:pt>
                <c:pt idx="958">
                  <c:v>1</c:v>
                </c:pt>
                <c:pt idx="959">
                  <c:v>1</c:v>
                </c:pt>
                <c:pt idx="960">
                  <c:v>1</c:v>
                </c:pt>
                <c:pt idx="961">
                  <c:v>1</c:v>
                </c:pt>
                <c:pt idx="962">
                  <c:v>1</c:v>
                </c:pt>
                <c:pt idx="963">
                  <c:v>1</c:v>
                </c:pt>
                <c:pt idx="964">
                  <c:v>1</c:v>
                </c:pt>
                <c:pt idx="965">
                  <c:v>1</c:v>
                </c:pt>
                <c:pt idx="966">
                  <c:v>1</c:v>
                </c:pt>
                <c:pt idx="967">
                  <c:v>1</c:v>
                </c:pt>
                <c:pt idx="968">
                  <c:v>1</c:v>
                </c:pt>
                <c:pt idx="969">
                  <c:v>1</c:v>
                </c:pt>
                <c:pt idx="970">
                  <c:v>1</c:v>
                </c:pt>
                <c:pt idx="971">
                  <c:v>1</c:v>
                </c:pt>
                <c:pt idx="972">
                  <c:v>1</c:v>
                </c:pt>
                <c:pt idx="973">
                  <c:v>1</c:v>
                </c:pt>
                <c:pt idx="974">
                  <c:v>1</c:v>
                </c:pt>
                <c:pt idx="975">
                  <c:v>1</c:v>
                </c:pt>
                <c:pt idx="976">
                  <c:v>1</c:v>
                </c:pt>
                <c:pt idx="977">
                  <c:v>1</c:v>
                </c:pt>
                <c:pt idx="978">
                  <c:v>1</c:v>
                </c:pt>
                <c:pt idx="979">
                  <c:v>1</c:v>
                </c:pt>
                <c:pt idx="980">
                  <c:v>1</c:v>
                </c:pt>
                <c:pt idx="981">
                  <c:v>1</c:v>
                </c:pt>
                <c:pt idx="982">
                  <c:v>1</c:v>
                </c:pt>
                <c:pt idx="983">
                  <c:v>1</c:v>
                </c:pt>
                <c:pt idx="984">
                  <c:v>1</c:v>
                </c:pt>
                <c:pt idx="985">
                  <c:v>1</c:v>
                </c:pt>
                <c:pt idx="986">
                  <c:v>1</c:v>
                </c:pt>
                <c:pt idx="987">
                  <c:v>1</c:v>
                </c:pt>
                <c:pt idx="988">
                  <c:v>1</c:v>
                </c:pt>
                <c:pt idx="989">
                  <c:v>1</c:v>
                </c:pt>
                <c:pt idx="990">
                  <c:v>1</c:v>
                </c:pt>
                <c:pt idx="991">
                  <c:v>1</c:v>
                </c:pt>
                <c:pt idx="992">
                  <c:v>1</c:v>
                </c:pt>
                <c:pt idx="993">
                  <c:v>1</c:v>
                </c:pt>
                <c:pt idx="994">
                  <c:v>1</c:v>
                </c:pt>
                <c:pt idx="995">
                  <c:v>1</c:v>
                </c:pt>
                <c:pt idx="996">
                  <c:v>1</c:v>
                </c:pt>
                <c:pt idx="997">
                  <c:v>1</c:v>
                </c:pt>
                <c:pt idx="998">
                  <c:v>1</c:v>
                </c:pt>
                <c:pt idx="999">
                  <c:v>1</c:v>
                </c:pt>
              </c:numCache>
            </c:numRef>
          </c:val>
          <c:extLst>
            <c:ext xmlns:c16="http://schemas.microsoft.com/office/drawing/2014/chart" uri="{C3380CC4-5D6E-409C-BE32-E72D297353CC}">
              <c16:uniqueId val="{00000000-064A-48A8-8D1C-70C38998F11D}"/>
            </c:ext>
          </c:extLst>
        </c:ser>
        <c:dLbls>
          <c:showLegendKey val="0"/>
          <c:showVal val="0"/>
          <c:showCatName val="0"/>
          <c:showSerName val="0"/>
          <c:showPercent val="0"/>
          <c:showBubbleSize val="0"/>
        </c:dLbls>
        <c:gapWidth val="150"/>
        <c:shape val="box"/>
        <c:axId val="536267568"/>
        <c:axId val="536270032"/>
        <c:axId val="0"/>
      </c:bar3DChart>
      <c:catAx>
        <c:axId val="5362675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6270032"/>
        <c:crosses val="autoZero"/>
        <c:auto val="1"/>
        <c:lblAlgn val="ctr"/>
        <c:lblOffset val="100"/>
        <c:noMultiLvlLbl val="0"/>
      </c:catAx>
      <c:valAx>
        <c:axId val="536270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62675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177CF3-5DD8-4D46-AD3E-B1F422C19BAA}" type="datetimeFigureOut">
              <a:rPr lang="en-IN" smtClean="0"/>
              <a:t>10-05-2023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560023-8B0A-4E80-A484-E45E3575545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222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177CF3-5DD8-4D46-AD3E-B1F422C19BAA}" type="datetimeFigureOut">
              <a:rPr lang="en-IN" smtClean="0"/>
              <a:t>10-05-2023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560023-8B0A-4E80-A484-E45E35755454}" type="slidenum">
              <a:rPr lang="en-IN" smtClean="0"/>
              <a:t>‹#›</a:t>
            </a:fld>
            <a:endParaRPr lang="en-IN"/>
          </a:p>
        </p:txBody>
      </p:sp>
    </p:spTree>
    <p:extLst>
      <p:ext uri="{BB962C8B-B14F-4D97-AF65-F5344CB8AC3E}">
        <p14:creationId xmlns:p14="http://schemas.microsoft.com/office/powerpoint/2010/main" val="4223875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177CF3-5DD8-4D46-AD3E-B1F422C19BAA}" type="datetimeFigureOut">
              <a:rPr lang="en-IN" smtClean="0"/>
              <a:t>10-05-2023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560023-8B0A-4E80-A484-E45E35755454}" type="slidenum">
              <a:rPr lang="en-IN" smtClean="0"/>
              <a:t>‹#›</a:t>
            </a:fld>
            <a:endParaRPr lang="en-IN"/>
          </a:p>
        </p:txBody>
      </p:sp>
    </p:spTree>
    <p:extLst>
      <p:ext uri="{BB962C8B-B14F-4D97-AF65-F5344CB8AC3E}">
        <p14:creationId xmlns:p14="http://schemas.microsoft.com/office/powerpoint/2010/main" val="2444837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177CF3-5DD8-4D46-AD3E-B1F422C19BAA}" type="datetimeFigureOut">
              <a:rPr lang="en-IN" smtClean="0"/>
              <a:t>10-05-2023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560023-8B0A-4E80-A484-E45E35755454}" type="slidenum">
              <a:rPr lang="en-IN" smtClean="0"/>
              <a:t>‹#›</a:t>
            </a:fld>
            <a:endParaRPr lang="en-IN"/>
          </a:p>
        </p:txBody>
      </p:sp>
    </p:spTree>
    <p:extLst>
      <p:ext uri="{BB962C8B-B14F-4D97-AF65-F5344CB8AC3E}">
        <p14:creationId xmlns:p14="http://schemas.microsoft.com/office/powerpoint/2010/main" val="3930803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177CF3-5DD8-4D46-AD3E-B1F422C19BAA}" type="datetimeFigureOut">
              <a:rPr lang="en-IN" smtClean="0"/>
              <a:t>10-05-2023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560023-8B0A-4E80-A484-E45E3575545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267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177CF3-5DD8-4D46-AD3E-B1F422C19BAA}" type="datetimeFigureOut">
              <a:rPr lang="en-IN" smtClean="0"/>
              <a:t>10-05-2023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560023-8B0A-4E80-A484-E45E35755454}" type="slidenum">
              <a:rPr lang="en-IN" smtClean="0"/>
              <a:t>‹#›</a:t>
            </a:fld>
            <a:endParaRPr lang="en-IN"/>
          </a:p>
        </p:txBody>
      </p:sp>
    </p:spTree>
    <p:extLst>
      <p:ext uri="{BB962C8B-B14F-4D97-AF65-F5344CB8AC3E}">
        <p14:creationId xmlns:p14="http://schemas.microsoft.com/office/powerpoint/2010/main" val="22417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177CF3-5DD8-4D46-AD3E-B1F422C19BAA}" type="datetimeFigureOut">
              <a:rPr lang="en-IN" smtClean="0"/>
              <a:t>10-05-2023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560023-8B0A-4E80-A484-E45E35755454}" type="slidenum">
              <a:rPr lang="en-IN" smtClean="0"/>
              <a:t>‹#›</a:t>
            </a:fld>
            <a:endParaRPr lang="en-IN"/>
          </a:p>
        </p:txBody>
      </p:sp>
    </p:spTree>
    <p:extLst>
      <p:ext uri="{BB962C8B-B14F-4D97-AF65-F5344CB8AC3E}">
        <p14:creationId xmlns:p14="http://schemas.microsoft.com/office/powerpoint/2010/main" val="1735824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177CF3-5DD8-4D46-AD3E-B1F422C19BAA}" type="datetimeFigureOut">
              <a:rPr lang="en-IN" smtClean="0"/>
              <a:t>10-05-2023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560023-8B0A-4E80-A484-E45E35755454}" type="slidenum">
              <a:rPr lang="en-IN" smtClean="0"/>
              <a:t>‹#›</a:t>
            </a:fld>
            <a:endParaRPr lang="en-IN"/>
          </a:p>
        </p:txBody>
      </p:sp>
    </p:spTree>
    <p:extLst>
      <p:ext uri="{BB962C8B-B14F-4D97-AF65-F5344CB8AC3E}">
        <p14:creationId xmlns:p14="http://schemas.microsoft.com/office/powerpoint/2010/main" val="1383447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7177CF3-5DD8-4D46-AD3E-B1F422C19BAA}" type="datetimeFigureOut">
              <a:rPr lang="en-IN" smtClean="0"/>
              <a:t>10-05-2023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E560023-8B0A-4E80-A484-E45E35755454}" type="slidenum">
              <a:rPr lang="en-IN" smtClean="0"/>
              <a:t>‹#›</a:t>
            </a:fld>
            <a:endParaRPr lang="en-IN"/>
          </a:p>
        </p:txBody>
      </p:sp>
    </p:spTree>
    <p:extLst>
      <p:ext uri="{BB962C8B-B14F-4D97-AF65-F5344CB8AC3E}">
        <p14:creationId xmlns:p14="http://schemas.microsoft.com/office/powerpoint/2010/main" val="85789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7177CF3-5DD8-4D46-AD3E-B1F422C19BAA}" type="datetimeFigureOut">
              <a:rPr lang="en-IN" smtClean="0"/>
              <a:t>10-05-2023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560023-8B0A-4E80-A484-E45E35755454}" type="slidenum">
              <a:rPr lang="en-IN" smtClean="0"/>
              <a:t>‹#›</a:t>
            </a:fld>
            <a:endParaRPr lang="en-IN"/>
          </a:p>
        </p:txBody>
      </p:sp>
    </p:spTree>
    <p:extLst>
      <p:ext uri="{BB962C8B-B14F-4D97-AF65-F5344CB8AC3E}">
        <p14:creationId xmlns:p14="http://schemas.microsoft.com/office/powerpoint/2010/main" val="3410199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177CF3-5DD8-4D46-AD3E-B1F422C19BAA}" type="datetimeFigureOut">
              <a:rPr lang="en-IN" smtClean="0"/>
              <a:t>10-05-2023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560023-8B0A-4E80-A484-E45E35755454}" type="slidenum">
              <a:rPr lang="en-IN" smtClean="0"/>
              <a:t>‹#›</a:t>
            </a:fld>
            <a:endParaRPr lang="en-IN"/>
          </a:p>
        </p:txBody>
      </p:sp>
    </p:spTree>
    <p:extLst>
      <p:ext uri="{BB962C8B-B14F-4D97-AF65-F5344CB8AC3E}">
        <p14:creationId xmlns:p14="http://schemas.microsoft.com/office/powerpoint/2010/main" val="2772356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7177CF3-5DD8-4D46-AD3E-B1F422C19BAA}" type="datetimeFigureOut">
              <a:rPr lang="en-IN" smtClean="0"/>
              <a:t>10-05-2023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560023-8B0A-4E80-A484-E45E3575545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7516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google.com/spreadsheets/d/15IzZokonJKZV3qY2AOnQfRvD65Xx9t5_/edit?usp=share_link&amp;ouid=114550288556906420275&amp;rtpof=true&amp;sd=tru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google.com/spreadsheets/d/15IzZokonJKZV3qY2AOnQfRvD65Xx9t5_/edit?usp=share_link&amp;ouid=114550288556906420275&amp;rtpof=true&amp;sd=tru"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google.com/spreadsheets/d/1w9hyg7hbgllZpLC-4m_e5O7tSK9SwY1_/edit?usp=share_link&amp;ouid=114550288556906420275&amp;rtpof=true&amp;sd=tru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hyperlink" Target="https://docs.google.com/spreadsheets/d/15IzZokonJKZV3qY2AOnQfRvD65Xx9t5_/edit?usp=share_link&amp;ouid=114550288556906420275&amp;rtpof=true&amp;sd=tru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google.com/spreadsheets/d/15IzZokonJKZV3qY2AOnQfRvD65Xx9t5_/edit?usp=share_link&amp;ouid=114550288556906420275&amp;rtpof=true&amp;sd=tru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google.com/spreadsheets/d/15IzZokonJKZV3qY2AOnQfRvD65Xx9t5_/edit?usp=share_link&amp;ouid=114550288556906420275&amp;rtpof=true&amp;sd=tru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1D90-64BA-07CC-78DE-76C048620853}"/>
              </a:ext>
            </a:extLst>
          </p:cNvPr>
          <p:cNvSpPr>
            <a:spLocks noGrp="1"/>
          </p:cNvSpPr>
          <p:nvPr>
            <p:ph type="ctrTitle"/>
          </p:nvPr>
        </p:nvSpPr>
        <p:spPr/>
        <p:txBody>
          <a:bodyPr/>
          <a:lstStyle/>
          <a:p>
            <a:r>
              <a:rPr lang="en-US" b="1" dirty="0">
                <a:solidFill>
                  <a:srgbClr val="C00000"/>
                </a:solidFill>
              </a:rPr>
              <a:t>PROJECT NAME</a:t>
            </a:r>
            <a:endParaRPr lang="en-IN" b="1" dirty="0">
              <a:solidFill>
                <a:srgbClr val="C00000"/>
              </a:solidFill>
            </a:endParaRPr>
          </a:p>
        </p:txBody>
      </p:sp>
      <p:sp>
        <p:nvSpPr>
          <p:cNvPr id="3" name="Subtitle 2">
            <a:extLst>
              <a:ext uri="{FF2B5EF4-FFF2-40B4-BE49-F238E27FC236}">
                <a16:creationId xmlns:a16="http://schemas.microsoft.com/office/drawing/2014/main" id="{D335E3D0-4FCE-2872-6F3C-503232DFBE7B}"/>
              </a:ext>
            </a:extLst>
          </p:cNvPr>
          <p:cNvSpPr>
            <a:spLocks noGrp="1"/>
          </p:cNvSpPr>
          <p:nvPr>
            <p:ph type="subTitle" idx="1"/>
          </p:nvPr>
        </p:nvSpPr>
        <p:spPr/>
        <p:txBody>
          <a:bodyPr>
            <a:normAutofit/>
          </a:bodyPr>
          <a:lstStyle/>
          <a:p>
            <a:r>
              <a:rPr lang="en-US" sz="3600" b="1" dirty="0">
                <a:solidFill>
                  <a:srgbClr val="0070C0"/>
                </a:solidFill>
              </a:rPr>
              <a:t>IMDB MOVIE ANALYSIS</a:t>
            </a:r>
            <a:endParaRPr lang="en-IN" sz="3600" b="1" dirty="0">
              <a:solidFill>
                <a:srgbClr val="0070C0"/>
              </a:solidFill>
            </a:endParaRPr>
          </a:p>
        </p:txBody>
      </p:sp>
    </p:spTree>
    <p:extLst>
      <p:ext uri="{BB962C8B-B14F-4D97-AF65-F5344CB8AC3E}">
        <p14:creationId xmlns:p14="http://schemas.microsoft.com/office/powerpoint/2010/main" val="1629403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C587B-37F5-C06C-DA68-9C2125E459DF}"/>
              </a:ext>
            </a:extLst>
          </p:cNvPr>
          <p:cNvSpPr>
            <a:spLocks noGrp="1"/>
          </p:cNvSpPr>
          <p:nvPr>
            <p:ph type="title"/>
          </p:nvPr>
        </p:nvSpPr>
        <p:spPr/>
        <p:txBody>
          <a:bodyPr/>
          <a:lstStyle/>
          <a:p>
            <a:r>
              <a:rPr lang="en-IN" b="1" u="sng" dirty="0">
                <a:solidFill>
                  <a:schemeClr val="bg2">
                    <a:lumMod val="25000"/>
                  </a:schemeClr>
                </a:solidFill>
              </a:rPr>
              <a:t>Top 250 movie :- </a:t>
            </a:r>
          </a:p>
        </p:txBody>
      </p:sp>
      <p:sp>
        <p:nvSpPr>
          <p:cNvPr id="3" name="Content Placeholder 2">
            <a:extLst>
              <a:ext uri="{FF2B5EF4-FFF2-40B4-BE49-F238E27FC236}">
                <a16:creationId xmlns:a16="http://schemas.microsoft.com/office/drawing/2014/main" id="{C469403C-CB7A-E4E7-DB6C-7B5198153677}"/>
              </a:ext>
            </a:extLst>
          </p:cNvPr>
          <p:cNvSpPr>
            <a:spLocks noGrp="1"/>
          </p:cNvSpPr>
          <p:nvPr>
            <p:ph idx="1"/>
          </p:nvPr>
        </p:nvSpPr>
        <p:spPr>
          <a:xfrm>
            <a:off x="532659" y="1845734"/>
            <a:ext cx="10795247" cy="4288736"/>
          </a:xfrm>
        </p:spPr>
        <p:txBody>
          <a:bodyPr/>
          <a:lstStyle/>
          <a:p>
            <a:r>
              <a:rPr lang="en-US" dirty="0"/>
              <a:t>Here I have determined top 250 movies according to the dataset that included various parameters of inspection. The full list is here </a:t>
            </a:r>
            <a:r>
              <a:rPr lang="en-US" sz="1200" dirty="0">
                <a:hlinkClick r:id="rId2"/>
              </a:rPr>
              <a:t>https://docs.google.com/spreadsheets/d/15IzZokonJKZV3qY2AOnQfRvD65Xx9t5_/edit?usp=share_link&amp;ouid=114550288556906420275&amp;rtpof=true&amp;sd=true</a:t>
            </a:r>
            <a:endParaRPr lang="en-US" sz="1200" dirty="0"/>
          </a:p>
          <a:p>
            <a:endParaRPr lang="en-IN" sz="1200" dirty="0"/>
          </a:p>
        </p:txBody>
      </p:sp>
      <p:graphicFrame>
        <p:nvGraphicFramePr>
          <p:cNvPr id="4" name="Table 3">
            <a:extLst>
              <a:ext uri="{FF2B5EF4-FFF2-40B4-BE49-F238E27FC236}">
                <a16:creationId xmlns:a16="http://schemas.microsoft.com/office/drawing/2014/main" id="{8081B13C-03A6-D446-0506-331203F1EB2E}"/>
              </a:ext>
            </a:extLst>
          </p:cNvPr>
          <p:cNvGraphicFramePr>
            <a:graphicFrameLocks noGrp="1"/>
          </p:cNvGraphicFramePr>
          <p:nvPr>
            <p:extLst>
              <p:ext uri="{D42A27DB-BD31-4B8C-83A1-F6EECF244321}">
                <p14:modId xmlns:p14="http://schemas.microsoft.com/office/powerpoint/2010/main" val="2344738532"/>
              </p:ext>
            </p:extLst>
          </p:nvPr>
        </p:nvGraphicFramePr>
        <p:xfrm>
          <a:off x="2272683" y="2760954"/>
          <a:ext cx="7031115" cy="3373514"/>
        </p:xfrm>
        <a:graphic>
          <a:graphicData uri="http://schemas.openxmlformats.org/drawingml/2006/table">
            <a:tbl>
              <a:tblPr>
                <a:tableStyleId>{5C22544A-7EE6-4342-B048-85BDC9FD1C3A}</a:tableStyleId>
              </a:tblPr>
              <a:tblGrid>
                <a:gridCol w="4051040">
                  <a:extLst>
                    <a:ext uri="{9D8B030D-6E8A-4147-A177-3AD203B41FA5}">
                      <a16:colId xmlns:a16="http://schemas.microsoft.com/office/drawing/2014/main" val="2966425369"/>
                    </a:ext>
                  </a:extLst>
                </a:gridCol>
                <a:gridCol w="869188">
                  <a:extLst>
                    <a:ext uri="{9D8B030D-6E8A-4147-A177-3AD203B41FA5}">
                      <a16:colId xmlns:a16="http://schemas.microsoft.com/office/drawing/2014/main" val="392111821"/>
                    </a:ext>
                  </a:extLst>
                </a:gridCol>
                <a:gridCol w="1303783">
                  <a:extLst>
                    <a:ext uri="{9D8B030D-6E8A-4147-A177-3AD203B41FA5}">
                      <a16:colId xmlns:a16="http://schemas.microsoft.com/office/drawing/2014/main" val="2330017423"/>
                    </a:ext>
                  </a:extLst>
                </a:gridCol>
                <a:gridCol w="807104">
                  <a:extLst>
                    <a:ext uri="{9D8B030D-6E8A-4147-A177-3AD203B41FA5}">
                      <a16:colId xmlns:a16="http://schemas.microsoft.com/office/drawing/2014/main" val="2007631152"/>
                    </a:ext>
                  </a:extLst>
                </a:gridCol>
              </a:tblGrid>
              <a:tr h="198442">
                <a:tc>
                  <a:txBody>
                    <a:bodyPr/>
                    <a:lstStyle/>
                    <a:p>
                      <a:pPr algn="ctr" fontAlgn="b"/>
                      <a:r>
                        <a:rPr lang="en-IN" sz="1100" u="none" strike="noStrike">
                          <a:effectLst/>
                        </a:rPr>
                        <a:t>imdb_top_250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imdb_score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num_voted_users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language</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83775072"/>
                  </a:ext>
                </a:extLst>
              </a:tr>
              <a:tr h="198442">
                <a:tc>
                  <a:txBody>
                    <a:bodyPr/>
                    <a:lstStyle/>
                    <a:p>
                      <a:pPr algn="l" fontAlgn="b"/>
                      <a:r>
                        <a:rPr lang="en-IN" sz="1100" u="none" strike="noStrike">
                          <a:effectLst/>
                        </a:rPr>
                        <a:t>The Shawshank Redemption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1689764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English</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19855715"/>
                  </a:ext>
                </a:extLst>
              </a:tr>
              <a:tr h="198442">
                <a:tc>
                  <a:txBody>
                    <a:bodyPr/>
                    <a:lstStyle/>
                    <a:p>
                      <a:pPr algn="l" fontAlgn="b"/>
                      <a:r>
                        <a:rPr lang="en-IN" sz="1100" u="none" strike="noStrike">
                          <a:effectLst/>
                        </a:rPr>
                        <a:t>The Dark Knight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1676169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English</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23827029"/>
                  </a:ext>
                </a:extLst>
              </a:tr>
              <a:tr h="198442">
                <a:tc>
                  <a:txBody>
                    <a:bodyPr/>
                    <a:lstStyle/>
                    <a:p>
                      <a:pPr algn="l" fontAlgn="b"/>
                      <a:r>
                        <a:rPr lang="en-IN" sz="1100" u="none" strike="noStrike">
                          <a:effectLst/>
                        </a:rPr>
                        <a:t>The Godfather: Part II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790926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English</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11279500"/>
                  </a:ext>
                </a:extLst>
              </a:tr>
              <a:tr h="198442">
                <a:tc>
                  <a:txBody>
                    <a:bodyPr/>
                    <a:lstStyle/>
                    <a:p>
                      <a:pPr algn="l" fontAlgn="b"/>
                      <a:r>
                        <a:rPr lang="en-US" sz="1100" u="none" strike="noStrike">
                          <a:effectLst/>
                        </a:rPr>
                        <a:t>The Lord of the Rings: The Return of the King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1215718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English</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0113637"/>
                  </a:ext>
                </a:extLst>
              </a:tr>
              <a:tr h="198442">
                <a:tc>
                  <a:txBody>
                    <a:bodyPr/>
                    <a:lstStyle/>
                    <a:p>
                      <a:pPr algn="l" fontAlgn="b"/>
                      <a:r>
                        <a:rPr lang="en-IN" sz="1100" u="none" strike="noStrike">
                          <a:effectLst/>
                        </a:rPr>
                        <a:t>Schindler's List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865020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English</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72246264"/>
                  </a:ext>
                </a:extLst>
              </a:tr>
              <a:tr h="198442">
                <a:tc>
                  <a:txBody>
                    <a:bodyPr/>
                    <a:lstStyle/>
                    <a:p>
                      <a:pPr algn="l" fontAlgn="b"/>
                      <a:r>
                        <a:rPr lang="en-US" sz="1100" u="none" strike="noStrike">
                          <a:effectLst/>
                        </a:rPr>
                        <a:t>Star Wars: Episode V - The Empire Strikes Back</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837759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English</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62431251"/>
                  </a:ext>
                </a:extLst>
              </a:tr>
              <a:tr h="198442">
                <a:tc>
                  <a:txBody>
                    <a:bodyPr/>
                    <a:lstStyle/>
                    <a:p>
                      <a:pPr algn="l" fontAlgn="b"/>
                      <a:r>
                        <a:rPr lang="en-IN" sz="1100" u="none" strike="noStrike">
                          <a:effectLst/>
                        </a:rPr>
                        <a:t>Forrest Gump</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1251222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English</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59466422"/>
                  </a:ext>
                </a:extLst>
              </a:tr>
              <a:tr h="198442">
                <a:tc>
                  <a:txBody>
                    <a:bodyPr/>
                    <a:lstStyle/>
                    <a:p>
                      <a:pPr algn="l" fontAlgn="b"/>
                      <a:r>
                        <a:rPr lang="en-IN" sz="1100" u="none" strike="noStrike">
                          <a:effectLst/>
                        </a:rPr>
                        <a:t>Inception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1468200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English</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15129749"/>
                  </a:ext>
                </a:extLst>
              </a:tr>
              <a:tr h="198442">
                <a:tc>
                  <a:txBody>
                    <a:bodyPr/>
                    <a:lstStyle/>
                    <a:p>
                      <a:pPr algn="l" fontAlgn="b"/>
                      <a:r>
                        <a:rPr lang="en-US" sz="1100" u="none" strike="noStrike">
                          <a:effectLst/>
                        </a:rPr>
                        <a:t>The Lord of the Rings: The Fellowship of the Ring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1238746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English</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57292068"/>
                  </a:ext>
                </a:extLst>
              </a:tr>
              <a:tr h="198442">
                <a:tc>
                  <a:txBody>
                    <a:bodyPr/>
                    <a:lstStyle/>
                    <a:p>
                      <a:pPr algn="l" fontAlgn="b"/>
                      <a:r>
                        <a:rPr lang="en-IN" sz="1100" u="none" strike="noStrike">
                          <a:effectLst/>
                        </a:rPr>
                        <a:t>Fight Club</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1347461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English</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27157053"/>
                  </a:ext>
                </a:extLst>
              </a:tr>
              <a:tr h="198442">
                <a:tc>
                  <a:txBody>
                    <a:bodyPr/>
                    <a:lstStyle/>
                    <a:p>
                      <a:pPr algn="l" fontAlgn="b"/>
                      <a:r>
                        <a:rPr lang="en-US" sz="1100" u="none" strike="noStrike">
                          <a:effectLst/>
                        </a:rPr>
                        <a:t>The Lord of the Rings: The Two Towers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1100446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English</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4940240"/>
                  </a:ext>
                </a:extLst>
              </a:tr>
              <a:tr h="198442">
                <a:tc>
                  <a:txBody>
                    <a:bodyPr/>
                    <a:lstStyle/>
                    <a:p>
                      <a:pPr algn="l" fontAlgn="b"/>
                      <a:r>
                        <a:rPr lang="en-US" sz="1100" u="none" strike="noStrike">
                          <a:effectLst/>
                        </a:rPr>
                        <a:t>Star Wars: Episode IV - A New Hope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911097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English</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41696710"/>
                  </a:ext>
                </a:extLst>
              </a:tr>
              <a:tr h="198442">
                <a:tc>
                  <a:txBody>
                    <a:bodyPr/>
                    <a:lstStyle/>
                    <a:p>
                      <a:pPr algn="l" fontAlgn="b"/>
                      <a:r>
                        <a:rPr lang="en-IN" sz="1100" u="none" strike="noStrike">
                          <a:effectLst/>
                        </a:rPr>
                        <a:t>Goodfellas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728685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English</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18581044"/>
                  </a:ext>
                </a:extLst>
              </a:tr>
              <a:tr h="198442">
                <a:tc>
                  <a:txBody>
                    <a:bodyPr/>
                    <a:lstStyle/>
                    <a:p>
                      <a:pPr algn="l" fontAlgn="b"/>
                      <a:r>
                        <a:rPr lang="en-IN" sz="1100" u="none" strike="noStrike">
                          <a:effectLst/>
                        </a:rPr>
                        <a:t>The Matrix</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1217752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English</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26579782"/>
                  </a:ext>
                </a:extLst>
              </a:tr>
              <a:tr h="198442">
                <a:tc>
                  <a:txBody>
                    <a:bodyPr/>
                    <a:lstStyle/>
                    <a:p>
                      <a:pPr algn="l" fontAlgn="b"/>
                      <a:r>
                        <a:rPr lang="en-IN" sz="1100" u="none" strike="noStrike">
                          <a:effectLst/>
                        </a:rPr>
                        <a:t>Spirited Away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417971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Japanese</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7585920"/>
                  </a:ext>
                </a:extLst>
              </a:tr>
              <a:tr h="198442">
                <a:tc>
                  <a:txBody>
                    <a:bodyPr/>
                    <a:lstStyle/>
                    <a:p>
                      <a:pPr algn="l" fontAlgn="b"/>
                      <a:r>
                        <a:rPr lang="en-IN" sz="1100" u="none" strike="noStrike">
                          <a:effectLst/>
                        </a:rPr>
                        <a:t>Interstellar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928227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English</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98170073"/>
                  </a:ext>
                </a:extLst>
              </a:tr>
            </a:tbl>
          </a:graphicData>
        </a:graphic>
      </p:graphicFrame>
    </p:spTree>
    <p:extLst>
      <p:ext uri="{BB962C8B-B14F-4D97-AF65-F5344CB8AC3E}">
        <p14:creationId xmlns:p14="http://schemas.microsoft.com/office/powerpoint/2010/main" val="786948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8D376-51CC-BC69-4FC3-12E82C3BA600}"/>
              </a:ext>
            </a:extLst>
          </p:cNvPr>
          <p:cNvSpPr>
            <a:spLocks noGrp="1"/>
          </p:cNvSpPr>
          <p:nvPr>
            <p:ph type="title"/>
          </p:nvPr>
        </p:nvSpPr>
        <p:spPr/>
        <p:txBody>
          <a:bodyPr>
            <a:normAutofit/>
          </a:bodyPr>
          <a:lstStyle/>
          <a:p>
            <a:r>
              <a:rPr lang="en-US" sz="3600" b="1" u="sng" dirty="0">
                <a:solidFill>
                  <a:schemeClr val="bg2">
                    <a:lumMod val="25000"/>
                  </a:schemeClr>
                </a:solidFill>
              </a:rPr>
              <a:t>TOP 5 movies according to social media :- </a:t>
            </a:r>
            <a:endParaRPr lang="en-IN" sz="3600" b="1" u="sng" dirty="0">
              <a:solidFill>
                <a:schemeClr val="bg2">
                  <a:lumMod val="25000"/>
                </a:schemeClr>
              </a:solidFill>
            </a:endParaRPr>
          </a:p>
        </p:txBody>
      </p:sp>
      <p:graphicFrame>
        <p:nvGraphicFramePr>
          <p:cNvPr id="4" name="Content Placeholder 3">
            <a:extLst>
              <a:ext uri="{FF2B5EF4-FFF2-40B4-BE49-F238E27FC236}">
                <a16:creationId xmlns:a16="http://schemas.microsoft.com/office/drawing/2014/main" id="{4B89014B-8E4D-6D7A-88D5-3CC349B17739}"/>
              </a:ext>
            </a:extLst>
          </p:cNvPr>
          <p:cNvGraphicFramePr>
            <a:graphicFrameLocks noGrp="1"/>
          </p:cNvGraphicFramePr>
          <p:nvPr>
            <p:ph idx="1"/>
            <p:extLst>
              <p:ext uri="{D42A27DB-BD31-4B8C-83A1-F6EECF244321}">
                <p14:modId xmlns:p14="http://schemas.microsoft.com/office/powerpoint/2010/main" val="72921265"/>
              </p:ext>
            </p:extLst>
          </p:nvPr>
        </p:nvGraphicFramePr>
        <p:xfrm>
          <a:off x="1340528" y="2121763"/>
          <a:ext cx="9490229" cy="3906174"/>
        </p:xfrm>
        <a:graphic>
          <a:graphicData uri="http://schemas.openxmlformats.org/drawingml/2006/table">
            <a:tbl>
              <a:tblPr>
                <a:tableStyleId>{5C22544A-7EE6-4342-B048-85BDC9FD1C3A}</a:tableStyleId>
              </a:tblPr>
              <a:tblGrid>
                <a:gridCol w="3169028">
                  <a:extLst>
                    <a:ext uri="{9D8B030D-6E8A-4147-A177-3AD203B41FA5}">
                      <a16:colId xmlns:a16="http://schemas.microsoft.com/office/drawing/2014/main" val="3692509753"/>
                    </a:ext>
                  </a:extLst>
                </a:gridCol>
                <a:gridCol w="2107067">
                  <a:extLst>
                    <a:ext uri="{9D8B030D-6E8A-4147-A177-3AD203B41FA5}">
                      <a16:colId xmlns:a16="http://schemas.microsoft.com/office/drawing/2014/main" val="3476108917"/>
                    </a:ext>
                  </a:extLst>
                </a:gridCol>
                <a:gridCol w="1887932">
                  <a:extLst>
                    <a:ext uri="{9D8B030D-6E8A-4147-A177-3AD203B41FA5}">
                      <a16:colId xmlns:a16="http://schemas.microsoft.com/office/drawing/2014/main" val="395062532"/>
                    </a:ext>
                  </a:extLst>
                </a:gridCol>
                <a:gridCol w="1382235">
                  <a:extLst>
                    <a:ext uri="{9D8B030D-6E8A-4147-A177-3AD203B41FA5}">
                      <a16:colId xmlns:a16="http://schemas.microsoft.com/office/drawing/2014/main" val="3925791939"/>
                    </a:ext>
                  </a:extLst>
                </a:gridCol>
                <a:gridCol w="943967">
                  <a:extLst>
                    <a:ext uri="{9D8B030D-6E8A-4147-A177-3AD203B41FA5}">
                      <a16:colId xmlns:a16="http://schemas.microsoft.com/office/drawing/2014/main" val="2566719931"/>
                    </a:ext>
                  </a:extLst>
                </a:gridCol>
              </a:tblGrid>
              <a:tr h="651029">
                <a:tc>
                  <a:txBody>
                    <a:bodyPr/>
                    <a:lstStyle/>
                    <a:p>
                      <a:pPr algn="ctr" fontAlgn="b"/>
                      <a:r>
                        <a:rPr lang="en-IN" sz="1100" u="none" strike="noStrike">
                          <a:effectLst/>
                        </a:rPr>
                        <a:t>movie_title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Director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Lead actor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social media likes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imdb_score</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38821925"/>
                  </a:ext>
                </a:extLst>
              </a:tr>
              <a:tr h="651029">
                <a:tc>
                  <a:txBody>
                    <a:bodyPr/>
                    <a:lstStyle/>
                    <a:p>
                      <a:pPr algn="l" fontAlgn="b"/>
                      <a:r>
                        <a:rPr lang="en-IN" sz="1100" u="none" strike="noStrike">
                          <a:effectLst/>
                        </a:rPr>
                        <a:t>Interstellar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Christopher Nolan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Matthew McConaughey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349000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12974012"/>
                  </a:ext>
                </a:extLst>
              </a:tr>
              <a:tr h="651029">
                <a:tc>
                  <a:txBody>
                    <a:bodyPr/>
                    <a:lstStyle/>
                    <a:p>
                      <a:pPr algn="l" fontAlgn="b"/>
                      <a:r>
                        <a:rPr lang="en-IN" sz="1100" u="none" strike="noStrike">
                          <a:effectLst/>
                        </a:rPr>
                        <a:t>Django Unchained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Quentin Tarantino</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Leonardo DiCaprio</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199000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34436715"/>
                  </a:ext>
                </a:extLst>
              </a:tr>
              <a:tr h="651029">
                <a:tc>
                  <a:txBody>
                    <a:bodyPr/>
                    <a:lstStyle/>
                    <a:p>
                      <a:pPr algn="l" fontAlgn="b"/>
                      <a:r>
                        <a:rPr lang="en-US" sz="1100" u="none" strike="noStrike">
                          <a:effectLst/>
                        </a:rPr>
                        <a:t>Batman v Superman: Dawn of Justice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Zack Snyder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Henry Cavill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197000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51010638"/>
                  </a:ext>
                </a:extLst>
              </a:tr>
              <a:tr h="651029">
                <a:tc>
                  <a:txBody>
                    <a:bodyPr/>
                    <a:lstStyle/>
                    <a:p>
                      <a:pPr algn="l" fontAlgn="b"/>
                      <a:r>
                        <a:rPr lang="en-IN" sz="1100" u="none" strike="noStrike">
                          <a:effectLst/>
                        </a:rPr>
                        <a:t>Mad Max: Fury Road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George Miller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Tom Hardy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191000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11482142"/>
                  </a:ext>
                </a:extLst>
              </a:tr>
              <a:tr h="651029">
                <a:tc>
                  <a:txBody>
                    <a:bodyPr/>
                    <a:lstStyle/>
                    <a:p>
                      <a:pPr algn="l" fontAlgn="b"/>
                      <a:r>
                        <a:rPr lang="en-IN" sz="1100" u="none" strike="noStrike">
                          <a:effectLst/>
                        </a:rPr>
                        <a:t>The Revenant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Alejandro G. I.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Leonardo DiCaprio</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8.1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34302711"/>
                  </a:ext>
                </a:extLst>
              </a:tr>
            </a:tbl>
          </a:graphicData>
        </a:graphic>
      </p:graphicFrame>
    </p:spTree>
    <p:extLst>
      <p:ext uri="{BB962C8B-B14F-4D97-AF65-F5344CB8AC3E}">
        <p14:creationId xmlns:p14="http://schemas.microsoft.com/office/powerpoint/2010/main" val="1197805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C5FB8-0231-DC29-873A-E80911AEF765}"/>
              </a:ext>
            </a:extLst>
          </p:cNvPr>
          <p:cNvSpPr>
            <a:spLocks noGrp="1"/>
          </p:cNvSpPr>
          <p:nvPr>
            <p:ph type="title"/>
          </p:nvPr>
        </p:nvSpPr>
        <p:spPr/>
        <p:txBody>
          <a:bodyPr>
            <a:normAutofit/>
          </a:bodyPr>
          <a:lstStyle/>
          <a:p>
            <a:r>
              <a:rPr lang="en-US" sz="3600" b="1" u="sng" dirty="0">
                <a:solidFill>
                  <a:schemeClr val="bg2">
                    <a:lumMod val="25000"/>
                  </a:schemeClr>
                </a:solidFill>
              </a:rPr>
              <a:t>Actors with highest grossing movies :- </a:t>
            </a:r>
            <a:endParaRPr lang="en-IN" sz="3600" b="1" u="sng" dirty="0">
              <a:solidFill>
                <a:schemeClr val="bg2">
                  <a:lumMod val="25000"/>
                </a:schemeClr>
              </a:solidFill>
            </a:endParaRPr>
          </a:p>
        </p:txBody>
      </p:sp>
      <p:sp>
        <p:nvSpPr>
          <p:cNvPr id="3" name="Content Placeholder 2">
            <a:extLst>
              <a:ext uri="{FF2B5EF4-FFF2-40B4-BE49-F238E27FC236}">
                <a16:creationId xmlns:a16="http://schemas.microsoft.com/office/drawing/2014/main" id="{84FC1FE6-9077-6072-4462-7236D6E5F4FA}"/>
              </a:ext>
            </a:extLst>
          </p:cNvPr>
          <p:cNvSpPr>
            <a:spLocks noGrp="1"/>
          </p:cNvSpPr>
          <p:nvPr>
            <p:ph idx="1"/>
          </p:nvPr>
        </p:nvSpPr>
        <p:spPr>
          <a:xfrm>
            <a:off x="514905" y="1845734"/>
            <a:ext cx="11301274" cy="4333124"/>
          </a:xfrm>
        </p:spPr>
        <p:txBody>
          <a:bodyPr/>
          <a:lstStyle/>
          <a:p>
            <a:r>
              <a:rPr lang="en-US" dirty="0"/>
              <a:t> Full list –</a:t>
            </a:r>
            <a:r>
              <a:rPr lang="en-US" sz="1200" dirty="0">
                <a:hlinkClick r:id="rId2"/>
              </a:rPr>
              <a:t>https://docs.google.com/spreadsheets/d/15IzZokonJKZV3qY2AOnQfRvD65Xx9t5_/edit?usp=share_link&amp;ouid=114550288556906420275&amp;rtpof=true&amp;sd=tru</a:t>
            </a:r>
            <a:r>
              <a:rPr lang="en-US" sz="1200" dirty="0"/>
              <a:t> </a:t>
            </a:r>
          </a:p>
          <a:p>
            <a:endParaRPr lang="en-IN" dirty="0"/>
          </a:p>
        </p:txBody>
      </p:sp>
      <p:graphicFrame>
        <p:nvGraphicFramePr>
          <p:cNvPr id="4" name="Table 3">
            <a:extLst>
              <a:ext uri="{FF2B5EF4-FFF2-40B4-BE49-F238E27FC236}">
                <a16:creationId xmlns:a16="http://schemas.microsoft.com/office/drawing/2014/main" id="{8A819C7C-1142-F856-79E0-5ABF9DA0193A}"/>
              </a:ext>
            </a:extLst>
          </p:cNvPr>
          <p:cNvGraphicFramePr>
            <a:graphicFrameLocks noGrp="1"/>
          </p:cNvGraphicFramePr>
          <p:nvPr>
            <p:extLst>
              <p:ext uri="{D42A27DB-BD31-4B8C-83A1-F6EECF244321}">
                <p14:modId xmlns:p14="http://schemas.microsoft.com/office/powerpoint/2010/main" val="222079742"/>
              </p:ext>
            </p:extLst>
          </p:nvPr>
        </p:nvGraphicFramePr>
        <p:xfrm>
          <a:off x="2618914" y="2246050"/>
          <a:ext cx="5797118" cy="4023344"/>
        </p:xfrm>
        <a:graphic>
          <a:graphicData uri="http://schemas.openxmlformats.org/drawingml/2006/table">
            <a:tbl>
              <a:tblPr>
                <a:tableStyleId>{5C22544A-7EE6-4342-B048-85BDC9FD1C3A}</a:tableStyleId>
              </a:tblPr>
              <a:tblGrid>
                <a:gridCol w="2835273">
                  <a:extLst>
                    <a:ext uri="{9D8B030D-6E8A-4147-A177-3AD203B41FA5}">
                      <a16:colId xmlns:a16="http://schemas.microsoft.com/office/drawing/2014/main" val="3838815587"/>
                    </a:ext>
                  </a:extLst>
                </a:gridCol>
                <a:gridCol w="1316375">
                  <a:extLst>
                    <a:ext uri="{9D8B030D-6E8A-4147-A177-3AD203B41FA5}">
                      <a16:colId xmlns:a16="http://schemas.microsoft.com/office/drawing/2014/main" val="3869442265"/>
                    </a:ext>
                  </a:extLst>
                </a:gridCol>
                <a:gridCol w="1645470">
                  <a:extLst>
                    <a:ext uri="{9D8B030D-6E8A-4147-A177-3AD203B41FA5}">
                      <a16:colId xmlns:a16="http://schemas.microsoft.com/office/drawing/2014/main" val="1724962776"/>
                    </a:ext>
                  </a:extLst>
                </a:gridCol>
              </a:tblGrid>
              <a:tr h="170992">
                <a:tc>
                  <a:txBody>
                    <a:bodyPr/>
                    <a:lstStyle/>
                    <a:p>
                      <a:pPr algn="ctr" fontAlgn="b"/>
                      <a:r>
                        <a:rPr lang="en-IN" sz="1100" u="none" strike="noStrike">
                          <a:effectLst/>
                        </a:rPr>
                        <a:t>actor_1_name</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ctr" fontAlgn="b"/>
                      <a:r>
                        <a:rPr lang="en-IN" sz="1100" u="none" strike="noStrike">
                          <a:effectLst/>
                        </a:rPr>
                        <a:t>apperance</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ctr" fontAlgn="b"/>
                      <a:r>
                        <a:rPr lang="en-IN" sz="1100" u="none" strike="noStrike">
                          <a:effectLst/>
                        </a:rPr>
                        <a:t>avg_grossing</a:t>
                      </a:r>
                      <a:endParaRPr lang="en-IN" sz="1100" b="0" i="0" u="none" strike="noStrike">
                        <a:solidFill>
                          <a:srgbClr val="000000"/>
                        </a:solidFill>
                        <a:effectLst/>
                        <a:latin typeface="Calibri" panose="020F0502020204030204" pitchFamily="34" charset="0"/>
                      </a:endParaRPr>
                    </a:p>
                  </a:txBody>
                  <a:tcPr marL="7288" marR="7288" marT="7288" marB="0" anchor="b"/>
                </a:tc>
                <a:extLst>
                  <a:ext uri="{0D108BD9-81ED-4DB2-BD59-A6C34878D82A}">
                    <a16:rowId xmlns:a16="http://schemas.microsoft.com/office/drawing/2014/main" val="1309916187"/>
                  </a:ext>
                </a:extLst>
              </a:tr>
              <a:tr h="170992">
                <a:tc>
                  <a:txBody>
                    <a:bodyPr/>
                    <a:lstStyle/>
                    <a:p>
                      <a:pPr algn="l" fontAlgn="b"/>
                      <a:r>
                        <a:rPr lang="en-IN" sz="1100" u="none" strike="noStrike">
                          <a:effectLst/>
                        </a:rPr>
                        <a:t>Robert Pattinson</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221314029.1</a:t>
                      </a:r>
                      <a:endParaRPr lang="en-IN" sz="1100" b="0" i="0" u="none" strike="noStrike">
                        <a:solidFill>
                          <a:srgbClr val="000000"/>
                        </a:solidFill>
                        <a:effectLst/>
                        <a:latin typeface="Calibri" panose="020F0502020204030204" pitchFamily="34" charset="0"/>
                      </a:endParaRPr>
                    </a:p>
                  </a:txBody>
                  <a:tcPr marL="7288" marR="7288" marT="7288" marB="0" anchor="b"/>
                </a:tc>
                <a:extLst>
                  <a:ext uri="{0D108BD9-81ED-4DB2-BD59-A6C34878D82A}">
                    <a16:rowId xmlns:a16="http://schemas.microsoft.com/office/drawing/2014/main" val="1562096693"/>
                  </a:ext>
                </a:extLst>
              </a:tr>
              <a:tr h="170992">
                <a:tc>
                  <a:txBody>
                    <a:bodyPr/>
                    <a:lstStyle/>
                    <a:p>
                      <a:pPr algn="l" fontAlgn="b"/>
                      <a:r>
                        <a:rPr lang="en-IN" sz="1100" u="none" strike="noStrike">
                          <a:effectLst/>
                        </a:rPr>
                        <a:t>Jennifer Lawrence</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211484429.6</a:t>
                      </a:r>
                      <a:endParaRPr lang="en-IN" sz="1100" b="0" i="0" u="none" strike="noStrike">
                        <a:solidFill>
                          <a:srgbClr val="000000"/>
                        </a:solidFill>
                        <a:effectLst/>
                        <a:latin typeface="Calibri" panose="020F0502020204030204" pitchFamily="34" charset="0"/>
                      </a:endParaRPr>
                    </a:p>
                  </a:txBody>
                  <a:tcPr marL="7288" marR="7288" marT="7288" marB="0" anchor="b"/>
                </a:tc>
                <a:extLst>
                  <a:ext uri="{0D108BD9-81ED-4DB2-BD59-A6C34878D82A}">
                    <a16:rowId xmlns:a16="http://schemas.microsoft.com/office/drawing/2014/main" val="2160878521"/>
                  </a:ext>
                </a:extLst>
              </a:tr>
              <a:tr h="170992">
                <a:tc>
                  <a:txBody>
                    <a:bodyPr/>
                    <a:lstStyle/>
                    <a:p>
                      <a:pPr algn="l" fontAlgn="b"/>
                      <a:r>
                        <a:rPr lang="en-IN" sz="1100" u="none" strike="noStrike">
                          <a:effectLst/>
                        </a:rPr>
                        <a:t>Chris Hemsworth</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161985153.1</a:t>
                      </a:r>
                      <a:endParaRPr lang="en-IN" sz="1100" b="0" i="0" u="none" strike="noStrike">
                        <a:solidFill>
                          <a:srgbClr val="000000"/>
                        </a:solidFill>
                        <a:effectLst/>
                        <a:latin typeface="Calibri" panose="020F0502020204030204" pitchFamily="34" charset="0"/>
                      </a:endParaRPr>
                    </a:p>
                  </a:txBody>
                  <a:tcPr marL="7288" marR="7288" marT="7288" marB="0" anchor="b"/>
                </a:tc>
                <a:extLst>
                  <a:ext uri="{0D108BD9-81ED-4DB2-BD59-A6C34878D82A}">
                    <a16:rowId xmlns:a16="http://schemas.microsoft.com/office/drawing/2014/main" val="1555096707"/>
                  </a:ext>
                </a:extLst>
              </a:tr>
              <a:tr h="170992">
                <a:tc>
                  <a:txBody>
                    <a:bodyPr/>
                    <a:lstStyle/>
                    <a:p>
                      <a:pPr algn="l" fontAlgn="b"/>
                      <a:r>
                        <a:rPr lang="en-IN" sz="1100" u="none" strike="noStrike">
                          <a:effectLst/>
                        </a:rPr>
                        <a:t>Will Smith</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19</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145400929.8</a:t>
                      </a:r>
                      <a:endParaRPr lang="en-IN" sz="1100" b="0" i="0" u="none" strike="noStrike">
                        <a:solidFill>
                          <a:srgbClr val="000000"/>
                        </a:solidFill>
                        <a:effectLst/>
                        <a:latin typeface="Calibri" panose="020F0502020204030204" pitchFamily="34" charset="0"/>
                      </a:endParaRPr>
                    </a:p>
                  </a:txBody>
                  <a:tcPr marL="7288" marR="7288" marT="7288" marB="0" anchor="b"/>
                </a:tc>
                <a:extLst>
                  <a:ext uri="{0D108BD9-81ED-4DB2-BD59-A6C34878D82A}">
                    <a16:rowId xmlns:a16="http://schemas.microsoft.com/office/drawing/2014/main" val="956918657"/>
                  </a:ext>
                </a:extLst>
              </a:tr>
              <a:tr h="170992">
                <a:tc>
                  <a:txBody>
                    <a:bodyPr/>
                    <a:lstStyle/>
                    <a:p>
                      <a:pPr algn="l" fontAlgn="b"/>
                      <a:r>
                        <a:rPr lang="en-IN" sz="1100" u="none" strike="noStrike">
                          <a:effectLst/>
                        </a:rPr>
                        <a:t>Matthew Broderick</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144078758.8</a:t>
                      </a:r>
                      <a:endParaRPr lang="en-IN" sz="1100" b="0" i="0" u="none" strike="noStrike">
                        <a:solidFill>
                          <a:srgbClr val="000000"/>
                        </a:solidFill>
                        <a:effectLst/>
                        <a:latin typeface="Calibri" panose="020F0502020204030204" pitchFamily="34" charset="0"/>
                      </a:endParaRPr>
                    </a:p>
                  </a:txBody>
                  <a:tcPr marL="7288" marR="7288" marT="7288" marB="0" anchor="b"/>
                </a:tc>
                <a:extLst>
                  <a:ext uri="{0D108BD9-81ED-4DB2-BD59-A6C34878D82A}">
                    <a16:rowId xmlns:a16="http://schemas.microsoft.com/office/drawing/2014/main" val="859205168"/>
                  </a:ext>
                </a:extLst>
              </a:tr>
              <a:tr h="170992">
                <a:tc>
                  <a:txBody>
                    <a:bodyPr/>
                    <a:lstStyle/>
                    <a:p>
                      <a:pPr algn="l" fontAlgn="b"/>
                      <a:r>
                        <a:rPr lang="en-IN" sz="1100" u="none" strike="noStrike">
                          <a:effectLst/>
                        </a:rPr>
                        <a:t>Tom Hanks</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22</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144043148.3</a:t>
                      </a:r>
                      <a:endParaRPr lang="en-IN" sz="1100" b="0" i="0" u="none" strike="noStrike">
                        <a:solidFill>
                          <a:srgbClr val="000000"/>
                        </a:solidFill>
                        <a:effectLst/>
                        <a:latin typeface="Calibri" panose="020F0502020204030204" pitchFamily="34" charset="0"/>
                      </a:endParaRPr>
                    </a:p>
                  </a:txBody>
                  <a:tcPr marL="7288" marR="7288" marT="7288" marB="0" anchor="b"/>
                </a:tc>
                <a:extLst>
                  <a:ext uri="{0D108BD9-81ED-4DB2-BD59-A6C34878D82A}">
                    <a16:rowId xmlns:a16="http://schemas.microsoft.com/office/drawing/2014/main" val="3491831881"/>
                  </a:ext>
                </a:extLst>
              </a:tr>
              <a:tr h="170992">
                <a:tc>
                  <a:txBody>
                    <a:bodyPr/>
                    <a:lstStyle/>
                    <a:p>
                      <a:pPr algn="l" fontAlgn="b"/>
                      <a:r>
                        <a:rPr lang="en-IN" sz="1100" u="none" strike="noStrike">
                          <a:effectLst/>
                        </a:rPr>
                        <a:t>Harrison Ford</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24</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136523173.5</a:t>
                      </a:r>
                      <a:endParaRPr lang="en-IN" sz="1100" b="0" i="0" u="none" strike="noStrike">
                        <a:solidFill>
                          <a:srgbClr val="000000"/>
                        </a:solidFill>
                        <a:effectLst/>
                        <a:latin typeface="Calibri" panose="020F0502020204030204" pitchFamily="34" charset="0"/>
                      </a:endParaRPr>
                    </a:p>
                  </a:txBody>
                  <a:tcPr marL="7288" marR="7288" marT="7288" marB="0" anchor="b"/>
                </a:tc>
                <a:extLst>
                  <a:ext uri="{0D108BD9-81ED-4DB2-BD59-A6C34878D82A}">
                    <a16:rowId xmlns:a16="http://schemas.microsoft.com/office/drawing/2014/main" val="2196136561"/>
                  </a:ext>
                </a:extLst>
              </a:tr>
              <a:tr h="170992">
                <a:tc>
                  <a:txBody>
                    <a:bodyPr/>
                    <a:lstStyle/>
                    <a:p>
                      <a:pPr algn="l" fontAlgn="b"/>
                      <a:r>
                        <a:rPr lang="en-IN" sz="1100" u="none" strike="noStrike">
                          <a:effectLst/>
                        </a:rPr>
                        <a:t>Bradley Cooper</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132201506</a:t>
                      </a:r>
                      <a:endParaRPr lang="en-IN" sz="1100" b="0" i="0" u="none" strike="noStrike">
                        <a:solidFill>
                          <a:srgbClr val="000000"/>
                        </a:solidFill>
                        <a:effectLst/>
                        <a:latin typeface="Calibri" panose="020F0502020204030204" pitchFamily="34" charset="0"/>
                      </a:endParaRPr>
                    </a:p>
                  </a:txBody>
                  <a:tcPr marL="7288" marR="7288" marT="7288" marB="0" anchor="b"/>
                </a:tc>
                <a:extLst>
                  <a:ext uri="{0D108BD9-81ED-4DB2-BD59-A6C34878D82A}">
                    <a16:rowId xmlns:a16="http://schemas.microsoft.com/office/drawing/2014/main" val="2398340579"/>
                  </a:ext>
                </a:extLst>
              </a:tr>
              <a:tr h="170992">
                <a:tc>
                  <a:txBody>
                    <a:bodyPr/>
                    <a:lstStyle/>
                    <a:p>
                      <a:pPr algn="l" fontAlgn="b"/>
                      <a:r>
                        <a:rPr lang="en-IN" sz="1100" u="none" strike="noStrike">
                          <a:effectLst/>
                        </a:rPr>
                        <a:t>Amy Poehler</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131387855.5</a:t>
                      </a:r>
                      <a:endParaRPr lang="en-IN" sz="1100" b="0" i="0" u="none" strike="noStrike">
                        <a:solidFill>
                          <a:srgbClr val="000000"/>
                        </a:solidFill>
                        <a:effectLst/>
                        <a:latin typeface="Calibri" panose="020F0502020204030204" pitchFamily="34" charset="0"/>
                      </a:endParaRPr>
                    </a:p>
                  </a:txBody>
                  <a:tcPr marL="7288" marR="7288" marT="7288" marB="0" anchor="b"/>
                </a:tc>
                <a:extLst>
                  <a:ext uri="{0D108BD9-81ED-4DB2-BD59-A6C34878D82A}">
                    <a16:rowId xmlns:a16="http://schemas.microsoft.com/office/drawing/2014/main" val="4200588182"/>
                  </a:ext>
                </a:extLst>
              </a:tr>
              <a:tr h="170992">
                <a:tc>
                  <a:txBody>
                    <a:bodyPr/>
                    <a:lstStyle/>
                    <a:p>
                      <a:pPr algn="l" fontAlgn="b"/>
                      <a:r>
                        <a:rPr lang="en-IN" sz="1100" u="none" strike="noStrike">
                          <a:effectLst/>
                        </a:rPr>
                        <a:t>Tom Cruise</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23</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126416885</a:t>
                      </a:r>
                      <a:endParaRPr lang="en-IN" sz="1100" b="0" i="0" u="none" strike="noStrike">
                        <a:solidFill>
                          <a:srgbClr val="000000"/>
                        </a:solidFill>
                        <a:effectLst/>
                        <a:latin typeface="Calibri" panose="020F0502020204030204" pitchFamily="34" charset="0"/>
                      </a:endParaRPr>
                    </a:p>
                  </a:txBody>
                  <a:tcPr marL="7288" marR="7288" marT="7288" marB="0" anchor="b"/>
                </a:tc>
                <a:extLst>
                  <a:ext uri="{0D108BD9-81ED-4DB2-BD59-A6C34878D82A}">
                    <a16:rowId xmlns:a16="http://schemas.microsoft.com/office/drawing/2014/main" val="1033956089"/>
                  </a:ext>
                </a:extLst>
              </a:tr>
              <a:tr h="170992">
                <a:tc>
                  <a:txBody>
                    <a:bodyPr/>
                    <a:lstStyle/>
                    <a:p>
                      <a:pPr algn="l" fontAlgn="b"/>
                      <a:r>
                        <a:rPr lang="en-IN" sz="1100" u="none" strike="noStrike">
                          <a:effectLst/>
                        </a:rPr>
                        <a:t>Leonardo DiCaprio</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124788448.9</a:t>
                      </a:r>
                      <a:endParaRPr lang="en-IN" sz="1100" b="0" i="0" u="none" strike="noStrike">
                        <a:solidFill>
                          <a:srgbClr val="000000"/>
                        </a:solidFill>
                        <a:effectLst/>
                        <a:latin typeface="Calibri" panose="020F0502020204030204" pitchFamily="34" charset="0"/>
                      </a:endParaRPr>
                    </a:p>
                  </a:txBody>
                  <a:tcPr marL="7288" marR="7288" marT="7288" marB="0" anchor="b"/>
                </a:tc>
                <a:extLst>
                  <a:ext uri="{0D108BD9-81ED-4DB2-BD59-A6C34878D82A}">
                    <a16:rowId xmlns:a16="http://schemas.microsoft.com/office/drawing/2014/main" val="1798122772"/>
                  </a:ext>
                </a:extLst>
              </a:tr>
              <a:tr h="170992">
                <a:tc>
                  <a:txBody>
                    <a:bodyPr/>
                    <a:lstStyle/>
                    <a:p>
                      <a:pPr algn="l" fontAlgn="b"/>
                      <a:r>
                        <a:rPr lang="en-IN" sz="1100" u="none" strike="noStrike">
                          <a:effectLst/>
                        </a:rPr>
                        <a:t>Daniel Radcliffe</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121616694.5</a:t>
                      </a:r>
                      <a:endParaRPr lang="en-IN" sz="1100" b="0" i="0" u="none" strike="noStrike">
                        <a:solidFill>
                          <a:srgbClr val="000000"/>
                        </a:solidFill>
                        <a:effectLst/>
                        <a:latin typeface="Calibri" panose="020F0502020204030204" pitchFamily="34" charset="0"/>
                      </a:endParaRPr>
                    </a:p>
                  </a:txBody>
                  <a:tcPr marL="7288" marR="7288" marT="7288" marB="0" anchor="b"/>
                </a:tc>
                <a:extLst>
                  <a:ext uri="{0D108BD9-81ED-4DB2-BD59-A6C34878D82A}">
                    <a16:rowId xmlns:a16="http://schemas.microsoft.com/office/drawing/2014/main" val="19822661"/>
                  </a:ext>
                </a:extLst>
              </a:tr>
              <a:tr h="170992">
                <a:tc>
                  <a:txBody>
                    <a:bodyPr/>
                    <a:lstStyle/>
                    <a:p>
                      <a:pPr algn="l" fontAlgn="b"/>
                      <a:r>
                        <a:rPr lang="en-IN" sz="1100" u="none" strike="noStrike">
                          <a:effectLst/>
                        </a:rPr>
                        <a:t>Henry Cavill</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120932971.3</a:t>
                      </a:r>
                      <a:endParaRPr lang="en-IN" sz="1100" b="0" i="0" u="none" strike="noStrike">
                        <a:solidFill>
                          <a:srgbClr val="000000"/>
                        </a:solidFill>
                        <a:effectLst/>
                        <a:latin typeface="Calibri" panose="020F0502020204030204" pitchFamily="34" charset="0"/>
                      </a:endParaRPr>
                    </a:p>
                  </a:txBody>
                  <a:tcPr marL="7288" marR="7288" marT="7288" marB="0" anchor="b"/>
                </a:tc>
                <a:extLst>
                  <a:ext uri="{0D108BD9-81ED-4DB2-BD59-A6C34878D82A}">
                    <a16:rowId xmlns:a16="http://schemas.microsoft.com/office/drawing/2014/main" val="3340748895"/>
                  </a:ext>
                </a:extLst>
              </a:tr>
              <a:tr h="170992">
                <a:tc>
                  <a:txBody>
                    <a:bodyPr/>
                    <a:lstStyle/>
                    <a:p>
                      <a:pPr algn="l" fontAlgn="b"/>
                      <a:r>
                        <a:rPr lang="en-IN" sz="1100" u="none" strike="noStrike">
                          <a:effectLst/>
                        </a:rPr>
                        <a:t>Robert Downey Jr.</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22</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110027371.3</a:t>
                      </a:r>
                      <a:endParaRPr lang="en-IN" sz="1100" b="0" i="0" u="none" strike="noStrike">
                        <a:solidFill>
                          <a:srgbClr val="000000"/>
                        </a:solidFill>
                        <a:effectLst/>
                        <a:latin typeface="Calibri" panose="020F0502020204030204" pitchFamily="34" charset="0"/>
                      </a:endParaRPr>
                    </a:p>
                  </a:txBody>
                  <a:tcPr marL="7288" marR="7288" marT="7288" marB="0" anchor="b"/>
                </a:tc>
                <a:extLst>
                  <a:ext uri="{0D108BD9-81ED-4DB2-BD59-A6C34878D82A}">
                    <a16:rowId xmlns:a16="http://schemas.microsoft.com/office/drawing/2014/main" val="249337759"/>
                  </a:ext>
                </a:extLst>
              </a:tr>
              <a:tr h="170992">
                <a:tc>
                  <a:txBody>
                    <a:bodyPr/>
                    <a:lstStyle/>
                    <a:p>
                      <a:pPr algn="l" fontAlgn="b"/>
                      <a:r>
                        <a:rPr lang="en-IN" sz="1100" u="none" strike="noStrike">
                          <a:effectLst/>
                        </a:rPr>
                        <a:t>Natalie Portman</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109640866.5</a:t>
                      </a:r>
                      <a:endParaRPr lang="en-IN" sz="1100" b="0" i="0" u="none" strike="noStrike">
                        <a:solidFill>
                          <a:srgbClr val="000000"/>
                        </a:solidFill>
                        <a:effectLst/>
                        <a:latin typeface="Calibri" panose="020F0502020204030204" pitchFamily="34" charset="0"/>
                      </a:endParaRPr>
                    </a:p>
                  </a:txBody>
                  <a:tcPr marL="7288" marR="7288" marT="7288" marB="0" anchor="b"/>
                </a:tc>
                <a:extLst>
                  <a:ext uri="{0D108BD9-81ED-4DB2-BD59-A6C34878D82A}">
                    <a16:rowId xmlns:a16="http://schemas.microsoft.com/office/drawing/2014/main" val="857774279"/>
                  </a:ext>
                </a:extLst>
              </a:tr>
              <a:tr h="170992">
                <a:tc>
                  <a:txBody>
                    <a:bodyPr/>
                    <a:lstStyle/>
                    <a:p>
                      <a:pPr algn="l" fontAlgn="b"/>
                      <a:r>
                        <a:rPr lang="en-IN" sz="1100" u="none" strike="noStrike">
                          <a:effectLst/>
                        </a:rPr>
                        <a:t>Robin Williams</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23</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99511612.61</a:t>
                      </a:r>
                      <a:endParaRPr lang="en-IN" sz="1100" b="0" i="0" u="none" strike="noStrike">
                        <a:solidFill>
                          <a:srgbClr val="000000"/>
                        </a:solidFill>
                        <a:effectLst/>
                        <a:latin typeface="Calibri" panose="020F0502020204030204" pitchFamily="34" charset="0"/>
                      </a:endParaRPr>
                    </a:p>
                  </a:txBody>
                  <a:tcPr marL="7288" marR="7288" marT="7288" marB="0" anchor="b"/>
                </a:tc>
                <a:extLst>
                  <a:ext uri="{0D108BD9-81ED-4DB2-BD59-A6C34878D82A}">
                    <a16:rowId xmlns:a16="http://schemas.microsoft.com/office/drawing/2014/main" val="2891112540"/>
                  </a:ext>
                </a:extLst>
              </a:tr>
              <a:tr h="170992">
                <a:tc>
                  <a:txBody>
                    <a:bodyPr/>
                    <a:lstStyle/>
                    <a:p>
                      <a:pPr algn="l" fontAlgn="b"/>
                      <a:r>
                        <a:rPr lang="en-IN" sz="1100" u="none" strike="noStrike">
                          <a:effectLst/>
                        </a:rPr>
                        <a:t>Alan Rickman</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99339288</a:t>
                      </a:r>
                      <a:endParaRPr lang="en-IN" sz="1100" b="0" i="0" u="none" strike="noStrike">
                        <a:solidFill>
                          <a:srgbClr val="000000"/>
                        </a:solidFill>
                        <a:effectLst/>
                        <a:latin typeface="Calibri" panose="020F0502020204030204" pitchFamily="34" charset="0"/>
                      </a:endParaRPr>
                    </a:p>
                  </a:txBody>
                  <a:tcPr marL="7288" marR="7288" marT="7288" marB="0" anchor="b"/>
                </a:tc>
                <a:extLst>
                  <a:ext uri="{0D108BD9-81ED-4DB2-BD59-A6C34878D82A}">
                    <a16:rowId xmlns:a16="http://schemas.microsoft.com/office/drawing/2014/main" val="2103022344"/>
                  </a:ext>
                </a:extLst>
              </a:tr>
              <a:tr h="170992">
                <a:tc>
                  <a:txBody>
                    <a:bodyPr/>
                    <a:lstStyle/>
                    <a:p>
                      <a:pPr algn="l" fontAlgn="b"/>
                      <a:r>
                        <a:rPr lang="en-IN" sz="1100" u="none" strike="noStrike">
                          <a:effectLst/>
                        </a:rPr>
                        <a:t>Johnny Depp</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31</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99017969.23</a:t>
                      </a:r>
                      <a:endParaRPr lang="en-IN" sz="1100" b="0" i="0" u="none" strike="noStrike">
                        <a:solidFill>
                          <a:srgbClr val="000000"/>
                        </a:solidFill>
                        <a:effectLst/>
                        <a:latin typeface="Calibri" panose="020F0502020204030204" pitchFamily="34" charset="0"/>
                      </a:endParaRPr>
                    </a:p>
                  </a:txBody>
                  <a:tcPr marL="7288" marR="7288" marT="7288" marB="0" anchor="b"/>
                </a:tc>
                <a:extLst>
                  <a:ext uri="{0D108BD9-81ED-4DB2-BD59-A6C34878D82A}">
                    <a16:rowId xmlns:a16="http://schemas.microsoft.com/office/drawing/2014/main" val="1917245764"/>
                  </a:ext>
                </a:extLst>
              </a:tr>
              <a:tr h="170992">
                <a:tc>
                  <a:txBody>
                    <a:bodyPr/>
                    <a:lstStyle/>
                    <a:p>
                      <a:pPr algn="l" fontAlgn="b"/>
                      <a:r>
                        <a:rPr lang="en-IN" sz="1100" u="none" strike="noStrike">
                          <a:effectLst/>
                        </a:rPr>
                        <a:t>J.K. Simmons</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22</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97851023.82</a:t>
                      </a:r>
                      <a:endParaRPr lang="en-IN" sz="1100" b="0" i="0" u="none" strike="noStrike">
                        <a:solidFill>
                          <a:srgbClr val="000000"/>
                        </a:solidFill>
                        <a:effectLst/>
                        <a:latin typeface="Calibri" panose="020F0502020204030204" pitchFamily="34" charset="0"/>
                      </a:endParaRPr>
                    </a:p>
                  </a:txBody>
                  <a:tcPr marL="7288" marR="7288" marT="7288" marB="0" anchor="b"/>
                </a:tc>
                <a:extLst>
                  <a:ext uri="{0D108BD9-81ED-4DB2-BD59-A6C34878D82A}">
                    <a16:rowId xmlns:a16="http://schemas.microsoft.com/office/drawing/2014/main" val="2351132503"/>
                  </a:ext>
                </a:extLst>
              </a:tr>
              <a:tr h="170992">
                <a:tc>
                  <a:txBody>
                    <a:bodyPr/>
                    <a:lstStyle/>
                    <a:p>
                      <a:pPr algn="l" fontAlgn="b"/>
                      <a:r>
                        <a:rPr lang="en-IN" sz="1100" u="none" strike="noStrike">
                          <a:effectLst/>
                        </a:rPr>
                        <a:t>Scarlett Johansson</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16</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96930163.31</a:t>
                      </a:r>
                      <a:endParaRPr lang="en-IN" sz="1100" b="0" i="0" u="none" strike="noStrike">
                        <a:solidFill>
                          <a:srgbClr val="000000"/>
                        </a:solidFill>
                        <a:effectLst/>
                        <a:latin typeface="Calibri" panose="020F0502020204030204" pitchFamily="34" charset="0"/>
                      </a:endParaRPr>
                    </a:p>
                  </a:txBody>
                  <a:tcPr marL="7288" marR="7288" marT="7288" marB="0" anchor="b"/>
                </a:tc>
                <a:extLst>
                  <a:ext uri="{0D108BD9-81ED-4DB2-BD59-A6C34878D82A}">
                    <a16:rowId xmlns:a16="http://schemas.microsoft.com/office/drawing/2014/main" val="736381901"/>
                  </a:ext>
                </a:extLst>
              </a:tr>
              <a:tr h="170992">
                <a:tc>
                  <a:txBody>
                    <a:bodyPr/>
                    <a:lstStyle/>
                    <a:p>
                      <a:pPr algn="l" fontAlgn="b"/>
                      <a:r>
                        <a:rPr lang="en-IN" sz="1100" u="none" strike="noStrike">
                          <a:effectLst/>
                        </a:rPr>
                        <a:t>Ryan Reynolds</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93686599.33</a:t>
                      </a:r>
                      <a:endParaRPr lang="en-IN" sz="1100" b="0" i="0" u="none" strike="noStrike">
                        <a:solidFill>
                          <a:srgbClr val="000000"/>
                        </a:solidFill>
                        <a:effectLst/>
                        <a:latin typeface="Calibri" panose="020F0502020204030204" pitchFamily="34" charset="0"/>
                      </a:endParaRPr>
                    </a:p>
                  </a:txBody>
                  <a:tcPr marL="7288" marR="7288" marT="7288" marB="0" anchor="b"/>
                </a:tc>
                <a:extLst>
                  <a:ext uri="{0D108BD9-81ED-4DB2-BD59-A6C34878D82A}">
                    <a16:rowId xmlns:a16="http://schemas.microsoft.com/office/drawing/2014/main" val="3539754651"/>
                  </a:ext>
                </a:extLst>
              </a:tr>
              <a:tr h="170992">
                <a:tc>
                  <a:txBody>
                    <a:bodyPr/>
                    <a:lstStyle/>
                    <a:p>
                      <a:pPr algn="l" fontAlgn="b"/>
                      <a:r>
                        <a:rPr lang="en-IN" sz="1100" u="none" strike="noStrike">
                          <a:effectLst/>
                        </a:rPr>
                        <a:t>Steve Buscemi</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a:effectLst/>
                        </a:rPr>
                        <a:t>22</a:t>
                      </a:r>
                      <a:endParaRPr lang="en-IN" sz="1100" b="0" i="0" u="none" strike="noStrike">
                        <a:solidFill>
                          <a:srgbClr val="000000"/>
                        </a:solidFill>
                        <a:effectLst/>
                        <a:latin typeface="Calibri" panose="020F0502020204030204" pitchFamily="34" charset="0"/>
                      </a:endParaRPr>
                    </a:p>
                  </a:txBody>
                  <a:tcPr marL="7288" marR="7288" marT="7288" marB="0" anchor="b"/>
                </a:tc>
                <a:tc>
                  <a:txBody>
                    <a:bodyPr/>
                    <a:lstStyle/>
                    <a:p>
                      <a:pPr algn="r" fontAlgn="b"/>
                      <a:r>
                        <a:rPr lang="en-IN" sz="1100" u="none" strike="noStrike" dirty="0">
                          <a:effectLst/>
                        </a:rPr>
                        <a:t>91937485</a:t>
                      </a:r>
                      <a:endParaRPr lang="en-IN" sz="1100" b="0" i="0" u="none" strike="noStrike" dirty="0">
                        <a:solidFill>
                          <a:srgbClr val="000000"/>
                        </a:solidFill>
                        <a:effectLst/>
                        <a:latin typeface="Calibri" panose="020F0502020204030204" pitchFamily="34" charset="0"/>
                      </a:endParaRPr>
                    </a:p>
                  </a:txBody>
                  <a:tcPr marL="7288" marR="7288" marT="7288" marB="0" anchor="b"/>
                </a:tc>
                <a:extLst>
                  <a:ext uri="{0D108BD9-81ED-4DB2-BD59-A6C34878D82A}">
                    <a16:rowId xmlns:a16="http://schemas.microsoft.com/office/drawing/2014/main" val="1693400644"/>
                  </a:ext>
                </a:extLst>
              </a:tr>
            </a:tbl>
          </a:graphicData>
        </a:graphic>
      </p:graphicFrame>
    </p:spTree>
    <p:extLst>
      <p:ext uri="{BB962C8B-B14F-4D97-AF65-F5344CB8AC3E}">
        <p14:creationId xmlns:p14="http://schemas.microsoft.com/office/powerpoint/2010/main" val="2376924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221DA-E9FD-0E6B-882C-592452E73711}"/>
              </a:ext>
            </a:extLst>
          </p:cNvPr>
          <p:cNvSpPr>
            <a:spLocks noGrp="1"/>
          </p:cNvSpPr>
          <p:nvPr>
            <p:ph type="title"/>
          </p:nvPr>
        </p:nvSpPr>
        <p:spPr>
          <a:xfrm>
            <a:off x="594803" y="286604"/>
            <a:ext cx="10955045" cy="1009536"/>
          </a:xfrm>
        </p:spPr>
        <p:txBody>
          <a:bodyPr>
            <a:normAutofit/>
          </a:bodyPr>
          <a:lstStyle/>
          <a:p>
            <a:r>
              <a:rPr lang="en-US" sz="3200" b="1" u="sng" dirty="0">
                <a:solidFill>
                  <a:schemeClr val="bg2">
                    <a:lumMod val="25000"/>
                  </a:schemeClr>
                </a:solidFill>
              </a:rPr>
              <a:t>Movie language that has produced highest rated movies :-</a:t>
            </a:r>
            <a:endParaRPr lang="en-IN" sz="3200" b="1" u="sng" dirty="0">
              <a:solidFill>
                <a:schemeClr val="bg2">
                  <a:lumMod val="25000"/>
                </a:schemeClr>
              </a:solidFill>
            </a:endParaRPr>
          </a:p>
        </p:txBody>
      </p:sp>
      <p:graphicFrame>
        <p:nvGraphicFramePr>
          <p:cNvPr id="5" name="Content Placeholder 4">
            <a:extLst>
              <a:ext uri="{FF2B5EF4-FFF2-40B4-BE49-F238E27FC236}">
                <a16:creationId xmlns:a16="http://schemas.microsoft.com/office/drawing/2014/main" id="{FA84089F-1069-B660-8C47-32EBE193B0BE}"/>
              </a:ext>
            </a:extLst>
          </p:cNvPr>
          <p:cNvGraphicFramePr>
            <a:graphicFrameLocks noGrp="1"/>
          </p:cNvGraphicFramePr>
          <p:nvPr>
            <p:ph sz="half" idx="1"/>
            <p:extLst>
              <p:ext uri="{D42A27DB-BD31-4B8C-83A1-F6EECF244321}">
                <p14:modId xmlns:p14="http://schemas.microsoft.com/office/powerpoint/2010/main" val="593255927"/>
              </p:ext>
            </p:extLst>
          </p:nvPr>
        </p:nvGraphicFramePr>
        <p:xfrm>
          <a:off x="1313895" y="2006353"/>
          <a:ext cx="4136994" cy="4208022"/>
        </p:xfrm>
        <a:graphic>
          <a:graphicData uri="http://schemas.openxmlformats.org/drawingml/2006/table">
            <a:tbl>
              <a:tblPr>
                <a:tableStyleId>{5C22544A-7EE6-4342-B048-85BDC9FD1C3A}</a:tableStyleId>
              </a:tblPr>
              <a:tblGrid>
                <a:gridCol w="1311730">
                  <a:extLst>
                    <a:ext uri="{9D8B030D-6E8A-4147-A177-3AD203B41FA5}">
                      <a16:colId xmlns:a16="http://schemas.microsoft.com/office/drawing/2014/main" val="194025568"/>
                    </a:ext>
                  </a:extLst>
                </a:gridCol>
                <a:gridCol w="1538760">
                  <a:extLst>
                    <a:ext uri="{9D8B030D-6E8A-4147-A177-3AD203B41FA5}">
                      <a16:colId xmlns:a16="http://schemas.microsoft.com/office/drawing/2014/main" val="525220544"/>
                    </a:ext>
                  </a:extLst>
                </a:gridCol>
                <a:gridCol w="1286504">
                  <a:extLst>
                    <a:ext uri="{9D8B030D-6E8A-4147-A177-3AD203B41FA5}">
                      <a16:colId xmlns:a16="http://schemas.microsoft.com/office/drawing/2014/main" val="633540514"/>
                    </a:ext>
                  </a:extLst>
                </a:gridCol>
              </a:tblGrid>
              <a:tr h="200382">
                <a:tc>
                  <a:txBody>
                    <a:bodyPr/>
                    <a:lstStyle/>
                    <a:p>
                      <a:pPr algn="ctr" fontAlgn="b"/>
                      <a:r>
                        <a:rPr lang="en-IN" sz="1100" u="none" strike="noStrike">
                          <a:effectLst/>
                        </a:rPr>
                        <a:t>language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num_movies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avg_rating</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7922589"/>
                  </a:ext>
                </a:extLst>
              </a:tr>
              <a:tr h="200382">
                <a:tc>
                  <a:txBody>
                    <a:bodyPr/>
                    <a:lstStyle/>
                    <a:p>
                      <a:pPr algn="l" fontAlgn="b"/>
                      <a:r>
                        <a:rPr lang="en-IN" sz="1100" u="none" strike="noStrike">
                          <a:effectLst/>
                        </a:rPr>
                        <a:t>Korean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56642308"/>
                  </a:ext>
                </a:extLst>
              </a:tr>
              <a:tr h="200382">
                <a:tc>
                  <a:txBody>
                    <a:bodyPr/>
                    <a:lstStyle/>
                    <a:p>
                      <a:pPr algn="l" fontAlgn="b"/>
                      <a:r>
                        <a:rPr lang="en-IN" sz="1100" u="none" strike="noStrike">
                          <a:effectLst/>
                        </a:rPr>
                        <a:t>German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8.04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7993519"/>
                  </a:ext>
                </a:extLst>
              </a:tr>
              <a:tr h="200382">
                <a:tc>
                  <a:txBody>
                    <a:bodyPr/>
                    <a:lstStyle/>
                    <a:p>
                      <a:pPr algn="l" fontAlgn="b"/>
                      <a:r>
                        <a:rPr lang="en-IN" sz="1100" u="none" strike="noStrike">
                          <a:effectLst/>
                        </a:rPr>
                        <a:t>Japanese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7.86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05181238"/>
                  </a:ext>
                </a:extLst>
              </a:tr>
              <a:tr h="200382">
                <a:tc>
                  <a:txBody>
                    <a:bodyPr/>
                    <a:lstStyle/>
                    <a:p>
                      <a:pPr algn="l" fontAlgn="b"/>
                      <a:r>
                        <a:rPr lang="en-IN" sz="1100" u="none" strike="noStrike">
                          <a:effectLst/>
                        </a:rPr>
                        <a:t>Maya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95869408"/>
                  </a:ext>
                </a:extLst>
              </a:tr>
              <a:tr h="200382">
                <a:tc>
                  <a:txBody>
                    <a:bodyPr/>
                    <a:lstStyle/>
                    <a:p>
                      <a:pPr algn="l" fontAlgn="b"/>
                      <a:r>
                        <a:rPr lang="en-IN" sz="1100" u="none" strike="noStrike">
                          <a:effectLst/>
                        </a:rPr>
                        <a:t>Dutch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17091578"/>
                  </a:ext>
                </a:extLst>
              </a:tr>
              <a:tr h="200382">
                <a:tc>
                  <a:txBody>
                    <a:bodyPr/>
                    <a:lstStyle/>
                    <a:p>
                      <a:pPr algn="l" fontAlgn="b"/>
                      <a:r>
                        <a:rPr lang="en-IN" sz="1100" u="none" strike="noStrike">
                          <a:effectLst/>
                        </a:rPr>
                        <a:t>Dari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32050070"/>
                  </a:ext>
                </a:extLst>
              </a:tr>
              <a:tr h="200382">
                <a:tc>
                  <a:txBody>
                    <a:bodyPr/>
                    <a:lstStyle/>
                    <a:p>
                      <a:pPr algn="l" fontAlgn="b"/>
                      <a:r>
                        <a:rPr lang="en-IN" sz="1100" u="none" strike="noStrike">
                          <a:effectLst/>
                        </a:rPr>
                        <a:t>Cantonese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02092303"/>
                  </a:ext>
                </a:extLst>
              </a:tr>
              <a:tr h="200382">
                <a:tc>
                  <a:txBody>
                    <a:bodyPr/>
                    <a:lstStyle/>
                    <a:p>
                      <a:pPr algn="l" fontAlgn="b"/>
                      <a:r>
                        <a:rPr lang="en-IN" sz="1100" u="none" strike="noStrike">
                          <a:effectLst/>
                        </a:rPr>
                        <a:t>French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7.38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78339262"/>
                  </a:ext>
                </a:extLst>
              </a:tr>
              <a:tr h="200382">
                <a:tc>
                  <a:txBody>
                    <a:bodyPr/>
                    <a:lstStyle/>
                    <a:p>
                      <a:pPr algn="l" fontAlgn="b"/>
                      <a:r>
                        <a:rPr lang="en-IN" sz="1100" u="none" strike="noStrike">
                          <a:effectLst/>
                        </a:rPr>
                        <a:t>Mongolian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39717998"/>
                  </a:ext>
                </a:extLst>
              </a:tr>
              <a:tr h="200382">
                <a:tc>
                  <a:txBody>
                    <a:bodyPr/>
                    <a:lstStyle/>
                    <a:p>
                      <a:pPr algn="l" fontAlgn="b"/>
                      <a:r>
                        <a:rPr lang="en-IN" sz="1100" u="none" strike="noStrike">
                          <a:effectLst/>
                        </a:rPr>
                        <a:t>Spanish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24867409"/>
                  </a:ext>
                </a:extLst>
              </a:tr>
              <a:tr h="200382">
                <a:tc>
                  <a:txBody>
                    <a:bodyPr/>
                    <a:lstStyle/>
                    <a:p>
                      <a:pPr algn="l" fontAlgn="b"/>
                      <a:r>
                        <a:rPr lang="en-IN" sz="1100" u="none" strike="noStrike">
                          <a:effectLst/>
                        </a:rPr>
                        <a:t>Aramaic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86787142"/>
                  </a:ext>
                </a:extLst>
              </a:tr>
              <a:tr h="200382">
                <a:tc>
                  <a:txBody>
                    <a:bodyPr/>
                    <a:lstStyle/>
                    <a:p>
                      <a:pPr algn="l" fontAlgn="b"/>
                      <a:r>
                        <a:rPr lang="en-IN" sz="1100" u="none" strike="noStrike">
                          <a:effectLst/>
                        </a:rPr>
                        <a:t>Mandarin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7.02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34136790"/>
                  </a:ext>
                </a:extLst>
              </a:tr>
              <a:tr h="200382">
                <a:tc>
                  <a:txBody>
                    <a:bodyPr/>
                    <a:lstStyle/>
                    <a:p>
                      <a:pPr algn="l" fontAlgn="b"/>
                      <a:r>
                        <a:rPr lang="en-IN" sz="1100" u="none" strike="noStrike">
                          <a:effectLst/>
                        </a:rPr>
                        <a:t>Filipino</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30295663"/>
                  </a:ext>
                </a:extLst>
              </a:tr>
              <a:tr h="200382">
                <a:tc>
                  <a:txBody>
                    <a:bodyPr/>
                    <a:lstStyle/>
                    <a:p>
                      <a:pPr algn="l" fontAlgn="b"/>
                      <a:r>
                        <a:rPr lang="en-IN" sz="1100" u="none" strike="noStrike">
                          <a:effectLst/>
                        </a:rPr>
                        <a:t>Italian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60478649"/>
                  </a:ext>
                </a:extLst>
              </a:tr>
              <a:tr h="200382">
                <a:tc>
                  <a:txBody>
                    <a:bodyPr/>
                    <a:lstStyle/>
                    <a:p>
                      <a:pPr algn="l" fontAlgn="b"/>
                      <a:r>
                        <a:rPr lang="en-IN" sz="1100" u="none" strike="noStrike">
                          <a:effectLst/>
                        </a:rPr>
                        <a:t>English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2721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25167759"/>
                  </a:ext>
                </a:extLst>
              </a:tr>
              <a:tr h="200382">
                <a:tc>
                  <a:txBody>
                    <a:bodyPr/>
                    <a:lstStyle/>
                    <a:p>
                      <a:pPr algn="l" fontAlgn="b"/>
                      <a:r>
                        <a:rPr lang="en-IN" sz="1100" u="none" strike="noStrike">
                          <a:effectLst/>
                        </a:rPr>
                        <a:t>Aboriginal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74700673"/>
                  </a:ext>
                </a:extLst>
              </a:tr>
              <a:tr h="200382">
                <a:tc>
                  <a:txBody>
                    <a:bodyPr/>
                    <a:lstStyle/>
                    <a:p>
                      <a:pPr algn="l" fontAlgn="b"/>
                      <a:r>
                        <a:rPr lang="en-IN" sz="1100" u="none" strike="noStrike">
                          <a:effectLst/>
                        </a:rPr>
                        <a:t>Thai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41342858"/>
                  </a:ext>
                </a:extLst>
              </a:tr>
              <a:tr h="200382">
                <a:tc>
                  <a:txBody>
                    <a:bodyPr/>
                    <a:lstStyle/>
                    <a:p>
                      <a:pPr algn="l" fontAlgn="b"/>
                      <a:r>
                        <a:rPr lang="en-IN" sz="1100" u="none" strike="noStrike">
                          <a:effectLst/>
                        </a:rPr>
                        <a:t>Kazakh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18936381"/>
                  </a:ext>
                </a:extLst>
              </a:tr>
              <a:tr h="200382">
                <a:tc>
                  <a:txBody>
                    <a:bodyPr/>
                    <a:lstStyle/>
                    <a:p>
                      <a:pPr algn="l" fontAlgn="b"/>
                      <a:r>
                        <a:rPr lang="en-IN" sz="1100" u="none" strike="noStrike">
                          <a:effectLst/>
                        </a:rPr>
                        <a:t>Hindi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90056674"/>
                  </a:ext>
                </a:extLst>
              </a:tr>
              <a:tr h="200382">
                <a:tc>
                  <a:txBody>
                    <a:bodyPr/>
                    <a:lstStyle/>
                    <a:p>
                      <a:pPr algn="l" fontAlgn="b"/>
                      <a:r>
                        <a:rPr lang="en-IN" sz="1100" u="none" strike="noStrike">
                          <a:effectLst/>
                        </a:rPr>
                        <a:t>Bosnian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4.3</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00845320"/>
                  </a:ext>
                </a:extLst>
              </a:tr>
            </a:tbl>
          </a:graphicData>
        </a:graphic>
      </p:graphicFrame>
      <p:graphicFrame>
        <p:nvGraphicFramePr>
          <p:cNvPr id="6" name="Content Placeholder 5">
            <a:extLst>
              <a:ext uri="{FF2B5EF4-FFF2-40B4-BE49-F238E27FC236}">
                <a16:creationId xmlns:a16="http://schemas.microsoft.com/office/drawing/2014/main" id="{0D60CF5A-AC9B-880C-29F7-7979002CE393}"/>
              </a:ext>
            </a:extLst>
          </p:cNvPr>
          <p:cNvGraphicFramePr>
            <a:graphicFrameLocks noGrp="1"/>
          </p:cNvGraphicFramePr>
          <p:nvPr>
            <p:ph sz="half" idx="2"/>
            <p:extLst>
              <p:ext uri="{D42A27DB-BD31-4B8C-83A1-F6EECF244321}">
                <p14:modId xmlns:p14="http://schemas.microsoft.com/office/powerpoint/2010/main" val="4185967313"/>
              </p:ext>
            </p:extLst>
          </p:nvPr>
        </p:nvGraphicFramePr>
        <p:xfrm>
          <a:off x="6741112" y="2805344"/>
          <a:ext cx="4879757" cy="1944209"/>
        </p:xfrm>
        <a:graphic>
          <a:graphicData uri="http://schemas.openxmlformats.org/drawingml/2006/table">
            <a:tbl>
              <a:tblPr>
                <a:tableStyleId>{5C22544A-7EE6-4342-B048-85BDC9FD1C3A}</a:tableStyleId>
              </a:tblPr>
              <a:tblGrid>
                <a:gridCol w="1233057">
                  <a:extLst>
                    <a:ext uri="{9D8B030D-6E8A-4147-A177-3AD203B41FA5}">
                      <a16:colId xmlns:a16="http://schemas.microsoft.com/office/drawing/2014/main" val="1795434210"/>
                    </a:ext>
                  </a:extLst>
                </a:gridCol>
                <a:gridCol w="2387408">
                  <a:extLst>
                    <a:ext uri="{9D8B030D-6E8A-4147-A177-3AD203B41FA5}">
                      <a16:colId xmlns:a16="http://schemas.microsoft.com/office/drawing/2014/main" val="835768899"/>
                    </a:ext>
                  </a:extLst>
                </a:gridCol>
                <a:gridCol w="1259292">
                  <a:extLst>
                    <a:ext uri="{9D8B030D-6E8A-4147-A177-3AD203B41FA5}">
                      <a16:colId xmlns:a16="http://schemas.microsoft.com/office/drawing/2014/main" val="463776240"/>
                    </a:ext>
                  </a:extLst>
                </a:gridCol>
              </a:tblGrid>
              <a:tr h="747773">
                <a:tc>
                  <a:txBody>
                    <a:bodyPr/>
                    <a:lstStyle/>
                    <a:p>
                      <a:pPr algn="ctr" fontAlgn="b"/>
                      <a:r>
                        <a:rPr lang="en-IN" sz="1100" u="none" strike="noStrike">
                          <a:effectLst/>
                        </a:rPr>
                        <a:t>language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num_movies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avg_rating</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30879271"/>
                  </a:ext>
                </a:extLst>
              </a:tr>
              <a:tr h="398812">
                <a:tc>
                  <a:txBody>
                    <a:bodyPr/>
                    <a:lstStyle/>
                    <a:p>
                      <a:pPr algn="l" fontAlgn="b"/>
                      <a:r>
                        <a:rPr lang="en-IN" sz="1100" u="none" strike="noStrike">
                          <a:effectLst/>
                        </a:rPr>
                        <a:t>French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7.38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61188533"/>
                  </a:ext>
                </a:extLst>
              </a:tr>
              <a:tr h="398812">
                <a:tc>
                  <a:txBody>
                    <a:bodyPr/>
                    <a:lstStyle/>
                    <a:p>
                      <a:pPr algn="l" fontAlgn="b"/>
                      <a:r>
                        <a:rPr lang="en-IN" sz="1100" u="none" strike="noStrike">
                          <a:effectLst/>
                        </a:rPr>
                        <a:t>Mandarin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7.02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96107622"/>
                  </a:ext>
                </a:extLst>
              </a:tr>
              <a:tr h="398812">
                <a:tc>
                  <a:txBody>
                    <a:bodyPr/>
                    <a:lstStyle/>
                    <a:p>
                      <a:pPr algn="l" fontAlgn="b"/>
                      <a:r>
                        <a:rPr lang="en-IN" sz="1100" u="none" strike="noStrike">
                          <a:effectLst/>
                        </a:rPr>
                        <a:t>English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2721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6.4</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15921414"/>
                  </a:ext>
                </a:extLst>
              </a:tr>
            </a:tbl>
          </a:graphicData>
        </a:graphic>
      </p:graphicFrame>
    </p:spTree>
    <p:extLst>
      <p:ext uri="{BB962C8B-B14F-4D97-AF65-F5344CB8AC3E}">
        <p14:creationId xmlns:p14="http://schemas.microsoft.com/office/powerpoint/2010/main" val="1185401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3304-C0AC-6ABB-3C25-76FEED4C9637}"/>
              </a:ext>
            </a:extLst>
          </p:cNvPr>
          <p:cNvSpPr>
            <a:spLocks noGrp="1"/>
          </p:cNvSpPr>
          <p:nvPr>
            <p:ph type="title"/>
          </p:nvPr>
        </p:nvSpPr>
        <p:spPr>
          <a:xfrm>
            <a:off x="1097280" y="286603"/>
            <a:ext cx="10058400" cy="4436317"/>
          </a:xfrm>
        </p:spPr>
        <p:txBody>
          <a:bodyPr>
            <a:normAutofit/>
          </a:bodyPr>
          <a:lstStyle/>
          <a:p>
            <a:r>
              <a:rPr lang="en-US" sz="9600" dirty="0">
                <a:solidFill>
                  <a:srgbClr val="C00000"/>
                </a:solidFill>
              </a:rPr>
              <a:t>THANK YOU </a:t>
            </a:r>
            <a:endParaRPr lang="en-IN" sz="9600" dirty="0">
              <a:solidFill>
                <a:srgbClr val="C00000"/>
              </a:solidFill>
            </a:endParaRPr>
          </a:p>
        </p:txBody>
      </p:sp>
    </p:spTree>
    <p:extLst>
      <p:ext uri="{BB962C8B-B14F-4D97-AF65-F5344CB8AC3E}">
        <p14:creationId xmlns:p14="http://schemas.microsoft.com/office/powerpoint/2010/main" val="1442867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C3A4-C1A8-5BCB-B970-B879D202A3EF}"/>
              </a:ext>
            </a:extLst>
          </p:cNvPr>
          <p:cNvSpPr>
            <a:spLocks noGrp="1"/>
          </p:cNvSpPr>
          <p:nvPr>
            <p:ph type="title"/>
          </p:nvPr>
        </p:nvSpPr>
        <p:spPr/>
        <p:txBody>
          <a:bodyPr/>
          <a:lstStyle/>
          <a:p>
            <a:r>
              <a:rPr lang="en-US" b="1" u="sng" dirty="0">
                <a:solidFill>
                  <a:srgbClr val="C00000"/>
                </a:solidFill>
              </a:rPr>
              <a:t>PROJECT DESCRIPTION </a:t>
            </a:r>
            <a:endParaRPr lang="en-IN" b="1" u="sng" dirty="0">
              <a:solidFill>
                <a:srgbClr val="C00000"/>
              </a:solidFill>
            </a:endParaRPr>
          </a:p>
        </p:txBody>
      </p:sp>
      <p:sp>
        <p:nvSpPr>
          <p:cNvPr id="3" name="Content Placeholder 2">
            <a:extLst>
              <a:ext uri="{FF2B5EF4-FFF2-40B4-BE49-F238E27FC236}">
                <a16:creationId xmlns:a16="http://schemas.microsoft.com/office/drawing/2014/main" id="{BA0A7C42-C558-736E-7EE5-B4382A43DC0C}"/>
              </a:ext>
            </a:extLst>
          </p:cNvPr>
          <p:cNvSpPr>
            <a:spLocks noGrp="1"/>
          </p:cNvSpPr>
          <p:nvPr>
            <p:ph idx="1"/>
          </p:nvPr>
        </p:nvSpPr>
        <p:spPr>
          <a:xfrm>
            <a:off x="603681" y="1845733"/>
            <a:ext cx="11159231" cy="4262103"/>
          </a:xfrm>
        </p:spPr>
        <p:txBody>
          <a:bodyPr>
            <a:normAutofit fontScale="62500" lnSpcReduction="20000"/>
          </a:bodyPr>
          <a:lstStyle/>
          <a:p>
            <a:pPr marL="342900" lvl="0" indent="-342900" algn="just">
              <a:lnSpc>
                <a:spcPct val="107000"/>
              </a:lnSpc>
              <a:spcAft>
                <a:spcPts val="800"/>
              </a:spcAft>
              <a:buFont typeface="Calibri" panose="020F0502020204030204" pitchFamily="34" charset="0"/>
              <a:buChar char=" "/>
              <a:tabLst>
                <a:tab pos="457200" algn="l"/>
              </a:tabLst>
            </a:pP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For this Project, I used a sample movie dataset, which has various columns of different IMDB Movies. I am required to Frame the problem. For this task, I need to define a problem I want to shed some light on. We can do this by asking 'What?' This is where I frame the problem i.e. What is the problem? We use these questions to guide our thinking: What do you see happening? What is your hypothesis for the cause of the problem? (This will be broadly based on intuition initially) What is the impact of the problem on stakeholders? What is the impact of the problem not being solved? Answering these questions will help define a problem we are trying to solve and will allow us to find the right data to solve it. Once we have defined a problem, we clean the data as necessary, and use our Data Analysis skills to explore the data set and derive insights. We make sure to use 5 Whys Analysis in our analysis and use this to create a report which conveys a data story. Once we have framed the problem and gathered initial insights from the data, we can ask the following questions as we dig deeper into our analysis. What do we see happening? What are the specific symptoms of the problem? What is our hypothesis for the cause of the problem?</a:t>
            </a:r>
          </a:p>
          <a:p>
            <a:pPr marL="342900" lvl="0" indent="-342900" algn="just">
              <a:lnSpc>
                <a:spcPct val="107000"/>
              </a:lnSpc>
              <a:spcAft>
                <a:spcPts val="800"/>
              </a:spcAft>
              <a:buFont typeface="Calibri" panose="020F0502020204030204" pitchFamily="34" charset="0"/>
              <a:buChar char=" "/>
              <a:tabLst>
                <a:tab pos="457200" algn="l"/>
              </a:tabLst>
            </a:pP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For this project I’ve identified some relevant questions and answered them using proper methods. </a:t>
            </a:r>
          </a:p>
          <a:p>
            <a:pPr algn="just">
              <a:lnSpc>
                <a:spcPct val="107000"/>
              </a:lnSpc>
              <a:spcAft>
                <a:spcPts val="800"/>
              </a:spcAft>
            </a:pPr>
            <a:r>
              <a:rPr lang="en-IN" sz="2600" kern="100" dirty="0">
                <a:effectLst/>
                <a:latin typeface="Calibri" panose="020F050202020403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n-IN" sz="2600" dirty="0">
                <a:effectLst/>
                <a:latin typeface="Candara" panose="020E0502030303020204" pitchFamily="34" charset="0"/>
                <a:ea typeface="Times New Roman" panose="02020603050405020304" pitchFamily="18" charset="0"/>
                <a:cs typeface="Times New Roman" panose="02020603050405020304" pitchFamily="18" charset="0"/>
              </a:rPr>
              <a:t> </a:t>
            </a:r>
            <a:endParaRPr lang="en-IN" sz="2600" dirty="0">
              <a:effectLst/>
              <a:latin typeface="Century Gothic" panose="020B050202020202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34373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2D442-CFF2-3960-B304-B99C1EFD2D52}"/>
              </a:ext>
            </a:extLst>
          </p:cNvPr>
          <p:cNvSpPr>
            <a:spLocks noGrp="1"/>
          </p:cNvSpPr>
          <p:nvPr>
            <p:ph type="title"/>
          </p:nvPr>
        </p:nvSpPr>
        <p:spPr/>
        <p:txBody>
          <a:bodyPr/>
          <a:lstStyle/>
          <a:p>
            <a:r>
              <a:rPr lang="en-US" b="1" u="sng" dirty="0">
                <a:solidFill>
                  <a:srgbClr val="C00000"/>
                </a:solidFill>
              </a:rPr>
              <a:t>RESULTS &amp; INSIGHTS</a:t>
            </a:r>
            <a:endParaRPr lang="en-IN" b="1" u="sng" dirty="0">
              <a:solidFill>
                <a:srgbClr val="C00000"/>
              </a:solidFill>
            </a:endParaRPr>
          </a:p>
        </p:txBody>
      </p:sp>
      <p:sp>
        <p:nvSpPr>
          <p:cNvPr id="3" name="Content Placeholder 2">
            <a:extLst>
              <a:ext uri="{FF2B5EF4-FFF2-40B4-BE49-F238E27FC236}">
                <a16:creationId xmlns:a16="http://schemas.microsoft.com/office/drawing/2014/main" id="{B973FB5F-21E6-0247-1A80-B01EBE6ED207}"/>
              </a:ext>
            </a:extLst>
          </p:cNvPr>
          <p:cNvSpPr>
            <a:spLocks noGrp="1"/>
          </p:cNvSpPr>
          <p:nvPr>
            <p:ph idx="1"/>
          </p:nvPr>
        </p:nvSpPr>
        <p:spPr/>
        <p:txBody>
          <a:bodyPr>
            <a:normAutofit lnSpcReduction="10000"/>
          </a:bodyPr>
          <a:lstStyle/>
          <a:p>
            <a:r>
              <a:rPr lang="en-US" sz="2400" b="1" u="sng" dirty="0">
                <a:solidFill>
                  <a:schemeClr val="bg2">
                    <a:lumMod val="25000"/>
                  </a:schemeClr>
                </a:solidFill>
              </a:rPr>
              <a:t>Data Cleaning :-</a:t>
            </a:r>
          </a:p>
          <a:p>
            <a:r>
              <a:rPr lang="en-US" sz="1800" dirty="0">
                <a:effectLst/>
                <a:latin typeface="Candara" panose="020E0502030303020204" pitchFamily="34" charset="0"/>
                <a:ea typeface="Times New Roman" panose="02020603050405020304" pitchFamily="18" charset="0"/>
                <a:cs typeface="Times New Roman" panose="02020603050405020304" pitchFamily="18" charset="0"/>
              </a:rPr>
              <a:t>This is one of the most important steps to perform the analysis. My task is to clean the dataset that is given to me. To perform this operation, I used MS Excel. I have removed all the null values and duplicate rows and deleted some useless columns. </a:t>
            </a:r>
            <a:r>
              <a:rPr lang="en-IN" sz="1800" dirty="0">
                <a:effectLst/>
                <a:latin typeface="Candara" panose="020E0502030303020204" pitchFamily="34" charset="0"/>
                <a:ea typeface="Times New Roman" panose="02020603050405020304" pitchFamily="18" charset="0"/>
                <a:cs typeface="Times New Roman" panose="02020603050405020304" pitchFamily="18" charset="0"/>
              </a:rPr>
              <a:t>After looking at the given questions, I find out that most columns are not required to find out the solution. So, I removed the following columns: </a:t>
            </a:r>
          </a:p>
          <a:p>
            <a:pPr marL="228600">
              <a:lnSpc>
                <a:spcPct val="107000"/>
              </a:lnSpc>
              <a:spcAft>
                <a:spcPts val="800"/>
              </a:spcAft>
            </a:pPr>
            <a:r>
              <a:rPr lang="en-IN" sz="1800" kern="100" dirty="0" err="1">
                <a:effectLst/>
                <a:latin typeface="Candara" panose="020E0502030303020204" pitchFamily="34" charset="0"/>
                <a:ea typeface="Calibri" panose="020F0502020204030204" pitchFamily="34" charset="0"/>
                <a:cs typeface="Times New Roman" panose="02020603050405020304" pitchFamily="18" charset="0"/>
              </a:rPr>
              <a:t>color</a:t>
            </a:r>
            <a:r>
              <a:rPr lang="en-IN" sz="1800" kern="100" dirty="0">
                <a:effectLst/>
                <a:latin typeface="Candara" panose="020E0502030303020204" pitchFamily="34" charset="0"/>
                <a:ea typeface="Calibri" panose="020F0502020204030204" pitchFamily="34" charset="0"/>
                <a:cs typeface="Times New Roman" panose="02020603050405020304" pitchFamily="18" charset="0"/>
              </a:rPr>
              <a:t>, </a:t>
            </a:r>
            <a:r>
              <a:rPr lang="en-IN" sz="1800" kern="100" dirty="0" err="1">
                <a:effectLst/>
                <a:latin typeface="Candara" panose="020E0502030303020204" pitchFamily="34" charset="0"/>
                <a:ea typeface="Calibri" panose="020F0502020204030204" pitchFamily="34" charset="0"/>
                <a:cs typeface="Times New Roman" panose="02020603050405020304" pitchFamily="18" charset="0"/>
              </a:rPr>
              <a:t>director_facebook_likes</a:t>
            </a:r>
            <a:r>
              <a:rPr lang="en-IN" sz="1800" kern="100" dirty="0">
                <a:effectLst/>
                <a:latin typeface="Candara" panose="020E0502030303020204" pitchFamily="34" charset="0"/>
                <a:ea typeface="Calibri" panose="020F0502020204030204" pitchFamily="34" charset="0"/>
                <a:cs typeface="Times New Roman" panose="02020603050405020304" pitchFamily="18" charset="0"/>
              </a:rPr>
              <a:t>, actor_1_facebook_likes, actor_2_facebook_likes,  actor_3_facebook_likes, actor_2_name, </a:t>
            </a:r>
            <a:r>
              <a:rPr lang="en-IN" sz="1800" kern="100" dirty="0" err="1">
                <a:effectLst/>
                <a:latin typeface="Candara" panose="020E0502030303020204" pitchFamily="34" charset="0"/>
                <a:ea typeface="Calibri" panose="020F0502020204030204" pitchFamily="34" charset="0"/>
                <a:cs typeface="Times New Roman" panose="02020603050405020304" pitchFamily="18" charset="0"/>
              </a:rPr>
              <a:t>cast_total_facebook_likes</a:t>
            </a:r>
            <a:r>
              <a:rPr lang="en-IN" sz="1800" kern="100" dirty="0">
                <a:effectLst/>
                <a:latin typeface="Candara" panose="020E0502030303020204" pitchFamily="34" charset="0"/>
                <a:ea typeface="Calibri" panose="020F0502020204030204" pitchFamily="34" charset="0"/>
                <a:cs typeface="Times New Roman" panose="02020603050405020304" pitchFamily="18" charset="0"/>
              </a:rPr>
              <a:t>,  actor_3_name, duration , </a:t>
            </a:r>
            <a:r>
              <a:rPr lang="en-IN" sz="1800" kern="100" dirty="0" err="1">
                <a:effectLst/>
                <a:latin typeface="Candara" panose="020E0502030303020204" pitchFamily="34" charset="0"/>
                <a:ea typeface="Calibri" panose="020F0502020204030204" pitchFamily="34" charset="0"/>
                <a:cs typeface="Times New Roman" panose="02020603050405020304" pitchFamily="18" charset="0"/>
              </a:rPr>
              <a:t>facenumber_in_poster</a:t>
            </a:r>
            <a:r>
              <a:rPr lang="en-IN" sz="1800" kern="100" dirty="0">
                <a:effectLst/>
                <a:latin typeface="Candara" panose="020E0502030303020204" pitchFamily="34" charset="0"/>
                <a:ea typeface="Calibri" panose="020F0502020204030204" pitchFamily="34" charset="0"/>
                <a:cs typeface="Times New Roman" panose="02020603050405020304" pitchFamily="18" charset="0"/>
              </a:rPr>
              <a:t>,  </a:t>
            </a:r>
            <a:r>
              <a:rPr lang="en-IN" sz="1800" kern="100" dirty="0" err="1">
                <a:effectLst/>
                <a:latin typeface="Candara" panose="020E0502030303020204" pitchFamily="34" charset="0"/>
                <a:ea typeface="Calibri" panose="020F0502020204030204" pitchFamily="34" charset="0"/>
                <a:cs typeface="Times New Roman" panose="02020603050405020304" pitchFamily="18" charset="0"/>
              </a:rPr>
              <a:t>content_rating</a:t>
            </a:r>
            <a:r>
              <a:rPr lang="en-IN" sz="1800" kern="100" dirty="0">
                <a:effectLst/>
                <a:latin typeface="Candara" panose="020E0502030303020204" pitchFamily="34" charset="0"/>
                <a:ea typeface="Calibri" panose="020F0502020204030204" pitchFamily="34" charset="0"/>
                <a:cs typeface="Times New Roman" panose="02020603050405020304" pitchFamily="18" charset="0"/>
              </a:rPr>
              <a:t>, country,  </a:t>
            </a:r>
            <a:r>
              <a:rPr lang="en-IN" sz="1800" kern="100" dirty="0" err="1">
                <a:effectLst/>
                <a:latin typeface="Candara" panose="020E0502030303020204" pitchFamily="34" charset="0"/>
                <a:ea typeface="Calibri" panose="020F0502020204030204" pitchFamily="34" charset="0"/>
                <a:cs typeface="Times New Roman" panose="02020603050405020304" pitchFamily="18" charset="0"/>
              </a:rPr>
              <a:t>movie_imdb_link</a:t>
            </a:r>
            <a:r>
              <a:rPr lang="en-IN" sz="1800" kern="100" dirty="0">
                <a:effectLst/>
                <a:latin typeface="Candara" panose="020E0502030303020204" pitchFamily="34" charset="0"/>
                <a:ea typeface="Calibri" panose="020F0502020204030204" pitchFamily="34" charset="0"/>
                <a:cs typeface="Times New Roman" panose="02020603050405020304" pitchFamily="18" charset="0"/>
              </a:rPr>
              <a:t>,</a:t>
            </a:r>
            <a:r>
              <a:rPr lang="en-IN" sz="1800" kern="100" dirty="0">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ndara" panose="020E0502030303020204" pitchFamily="34" charset="0"/>
                <a:ea typeface="Calibri" panose="020F0502020204030204" pitchFamily="34" charset="0"/>
                <a:cs typeface="Times New Roman" panose="02020603050405020304" pitchFamily="18" charset="0"/>
              </a:rPr>
              <a:t>aspect_ratio</a:t>
            </a:r>
            <a:r>
              <a:rPr lang="en-IN" sz="1800" kern="100" dirty="0">
                <a:effectLst/>
                <a:latin typeface="Candara" panose="020E0502030303020204" pitchFamily="34" charset="0"/>
                <a:ea typeface="Calibri" panose="020F0502020204030204" pitchFamily="34" charset="0"/>
                <a:cs typeface="Times New Roman" panose="02020603050405020304" pitchFamily="18" charset="0"/>
              </a:rPr>
              <a:t>, </a:t>
            </a:r>
            <a:r>
              <a:rPr lang="en-IN" sz="1800" kern="100" dirty="0" err="1">
                <a:effectLst/>
                <a:latin typeface="Candara" panose="020E0502030303020204" pitchFamily="34" charset="0"/>
                <a:ea typeface="Calibri" panose="020F0502020204030204" pitchFamily="34" charset="0"/>
                <a:cs typeface="Times New Roman" panose="02020603050405020304" pitchFamily="18" charset="0"/>
              </a:rPr>
              <a:t>plot_keywords</a:t>
            </a:r>
            <a:r>
              <a:rPr lang="en-IN" sz="1800" kern="100" dirty="0">
                <a:effectLst/>
                <a:latin typeface="Candara" panose="020E0502030303020204" pitchFamily="34" charset="0"/>
                <a:ea typeface="Calibri" panose="020F0502020204030204" pitchFamily="34" charset="0"/>
                <a:cs typeface="Times New Roman" panose="02020603050405020304" pitchFamily="18" charset="0"/>
              </a:rPr>
              <a:t>. </a:t>
            </a:r>
            <a:endParaRPr lang="en-IN" sz="18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800" dirty="0">
                <a:effectLst/>
                <a:latin typeface="Candara" panose="020E0502030303020204" pitchFamily="34" charset="0"/>
                <a:ea typeface="Times New Roman" panose="02020603050405020304" pitchFamily="18" charset="0"/>
                <a:cs typeface="Times New Roman" panose="02020603050405020304" pitchFamily="18" charset="0"/>
              </a:rPr>
              <a:t>   Here is the link of the entire data that has been cleaned </a:t>
            </a:r>
            <a:endParaRPr lang="en-IN" sz="18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2286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hlinkClick r:id="rId2"/>
              </a:rPr>
              <a:t>https://docs.google.com/spreadsheets/d/1w9hyg7hbgllZpLC-4m_e5O7tSK9SwY1_/edit?usp=share_link&amp;ouid=114550288556906420275&amp;rtpof=true&amp;sd=true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entury Gothic" panose="020B0502020202020204" pitchFamily="34" charset="0"/>
              <a:ea typeface="Times New Roman" panose="02020603050405020304" pitchFamily="18" charset="0"/>
              <a:cs typeface="Times New Roman" panose="02020603050405020304" pitchFamily="18" charset="0"/>
            </a:endParaRPr>
          </a:p>
          <a:p>
            <a:endParaRPr lang="en-IN" sz="2400" b="1" u="sng" dirty="0">
              <a:solidFill>
                <a:schemeClr val="bg2">
                  <a:lumMod val="25000"/>
                </a:schemeClr>
              </a:solidFill>
            </a:endParaRPr>
          </a:p>
        </p:txBody>
      </p:sp>
    </p:spTree>
    <p:extLst>
      <p:ext uri="{BB962C8B-B14F-4D97-AF65-F5344CB8AC3E}">
        <p14:creationId xmlns:p14="http://schemas.microsoft.com/office/powerpoint/2010/main" val="3842059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B7B65-E41C-EB2B-AEA4-0AA31A5116AE}"/>
              </a:ext>
            </a:extLst>
          </p:cNvPr>
          <p:cNvSpPr>
            <a:spLocks noGrp="1"/>
          </p:cNvSpPr>
          <p:nvPr>
            <p:ph type="title"/>
          </p:nvPr>
        </p:nvSpPr>
        <p:spPr/>
        <p:txBody>
          <a:bodyPr>
            <a:normAutofit/>
          </a:bodyPr>
          <a:lstStyle/>
          <a:p>
            <a:r>
              <a:rPr lang="en-US" sz="3600" b="1" u="sng" dirty="0">
                <a:solidFill>
                  <a:schemeClr val="bg2">
                    <a:lumMod val="25000"/>
                  </a:schemeClr>
                </a:solidFill>
              </a:rPr>
              <a:t>Distribution of movies across different genres :- </a:t>
            </a:r>
            <a:endParaRPr lang="en-IN" sz="3600" b="1" u="sng" dirty="0">
              <a:solidFill>
                <a:schemeClr val="bg2">
                  <a:lumMod val="25000"/>
                </a:schemeClr>
              </a:solidFill>
            </a:endParaRPr>
          </a:p>
        </p:txBody>
      </p:sp>
      <p:graphicFrame>
        <p:nvGraphicFramePr>
          <p:cNvPr id="4" name="Table 3">
            <a:extLst>
              <a:ext uri="{FF2B5EF4-FFF2-40B4-BE49-F238E27FC236}">
                <a16:creationId xmlns:a16="http://schemas.microsoft.com/office/drawing/2014/main" id="{D8CBB340-92EF-78F0-CCA1-BE67F3191B6C}"/>
              </a:ext>
            </a:extLst>
          </p:cNvPr>
          <p:cNvGraphicFramePr>
            <a:graphicFrameLocks noGrp="1"/>
          </p:cNvGraphicFramePr>
          <p:nvPr>
            <p:extLst>
              <p:ext uri="{D42A27DB-BD31-4B8C-83A1-F6EECF244321}">
                <p14:modId xmlns:p14="http://schemas.microsoft.com/office/powerpoint/2010/main" val="4123251607"/>
              </p:ext>
            </p:extLst>
          </p:nvPr>
        </p:nvGraphicFramePr>
        <p:xfrm>
          <a:off x="543905" y="2095130"/>
          <a:ext cx="5530789" cy="4039344"/>
        </p:xfrm>
        <a:graphic>
          <a:graphicData uri="http://schemas.openxmlformats.org/drawingml/2006/table">
            <a:tbl>
              <a:tblPr>
                <a:tableStyleId>{5C22544A-7EE6-4342-B048-85BDC9FD1C3A}</a:tableStyleId>
              </a:tblPr>
              <a:tblGrid>
                <a:gridCol w="1692611">
                  <a:extLst>
                    <a:ext uri="{9D8B030D-6E8A-4147-A177-3AD203B41FA5}">
                      <a16:colId xmlns:a16="http://schemas.microsoft.com/office/drawing/2014/main" val="4130830762"/>
                    </a:ext>
                  </a:extLst>
                </a:gridCol>
                <a:gridCol w="1716452">
                  <a:extLst>
                    <a:ext uri="{9D8B030D-6E8A-4147-A177-3AD203B41FA5}">
                      <a16:colId xmlns:a16="http://schemas.microsoft.com/office/drawing/2014/main" val="834833459"/>
                    </a:ext>
                  </a:extLst>
                </a:gridCol>
                <a:gridCol w="2121726">
                  <a:extLst>
                    <a:ext uri="{9D8B030D-6E8A-4147-A177-3AD203B41FA5}">
                      <a16:colId xmlns:a16="http://schemas.microsoft.com/office/drawing/2014/main" val="4009292889"/>
                    </a:ext>
                  </a:extLst>
                </a:gridCol>
              </a:tblGrid>
              <a:tr h="336612">
                <a:tc>
                  <a:txBody>
                    <a:bodyPr/>
                    <a:lstStyle/>
                    <a:p>
                      <a:pPr algn="ctr" fontAlgn="b"/>
                      <a:r>
                        <a:rPr lang="en-IN" sz="1100" u="none" strike="noStrike" dirty="0" err="1">
                          <a:effectLst/>
                        </a:rPr>
                        <a:t>genre_name</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num_movies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Average gross</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39956641"/>
                  </a:ext>
                </a:extLst>
              </a:tr>
              <a:tr h="336612">
                <a:tc>
                  <a:txBody>
                    <a:bodyPr/>
                    <a:lstStyle/>
                    <a:p>
                      <a:pPr algn="l" fontAlgn="b"/>
                      <a:r>
                        <a:rPr lang="en-IN" sz="1100" u="none" strike="noStrike">
                          <a:effectLst/>
                        </a:rPr>
                        <a:t>Action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859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82669566.69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74157418"/>
                  </a:ext>
                </a:extLst>
              </a:tr>
              <a:tr h="336612">
                <a:tc>
                  <a:txBody>
                    <a:bodyPr/>
                    <a:lstStyle/>
                    <a:p>
                      <a:pPr algn="l" fontAlgn="b"/>
                      <a:r>
                        <a:rPr lang="en-IN" sz="1100" u="none" strike="noStrike">
                          <a:effectLst/>
                        </a:rPr>
                        <a:t>Adventure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325</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95924684.78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62850453"/>
                  </a:ext>
                </a:extLst>
              </a:tr>
              <a:tr h="336612">
                <a:tc>
                  <a:txBody>
                    <a:bodyPr/>
                    <a:lstStyle/>
                    <a:p>
                      <a:pPr algn="l" fontAlgn="b"/>
                      <a:r>
                        <a:rPr lang="en-IN" sz="1100" u="none" strike="noStrike">
                          <a:effectLst/>
                        </a:rPr>
                        <a:t>Drama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546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42921319.14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45328140"/>
                  </a:ext>
                </a:extLst>
              </a:tr>
              <a:tr h="336612">
                <a:tc>
                  <a:txBody>
                    <a:bodyPr/>
                    <a:lstStyle/>
                    <a:p>
                      <a:pPr algn="l" fontAlgn="b"/>
                      <a:r>
                        <a:rPr lang="en-IN" sz="1100" u="none" strike="noStrike">
                          <a:effectLst/>
                        </a:rPr>
                        <a:t>Comedy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713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53231372.17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2579872"/>
                  </a:ext>
                </a:extLst>
              </a:tr>
              <a:tr h="336612">
                <a:tc>
                  <a:txBody>
                    <a:bodyPr/>
                    <a:lstStyle/>
                    <a:p>
                      <a:pPr algn="l" fontAlgn="b"/>
                      <a:r>
                        <a:rPr lang="en-IN" sz="1100" u="none" strike="noStrike">
                          <a:effectLst/>
                        </a:rPr>
                        <a:t>Mystery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61928011.38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08674381"/>
                  </a:ext>
                </a:extLst>
              </a:tr>
              <a:tr h="336612">
                <a:tc>
                  <a:txBody>
                    <a:bodyPr/>
                    <a:lstStyle/>
                    <a:p>
                      <a:pPr algn="l" fontAlgn="b"/>
                      <a:r>
                        <a:rPr lang="en-IN" sz="1100" u="none" strike="noStrike">
                          <a:effectLst/>
                        </a:rPr>
                        <a:t>Crime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43136853.04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0279893"/>
                  </a:ext>
                </a:extLst>
              </a:tr>
              <a:tr h="336612">
                <a:tc>
                  <a:txBody>
                    <a:bodyPr/>
                    <a:lstStyle/>
                    <a:p>
                      <a:pPr algn="l" fontAlgn="b"/>
                      <a:r>
                        <a:rPr lang="en-IN" sz="1100" u="none" strike="noStrike">
                          <a:effectLst/>
                        </a:rPr>
                        <a:t>Fantasy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52114888.11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58604616"/>
                  </a:ext>
                </a:extLst>
              </a:tr>
              <a:tr h="336612">
                <a:tc>
                  <a:txBody>
                    <a:bodyPr/>
                    <a:lstStyle/>
                    <a:p>
                      <a:pPr algn="l" fontAlgn="b"/>
                      <a:r>
                        <a:rPr lang="en-IN" sz="1100" u="none" strike="noStrike">
                          <a:effectLst/>
                        </a:rPr>
                        <a:t>Science Fiction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91921408.57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5937761"/>
                  </a:ext>
                </a:extLst>
              </a:tr>
              <a:tr h="336612">
                <a:tc>
                  <a:txBody>
                    <a:bodyPr/>
                    <a:lstStyle/>
                    <a:p>
                      <a:pPr algn="l" fontAlgn="b"/>
                      <a:r>
                        <a:rPr lang="en-IN" sz="1100" u="none" strike="noStrike">
                          <a:effectLst/>
                        </a:rPr>
                        <a:t>Horror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39939834.79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86658414"/>
                  </a:ext>
                </a:extLst>
              </a:tr>
              <a:tr h="336612">
                <a:tc>
                  <a:txBody>
                    <a:bodyPr/>
                    <a:lstStyle/>
                    <a:p>
                      <a:pPr algn="l" fontAlgn="b"/>
                      <a:r>
                        <a:rPr lang="en-IN" sz="1100" u="none" strike="noStrike">
                          <a:effectLst/>
                        </a:rPr>
                        <a:t>Other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56695451.33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2030594"/>
                  </a:ext>
                </a:extLst>
              </a:tr>
              <a:tr h="336612">
                <a:tc>
                  <a:txBody>
                    <a:bodyPr/>
                    <a:lstStyle/>
                    <a:p>
                      <a:pPr algn="l" fontAlgn="b"/>
                      <a:r>
                        <a:rPr lang="en-IN" sz="1100" u="none" strike="noStrike">
                          <a:effectLst/>
                        </a:rPr>
                        <a:t>Romance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36432647.5</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83376462"/>
                  </a:ext>
                </a:extLst>
              </a:tr>
            </a:tbl>
          </a:graphicData>
        </a:graphic>
      </p:graphicFrame>
      <p:graphicFrame>
        <p:nvGraphicFramePr>
          <p:cNvPr id="5" name="Content Placeholder 4">
            <a:extLst>
              <a:ext uri="{FF2B5EF4-FFF2-40B4-BE49-F238E27FC236}">
                <a16:creationId xmlns:a16="http://schemas.microsoft.com/office/drawing/2014/main" id="{543C2120-F7C7-1390-9D53-FF08814FDD7D}"/>
              </a:ext>
            </a:extLst>
          </p:cNvPr>
          <p:cNvGraphicFramePr>
            <a:graphicFrameLocks noGrp="1"/>
          </p:cNvGraphicFramePr>
          <p:nvPr>
            <p:ph idx="1"/>
            <p:extLst>
              <p:ext uri="{D42A27DB-BD31-4B8C-83A1-F6EECF244321}">
                <p14:modId xmlns:p14="http://schemas.microsoft.com/office/powerpoint/2010/main" val="2096164860"/>
              </p:ext>
            </p:extLst>
          </p:nvPr>
        </p:nvGraphicFramePr>
        <p:xfrm>
          <a:off x="6471820" y="2095130"/>
          <a:ext cx="5530789" cy="40393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50927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1F501-7059-DA02-1A23-3A1093F87AD7}"/>
              </a:ext>
            </a:extLst>
          </p:cNvPr>
          <p:cNvSpPr>
            <a:spLocks noGrp="1"/>
          </p:cNvSpPr>
          <p:nvPr>
            <p:ph type="title"/>
          </p:nvPr>
        </p:nvSpPr>
        <p:spPr/>
        <p:txBody>
          <a:bodyPr/>
          <a:lstStyle/>
          <a:p>
            <a:r>
              <a:rPr lang="en-US" dirty="0"/>
              <a:t> </a:t>
            </a:r>
            <a:r>
              <a:rPr lang="en-US" sz="3600" b="1" u="sng" dirty="0">
                <a:solidFill>
                  <a:schemeClr val="bg2">
                    <a:lumMod val="25000"/>
                  </a:schemeClr>
                </a:solidFill>
              </a:rPr>
              <a:t>Movie genres with their average ratings :- </a:t>
            </a:r>
            <a:endParaRPr lang="en-IN" sz="3600" b="1" u="sng" dirty="0">
              <a:solidFill>
                <a:schemeClr val="bg2">
                  <a:lumMod val="25000"/>
                </a:schemeClr>
              </a:solidFill>
            </a:endParaRPr>
          </a:p>
        </p:txBody>
      </p:sp>
      <p:graphicFrame>
        <p:nvGraphicFramePr>
          <p:cNvPr id="4" name="Content Placeholder 3">
            <a:extLst>
              <a:ext uri="{FF2B5EF4-FFF2-40B4-BE49-F238E27FC236}">
                <a16:creationId xmlns:a16="http://schemas.microsoft.com/office/drawing/2014/main" id="{7DF36E6B-5F26-2BA4-AAE5-1C02FFAFC7F9}"/>
              </a:ext>
            </a:extLst>
          </p:cNvPr>
          <p:cNvGraphicFramePr>
            <a:graphicFrameLocks noGrp="1"/>
          </p:cNvGraphicFramePr>
          <p:nvPr>
            <p:ph idx="1"/>
            <p:extLst>
              <p:ext uri="{D42A27DB-BD31-4B8C-83A1-F6EECF244321}">
                <p14:modId xmlns:p14="http://schemas.microsoft.com/office/powerpoint/2010/main" val="1566376550"/>
              </p:ext>
            </p:extLst>
          </p:nvPr>
        </p:nvGraphicFramePr>
        <p:xfrm>
          <a:off x="656948" y="1846263"/>
          <a:ext cx="6338657" cy="4368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D3FBC438-E9A7-32A7-63FD-761DCE862B15}"/>
              </a:ext>
            </a:extLst>
          </p:cNvPr>
          <p:cNvGraphicFramePr>
            <a:graphicFrameLocks noGrp="1"/>
          </p:cNvGraphicFramePr>
          <p:nvPr>
            <p:extLst>
              <p:ext uri="{D42A27DB-BD31-4B8C-83A1-F6EECF244321}">
                <p14:modId xmlns:p14="http://schemas.microsoft.com/office/powerpoint/2010/main" val="1888565201"/>
              </p:ext>
            </p:extLst>
          </p:nvPr>
        </p:nvGraphicFramePr>
        <p:xfrm>
          <a:off x="7767961" y="1846259"/>
          <a:ext cx="3888419" cy="4368804"/>
        </p:xfrm>
        <a:graphic>
          <a:graphicData uri="http://schemas.openxmlformats.org/drawingml/2006/table">
            <a:tbl>
              <a:tblPr>
                <a:tableStyleId>{5C22544A-7EE6-4342-B048-85BDC9FD1C3A}</a:tableStyleId>
              </a:tblPr>
              <a:tblGrid>
                <a:gridCol w="1998214">
                  <a:extLst>
                    <a:ext uri="{9D8B030D-6E8A-4147-A177-3AD203B41FA5}">
                      <a16:colId xmlns:a16="http://schemas.microsoft.com/office/drawing/2014/main" val="4061213633"/>
                    </a:ext>
                  </a:extLst>
                </a:gridCol>
                <a:gridCol w="1890205">
                  <a:extLst>
                    <a:ext uri="{9D8B030D-6E8A-4147-A177-3AD203B41FA5}">
                      <a16:colId xmlns:a16="http://schemas.microsoft.com/office/drawing/2014/main" val="1393983936"/>
                    </a:ext>
                  </a:extLst>
                </a:gridCol>
              </a:tblGrid>
              <a:tr h="364067">
                <a:tc>
                  <a:txBody>
                    <a:bodyPr/>
                    <a:lstStyle/>
                    <a:p>
                      <a:pPr algn="ctr" fontAlgn="b"/>
                      <a:r>
                        <a:rPr lang="en-IN" sz="1100" u="none" strike="noStrike">
                          <a:effectLst/>
                        </a:rPr>
                        <a:t>genre_name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avg_rating</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82444702"/>
                  </a:ext>
                </a:extLst>
              </a:tr>
              <a:tr h="364067">
                <a:tc>
                  <a:txBody>
                    <a:bodyPr/>
                    <a:lstStyle/>
                    <a:p>
                      <a:pPr algn="l" fontAlgn="b"/>
                      <a:r>
                        <a:rPr lang="en-IN" sz="1100" u="none" strike="noStrike">
                          <a:effectLst/>
                        </a:rPr>
                        <a:t>Crime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6.94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38662473"/>
                  </a:ext>
                </a:extLst>
              </a:tr>
              <a:tr h="364067">
                <a:tc>
                  <a:txBody>
                    <a:bodyPr/>
                    <a:lstStyle/>
                    <a:p>
                      <a:pPr algn="l" fontAlgn="b"/>
                      <a:r>
                        <a:rPr lang="en-IN" sz="1100" u="none" strike="noStrike">
                          <a:effectLst/>
                        </a:rPr>
                        <a:t>Drama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76397722"/>
                  </a:ext>
                </a:extLst>
              </a:tr>
              <a:tr h="364067">
                <a:tc>
                  <a:txBody>
                    <a:bodyPr/>
                    <a:lstStyle/>
                    <a:p>
                      <a:pPr algn="l" fontAlgn="b"/>
                      <a:r>
                        <a:rPr lang="en-IN" sz="1100" u="none" strike="noStrike">
                          <a:effectLst/>
                        </a:rPr>
                        <a:t>Science Fiction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6.89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63857751"/>
                  </a:ext>
                </a:extLst>
              </a:tr>
              <a:tr h="364067">
                <a:tc>
                  <a:txBody>
                    <a:bodyPr/>
                    <a:lstStyle/>
                    <a:p>
                      <a:pPr algn="l" fontAlgn="b"/>
                      <a:r>
                        <a:rPr lang="en-IN" sz="1100" u="none" strike="noStrike">
                          <a:effectLst/>
                        </a:rPr>
                        <a:t>Mystery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6.75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3959006"/>
                  </a:ext>
                </a:extLst>
              </a:tr>
              <a:tr h="364067">
                <a:tc>
                  <a:txBody>
                    <a:bodyPr/>
                    <a:lstStyle/>
                    <a:p>
                      <a:pPr algn="l" fontAlgn="b"/>
                      <a:r>
                        <a:rPr lang="en-IN" sz="1100" u="none" strike="noStrike">
                          <a:effectLst/>
                        </a:rPr>
                        <a:t>Fantasy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6.59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5515524"/>
                  </a:ext>
                </a:extLst>
              </a:tr>
              <a:tr h="364067">
                <a:tc>
                  <a:txBody>
                    <a:bodyPr/>
                    <a:lstStyle/>
                    <a:p>
                      <a:pPr algn="l" fontAlgn="b"/>
                      <a:r>
                        <a:rPr lang="en-IN" sz="1100" u="none" strike="noStrike">
                          <a:effectLst/>
                        </a:rPr>
                        <a:t>Adventure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6.55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8560634"/>
                  </a:ext>
                </a:extLst>
              </a:tr>
              <a:tr h="364067">
                <a:tc>
                  <a:txBody>
                    <a:bodyPr/>
                    <a:lstStyle/>
                    <a:p>
                      <a:pPr algn="l" fontAlgn="b"/>
                      <a:r>
                        <a:rPr lang="en-IN" sz="1100" u="none" strike="noStrike">
                          <a:effectLst/>
                        </a:rPr>
                        <a:t>Romance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29714932"/>
                  </a:ext>
                </a:extLst>
              </a:tr>
              <a:tr h="364067">
                <a:tc>
                  <a:txBody>
                    <a:bodyPr/>
                    <a:lstStyle/>
                    <a:p>
                      <a:pPr algn="l" fontAlgn="b"/>
                      <a:r>
                        <a:rPr lang="en-IN" sz="1100" u="none" strike="noStrike">
                          <a:effectLst/>
                        </a:rPr>
                        <a:t>Action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6.27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19363074"/>
                  </a:ext>
                </a:extLst>
              </a:tr>
              <a:tr h="364067">
                <a:tc>
                  <a:txBody>
                    <a:bodyPr/>
                    <a:lstStyle/>
                    <a:p>
                      <a:pPr algn="l" fontAlgn="b"/>
                      <a:r>
                        <a:rPr lang="en-IN" sz="1100" u="none" strike="noStrike">
                          <a:effectLst/>
                        </a:rPr>
                        <a:t>Comedy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6.09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0975659"/>
                  </a:ext>
                </a:extLst>
              </a:tr>
              <a:tr h="364067">
                <a:tc>
                  <a:txBody>
                    <a:bodyPr/>
                    <a:lstStyle/>
                    <a:p>
                      <a:pPr algn="l" fontAlgn="b"/>
                      <a:r>
                        <a:rPr lang="en-IN" sz="1100" u="none" strike="noStrike">
                          <a:effectLst/>
                        </a:rPr>
                        <a:t>Horror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26144187"/>
                  </a:ext>
                </a:extLst>
              </a:tr>
              <a:tr h="364067">
                <a:tc>
                  <a:txBody>
                    <a:bodyPr/>
                    <a:lstStyle/>
                    <a:p>
                      <a:pPr algn="l" fontAlgn="b"/>
                      <a:r>
                        <a:rPr lang="en-IN" sz="1100" u="none" strike="noStrike">
                          <a:effectLst/>
                        </a:rPr>
                        <a:t>Other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4.93</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11363527"/>
                  </a:ext>
                </a:extLst>
              </a:tr>
            </a:tbl>
          </a:graphicData>
        </a:graphic>
      </p:graphicFrame>
    </p:spTree>
    <p:extLst>
      <p:ext uri="{BB962C8B-B14F-4D97-AF65-F5344CB8AC3E}">
        <p14:creationId xmlns:p14="http://schemas.microsoft.com/office/powerpoint/2010/main" val="1548329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504E4-AC55-2795-F166-CDEA5423A9D8}"/>
              </a:ext>
            </a:extLst>
          </p:cNvPr>
          <p:cNvSpPr>
            <a:spLocks noGrp="1"/>
          </p:cNvSpPr>
          <p:nvPr>
            <p:ph type="title"/>
          </p:nvPr>
        </p:nvSpPr>
        <p:spPr/>
        <p:txBody>
          <a:bodyPr>
            <a:normAutofit/>
          </a:bodyPr>
          <a:lstStyle/>
          <a:p>
            <a:r>
              <a:rPr lang="en-US" sz="3600" b="1" u="sng" dirty="0">
                <a:solidFill>
                  <a:schemeClr val="bg2">
                    <a:lumMod val="25000"/>
                  </a:schemeClr>
                </a:solidFill>
              </a:rPr>
              <a:t>Appearance of actors in the movies :-</a:t>
            </a:r>
            <a:endParaRPr lang="en-IN" sz="3600" b="1" u="sng" dirty="0">
              <a:solidFill>
                <a:schemeClr val="bg2">
                  <a:lumMod val="25000"/>
                </a:schemeClr>
              </a:solidFill>
            </a:endParaRPr>
          </a:p>
        </p:txBody>
      </p:sp>
      <p:sp>
        <p:nvSpPr>
          <p:cNvPr id="3" name="Content Placeholder 2">
            <a:extLst>
              <a:ext uri="{FF2B5EF4-FFF2-40B4-BE49-F238E27FC236}">
                <a16:creationId xmlns:a16="http://schemas.microsoft.com/office/drawing/2014/main" id="{8F9EDF1E-E5D3-B8F4-701B-0935474B2946}"/>
              </a:ext>
            </a:extLst>
          </p:cNvPr>
          <p:cNvSpPr>
            <a:spLocks noGrp="1"/>
          </p:cNvSpPr>
          <p:nvPr>
            <p:ph idx="1"/>
          </p:nvPr>
        </p:nvSpPr>
        <p:spPr>
          <a:xfrm>
            <a:off x="719091" y="1737360"/>
            <a:ext cx="10955045" cy="4548030"/>
          </a:xfrm>
        </p:spPr>
        <p:txBody>
          <a:bodyPr/>
          <a:lstStyle/>
          <a:p>
            <a:r>
              <a:rPr lang="en-US" dirty="0"/>
              <a:t>The result of this query is quite large. So I am only putting a partial result. The full result is here </a:t>
            </a:r>
          </a:p>
          <a:p>
            <a:r>
              <a:rPr lang="en-US" sz="1200" dirty="0">
                <a:hlinkClick r:id="rId2"/>
              </a:rPr>
              <a:t>https://docs.google.com/spreadsheets/d/15IzZokonJKZV3qY2AOnQfRvD65Xx9t5_/edit?usp=share_link&amp;ouid=114550288556906420275&amp;rtpof=true&amp;sd=true</a:t>
            </a:r>
            <a:endParaRPr lang="en-US" sz="1200" dirty="0"/>
          </a:p>
          <a:p>
            <a:endParaRPr lang="en-IN" dirty="0"/>
          </a:p>
        </p:txBody>
      </p:sp>
      <p:graphicFrame>
        <p:nvGraphicFramePr>
          <p:cNvPr id="4" name="Table 3">
            <a:extLst>
              <a:ext uri="{FF2B5EF4-FFF2-40B4-BE49-F238E27FC236}">
                <a16:creationId xmlns:a16="http://schemas.microsoft.com/office/drawing/2014/main" id="{7A74DA0E-9C0D-6BD6-E04F-90A1BC2BA306}"/>
              </a:ext>
            </a:extLst>
          </p:cNvPr>
          <p:cNvGraphicFramePr>
            <a:graphicFrameLocks noGrp="1"/>
          </p:cNvGraphicFramePr>
          <p:nvPr>
            <p:extLst>
              <p:ext uri="{D42A27DB-BD31-4B8C-83A1-F6EECF244321}">
                <p14:modId xmlns:p14="http://schemas.microsoft.com/office/powerpoint/2010/main" val="3000313478"/>
              </p:ext>
            </p:extLst>
          </p:nvPr>
        </p:nvGraphicFramePr>
        <p:xfrm>
          <a:off x="1097280" y="2627790"/>
          <a:ext cx="4563122" cy="3515570"/>
        </p:xfrm>
        <a:graphic>
          <a:graphicData uri="http://schemas.openxmlformats.org/drawingml/2006/table">
            <a:tbl>
              <a:tblPr>
                <a:tableStyleId>{5C22544A-7EE6-4342-B048-85BDC9FD1C3A}</a:tableStyleId>
              </a:tblPr>
              <a:tblGrid>
                <a:gridCol w="2629083">
                  <a:extLst>
                    <a:ext uri="{9D8B030D-6E8A-4147-A177-3AD203B41FA5}">
                      <a16:colId xmlns:a16="http://schemas.microsoft.com/office/drawing/2014/main" val="3585184314"/>
                    </a:ext>
                  </a:extLst>
                </a:gridCol>
                <a:gridCol w="1934039">
                  <a:extLst>
                    <a:ext uri="{9D8B030D-6E8A-4147-A177-3AD203B41FA5}">
                      <a16:colId xmlns:a16="http://schemas.microsoft.com/office/drawing/2014/main" val="1878601010"/>
                    </a:ext>
                  </a:extLst>
                </a:gridCol>
              </a:tblGrid>
              <a:tr h="185030">
                <a:tc>
                  <a:txBody>
                    <a:bodyPr/>
                    <a:lstStyle/>
                    <a:p>
                      <a:pPr algn="ctr" fontAlgn="b"/>
                      <a:r>
                        <a:rPr lang="en-IN" sz="1100" u="none" strike="noStrike" dirty="0">
                          <a:effectLst/>
                        </a:rPr>
                        <a:t>actor_1_name</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apperance</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16758505"/>
                  </a:ext>
                </a:extLst>
              </a:tr>
              <a:tr h="185030">
                <a:tc>
                  <a:txBody>
                    <a:bodyPr/>
                    <a:lstStyle/>
                    <a:p>
                      <a:pPr algn="l" fontAlgn="b"/>
                      <a:r>
                        <a:rPr lang="en-IN" sz="1100" u="none" strike="noStrike">
                          <a:effectLst/>
                        </a:rPr>
                        <a:t>Robert De Niro</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2513413"/>
                  </a:ext>
                </a:extLst>
              </a:tr>
              <a:tr h="185030">
                <a:tc>
                  <a:txBody>
                    <a:bodyPr/>
                    <a:lstStyle/>
                    <a:p>
                      <a:pPr algn="l" fontAlgn="b"/>
                      <a:r>
                        <a:rPr lang="en-IN" sz="1100" u="none" strike="noStrike">
                          <a:effectLst/>
                        </a:rPr>
                        <a:t>Johnny Depp</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16753826"/>
                  </a:ext>
                </a:extLst>
              </a:tr>
              <a:tr h="185030">
                <a:tc>
                  <a:txBody>
                    <a:bodyPr/>
                    <a:lstStyle/>
                    <a:p>
                      <a:pPr algn="l" fontAlgn="b"/>
                      <a:r>
                        <a:rPr lang="en-IN" sz="1100" u="none" strike="noStrike">
                          <a:effectLst/>
                        </a:rPr>
                        <a:t>Denzel Washington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69224083"/>
                  </a:ext>
                </a:extLst>
              </a:tr>
              <a:tr h="185030">
                <a:tc>
                  <a:txBody>
                    <a:bodyPr/>
                    <a:lstStyle/>
                    <a:p>
                      <a:pPr algn="l" fontAlgn="b"/>
                      <a:r>
                        <a:rPr lang="en-IN" sz="1100" u="none" strike="noStrike">
                          <a:effectLst/>
                        </a:rPr>
                        <a:t>Nicolas Cage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75946718"/>
                  </a:ext>
                </a:extLst>
              </a:tr>
              <a:tr h="185030">
                <a:tc>
                  <a:txBody>
                    <a:bodyPr/>
                    <a:lstStyle/>
                    <a:p>
                      <a:pPr algn="l" fontAlgn="b"/>
                      <a:r>
                        <a:rPr lang="en-IN" sz="1100" u="none" strike="noStrike">
                          <a:effectLst/>
                        </a:rPr>
                        <a:t>Bruce Willis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1412259"/>
                  </a:ext>
                </a:extLst>
              </a:tr>
              <a:tr h="185030">
                <a:tc>
                  <a:txBody>
                    <a:bodyPr/>
                    <a:lstStyle/>
                    <a:p>
                      <a:pPr algn="l" fontAlgn="b"/>
                      <a:r>
                        <a:rPr lang="en-IN" sz="1100" u="none" strike="noStrike">
                          <a:effectLst/>
                        </a:rPr>
                        <a:t>Matt Damon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15647796"/>
                  </a:ext>
                </a:extLst>
              </a:tr>
              <a:tr h="185030">
                <a:tc>
                  <a:txBody>
                    <a:bodyPr/>
                    <a:lstStyle/>
                    <a:p>
                      <a:pPr algn="l" fontAlgn="b"/>
                      <a:r>
                        <a:rPr lang="en-IN" sz="1100" u="none" strike="noStrike">
                          <a:effectLst/>
                        </a:rPr>
                        <a:t>Harrison Ford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8388779"/>
                  </a:ext>
                </a:extLst>
              </a:tr>
              <a:tr h="185030">
                <a:tc>
                  <a:txBody>
                    <a:bodyPr/>
                    <a:lstStyle/>
                    <a:p>
                      <a:pPr algn="l" fontAlgn="b"/>
                      <a:r>
                        <a:rPr lang="en-IN" sz="1100" u="none" strike="noStrike">
                          <a:effectLst/>
                        </a:rPr>
                        <a:t>Liam Neeson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851606"/>
                  </a:ext>
                </a:extLst>
              </a:tr>
              <a:tr h="185030">
                <a:tc>
                  <a:txBody>
                    <a:bodyPr/>
                    <a:lstStyle/>
                    <a:p>
                      <a:pPr algn="l" fontAlgn="b"/>
                      <a:r>
                        <a:rPr lang="en-IN" sz="1100" u="none" strike="noStrike">
                          <a:effectLst/>
                        </a:rPr>
                        <a:t>Tom Cruise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199159"/>
                  </a:ext>
                </a:extLst>
              </a:tr>
              <a:tr h="185030">
                <a:tc>
                  <a:txBody>
                    <a:bodyPr/>
                    <a:lstStyle/>
                    <a:p>
                      <a:pPr algn="l" fontAlgn="b"/>
                      <a:r>
                        <a:rPr lang="en-IN" sz="1100" u="none" strike="noStrike">
                          <a:effectLst/>
                        </a:rPr>
                        <a:t>Robin Williams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6012749"/>
                  </a:ext>
                </a:extLst>
              </a:tr>
              <a:tr h="185030">
                <a:tc>
                  <a:txBody>
                    <a:bodyPr/>
                    <a:lstStyle/>
                    <a:p>
                      <a:pPr algn="l" fontAlgn="b"/>
                      <a:r>
                        <a:rPr lang="en-IN" sz="1100" u="none" strike="noStrike">
                          <a:effectLst/>
                        </a:rPr>
                        <a:t>J.K. Simmons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529640"/>
                  </a:ext>
                </a:extLst>
              </a:tr>
              <a:tr h="185030">
                <a:tc>
                  <a:txBody>
                    <a:bodyPr/>
                    <a:lstStyle/>
                    <a:p>
                      <a:pPr algn="l" fontAlgn="b"/>
                      <a:r>
                        <a:rPr lang="en-IN" sz="1100" u="none" strike="noStrike">
                          <a:effectLst/>
                        </a:rPr>
                        <a:t>Robert Downey Jr.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58955630"/>
                  </a:ext>
                </a:extLst>
              </a:tr>
              <a:tr h="185030">
                <a:tc>
                  <a:txBody>
                    <a:bodyPr/>
                    <a:lstStyle/>
                    <a:p>
                      <a:pPr algn="l" fontAlgn="b"/>
                      <a:r>
                        <a:rPr lang="en-IN" sz="1100" u="none" strike="noStrike">
                          <a:effectLst/>
                        </a:rPr>
                        <a:t>Steve Buscemi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65538250"/>
                  </a:ext>
                </a:extLst>
              </a:tr>
              <a:tr h="185030">
                <a:tc>
                  <a:txBody>
                    <a:bodyPr/>
                    <a:lstStyle/>
                    <a:p>
                      <a:pPr algn="l" fontAlgn="b"/>
                      <a:r>
                        <a:rPr lang="en-IN" sz="1100" u="none" strike="noStrike">
                          <a:effectLst/>
                        </a:rPr>
                        <a:t>Tom Hanks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4673607"/>
                  </a:ext>
                </a:extLst>
              </a:tr>
              <a:tr h="185030">
                <a:tc>
                  <a:txBody>
                    <a:bodyPr/>
                    <a:lstStyle/>
                    <a:p>
                      <a:pPr algn="l" fontAlgn="b"/>
                      <a:r>
                        <a:rPr lang="en-IN" sz="1100" u="none" strike="noStrike">
                          <a:effectLst/>
                        </a:rPr>
                        <a:t>Bill Murray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25595583"/>
                  </a:ext>
                </a:extLst>
              </a:tr>
              <a:tr h="185030">
                <a:tc>
                  <a:txBody>
                    <a:bodyPr/>
                    <a:lstStyle/>
                    <a:p>
                      <a:pPr algn="l" fontAlgn="b"/>
                      <a:r>
                        <a:rPr lang="en-IN" sz="1100" u="none" strike="noStrike">
                          <a:effectLst/>
                        </a:rPr>
                        <a:t>Jason Statham</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79932380"/>
                  </a:ext>
                </a:extLst>
              </a:tr>
              <a:tr h="185030">
                <a:tc>
                  <a:txBody>
                    <a:bodyPr/>
                    <a:lstStyle/>
                    <a:p>
                      <a:pPr algn="l" fontAlgn="b"/>
                      <a:r>
                        <a:rPr lang="en-IN" sz="1100" u="none" strike="noStrike">
                          <a:effectLst/>
                        </a:rPr>
                        <a:t>Leonardo DiCaprio</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3865660"/>
                  </a:ext>
                </a:extLst>
              </a:tr>
              <a:tr h="185030">
                <a:tc>
                  <a:txBody>
                    <a:bodyPr/>
                    <a:lstStyle/>
                    <a:p>
                      <a:pPr algn="l" fontAlgn="b"/>
                      <a:r>
                        <a:rPr lang="en-IN" sz="1100" u="none" strike="noStrike">
                          <a:effectLst/>
                        </a:rPr>
                        <a:t>Morgan Freeman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20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1997363"/>
                  </a:ext>
                </a:extLst>
              </a:tr>
            </a:tbl>
          </a:graphicData>
        </a:graphic>
      </p:graphicFrame>
      <p:graphicFrame>
        <p:nvGraphicFramePr>
          <p:cNvPr id="5" name="Chart 4">
            <a:extLst>
              <a:ext uri="{FF2B5EF4-FFF2-40B4-BE49-F238E27FC236}">
                <a16:creationId xmlns:a16="http://schemas.microsoft.com/office/drawing/2014/main" id="{7F718CE1-E7B4-A9F9-8A2B-DB1E72B63E75}"/>
              </a:ext>
            </a:extLst>
          </p:cNvPr>
          <p:cNvGraphicFramePr>
            <a:graphicFrameLocks/>
          </p:cNvGraphicFramePr>
          <p:nvPr>
            <p:extLst>
              <p:ext uri="{D42A27DB-BD31-4B8C-83A1-F6EECF244321}">
                <p14:modId xmlns:p14="http://schemas.microsoft.com/office/powerpoint/2010/main" val="1243524611"/>
              </p:ext>
            </p:extLst>
          </p:nvPr>
        </p:nvGraphicFramePr>
        <p:xfrm>
          <a:off x="6038590" y="2627790"/>
          <a:ext cx="5635545" cy="35155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21567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922EF-B80C-AA56-F735-AEF31E99EC6E}"/>
              </a:ext>
            </a:extLst>
          </p:cNvPr>
          <p:cNvSpPr>
            <a:spLocks noGrp="1"/>
          </p:cNvSpPr>
          <p:nvPr>
            <p:ph type="title"/>
          </p:nvPr>
        </p:nvSpPr>
        <p:spPr/>
        <p:txBody>
          <a:bodyPr>
            <a:normAutofit/>
          </a:bodyPr>
          <a:lstStyle/>
          <a:p>
            <a:r>
              <a:rPr lang="en-IN" sz="3600" b="1" u="sng" dirty="0">
                <a:solidFill>
                  <a:schemeClr val="bg2">
                    <a:lumMod val="25000"/>
                  </a:schemeClr>
                </a:solidFill>
              </a:rPr>
              <a:t>Directors and their direction :-</a:t>
            </a:r>
          </a:p>
        </p:txBody>
      </p:sp>
      <p:sp>
        <p:nvSpPr>
          <p:cNvPr id="3" name="Content Placeholder 2">
            <a:extLst>
              <a:ext uri="{FF2B5EF4-FFF2-40B4-BE49-F238E27FC236}">
                <a16:creationId xmlns:a16="http://schemas.microsoft.com/office/drawing/2014/main" id="{FCAD5480-0BF1-1A57-B46B-AB886561186D}"/>
              </a:ext>
            </a:extLst>
          </p:cNvPr>
          <p:cNvSpPr>
            <a:spLocks noGrp="1"/>
          </p:cNvSpPr>
          <p:nvPr>
            <p:ph idx="1"/>
          </p:nvPr>
        </p:nvSpPr>
        <p:spPr>
          <a:xfrm>
            <a:off x="559293" y="1845733"/>
            <a:ext cx="10919534" cy="4590577"/>
          </a:xfrm>
        </p:spPr>
        <p:txBody>
          <a:bodyPr/>
          <a:lstStyle/>
          <a:p>
            <a:r>
              <a:rPr lang="en-US" dirty="0"/>
              <a:t>Here I have determined all the directors number of direction. Here also the result is too big to display all. The entire list is here </a:t>
            </a:r>
            <a:r>
              <a:rPr lang="en-US" sz="1200" dirty="0">
                <a:hlinkClick r:id="rId2"/>
              </a:rPr>
              <a:t>https://docs.google.com/spreadsheets/d/15IzZokonJKZV3qY2AOnQfRvD65Xx9t5_/edit?usp=share_link&amp;ouid=114550288556906420275&amp;rtpof=true&amp;sd=true</a:t>
            </a:r>
            <a:endParaRPr lang="en-US" sz="1200" dirty="0"/>
          </a:p>
          <a:p>
            <a:endParaRPr lang="en-IN" dirty="0"/>
          </a:p>
        </p:txBody>
      </p:sp>
      <p:graphicFrame>
        <p:nvGraphicFramePr>
          <p:cNvPr id="4" name="Table 3">
            <a:extLst>
              <a:ext uri="{FF2B5EF4-FFF2-40B4-BE49-F238E27FC236}">
                <a16:creationId xmlns:a16="http://schemas.microsoft.com/office/drawing/2014/main" id="{D4308FAF-C084-5812-CE21-5ADA249CE187}"/>
              </a:ext>
            </a:extLst>
          </p:cNvPr>
          <p:cNvGraphicFramePr>
            <a:graphicFrameLocks noGrp="1"/>
          </p:cNvGraphicFramePr>
          <p:nvPr>
            <p:extLst>
              <p:ext uri="{D42A27DB-BD31-4B8C-83A1-F6EECF244321}">
                <p14:modId xmlns:p14="http://schemas.microsoft.com/office/powerpoint/2010/main" val="1457043262"/>
              </p:ext>
            </p:extLst>
          </p:nvPr>
        </p:nvGraphicFramePr>
        <p:xfrm>
          <a:off x="2681057" y="2689934"/>
          <a:ext cx="5655076" cy="3680460"/>
        </p:xfrm>
        <a:graphic>
          <a:graphicData uri="http://schemas.openxmlformats.org/drawingml/2006/table">
            <a:tbl>
              <a:tblPr>
                <a:tableStyleId>{5C22544A-7EE6-4342-B048-85BDC9FD1C3A}</a:tableStyleId>
              </a:tblPr>
              <a:tblGrid>
                <a:gridCol w="3432434">
                  <a:extLst>
                    <a:ext uri="{9D8B030D-6E8A-4147-A177-3AD203B41FA5}">
                      <a16:colId xmlns:a16="http://schemas.microsoft.com/office/drawing/2014/main" val="2218223203"/>
                    </a:ext>
                  </a:extLst>
                </a:gridCol>
                <a:gridCol w="2222642">
                  <a:extLst>
                    <a:ext uri="{9D8B030D-6E8A-4147-A177-3AD203B41FA5}">
                      <a16:colId xmlns:a16="http://schemas.microsoft.com/office/drawing/2014/main" val="58213944"/>
                    </a:ext>
                  </a:extLst>
                </a:gridCol>
              </a:tblGrid>
              <a:tr h="170789">
                <a:tc>
                  <a:txBody>
                    <a:bodyPr/>
                    <a:lstStyle/>
                    <a:p>
                      <a:pPr algn="ctr" fontAlgn="b"/>
                      <a:r>
                        <a:rPr lang="en-IN" sz="1100" u="none" strike="noStrike" dirty="0" err="1">
                          <a:effectLst/>
                        </a:rPr>
                        <a:t>director_name</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num_direction</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13167116"/>
                  </a:ext>
                </a:extLst>
              </a:tr>
              <a:tr h="170789">
                <a:tc>
                  <a:txBody>
                    <a:bodyPr/>
                    <a:lstStyle/>
                    <a:p>
                      <a:pPr algn="l" fontAlgn="b"/>
                      <a:r>
                        <a:rPr lang="en-IN" sz="1100" u="none" strike="noStrike">
                          <a:effectLst/>
                        </a:rPr>
                        <a:t>Steven Spielberg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99619657"/>
                  </a:ext>
                </a:extLst>
              </a:tr>
              <a:tr h="170789">
                <a:tc>
                  <a:txBody>
                    <a:bodyPr/>
                    <a:lstStyle/>
                    <a:p>
                      <a:pPr algn="l" fontAlgn="b"/>
                      <a:r>
                        <a:rPr lang="en-IN" sz="1100" u="none" strike="noStrike">
                          <a:effectLst/>
                        </a:rPr>
                        <a:t>Clint Eastwood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82446234"/>
                  </a:ext>
                </a:extLst>
              </a:tr>
              <a:tr h="170789">
                <a:tc>
                  <a:txBody>
                    <a:bodyPr/>
                    <a:lstStyle/>
                    <a:p>
                      <a:pPr algn="l" fontAlgn="b"/>
                      <a:r>
                        <a:rPr lang="en-IN" sz="1100" u="none" strike="noStrike">
                          <a:effectLst/>
                        </a:rPr>
                        <a:t>Woody Allen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4355246"/>
                  </a:ext>
                </a:extLst>
              </a:tr>
              <a:tr h="170789">
                <a:tc>
                  <a:txBody>
                    <a:bodyPr/>
                    <a:lstStyle/>
                    <a:p>
                      <a:pPr algn="l" fontAlgn="b"/>
                      <a:r>
                        <a:rPr lang="en-IN" sz="1100" u="none" strike="noStrike">
                          <a:effectLst/>
                        </a:rPr>
                        <a:t>Ridley Scott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96762924"/>
                  </a:ext>
                </a:extLst>
              </a:tr>
              <a:tr h="170789">
                <a:tc>
                  <a:txBody>
                    <a:bodyPr/>
                    <a:lstStyle/>
                    <a:p>
                      <a:pPr algn="l" fontAlgn="b"/>
                      <a:r>
                        <a:rPr lang="en-IN" sz="1100" u="none" strike="noStrike">
                          <a:effectLst/>
                        </a:rPr>
                        <a:t>Martin Scorsese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88963715"/>
                  </a:ext>
                </a:extLst>
              </a:tr>
              <a:tr h="170789">
                <a:tc>
                  <a:txBody>
                    <a:bodyPr/>
                    <a:lstStyle/>
                    <a:p>
                      <a:pPr algn="l" fontAlgn="b"/>
                      <a:r>
                        <a:rPr lang="en-IN" sz="1100" u="none" strike="noStrike">
                          <a:effectLst/>
                        </a:rPr>
                        <a:t>Renny Harlin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26440174"/>
                  </a:ext>
                </a:extLst>
              </a:tr>
              <a:tr h="170789">
                <a:tc>
                  <a:txBody>
                    <a:bodyPr/>
                    <a:lstStyle/>
                    <a:p>
                      <a:pPr algn="l" fontAlgn="b"/>
                      <a:r>
                        <a:rPr lang="en-IN" sz="1100" u="none" strike="noStrike">
                          <a:effectLst/>
                        </a:rPr>
                        <a:t>Tim Burton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22960717"/>
                  </a:ext>
                </a:extLst>
              </a:tr>
              <a:tr h="170789">
                <a:tc>
                  <a:txBody>
                    <a:bodyPr/>
                    <a:lstStyle/>
                    <a:p>
                      <a:pPr algn="l" fontAlgn="b"/>
                      <a:r>
                        <a:rPr lang="en-IN" sz="1100" u="none" strike="noStrike">
                          <a:effectLst/>
                        </a:rPr>
                        <a:t>Michael Bay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67769583"/>
                  </a:ext>
                </a:extLst>
              </a:tr>
              <a:tr h="170789">
                <a:tc>
                  <a:txBody>
                    <a:bodyPr/>
                    <a:lstStyle/>
                    <a:p>
                      <a:pPr algn="l" fontAlgn="b"/>
                      <a:r>
                        <a:rPr lang="en-IN" sz="1100" u="none" strike="noStrike">
                          <a:effectLst/>
                        </a:rPr>
                        <a:t>Robert Zemeckis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96169230"/>
                  </a:ext>
                </a:extLst>
              </a:tr>
              <a:tr h="170789">
                <a:tc>
                  <a:txBody>
                    <a:bodyPr/>
                    <a:lstStyle/>
                    <a:p>
                      <a:pPr algn="l" fontAlgn="b"/>
                      <a:r>
                        <a:rPr lang="en-IN" sz="1100" u="none" strike="noStrike">
                          <a:effectLst/>
                        </a:rPr>
                        <a:t>Ron Howard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01209283"/>
                  </a:ext>
                </a:extLst>
              </a:tr>
              <a:tr h="170789">
                <a:tc>
                  <a:txBody>
                    <a:bodyPr/>
                    <a:lstStyle/>
                    <a:p>
                      <a:pPr algn="l" fontAlgn="b"/>
                      <a:r>
                        <a:rPr lang="en-IN" sz="1100" u="none" strike="noStrike">
                          <a:effectLst/>
                        </a:rPr>
                        <a:t>Joel Schumacher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72895334"/>
                  </a:ext>
                </a:extLst>
              </a:tr>
              <a:tr h="170789">
                <a:tc>
                  <a:txBody>
                    <a:bodyPr/>
                    <a:lstStyle/>
                    <a:p>
                      <a:pPr algn="l" fontAlgn="b"/>
                      <a:r>
                        <a:rPr lang="en-IN" sz="1100" u="none" strike="noStrike">
                          <a:effectLst/>
                        </a:rPr>
                        <a:t>Tony Scott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59203395"/>
                  </a:ext>
                </a:extLst>
              </a:tr>
              <a:tr h="170789">
                <a:tc>
                  <a:txBody>
                    <a:bodyPr/>
                    <a:lstStyle/>
                    <a:p>
                      <a:pPr algn="l" fontAlgn="b"/>
                      <a:r>
                        <a:rPr lang="en-IN" sz="1100" u="none" strike="noStrike">
                          <a:effectLst/>
                        </a:rPr>
                        <a:t>Oliver Stone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40648893"/>
                  </a:ext>
                </a:extLst>
              </a:tr>
              <a:tr h="170789">
                <a:tc>
                  <a:txBody>
                    <a:bodyPr/>
                    <a:lstStyle/>
                    <a:p>
                      <a:pPr algn="l" fontAlgn="b"/>
                      <a:r>
                        <a:rPr lang="en-IN" sz="1100" u="none" strike="noStrike">
                          <a:effectLst/>
                        </a:rPr>
                        <a:t>Shawn Levy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7735859"/>
                  </a:ext>
                </a:extLst>
              </a:tr>
              <a:tr h="170789">
                <a:tc>
                  <a:txBody>
                    <a:bodyPr/>
                    <a:lstStyle/>
                    <a:p>
                      <a:pPr algn="l" fontAlgn="b"/>
                      <a:r>
                        <a:rPr lang="en-IN" sz="1100" u="none" strike="noStrike">
                          <a:effectLst/>
                        </a:rPr>
                        <a:t>Chris Columbus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80478459"/>
                  </a:ext>
                </a:extLst>
              </a:tr>
              <a:tr h="170789">
                <a:tc>
                  <a:txBody>
                    <a:bodyPr/>
                    <a:lstStyle/>
                    <a:p>
                      <a:pPr algn="l" fontAlgn="b"/>
                      <a:r>
                        <a:rPr lang="en-IN" sz="1100" u="none" strike="noStrike">
                          <a:effectLst/>
                        </a:rPr>
                        <a:t>Steven Soderbergh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43188728"/>
                  </a:ext>
                </a:extLst>
              </a:tr>
              <a:tr h="170789">
                <a:tc>
                  <a:txBody>
                    <a:bodyPr/>
                    <a:lstStyle/>
                    <a:p>
                      <a:pPr algn="l" fontAlgn="b"/>
                      <a:r>
                        <a:rPr lang="en-IN" sz="1100" u="none" strike="noStrike">
                          <a:effectLst/>
                        </a:rPr>
                        <a:t>Barry Levinson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28787166"/>
                  </a:ext>
                </a:extLst>
              </a:tr>
              <a:tr h="170789">
                <a:tc>
                  <a:txBody>
                    <a:bodyPr/>
                    <a:lstStyle/>
                    <a:p>
                      <a:pPr algn="l" fontAlgn="b"/>
                      <a:r>
                        <a:rPr lang="en-IN" sz="1100" u="none" strike="noStrike">
                          <a:effectLst/>
                        </a:rPr>
                        <a:t>Robert Rodriguez</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3481649"/>
                  </a:ext>
                </a:extLst>
              </a:tr>
              <a:tr h="170789">
                <a:tc>
                  <a:txBody>
                    <a:bodyPr/>
                    <a:lstStyle/>
                    <a:p>
                      <a:pPr algn="l" fontAlgn="b"/>
                      <a:r>
                        <a:rPr lang="en-IN" sz="1100" u="none" strike="noStrike">
                          <a:effectLst/>
                        </a:rPr>
                        <a:t>David Fincher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69971989"/>
                  </a:ext>
                </a:extLst>
              </a:tr>
              <a:tr h="170789">
                <a:tc>
                  <a:txBody>
                    <a:bodyPr/>
                    <a:lstStyle/>
                    <a:p>
                      <a:pPr algn="l" fontAlgn="b"/>
                      <a:r>
                        <a:rPr lang="en-IN" sz="1100" u="none" strike="noStrike">
                          <a:effectLst/>
                        </a:rPr>
                        <a:t>John McTiernan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4933952"/>
                  </a:ext>
                </a:extLst>
              </a:tr>
            </a:tbl>
          </a:graphicData>
        </a:graphic>
      </p:graphicFrame>
    </p:spTree>
    <p:extLst>
      <p:ext uri="{BB962C8B-B14F-4D97-AF65-F5344CB8AC3E}">
        <p14:creationId xmlns:p14="http://schemas.microsoft.com/office/powerpoint/2010/main" val="133583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22395-A1F4-7353-5F64-C6BB75309445}"/>
              </a:ext>
            </a:extLst>
          </p:cNvPr>
          <p:cNvSpPr>
            <a:spLocks noGrp="1"/>
          </p:cNvSpPr>
          <p:nvPr>
            <p:ph type="title"/>
          </p:nvPr>
        </p:nvSpPr>
        <p:spPr/>
        <p:txBody>
          <a:bodyPr/>
          <a:lstStyle/>
          <a:p>
            <a:r>
              <a:rPr lang="en-US" b="1" u="sng" dirty="0">
                <a:solidFill>
                  <a:schemeClr val="bg2">
                    <a:lumMod val="25000"/>
                  </a:schemeClr>
                </a:solidFill>
              </a:rPr>
              <a:t>Directors with highest IMDB rating :- </a:t>
            </a:r>
            <a:endParaRPr lang="en-IN" b="1" u="sng" dirty="0">
              <a:solidFill>
                <a:schemeClr val="bg2">
                  <a:lumMod val="25000"/>
                </a:schemeClr>
              </a:solidFill>
            </a:endParaRPr>
          </a:p>
        </p:txBody>
      </p:sp>
      <p:graphicFrame>
        <p:nvGraphicFramePr>
          <p:cNvPr id="4" name="Content Placeholder 3">
            <a:extLst>
              <a:ext uri="{FF2B5EF4-FFF2-40B4-BE49-F238E27FC236}">
                <a16:creationId xmlns:a16="http://schemas.microsoft.com/office/drawing/2014/main" id="{D7CB6A9D-9DE3-A308-376D-6B32ABE8137D}"/>
              </a:ext>
            </a:extLst>
          </p:cNvPr>
          <p:cNvGraphicFramePr>
            <a:graphicFrameLocks noGrp="1"/>
          </p:cNvGraphicFramePr>
          <p:nvPr>
            <p:ph idx="1"/>
            <p:extLst>
              <p:ext uri="{D42A27DB-BD31-4B8C-83A1-F6EECF244321}">
                <p14:modId xmlns:p14="http://schemas.microsoft.com/office/powerpoint/2010/main" val="2284161132"/>
              </p:ext>
            </p:extLst>
          </p:nvPr>
        </p:nvGraphicFramePr>
        <p:xfrm>
          <a:off x="2521259" y="2379217"/>
          <a:ext cx="6640496" cy="3577695"/>
        </p:xfrm>
        <a:graphic>
          <a:graphicData uri="http://schemas.openxmlformats.org/drawingml/2006/table">
            <a:tbl>
              <a:tblPr>
                <a:tableStyleId>{5C22544A-7EE6-4342-B048-85BDC9FD1C3A}</a:tableStyleId>
              </a:tblPr>
              <a:tblGrid>
                <a:gridCol w="3991758">
                  <a:extLst>
                    <a:ext uri="{9D8B030D-6E8A-4147-A177-3AD203B41FA5}">
                      <a16:colId xmlns:a16="http://schemas.microsoft.com/office/drawing/2014/main" val="4191840097"/>
                    </a:ext>
                  </a:extLst>
                </a:gridCol>
                <a:gridCol w="2648738">
                  <a:extLst>
                    <a:ext uri="{9D8B030D-6E8A-4147-A177-3AD203B41FA5}">
                      <a16:colId xmlns:a16="http://schemas.microsoft.com/office/drawing/2014/main" val="1754503784"/>
                    </a:ext>
                  </a:extLst>
                </a:gridCol>
              </a:tblGrid>
              <a:tr h="325245">
                <a:tc>
                  <a:txBody>
                    <a:bodyPr/>
                    <a:lstStyle/>
                    <a:p>
                      <a:pPr algn="ctr" fontAlgn="b"/>
                      <a:r>
                        <a:rPr lang="en-IN" sz="1100" u="none" strike="noStrike">
                          <a:effectLst/>
                        </a:rPr>
                        <a:t>director_name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avg_rating</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72798666"/>
                  </a:ext>
                </a:extLst>
              </a:tr>
              <a:tr h="325245">
                <a:tc>
                  <a:txBody>
                    <a:bodyPr/>
                    <a:lstStyle/>
                    <a:p>
                      <a:pPr algn="l" fontAlgn="b"/>
                      <a:r>
                        <a:rPr lang="en-IN" sz="1100" u="none" strike="noStrike">
                          <a:effectLst/>
                        </a:rPr>
                        <a:t>Alfred Hitchcock</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0947169"/>
                  </a:ext>
                </a:extLst>
              </a:tr>
              <a:tr h="325245">
                <a:tc>
                  <a:txBody>
                    <a:bodyPr/>
                    <a:lstStyle/>
                    <a:p>
                      <a:pPr algn="l" fontAlgn="b"/>
                      <a:r>
                        <a:rPr lang="en-IN" sz="1100" u="none" strike="noStrike">
                          <a:effectLst/>
                        </a:rPr>
                        <a:t>Christopher Nolan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8.41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21525256"/>
                  </a:ext>
                </a:extLst>
              </a:tr>
              <a:tr h="325245">
                <a:tc>
                  <a:txBody>
                    <a:bodyPr/>
                    <a:lstStyle/>
                    <a:p>
                      <a:pPr algn="l" fontAlgn="b"/>
                      <a:r>
                        <a:rPr lang="en-IN" sz="1100" u="none" strike="noStrike">
                          <a:effectLst/>
                        </a:rPr>
                        <a:t>Sergio Leone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9244769"/>
                  </a:ext>
                </a:extLst>
              </a:tr>
              <a:tr h="325245">
                <a:tc>
                  <a:txBody>
                    <a:bodyPr/>
                    <a:lstStyle/>
                    <a:p>
                      <a:pPr algn="l" fontAlgn="b"/>
                      <a:r>
                        <a:rPr lang="en-IN" sz="1100" u="none" strike="noStrike">
                          <a:effectLst/>
                        </a:rPr>
                        <a:t>Richard Marquand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83026136"/>
                  </a:ext>
                </a:extLst>
              </a:tr>
              <a:tr h="325245">
                <a:tc>
                  <a:txBody>
                    <a:bodyPr/>
                    <a:lstStyle/>
                    <a:p>
                      <a:pPr algn="l" fontAlgn="b"/>
                      <a:r>
                        <a:rPr lang="en-IN" sz="1100" u="none" strike="noStrike">
                          <a:effectLst/>
                        </a:rPr>
                        <a:t>Lenny Abrahamson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32037873"/>
                  </a:ext>
                </a:extLst>
              </a:tr>
              <a:tr h="325245">
                <a:tc>
                  <a:txBody>
                    <a:bodyPr/>
                    <a:lstStyle/>
                    <a:p>
                      <a:pPr algn="l" fontAlgn="b"/>
                      <a:r>
                        <a:rPr lang="en-IN" sz="1100" u="none" strike="noStrike">
                          <a:effectLst/>
                        </a:rPr>
                        <a:t>Fritz Lang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1430628"/>
                  </a:ext>
                </a:extLst>
              </a:tr>
              <a:tr h="325245">
                <a:tc>
                  <a:txBody>
                    <a:bodyPr/>
                    <a:lstStyle/>
                    <a:p>
                      <a:pPr algn="l" fontAlgn="b"/>
                      <a:r>
                        <a:rPr lang="en-IN" sz="1100" u="none" strike="noStrike">
                          <a:effectLst/>
                        </a:rPr>
                        <a:t>Lee Unkrich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95647293"/>
                  </a:ext>
                </a:extLst>
              </a:tr>
              <a:tr h="325245">
                <a:tc>
                  <a:txBody>
                    <a:bodyPr/>
                    <a:lstStyle/>
                    <a:p>
                      <a:pPr algn="l" fontAlgn="b"/>
                      <a:r>
                        <a:rPr lang="en-IN" sz="1100" u="none" strike="noStrike">
                          <a:effectLst/>
                        </a:rPr>
                        <a:t>Pete Docter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8.23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2111198"/>
                  </a:ext>
                </a:extLst>
              </a:tr>
              <a:tr h="325245">
                <a:tc>
                  <a:txBody>
                    <a:bodyPr/>
                    <a:lstStyle/>
                    <a:p>
                      <a:pPr algn="l" fontAlgn="b"/>
                      <a:r>
                        <a:rPr lang="en-IN" sz="1100" u="none" strike="noStrike">
                          <a:effectLst/>
                        </a:rPr>
                        <a:t>Hayao Miyazaki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8.17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04520711"/>
                  </a:ext>
                </a:extLst>
              </a:tr>
              <a:tr h="325245">
                <a:tc>
                  <a:txBody>
                    <a:bodyPr/>
                    <a:lstStyle/>
                    <a:p>
                      <a:pPr algn="l" fontAlgn="b"/>
                      <a:r>
                        <a:rPr lang="en-IN" sz="1100" u="none" strike="noStrike">
                          <a:effectLst/>
                        </a:rPr>
                        <a:t>Steve McQueen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8.1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95357100"/>
                  </a:ext>
                </a:extLst>
              </a:tr>
            </a:tbl>
          </a:graphicData>
        </a:graphic>
      </p:graphicFrame>
    </p:spTree>
    <p:extLst>
      <p:ext uri="{BB962C8B-B14F-4D97-AF65-F5344CB8AC3E}">
        <p14:creationId xmlns:p14="http://schemas.microsoft.com/office/powerpoint/2010/main" val="4184108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48F3D-8D9B-832B-E1D3-773C8A679BA1}"/>
              </a:ext>
            </a:extLst>
          </p:cNvPr>
          <p:cNvSpPr>
            <a:spLocks noGrp="1"/>
          </p:cNvSpPr>
          <p:nvPr>
            <p:ph type="title"/>
          </p:nvPr>
        </p:nvSpPr>
        <p:spPr/>
        <p:txBody>
          <a:bodyPr/>
          <a:lstStyle/>
          <a:p>
            <a:r>
              <a:rPr lang="en-IN" b="1" u="sng" dirty="0">
                <a:solidFill>
                  <a:schemeClr val="bg2">
                    <a:lumMod val="25000"/>
                  </a:schemeClr>
                </a:solidFill>
              </a:rPr>
              <a:t>Movies with highest profit:- </a:t>
            </a:r>
          </a:p>
        </p:txBody>
      </p:sp>
      <p:sp>
        <p:nvSpPr>
          <p:cNvPr id="3" name="Content Placeholder 2">
            <a:extLst>
              <a:ext uri="{FF2B5EF4-FFF2-40B4-BE49-F238E27FC236}">
                <a16:creationId xmlns:a16="http://schemas.microsoft.com/office/drawing/2014/main" id="{B82C4EB0-4705-24DE-8E00-1772B1FFDFCC}"/>
              </a:ext>
            </a:extLst>
          </p:cNvPr>
          <p:cNvSpPr>
            <a:spLocks noGrp="1"/>
          </p:cNvSpPr>
          <p:nvPr>
            <p:ph idx="1"/>
          </p:nvPr>
        </p:nvSpPr>
        <p:spPr>
          <a:xfrm>
            <a:off x="763479" y="1881245"/>
            <a:ext cx="10928411" cy="4350880"/>
          </a:xfrm>
        </p:spPr>
        <p:txBody>
          <a:bodyPr/>
          <a:lstStyle/>
          <a:p>
            <a:r>
              <a:rPr lang="en-US" dirty="0"/>
              <a:t>The entire list - </a:t>
            </a:r>
            <a:r>
              <a:rPr lang="en-US" sz="1100" dirty="0">
                <a:hlinkClick r:id="rId2"/>
              </a:rPr>
              <a:t>https://docs.google.com/spreadsheets/d/15IzZokonJKZV3qY2AOnQfRvD65Xx9t5_/edit?usp=share_link&amp;ouid=114550288556906420275&amp;rtpof=true&amp;sd=true</a:t>
            </a:r>
            <a:endParaRPr lang="en-US" sz="1100" dirty="0"/>
          </a:p>
          <a:p>
            <a:r>
              <a:rPr lang="en-US" sz="1100" dirty="0"/>
              <a:t> </a:t>
            </a:r>
            <a:endParaRPr lang="en-IN" sz="1100" dirty="0"/>
          </a:p>
        </p:txBody>
      </p:sp>
      <p:graphicFrame>
        <p:nvGraphicFramePr>
          <p:cNvPr id="4" name="Table 3">
            <a:extLst>
              <a:ext uri="{FF2B5EF4-FFF2-40B4-BE49-F238E27FC236}">
                <a16:creationId xmlns:a16="http://schemas.microsoft.com/office/drawing/2014/main" id="{5E447668-587C-4205-E6FE-811AC521C35F}"/>
              </a:ext>
            </a:extLst>
          </p:cNvPr>
          <p:cNvGraphicFramePr>
            <a:graphicFrameLocks noGrp="1"/>
          </p:cNvGraphicFramePr>
          <p:nvPr>
            <p:extLst>
              <p:ext uri="{D42A27DB-BD31-4B8C-83A1-F6EECF244321}">
                <p14:modId xmlns:p14="http://schemas.microsoft.com/office/powerpoint/2010/main" val="1193636650"/>
              </p:ext>
            </p:extLst>
          </p:nvPr>
        </p:nvGraphicFramePr>
        <p:xfrm>
          <a:off x="1207363" y="2467992"/>
          <a:ext cx="9046347" cy="3622092"/>
        </p:xfrm>
        <a:graphic>
          <a:graphicData uri="http://schemas.openxmlformats.org/drawingml/2006/table">
            <a:tbl>
              <a:tblPr>
                <a:tableStyleId>{5C22544A-7EE6-4342-B048-85BDC9FD1C3A}</a:tableStyleId>
              </a:tblPr>
              <a:tblGrid>
                <a:gridCol w="7126885">
                  <a:extLst>
                    <a:ext uri="{9D8B030D-6E8A-4147-A177-3AD203B41FA5}">
                      <a16:colId xmlns:a16="http://schemas.microsoft.com/office/drawing/2014/main" val="18304344"/>
                    </a:ext>
                  </a:extLst>
                </a:gridCol>
                <a:gridCol w="959731">
                  <a:extLst>
                    <a:ext uri="{9D8B030D-6E8A-4147-A177-3AD203B41FA5}">
                      <a16:colId xmlns:a16="http://schemas.microsoft.com/office/drawing/2014/main" val="2578573460"/>
                    </a:ext>
                  </a:extLst>
                </a:gridCol>
                <a:gridCol w="959731">
                  <a:extLst>
                    <a:ext uri="{9D8B030D-6E8A-4147-A177-3AD203B41FA5}">
                      <a16:colId xmlns:a16="http://schemas.microsoft.com/office/drawing/2014/main" val="1523750495"/>
                    </a:ext>
                  </a:extLst>
                </a:gridCol>
              </a:tblGrid>
              <a:tr h="301841">
                <a:tc>
                  <a:txBody>
                    <a:bodyPr/>
                    <a:lstStyle/>
                    <a:p>
                      <a:pPr algn="ctr" fontAlgn="b"/>
                      <a:r>
                        <a:rPr lang="en-IN" sz="1100" u="none" strike="noStrike">
                          <a:effectLst/>
                        </a:rPr>
                        <a:t>movie_title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profit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budget</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54465240"/>
                  </a:ext>
                </a:extLst>
              </a:tr>
              <a:tr h="301841">
                <a:tc>
                  <a:txBody>
                    <a:bodyPr/>
                    <a:lstStyle/>
                    <a:p>
                      <a:pPr algn="l" fontAlgn="b"/>
                      <a:r>
                        <a:rPr lang="en-IN" sz="1100" u="none" strike="noStrike">
                          <a:effectLst/>
                        </a:rPr>
                        <a:t>Avatar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523505847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237000000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5492185"/>
                  </a:ext>
                </a:extLst>
              </a:tr>
              <a:tr h="301841">
                <a:tc>
                  <a:txBody>
                    <a:bodyPr/>
                    <a:lstStyle/>
                    <a:p>
                      <a:pPr algn="l" fontAlgn="b"/>
                      <a:r>
                        <a:rPr lang="en-IN" sz="1100" u="none" strike="noStrike">
                          <a:effectLst/>
                        </a:rPr>
                        <a:t>Jurassic World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502177271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150000000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80038669"/>
                  </a:ext>
                </a:extLst>
              </a:tr>
              <a:tr h="301841">
                <a:tc>
                  <a:txBody>
                    <a:bodyPr/>
                    <a:lstStyle/>
                    <a:p>
                      <a:pPr algn="l" fontAlgn="b"/>
                      <a:r>
                        <a:rPr lang="en-IN" sz="1100" u="none" strike="noStrike">
                          <a:effectLst/>
                        </a:rPr>
                        <a:t>Titanic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458672302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200000000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66045529"/>
                  </a:ext>
                </a:extLst>
              </a:tr>
              <a:tr h="301841">
                <a:tc>
                  <a:txBody>
                    <a:bodyPr/>
                    <a:lstStyle/>
                    <a:p>
                      <a:pPr algn="l" fontAlgn="b"/>
                      <a:r>
                        <a:rPr lang="en-US" sz="1100" u="none" strike="noStrike">
                          <a:effectLst/>
                        </a:rPr>
                        <a:t>Star Wars: Episode IV - A New Hope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449935665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11000000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04964892"/>
                  </a:ext>
                </a:extLst>
              </a:tr>
              <a:tr h="301841">
                <a:tc>
                  <a:txBody>
                    <a:bodyPr/>
                    <a:lstStyle/>
                    <a:p>
                      <a:pPr algn="l" fontAlgn="b"/>
                      <a:r>
                        <a:rPr lang="en-IN" sz="1100" u="none" strike="noStrike">
                          <a:effectLst/>
                        </a:rPr>
                        <a:t>E.T. the Extra-Terrestrial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424449459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10500000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51479060"/>
                  </a:ext>
                </a:extLst>
              </a:tr>
              <a:tr h="301841">
                <a:tc>
                  <a:txBody>
                    <a:bodyPr/>
                    <a:lstStyle/>
                    <a:p>
                      <a:pPr algn="l" fontAlgn="b"/>
                      <a:r>
                        <a:rPr lang="en-IN" sz="1100" u="none" strike="noStrike">
                          <a:effectLst/>
                        </a:rPr>
                        <a:t>The Avengers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403279547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220000000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440377"/>
                  </a:ext>
                </a:extLst>
              </a:tr>
              <a:tr h="301841">
                <a:tc>
                  <a:txBody>
                    <a:bodyPr/>
                    <a:lstStyle/>
                    <a:p>
                      <a:pPr algn="l" fontAlgn="b"/>
                      <a:r>
                        <a:rPr lang="en-IN" sz="1100" u="none" strike="noStrike">
                          <a:effectLst/>
                        </a:rPr>
                        <a:t>The Lion King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377783777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45000000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965188"/>
                  </a:ext>
                </a:extLst>
              </a:tr>
              <a:tr h="301841">
                <a:tc>
                  <a:txBody>
                    <a:bodyPr/>
                    <a:lstStyle/>
                    <a:p>
                      <a:pPr algn="l" fontAlgn="b"/>
                      <a:r>
                        <a:rPr lang="en-US" sz="1100" u="none" strike="noStrike">
                          <a:effectLst/>
                        </a:rPr>
                        <a:t>Star Wars: Episode I - The Phantom Menace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359544677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115000000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62239476"/>
                  </a:ext>
                </a:extLst>
              </a:tr>
              <a:tr h="301841">
                <a:tc>
                  <a:txBody>
                    <a:bodyPr/>
                    <a:lstStyle/>
                    <a:p>
                      <a:pPr algn="l" fontAlgn="b"/>
                      <a:r>
                        <a:rPr lang="en-IN" sz="1100" u="none" strike="noStrike">
                          <a:effectLst/>
                        </a:rPr>
                        <a:t>The Dark Knight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348316061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185000000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60195102"/>
                  </a:ext>
                </a:extLst>
              </a:tr>
              <a:tr h="301841">
                <a:tc>
                  <a:txBody>
                    <a:bodyPr/>
                    <a:lstStyle/>
                    <a:p>
                      <a:pPr algn="l" fontAlgn="b"/>
                      <a:r>
                        <a:rPr lang="en-IN" sz="1100" u="none" strike="noStrike">
                          <a:effectLst/>
                        </a:rPr>
                        <a:t>The Hunger Games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329999255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78000000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173095"/>
                  </a:ext>
                </a:extLst>
              </a:tr>
              <a:tr h="301841">
                <a:tc>
                  <a:txBody>
                    <a:bodyPr/>
                    <a:lstStyle/>
                    <a:p>
                      <a:pPr algn="l" fontAlgn="b"/>
                      <a:r>
                        <a:rPr lang="en-IN" sz="1100" u="none" strike="noStrike">
                          <a:effectLst/>
                        </a:rPr>
                        <a:t>Deadpool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305024263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58000000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37721880"/>
                  </a:ext>
                </a:extLst>
              </a:tr>
            </a:tbl>
          </a:graphicData>
        </a:graphic>
      </p:graphicFrame>
    </p:spTree>
    <p:extLst>
      <p:ext uri="{BB962C8B-B14F-4D97-AF65-F5344CB8AC3E}">
        <p14:creationId xmlns:p14="http://schemas.microsoft.com/office/powerpoint/2010/main" val="3877268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64</TotalTime>
  <Words>1515</Words>
  <Application>Microsoft Office PowerPoint</Application>
  <PresentationFormat>Widescreen</PresentationFormat>
  <Paragraphs>475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Calibri Light</vt:lpstr>
      <vt:lpstr>Candara</vt:lpstr>
      <vt:lpstr>Century Gothic</vt:lpstr>
      <vt:lpstr>Retrospect</vt:lpstr>
      <vt:lpstr>PROJECT NAME</vt:lpstr>
      <vt:lpstr>PROJECT DESCRIPTION </vt:lpstr>
      <vt:lpstr>RESULTS &amp; INSIGHTS</vt:lpstr>
      <vt:lpstr>Distribution of movies across different genres :- </vt:lpstr>
      <vt:lpstr> Movie genres with their average ratings :- </vt:lpstr>
      <vt:lpstr>Appearance of actors in the movies :-</vt:lpstr>
      <vt:lpstr>Directors and their direction :-</vt:lpstr>
      <vt:lpstr>Directors with highest IMDB rating :- </vt:lpstr>
      <vt:lpstr>Movies with highest profit:- </vt:lpstr>
      <vt:lpstr>Top 250 movie :- </vt:lpstr>
      <vt:lpstr>TOP 5 movies according to social media :- </vt:lpstr>
      <vt:lpstr>Actors with highest grossing movies :- </vt:lpstr>
      <vt:lpstr>Movie language that has produced highest rated movies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Subham</dc:creator>
  <cp:lastModifiedBy>Subham</cp:lastModifiedBy>
  <cp:revision>13</cp:revision>
  <dcterms:created xsi:type="dcterms:W3CDTF">2023-05-10T14:38:56Z</dcterms:created>
  <dcterms:modified xsi:type="dcterms:W3CDTF">2023-05-10T15:43:08Z</dcterms:modified>
</cp:coreProperties>
</file>