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104-CCB6-4810-DDA8-50182CB9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1BCD9-AC14-8DDC-A3E6-068DBCBB6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E3F7-F825-932E-DFCD-C7F47E19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2042-4388-AED7-75B0-9A12677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56B6-DC52-7F59-6ACC-A858F859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9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2D4D-7F59-954F-89C7-00584D06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59607-85BE-0378-D528-2E37189D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0FD4-767E-3BC6-D10B-84FE0567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BEA9-6BAD-8BA0-2A87-DC88A4B6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6CCE-B497-D6C3-4EBA-7972472A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26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802A1-5AA1-4B7B-0175-1D4D019B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2345-74B4-5F79-4D2A-F37E02F5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4942-387E-88BA-BCFC-6417192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B3BC-D54B-02F3-6B08-F5E796C7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FCDB-6020-C886-F471-DA5AB377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1241-12F3-C6A8-3B18-5C19918F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7EDA-A361-1B3C-47B6-E401F7D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2AFA-CB85-EACB-75B6-A510ACA5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4869-C0AE-2473-C6BC-A158B0C6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8B91-E38A-B1F2-DEFF-A28A8208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1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DF0-E836-B666-B85F-30644C52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6D7B-B51E-29C3-0738-5DD1B6DB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7DCA-894D-45BD-94B4-DE3AD9F5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6702-D4A6-C34E-1857-BE54CE67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48D3-9AB2-3666-7CD3-CED459FA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0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4219-5543-46FC-4B93-21799A83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C574-82B9-BABA-C437-BDC6D9C96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F8D2-E74D-D5DD-1368-FB258465E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BFDB-07A4-2DB6-163C-1B5EE4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830B-803E-6F51-446E-A7C80CAF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19DA-8613-5D23-DC71-52E9B2BF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9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AE2E-AEFB-696F-5AF8-C03994F7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6449-861F-BFB4-D2D3-5AA3D5B2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1D3B0-C800-A702-118A-541CBDB7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364C6-46DB-91F8-9001-729C8E6D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150D5-B110-F5F5-6654-91945E5EC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658B8-C3BB-29DA-7810-7984B4E6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4130-258E-1874-4573-CB49E11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D4D54-10CE-6C45-AF3D-0AAE0591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217E-D0FA-A85D-0B44-AB4ECB72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224D8-B46D-5021-DB13-18A311C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8A079-FCC4-8358-7A8C-5E6F1F7B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DAAA-7C68-A86F-932C-12C5A51E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1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E61CF-4497-DE8B-2669-ACAA1CD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4CCE-9612-04CC-64C0-E6D5C1E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B91A4-AC09-71A4-6D6B-68C0D6A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8C49-4E5C-8E2B-7417-00971054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BD44-51CF-F8D3-0E26-7FB6C2B0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D50C-0147-0C69-FEC6-919F7ABF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F18A-FB77-DF53-D58E-53151967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F547-34B5-70D0-E568-73ED9E68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9691-94CD-D075-314E-CE683A1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36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4C39-4FD4-F1E8-D790-6AF15BB1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ED4FD-C826-5461-C1F7-68CC7C52C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8A92B-6676-2689-D30A-76975E9D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CDDF-43D3-9CA1-2155-33B96FC5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F109-449E-501A-5D91-8ADC6EF7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E90C-F555-1ECC-1AAE-9A4BC15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7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C8F4E-3F5A-2E41-B561-F601B2A8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6208-616F-2630-AB7A-E9668864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1AB9-1F2B-7D22-08DE-A3173738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A9F0-0EC6-4C62-BEB2-B936E12B7CB3}" type="datetimeFigureOut">
              <a:rPr lang="en-IN" smtClean="0"/>
              <a:t>18-11-2024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843C-EA48-85DB-D2E7-26982A16F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750A-2B36-65EC-EA19-F6C4B7FA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E552-91EE-4977-BEA4-010BC18B49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5D42F-9EAC-7EB1-EA63-7531D2C0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48" y="2397243"/>
            <a:ext cx="11415682" cy="228958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EXCEPTION HANDLING IN PHP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4FBB8-105E-B984-4E6C-34E51FCBF16F}"/>
              </a:ext>
            </a:extLst>
          </p:cNvPr>
          <p:cNvSpPr txBox="1"/>
          <p:nvPr/>
        </p:nvSpPr>
        <p:spPr>
          <a:xfrm>
            <a:off x="6824289" y="5772238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- ABHI CHARAN REDDY</a:t>
            </a:r>
          </a:p>
        </p:txBody>
      </p:sp>
    </p:spTree>
    <p:extLst>
      <p:ext uri="{BB962C8B-B14F-4D97-AF65-F5344CB8AC3E}">
        <p14:creationId xmlns:p14="http://schemas.microsoft.com/office/powerpoint/2010/main" val="3538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21BAA9-929C-D30E-4FF3-E6B51DCE5EA2}"/>
              </a:ext>
            </a:extLst>
          </p:cNvPr>
          <p:cNvSpPr txBox="1"/>
          <p:nvPr/>
        </p:nvSpPr>
        <p:spPr>
          <a:xfrm>
            <a:off x="390144" y="460308"/>
            <a:ext cx="115702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7030A0"/>
                </a:solidFill>
              </a:rPr>
              <a:t>Example:</a:t>
            </a:r>
          </a:p>
          <a:p>
            <a:r>
              <a:rPr lang="en-IN" sz="3200" dirty="0"/>
              <a:t>function checkAge($age) {</a:t>
            </a:r>
          </a:p>
          <a:p>
            <a:r>
              <a:rPr lang="en-IN" sz="3200" dirty="0"/>
              <a:t>    if ($age &lt; 18) {</a:t>
            </a:r>
          </a:p>
          <a:p>
            <a:r>
              <a:rPr lang="en-IN" sz="3200" dirty="0"/>
              <a:t>        throw new Exception("Age must be 18 or older");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  <a:p>
            <a:r>
              <a:rPr lang="en-IN" sz="3200" dirty="0"/>
              <a:t>try {</a:t>
            </a:r>
          </a:p>
          <a:p>
            <a:r>
              <a:rPr lang="en-IN" sz="3200" dirty="0"/>
              <a:t>    checkAge(15);</a:t>
            </a:r>
          </a:p>
          <a:p>
            <a:r>
              <a:rPr lang="en-IN" sz="3200" dirty="0"/>
              <a:t>} catch (Exception $e) {</a:t>
            </a:r>
          </a:p>
          <a:p>
            <a:r>
              <a:rPr lang="en-IN" sz="3200" dirty="0"/>
              <a:t>    echo $e-&gt;getMessage();    Output: Age must be 18 or older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7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F7C-848F-E10A-D201-C3C1EB77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64255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Catching an Exception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015-135C-0ED8-C7E4-FEE85E65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3085D-EDC5-7D1D-6B1C-DE50CEA9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" y="827036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Catching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catches exceptions thrown in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and allows error handling.</a:t>
            </a:r>
            <a:endParaRPr kumimoji="0" lang="en-US" altLang="en-US" sz="3200" b="0" i="0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u="sng" dirty="0">
                <a:solidFill>
                  <a:srgbClr val="7030A0"/>
                </a:solidFill>
                <a:latin typeface="Arial" panose="020B0604020202020204" pitchFamily="34" charset="0"/>
              </a:rPr>
              <a:t>Example: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$file = fopen("nonexistent_file.txt", "r");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 catch (Exception $e)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echo "Error: " . $e-&gt;getMessage();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Error: Failed to open stream: No such file or directory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7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041D-F088-FD59-9F8C-A6A6E625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-91298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Exception Object Methods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14C2-4270-5F4F-F2ED-ED933EB0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944" y="42458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9DB3F-55F6-F3DF-019C-5BB63B6E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4039" y="921734"/>
            <a:ext cx="1255603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Common Methods of Exception Class: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getMessage()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:Returns a string message describing the error.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getCode()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Returns the exception code (useful for categorizing types of exceptions).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getFile()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file where the exception occurred.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getLine()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the line number where the exception was thrown.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200" u="sng" dirty="0">
                <a:solidFill>
                  <a:srgbClr val="7030A0"/>
                </a:solidFill>
                <a:latin typeface="Arial" panose="020B0604020202020204" pitchFamily="34" charset="0"/>
              </a:rPr>
              <a:t>Example 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throw new Exception("Custom error occurred");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catch (Exception $e)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echo "Error in file " . $e-&gt;getFile() . " on line " .                                              $e-&gt;getLine() . ": " . $e-&gt;getMessage();  }     </a:t>
            </a:r>
          </a:p>
        </p:txBody>
      </p:sp>
    </p:spTree>
    <p:extLst>
      <p:ext uri="{BB962C8B-B14F-4D97-AF65-F5344CB8AC3E}">
        <p14:creationId xmlns:p14="http://schemas.microsoft.com/office/powerpoint/2010/main" val="308491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FE534-BE35-74AA-143D-B3C87B3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0" y="41414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Multiple Catch Blocks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3341F-6A35-5882-0BF2-A9A7E8F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488620-B584-2E6A-807C-EF29D999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" y="681037"/>
            <a:ext cx="1218313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Catching Different Types of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 allows multiple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to handle different types of exceptions. The order of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is important: more specific exceptions should be caught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u="sng" dirty="0">
                <a:solidFill>
                  <a:srgbClr val="7030A0"/>
                </a:solidFill>
              </a:rPr>
              <a:t>Example 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throw new InvalidArgumentException("Invalid argument passed");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catch (InvalidArgumentException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echo "Caught InvalidArgumentException: " . $e-&gt;getMessage();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catch (Exception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echo "Caught general Exception: " . $e-&gt;getMessage();</a:t>
            </a:r>
            <a:r>
              <a:rPr lang="en-US" altLang="en-US" sz="3200" dirty="0">
                <a:latin typeface="Arial" panose="020B0604020202020204" pitchFamily="34" charset="0"/>
              </a:rPr>
              <a:t>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8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6D1F-0DEC-0345-D142-4C32D37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-53705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Custom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b="1" u="sng" dirty="0">
                <a:solidFill>
                  <a:srgbClr val="C00000"/>
                </a:solidFill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1A09-B465-499C-E21C-F63AF482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12" y="40159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8D68B-3C8D-2404-4B45-A285C4EBF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" y="1073918"/>
            <a:ext cx="118942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PHP, you can create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exceptions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extending the built-in Exception class. This allows you to define your own exception types, handle them specifically, and add additional functionality if needed.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Creating and using custom exceptions in PHP gives you more control over how errors are handled in your application.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Creating a Custom Exception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custom exception, you'll need to define a class that extends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(or one of its subclasses).</a:t>
            </a:r>
          </a:p>
        </p:txBody>
      </p:sp>
    </p:spTree>
    <p:extLst>
      <p:ext uri="{BB962C8B-B14F-4D97-AF65-F5344CB8AC3E}">
        <p14:creationId xmlns:p14="http://schemas.microsoft.com/office/powerpoint/2010/main" val="368049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49CE8-8813-1657-6247-B7FE25D868F6}"/>
              </a:ext>
            </a:extLst>
          </p:cNvPr>
          <p:cNvSpPr txBox="1"/>
          <p:nvPr/>
        </p:nvSpPr>
        <p:spPr>
          <a:xfrm>
            <a:off x="284420" y="94059"/>
            <a:ext cx="11907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7030A0"/>
                </a:solidFill>
              </a:rPr>
              <a:t>Example:</a:t>
            </a:r>
          </a:p>
          <a:p>
            <a:r>
              <a:rPr lang="en-IN" sz="3200" dirty="0"/>
              <a:t>class MyCustomException extends Exception {</a:t>
            </a:r>
          </a:p>
          <a:p>
            <a:r>
              <a:rPr lang="en-IN" sz="3200" dirty="0"/>
              <a:t>    public function customMessage() {</a:t>
            </a:r>
          </a:p>
          <a:p>
            <a:r>
              <a:rPr lang="en-IN" sz="3200" dirty="0"/>
              <a:t>        return "This is a custom exception!";</a:t>
            </a:r>
          </a:p>
          <a:p>
            <a:r>
              <a:rPr lang="en-IN" sz="3200" dirty="0"/>
              <a:t>    }</a:t>
            </a:r>
          </a:p>
          <a:p>
            <a:r>
              <a:rPr lang="en-IN" sz="3200" dirty="0"/>
              <a:t>}</a:t>
            </a:r>
          </a:p>
          <a:p>
            <a:r>
              <a:rPr lang="en-IN" sz="3200" dirty="0"/>
              <a:t>try {</a:t>
            </a:r>
          </a:p>
          <a:p>
            <a:r>
              <a:rPr lang="en-IN" sz="3200" dirty="0"/>
              <a:t>    throw new MyCustomException("Custom error occurred");</a:t>
            </a:r>
          </a:p>
          <a:p>
            <a:r>
              <a:rPr lang="en-IN" sz="3200" dirty="0"/>
              <a:t>} catch (MyCustomException $e) {</a:t>
            </a:r>
          </a:p>
          <a:p>
            <a:r>
              <a:rPr lang="en-IN" sz="3200" dirty="0"/>
              <a:t>    echo $e-&gt;customMessage();  </a:t>
            </a:r>
          </a:p>
          <a:p>
            <a:r>
              <a:rPr lang="en-IN" sz="3200" dirty="0"/>
              <a:t>}</a:t>
            </a:r>
          </a:p>
          <a:p>
            <a:r>
              <a:rPr lang="en-IN" sz="3200" dirty="0"/>
              <a:t>           Output: This is a custom exception!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9750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1E8E-12A9-DC15-9C47-7A39055D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120576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Finally Block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8BBD-34B0-F974-8325-00EDB80F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03" y="41647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45C88D-AD7E-EDA1-9067-682B8ABEA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49"/>
            <a:ext cx="11766697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Purpose of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ensures that code runs regardless of whether an exception was thrown or not.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closing resources (e.g., database connections, file handles) even in case of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Syntax: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// Some risky code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catch (Exception $e)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// Handle exception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} finally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// Always execute this block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echo "This will always run";</a:t>
            </a:r>
            <a:r>
              <a:rPr lang="en-US" altLang="en-US" sz="3200" dirty="0">
                <a:latin typeface="Arial" panose="020B0604020202020204" pitchFamily="34" charset="0"/>
              </a:rPr>
              <a:t>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0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06E9-B039-BA7D-5776-F6ACF295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Basic Exception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53743-42DD-B5D2-37A4-3E452B24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81" y="1076725"/>
            <a:ext cx="115877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// Code that could throw different exceptions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$age = -1;  // Invalid age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if ($age &lt; 0)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throw new Exception("Age cannot be negative");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echo "Valid age: " . $age;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catch (Exception $e)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echo "Caught exception: " . $e-&gt;getMessage();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                                              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Caught exception: Age cannot be negative   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?&gt;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28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9F9-B12C-9AA6-495B-4D8717FE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11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Best Practices for Exception Handling 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FE71-3C4F-F0F5-D423-90F2D426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051" y="53556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FDE2F7-7481-8966-9566-67788AB8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51" y="511568"/>
            <a:ext cx="10342896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Exceptions for Exceptional Cases Only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 Specific Exceptions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Catch Exceptions You Can’t Handle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Useful Error Messages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Custom Exception Classes for Specific Errors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Cleanup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Use Exceptions for Control Flow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Swallowing Exceptions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Exception Chaining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Exceptions Properly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Type Hints for Arguments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4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46AE-C115-7041-5CF3-D30F2808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9931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Common Mistakes in Exception Handling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D0F2-3F52-2A09-1997-68647701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" y="558431"/>
            <a:ext cx="10515600" cy="57411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b="1" u="sng" dirty="0">
                <a:solidFill>
                  <a:srgbClr val="7030A0"/>
                </a:solidFill>
              </a:rPr>
              <a:t>Mistakes to Avoid:</a:t>
            </a:r>
            <a:endParaRPr lang="en-US" sz="4100" u="sng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Catching generic exceptions without inspecting the actual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Ignoring exceptions or suppressing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Overusing exceptions for control flow rather than real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Not logging exceptions, which can hinder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Suppressing exceptions without logging them.</a:t>
            </a:r>
          </a:p>
          <a:p>
            <a:pPr marL="457200" lvl="1" indent="0">
              <a:buNone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b="1" u="sng" dirty="0">
                <a:solidFill>
                  <a:srgbClr val="7030A0"/>
                </a:solidFill>
              </a:rPr>
              <a:t>Example:</a:t>
            </a:r>
            <a:endParaRPr lang="en-US" sz="4100" u="sng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100" dirty="0"/>
              <a:t>Don’t use exceptions to control logic, like using them for checking form inputs.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1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D0D-FF21-3DB1-9DC8-EE03B22A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70" y="-257048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33CA-77C8-D13A-3EB4-D32170AF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70" y="807016"/>
            <a:ext cx="10515600" cy="5487711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Introduction to Exception Handling</a:t>
            </a:r>
          </a:p>
          <a:p>
            <a:r>
              <a:rPr lang="en-IN" sz="3200" dirty="0"/>
              <a:t>What is an Exception?</a:t>
            </a:r>
          </a:p>
          <a:p>
            <a:r>
              <a:rPr lang="en-IN" sz="3200" dirty="0"/>
              <a:t>Why use Exception Handling?</a:t>
            </a:r>
          </a:p>
          <a:p>
            <a:r>
              <a:rPr lang="en-IN" sz="3200" dirty="0"/>
              <a:t>Basic Syntax of Exception Handling</a:t>
            </a:r>
          </a:p>
          <a:p>
            <a:r>
              <a:rPr lang="en-IN" sz="3200" dirty="0"/>
              <a:t>Throwing an Exception</a:t>
            </a:r>
          </a:p>
          <a:p>
            <a:r>
              <a:rPr lang="en-IN" sz="3200" dirty="0"/>
              <a:t>Catching an Exception</a:t>
            </a:r>
          </a:p>
          <a:p>
            <a:r>
              <a:rPr lang="en-IN" sz="3200" dirty="0"/>
              <a:t>Exception Object Methods</a:t>
            </a:r>
          </a:p>
          <a:p>
            <a:r>
              <a:rPr lang="en-IN" sz="3200" dirty="0"/>
              <a:t>Multiple Catch Blocks</a:t>
            </a:r>
          </a:p>
          <a:p>
            <a:r>
              <a:rPr lang="en-IN" sz="3200" dirty="0"/>
              <a:t>Custom Exceptions</a:t>
            </a:r>
          </a:p>
          <a:p>
            <a:r>
              <a:rPr lang="en-IN" sz="3200" dirty="0"/>
              <a:t>Finally Block</a:t>
            </a:r>
          </a:p>
          <a:p>
            <a:r>
              <a:rPr lang="en-IN" sz="3200" dirty="0"/>
              <a:t>Best Practices &amp; Common Mistakes in Exception Handling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8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A285-D7A6-F40E-821C-A15330C4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74" y="-92075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78A1-2783-9B64-3194-4B1E8091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48" y="370024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8659A-5023-08AE-635E-32F7E816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74" y="812926"/>
            <a:ext cx="1191732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Exception handling improves the reliability and maintainability of PHP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using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blocks, developers can handle errors gracefully, making apps more resilient.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log and clean up after exceptions are caught.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Final Thought:</a:t>
            </a: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Professional applications need proper exception handling to ensure they behave correctly even when errors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9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F6331-9830-5155-D99D-6EBA7DD4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7A0652-8F5F-5806-37A9-3703677A749A}"/>
              </a:ext>
            </a:extLst>
          </p:cNvPr>
          <p:cNvSpPr txBox="1"/>
          <p:nvPr/>
        </p:nvSpPr>
        <p:spPr>
          <a:xfrm>
            <a:off x="98322" y="580103"/>
            <a:ext cx="6364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accent4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02120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4811A-F22F-E754-B65A-5659952D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56" y="2266544"/>
            <a:ext cx="10515600" cy="2324912"/>
          </a:xfrm>
        </p:spPr>
        <p:txBody>
          <a:bodyPr>
            <a:normAutofit/>
          </a:bodyPr>
          <a:lstStyle/>
          <a:p>
            <a:pPr algn="just"/>
            <a:r>
              <a:rPr lang="en-IN" sz="9600" b="1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889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B72-0802-CBBE-EDE7-B35D24E9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</a:rPr>
              <a:t>Introduction to Exception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FC7CA-A003-BEB8-9315-C5C249CC3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4413" y="662781"/>
            <a:ext cx="11584129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What is Exception Handling? 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is a mechanism that allows a program to   deal with unexpected conditions (errors) without crashing.</a:t>
            </a:r>
            <a:endParaRPr kumimoji="0" lang="en-US" altLang="en-US" sz="3200" b="1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PHP uses exceptions to handle errors more gracefully  compared to traditional error-handling methods like die() or exit() 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Why it’s Important: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separate error logic from business logic.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detailed error information for debugging.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applications more resilient and user-friendly.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0A1-F316-B876-6615-B5686C69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8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53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What is an Exception?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294C2-32ED-76AF-12C3-608ED053C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96645" y="953861"/>
            <a:ext cx="1146441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exception is a runtime error that can be caught and handled.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an object derived from PHP’s Exception class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Properties of an Exception: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Describes the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unique code representing the error type.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&amp; Line: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the error occurred in the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86B5E-596B-98F4-F067-17DCC895B005}"/>
              </a:ext>
            </a:extLst>
          </p:cNvPr>
          <p:cNvSpPr txBox="1"/>
          <p:nvPr/>
        </p:nvSpPr>
        <p:spPr>
          <a:xfrm>
            <a:off x="265471" y="335845"/>
            <a:ext cx="122313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7030A0"/>
                </a:solidFill>
              </a:rPr>
              <a:t>Example:</a:t>
            </a:r>
          </a:p>
          <a:p>
            <a:r>
              <a:rPr lang="en-US" sz="4400" dirty="0"/>
              <a:t>try {</a:t>
            </a:r>
          </a:p>
          <a:p>
            <a:r>
              <a:rPr lang="en-US" sz="4400" dirty="0"/>
              <a:t>    throw new Exception("Something went wrong!");</a:t>
            </a:r>
          </a:p>
          <a:p>
            <a:r>
              <a:rPr lang="en-US" sz="4400" dirty="0"/>
              <a:t>} catch (Exception $e) {</a:t>
            </a:r>
          </a:p>
          <a:p>
            <a:r>
              <a:rPr lang="en-US" sz="4400" dirty="0"/>
              <a:t>    echo $e-&gt;getMessage(); </a:t>
            </a:r>
          </a:p>
          <a:p>
            <a:r>
              <a:rPr lang="en-US" sz="4400" dirty="0"/>
              <a:t>}</a:t>
            </a:r>
          </a:p>
          <a:p>
            <a:endParaRPr lang="en-US" sz="4400" dirty="0"/>
          </a:p>
          <a:p>
            <a:r>
              <a:rPr lang="en-US" sz="4400" dirty="0"/>
              <a:t> Output: Something went wrong!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153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7F5E-1107-70D8-202D-CE5F867A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12" y="0"/>
            <a:ext cx="10515600" cy="1422446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Why Use Exception Handling?</a:t>
            </a:r>
            <a:br>
              <a:rPr kumimoji="0" lang="en-US" altLang="en-US" sz="4400" b="1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B67000-D799-B56B-4641-D815A83CE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012" y="430140"/>
            <a:ext cx="11805976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Traditional Error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PHP, many developers initially rely on functions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errors, which can stop script execution abruptly and don't offer much flexibility.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Benefits of Exceptions: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Maintainability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 error handling separate from business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Tracking: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 details like error messages, file, and line numbers.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track errors, especially in larger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B540-E7CD-DB4B-8D22-853A7AC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116550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Basic Syntax of Exception Handling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1C2737D-B88E-55AE-5CCD-1E22B45F6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57485"/>
            <a:ext cx="2984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734AFCF-85D7-DFD3-EF69-AE7C81C3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75" y="3469189"/>
            <a:ext cx="1149536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Syntax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// Code that may throw an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catch (Exception $e)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// Handle the exception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CAB541A-66D8-3D74-41E9-C0DB0067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0" y="773563"/>
            <a:ext cx="1187038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in PHP is done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               optionally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the code that might throw an exception.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catch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Catches exceptions thrown in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finally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(optional) Always executes, regardless of whether an exception was thrown or not.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6858A0-DA5F-5463-C9E5-2B598E002B24}"/>
              </a:ext>
            </a:extLst>
          </p:cNvPr>
          <p:cNvSpPr txBox="1"/>
          <p:nvPr/>
        </p:nvSpPr>
        <p:spPr>
          <a:xfrm>
            <a:off x="774192" y="1447853"/>
            <a:ext cx="106436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try {</a:t>
            </a:r>
          </a:p>
          <a:p>
            <a:r>
              <a:rPr lang="en-US" sz="3200" dirty="0"/>
              <a:t>    if ($num == 0) {</a:t>
            </a:r>
          </a:p>
          <a:p>
            <a:r>
              <a:rPr lang="en-US" sz="3200" dirty="0"/>
              <a:t>        throw new Exception("Division by zero error.");</a:t>
            </a:r>
          </a:p>
          <a:p>
            <a:r>
              <a:rPr lang="en-US" sz="3200" dirty="0"/>
              <a:t>    }</a:t>
            </a:r>
          </a:p>
          <a:p>
            <a:r>
              <a:rPr lang="en-US" sz="3200" dirty="0"/>
              <a:t>    $result = 10 / $num;</a:t>
            </a:r>
          </a:p>
          <a:p>
            <a:r>
              <a:rPr lang="en-US" sz="3200" dirty="0"/>
              <a:t>} catch (Exception $e) {</a:t>
            </a:r>
          </a:p>
          <a:p>
            <a:r>
              <a:rPr lang="en-US" sz="3200" dirty="0"/>
              <a:t>    echo "Caught Exception: " . $e-&gt;getMessage();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>
                <a:solidFill>
                  <a:srgbClr val="00B050"/>
                </a:solidFill>
              </a:rPr>
              <a:t>OUTPUT- </a:t>
            </a:r>
            <a:r>
              <a:rPr lang="en-US" sz="3200" dirty="0"/>
              <a:t>Caught Exception: Division by zero error.</a:t>
            </a:r>
          </a:p>
          <a:p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F70B-55EB-A419-79B4-D5BAB62037FE}"/>
              </a:ext>
            </a:extLst>
          </p:cNvPr>
          <p:cNvSpPr txBox="1"/>
          <p:nvPr/>
        </p:nvSpPr>
        <p:spPr>
          <a:xfrm>
            <a:off x="85344" y="6451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solidFill>
                  <a:srgbClr val="7030A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7798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01FC-E440-249B-3B2D-353B722A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543"/>
            <a:ext cx="10515600" cy="1325563"/>
          </a:xfrm>
        </p:spPr>
        <p:txBody>
          <a:bodyPr/>
          <a:lstStyle/>
          <a:p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Throwing an Exception</a:t>
            </a:r>
            <a:b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9D6-4002-47A7-C880-8B25F173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568" y="404456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EBAA9E-9BE0-6E8C-84E0-938B6156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363915"/>
            <a:ext cx="12045696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Throwing Exceptions:</a:t>
            </a:r>
            <a:endParaRPr kumimoji="0" lang="en-US" altLang="en-US" sz="3200" b="0" i="0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 allows you to throw exceptions manually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keyword. This is useful when you want to raise an exception based on certain conditions in your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 new Exception("Custom error message");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9AC628-4F96-E3A3-85D1-201B0E34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2" y="2997738"/>
            <a:ext cx="112930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explicitly create exceptions using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1408</Words>
  <Application>Microsoft Office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Office Theme</vt:lpstr>
      <vt:lpstr>EXCEPTION HANDLING IN PHP</vt:lpstr>
      <vt:lpstr>Contents:</vt:lpstr>
      <vt:lpstr>Introduction to Exception Handling</vt:lpstr>
      <vt:lpstr>What is an Exception? </vt:lpstr>
      <vt:lpstr>PowerPoint Presentation</vt:lpstr>
      <vt:lpstr>Why Use Exception Handling? </vt:lpstr>
      <vt:lpstr>Basic Syntax of Exception Handling </vt:lpstr>
      <vt:lpstr>PowerPoint Presentation</vt:lpstr>
      <vt:lpstr>Throwing an Exception </vt:lpstr>
      <vt:lpstr>PowerPoint Presentation</vt:lpstr>
      <vt:lpstr>Catching an Exception </vt:lpstr>
      <vt:lpstr>Exception Object Methods </vt:lpstr>
      <vt:lpstr>Multiple Catch Blocks </vt:lpstr>
      <vt:lpstr>Custom Exceptions</vt:lpstr>
      <vt:lpstr>PowerPoint Presentation</vt:lpstr>
      <vt:lpstr>Finally Block </vt:lpstr>
      <vt:lpstr>Basic Exception Handling</vt:lpstr>
      <vt:lpstr>Best Practices for Exception Handling  </vt:lpstr>
      <vt:lpstr>Common Mistakes in Exception Handling </vt:lpstr>
      <vt:lpstr>Conclusion</vt:lpstr>
      <vt:lpstr>PowerPoint Presentation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Charan</dc:creator>
  <cp:lastModifiedBy>Abhi Charan</cp:lastModifiedBy>
  <cp:revision>2</cp:revision>
  <dcterms:created xsi:type="dcterms:W3CDTF">2024-11-17T08:02:17Z</dcterms:created>
  <dcterms:modified xsi:type="dcterms:W3CDTF">2024-11-18T16:21:43Z</dcterms:modified>
</cp:coreProperties>
</file>