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99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9F0-0EC6-4C62-BEB2-B936E12B7CB3}" type="datetimeFigureOut">
              <a:rPr lang="en-IN" smtClean="0"/>
              <a:t>17-11-2024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552-91EE-4977-BEA4-010BC18B4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77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9F0-0EC6-4C62-BEB2-B936E12B7CB3}" type="datetimeFigureOut">
              <a:rPr lang="en-IN" smtClean="0"/>
              <a:t>17-11-2024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552-91EE-4977-BEA4-010BC18B4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00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9F0-0EC6-4C62-BEB2-B936E12B7CB3}" type="datetimeFigureOut">
              <a:rPr lang="en-IN" smtClean="0"/>
              <a:t>17-11-2024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552-91EE-4977-BEA4-010BC18B4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558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9F0-0EC6-4C62-BEB2-B936E12B7CB3}" type="datetimeFigureOut">
              <a:rPr lang="en-IN" smtClean="0"/>
              <a:t>17-11-2024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552-91EE-4977-BEA4-010BC18B498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961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9F0-0EC6-4C62-BEB2-B936E12B7CB3}" type="datetimeFigureOut">
              <a:rPr lang="en-IN" smtClean="0"/>
              <a:t>17-11-2024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552-91EE-4977-BEA4-010BC18B4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29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9F0-0EC6-4C62-BEB2-B936E12B7CB3}" type="datetimeFigureOut">
              <a:rPr lang="en-IN" smtClean="0"/>
              <a:t>17-11-2024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552-91EE-4977-BEA4-010BC18B4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307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9F0-0EC6-4C62-BEB2-B936E12B7CB3}" type="datetimeFigureOut">
              <a:rPr lang="en-IN" smtClean="0"/>
              <a:t>17-11-2024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552-91EE-4977-BEA4-010BC18B4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229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9F0-0EC6-4C62-BEB2-B936E12B7CB3}" type="datetimeFigureOut">
              <a:rPr lang="en-IN" smtClean="0"/>
              <a:t>17-11-2024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552-91EE-4977-BEA4-010BC18B4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687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9F0-0EC6-4C62-BEB2-B936E12B7CB3}" type="datetimeFigureOut">
              <a:rPr lang="en-IN" smtClean="0"/>
              <a:t>17-11-2024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552-91EE-4977-BEA4-010BC18B4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43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9F0-0EC6-4C62-BEB2-B936E12B7CB3}" type="datetimeFigureOut">
              <a:rPr lang="en-IN" smtClean="0"/>
              <a:t>17-11-2024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552-91EE-4977-BEA4-010BC18B4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4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9F0-0EC6-4C62-BEB2-B936E12B7CB3}" type="datetimeFigureOut">
              <a:rPr lang="en-IN" smtClean="0"/>
              <a:t>17-11-2024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552-91EE-4977-BEA4-010BC18B4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67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9F0-0EC6-4C62-BEB2-B936E12B7CB3}" type="datetimeFigureOut">
              <a:rPr lang="en-IN" smtClean="0"/>
              <a:t>17-11-2024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552-91EE-4977-BEA4-010BC18B4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34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9F0-0EC6-4C62-BEB2-B936E12B7CB3}" type="datetimeFigureOut">
              <a:rPr lang="en-IN" smtClean="0"/>
              <a:t>17-11-2024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552-91EE-4977-BEA4-010BC18B4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66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9F0-0EC6-4C62-BEB2-B936E12B7CB3}" type="datetimeFigureOut">
              <a:rPr lang="en-IN" smtClean="0"/>
              <a:t>17-11-2024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552-91EE-4977-BEA4-010BC18B4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33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9F0-0EC6-4C62-BEB2-B936E12B7CB3}" type="datetimeFigureOut">
              <a:rPr lang="en-IN" smtClean="0"/>
              <a:t>17-11-2024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552-91EE-4977-BEA4-010BC18B4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53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9F0-0EC6-4C62-BEB2-B936E12B7CB3}" type="datetimeFigureOut">
              <a:rPr lang="en-IN" smtClean="0"/>
              <a:t>17-11-2024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552-91EE-4977-BEA4-010BC18B4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67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9F0-0EC6-4C62-BEB2-B936E12B7CB3}" type="datetimeFigureOut">
              <a:rPr lang="en-IN" smtClean="0"/>
              <a:t>17-11-2024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552-91EE-4977-BEA4-010BC18B4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98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85A9F0-0EC6-4C62-BEB2-B936E12B7CB3}" type="datetimeFigureOut">
              <a:rPr lang="en-IN" smtClean="0"/>
              <a:t>17-11-2024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9E552-91EE-4977-BEA4-010BC18B4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694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E5D42F-9EAC-7EB1-EA63-7531D2C0A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12" y="2662714"/>
            <a:ext cx="11130976" cy="2289585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EXCEPTION HANDLING IN PHP</a:t>
            </a:r>
            <a:endParaRPr lang="en-IN" sz="6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4FBB8-105E-B984-4E6C-34E51FCBF16F}"/>
              </a:ext>
            </a:extLst>
          </p:cNvPr>
          <p:cNvSpPr txBox="1"/>
          <p:nvPr/>
        </p:nvSpPr>
        <p:spPr>
          <a:xfrm>
            <a:off x="6824289" y="5772238"/>
            <a:ext cx="5230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- ABHI CHARAN REDDY</a:t>
            </a:r>
          </a:p>
        </p:txBody>
      </p:sp>
    </p:spTree>
    <p:extLst>
      <p:ext uri="{BB962C8B-B14F-4D97-AF65-F5344CB8AC3E}">
        <p14:creationId xmlns:p14="http://schemas.microsoft.com/office/powerpoint/2010/main" val="353856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21BAA9-929C-D30E-4FF3-E6B51DCE5EA2}"/>
              </a:ext>
            </a:extLst>
          </p:cNvPr>
          <p:cNvSpPr txBox="1"/>
          <p:nvPr/>
        </p:nvSpPr>
        <p:spPr>
          <a:xfrm>
            <a:off x="390144" y="460308"/>
            <a:ext cx="11570208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u="sng" dirty="0">
                <a:solidFill>
                  <a:srgbClr val="FFFF00"/>
                </a:solidFill>
              </a:rPr>
              <a:t>Example:</a:t>
            </a:r>
          </a:p>
          <a:p>
            <a:r>
              <a:rPr lang="en-IN" sz="3200" dirty="0"/>
              <a:t>function checkAge($age) {</a:t>
            </a:r>
          </a:p>
          <a:p>
            <a:r>
              <a:rPr lang="en-IN" sz="3200" dirty="0"/>
              <a:t>    if ($age &lt; 18) {</a:t>
            </a:r>
          </a:p>
          <a:p>
            <a:r>
              <a:rPr lang="en-IN" sz="3200" dirty="0"/>
              <a:t>        throw new Exception("Age must be 18 or older");</a:t>
            </a:r>
          </a:p>
          <a:p>
            <a:r>
              <a:rPr lang="en-IN" sz="3200" dirty="0"/>
              <a:t>    }</a:t>
            </a:r>
          </a:p>
          <a:p>
            <a:r>
              <a:rPr lang="en-IN" sz="3200" dirty="0"/>
              <a:t>}</a:t>
            </a:r>
          </a:p>
          <a:p>
            <a:endParaRPr lang="en-IN" sz="3200" dirty="0"/>
          </a:p>
          <a:p>
            <a:r>
              <a:rPr lang="en-IN" sz="3200" dirty="0"/>
              <a:t>try {</a:t>
            </a:r>
          </a:p>
          <a:p>
            <a:r>
              <a:rPr lang="en-IN" sz="3200" dirty="0"/>
              <a:t>    checkAge(15);</a:t>
            </a:r>
          </a:p>
          <a:p>
            <a:r>
              <a:rPr lang="en-IN" sz="3200" dirty="0"/>
              <a:t>} catch (Exception $e) {</a:t>
            </a:r>
          </a:p>
          <a:p>
            <a:r>
              <a:rPr lang="en-IN" sz="3200" dirty="0"/>
              <a:t>    echo $e-&gt;getMessage();    Output: Age must be 18 or older</a:t>
            </a:r>
          </a:p>
          <a:p>
            <a:r>
              <a:rPr lang="en-IN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427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CF7C-848F-E10A-D201-C3C1EB77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" y="164255"/>
            <a:ext cx="10515600" cy="1325563"/>
          </a:xfrm>
        </p:spPr>
        <p:txBody>
          <a:bodyPr/>
          <a:lstStyle/>
          <a:p>
            <a: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Catching an Exception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E015-135C-0ED8-C7E4-FEE85E65C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E3085D-EDC5-7D1D-6B1C-DE50CEA9B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72" y="827036"/>
            <a:ext cx="121920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Catching Exceptions: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catch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block catches exceptions thrown in the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try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block and allows error handling.</a:t>
            </a:r>
            <a:endParaRPr kumimoji="0" lang="en-US" altLang="en-US" sz="3200" b="0" i="0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u="sng" dirty="0">
                <a:solidFill>
                  <a:srgbClr val="FFFF00"/>
                </a:solidFill>
                <a:latin typeface="Arial" panose="020B0604020202020204" pitchFamily="34" charset="0"/>
              </a:rPr>
              <a:t>Example: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 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$file = fopen("nonexistent_file.txt", "r");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} catch (Exception $e) 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echo "Error: " . $e-&gt;getMessage();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Arial" panose="020B0604020202020204" pitchFamily="34" charset="0"/>
              </a:rPr>
              <a:t>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 Error: Failed to open stream: No such file or directory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973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041D-F088-FD59-9F8C-A6A6E625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18" y="-91298"/>
            <a:ext cx="10515600" cy="1325563"/>
          </a:xfrm>
        </p:spPr>
        <p:txBody>
          <a:bodyPr/>
          <a:lstStyle/>
          <a:p>
            <a: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Exception Object Methods</a:t>
            </a:r>
            <a:b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</a:br>
            <a:endParaRPr lang="en-IN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C14C2-4270-5F4F-F2ED-ED933EB0D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944" y="424587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C9DB3F-55F6-F3DF-019C-5BB63B6E5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4039" y="675513"/>
            <a:ext cx="12556039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   Common Methods of Exception Class: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getMessage()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:Returns a string message describing the error.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getCode()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Returns the exception code (useful for categorizing types of exceptions).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getFile()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Shows the file where the exception occurred.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getLine()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Shows the line number where the exception was thrown.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3200" u="sng" dirty="0">
                <a:solidFill>
                  <a:srgbClr val="FFFF00"/>
                </a:solidFill>
                <a:latin typeface="Arial" panose="020B0604020202020204" pitchFamily="34" charset="0"/>
              </a:rPr>
              <a:t>Example 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 {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throw new Exception("Custom error occurred");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} catch (Exception $e) {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echo "Error in file " . $e-&gt;getFile() . " on line " .                                              $e-&gt;getLine() . ": " . $e-&gt;getMessage();  }     </a:t>
            </a:r>
          </a:p>
        </p:txBody>
      </p:sp>
    </p:spTree>
    <p:extLst>
      <p:ext uri="{BB962C8B-B14F-4D97-AF65-F5344CB8AC3E}">
        <p14:creationId xmlns:p14="http://schemas.microsoft.com/office/powerpoint/2010/main" val="3084916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7FE534-BE35-74AA-143D-B3C87B3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00" y="41414"/>
            <a:ext cx="10515600" cy="1325563"/>
          </a:xfrm>
        </p:spPr>
        <p:txBody>
          <a:bodyPr/>
          <a:lstStyle/>
          <a:p>
            <a: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Multiple Catch Blocks</a:t>
            </a:r>
            <a:b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</a:br>
            <a:endParaRPr lang="en-IN" u="sng" dirty="0">
              <a:solidFill>
                <a:srgbClr val="7030A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A3341F-6A35-5882-0BF2-A9A7E8FBB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B488620-B584-2E6A-807C-EF29D999D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1" y="681037"/>
            <a:ext cx="12183139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Catching Different Types of Exceptions: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PHP allows multiple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catch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blocks to handle different types of exceptions. The order of the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catch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blocks is important: more specific exceptions should be caught first.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u="sng" dirty="0">
                <a:solidFill>
                  <a:srgbClr val="FFFF00"/>
                </a:solidFill>
              </a:rPr>
              <a:t>Example :</a:t>
            </a:r>
            <a:endParaRPr kumimoji="0" lang="en-US" altLang="en-US" sz="3200" b="0" i="0" u="sng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throw new InvalidArgumentException("Invalid argument passed");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 catch (InvalidArgumentException $e)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echo "Caught InvalidArgumentException: " . $e-&gt;getMessage();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 catch (Exception $e)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echo "Caught general Exception: " . $e-&gt;getMessage();</a:t>
            </a:r>
            <a:r>
              <a:rPr lang="en-US" altLang="en-US" sz="3200" dirty="0">
                <a:latin typeface="Arial" panose="020B0604020202020204" pitchFamily="34" charset="0"/>
              </a:rPr>
              <a:t>   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984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6D1F-0DEC-0345-D142-4C32D37F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8" y="-53705"/>
            <a:ext cx="10515600" cy="1325563"/>
          </a:xfrm>
        </p:spPr>
        <p:txBody>
          <a:bodyPr/>
          <a:lstStyle/>
          <a:p>
            <a:r>
              <a:rPr lang="en-IN" b="1" u="sng" dirty="0">
                <a:solidFill>
                  <a:srgbClr val="FF0000"/>
                </a:solidFill>
              </a:rPr>
              <a:t>Custom</a:t>
            </a:r>
            <a:r>
              <a:rPr lang="en-IN" u="sng" dirty="0">
                <a:solidFill>
                  <a:srgbClr val="FF0000"/>
                </a:solidFill>
              </a:rPr>
              <a:t> </a:t>
            </a:r>
            <a:r>
              <a:rPr lang="en-IN" b="1" u="sng" dirty="0">
                <a:solidFill>
                  <a:srgbClr val="FF0000"/>
                </a:solidFill>
              </a:rPr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1A09-B465-499C-E21C-F63AF482E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912" y="401593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88D68B-3C8D-2404-4B45-A285C4EBF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56" y="1073918"/>
            <a:ext cx="1189428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PHP, you can create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 exceptions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extending the built-in Exception class. This allows you to define your own exception types, handle them specifically, and add additional functionality if needed.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Creating and using custom exceptions in PHP gives you more control over how errors are handled in your application.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Creating a Custom Exception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create a custom exception, you'll need to define a class that extends the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Exception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(or one of its subclasses).</a:t>
            </a:r>
          </a:p>
        </p:txBody>
      </p:sp>
    </p:spTree>
    <p:extLst>
      <p:ext uri="{BB962C8B-B14F-4D97-AF65-F5344CB8AC3E}">
        <p14:creationId xmlns:p14="http://schemas.microsoft.com/office/powerpoint/2010/main" val="3680490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549CE8-8813-1657-6247-B7FE25D868F6}"/>
              </a:ext>
            </a:extLst>
          </p:cNvPr>
          <p:cNvSpPr txBox="1"/>
          <p:nvPr/>
        </p:nvSpPr>
        <p:spPr>
          <a:xfrm>
            <a:off x="284420" y="94059"/>
            <a:ext cx="11907579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u="sng" dirty="0">
                <a:solidFill>
                  <a:srgbClr val="FFFF00"/>
                </a:solidFill>
              </a:rPr>
              <a:t>Example:</a:t>
            </a:r>
          </a:p>
          <a:p>
            <a:r>
              <a:rPr lang="en-IN" sz="3200" dirty="0"/>
              <a:t>class MyCustomException extends Exception {</a:t>
            </a:r>
          </a:p>
          <a:p>
            <a:r>
              <a:rPr lang="en-IN" sz="3200" dirty="0"/>
              <a:t>    public function customMessage() {</a:t>
            </a:r>
          </a:p>
          <a:p>
            <a:r>
              <a:rPr lang="en-IN" sz="3200" dirty="0"/>
              <a:t>        return "This is a custom exception!";</a:t>
            </a:r>
          </a:p>
          <a:p>
            <a:r>
              <a:rPr lang="en-IN" sz="3200" dirty="0"/>
              <a:t>    }</a:t>
            </a:r>
          </a:p>
          <a:p>
            <a:r>
              <a:rPr lang="en-IN" sz="3200" dirty="0"/>
              <a:t>}</a:t>
            </a:r>
          </a:p>
          <a:p>
            <a:r>
              <a:rPr lang="en-IN" sz="3200" dirty="0"/>
              <a:t>try {</a:t>
            </a:r>
          </a:p>
          <a:p>
            <a:r>
              <a:rPr lang="en-IN" sz="3200" dirty="0"/>
              <a:t>    throw new MyCustomException("Custom error occurred");</a:t>
            </a:r>
          </a:p>
          <a:p>
            <a:r>
              <a:rPr lang="en-IN" sz="3200" dirty="0"/>
              <a:t>} catch (MyCustomException $e) {</a:t>
            </a:r>
          </a:p>
          <a:p>
            <a:r>
              <a:rPr lang="en-IN" sz="3200" dirty="0"/>
              <a:t>    echo $e-&gt;customMessage();  </a:t>
            </a:r>
          </a:p>
          <a:p>
            <a:r>
              <a:rPr lang="en-IN" sz="3200" dirty="0"/>
              <a:t>}</a:t>
            </a:r>
          </a:p>
          <a:p>
            <a:r>
              <a:rPr lang="en-IN" sz="3200" dirty="0"/>
              <a:t>           Output: This is a custom exception!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9750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1E8E-12A9-DC15-9C47-7A39055D8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120576"/>
            <a:ext cx="10515600" cy="1325563"/>
          </a:xfrm>
        </p:spPr>
        <p:txBody>
          <a:bodyPr/>
          <a:lstStyle/>
          <a:p>
            <a: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Finally Block</a:t>
            </a:r>
            <a:b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</a:br>
            <a:endParaRPr lang="en-IN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8BBD-34B0-F974-8325-00EDB80F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503" y="41647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45C88D-AD7E-EDA1-9067-682B8ABEA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149"/>
            <a:ext cx="11766697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Purpose of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finally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finally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block ensures that code runs regardless of whether an exception was thrown or not.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closing resources (e.g., database connections, file handles) even in case of errors.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sng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Syntax: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 {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// Some risky code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} catch (Exception $e) {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// Handle exception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} finally {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// Always execute this block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echo "This will always run";</a:t>
            </a:r>
            <a:r>
              <a:rPr lang="en-US" altLang="en-US" sz="3200" dirty="0">
                <a:latin typeface="Arial" panose="020B0604020202020204" pitchFamily="34" charset="0"/>
              </a:rPr>
              <a:t>  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901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F706E9-B039-BA7D-5776-F6ACF295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b="1" u="sng" dirty="0">
                <a:solidFill>
                  <a:srgbClr val="FF0000"/>
                </a:solidFill>
              </a:rPr>
              <a:t>Basic Exception Handling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E53743-42DD-B5D2-37A4-3E452B24B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16" y="762092"/>
            <a:ext cx="1158771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&lt;?php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try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// Code that could throw different exceptions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$age = -1;  // Invalid age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if ($age &lt; 0)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throw new Exception("Age cannot be negative");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echo "Valid age: " . $age;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 catch (Exception $e)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echo "Caught exception: " . $e-&gt;getMessage();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                                                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Caught exception: Age cannot be negative   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?&gt;                                              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281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19F9-B12C-9AA6-495B-4D8717FE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311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Best Practices for Exception Handling </a:t>
            </a:r>
            <a:b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</a:br>
            <a:endParaRPr lang="en-IN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0FE71-3C4F-F0F5-D423-90F2D4265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051" y="535563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FDE2F7-7481-8966-9566-67788AB8B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51" y="511568"/>
            <a:ext cx="10342896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Exceptions for Exceptional Cases Only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Catch Specific Exceptions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Don’t Catch Exceptions You Can’t Handle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Useful Error Messages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Custom Exception Classes for Specific Errors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finally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Cleanup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Don’t Use Exceptions for Control Flow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Swallowing Exceptions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Exception Chaining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 Exceptions Properly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Type Hints for Arguments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45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46AE-C115-7041-5CF3-D30F2808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1" y="9931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Common Mistakes in Exception Handling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D0F2-3F52-2A09-1997-68647701E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21" y="558431"/>
            <a:ext cx="10515600" cy="57411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100" b="1" u="sng" dirty="0">
                <a:solidFill>
                  <a:srgbClr val="FFFF00"/>
                </a:solidFill>
              </a:rPr>
              <a:t>Mistakes to Avoid:</a:t>
            </a:r>
            <a:endParaRPr lang="en-US" sz="4100" u="sng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100" dirty="0"/>
              <a:t>Catching generic exceptions without inspecting the actual error.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100" dirty="0"/>
              <a:t>Ignoring exceptions or suppressing them.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100" dirty="0"/>
              <a:t>Overusing exceptions for control flow rather than real errors.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100" dirty="0"/>
              <a:t>Not logging exceptions, which can hinder debugging.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100" dirty="0"/>
              <a:t>Suppressing exceptions without logging them.</a:t>
            </a:r>
          </a:p>
          <a:p>
            <a:pPr marL="457200" lvl="1" indent="0">
              <a:buNone/>
            </a:pPr>
            <a:endParaRPr lang="en-US" sz="4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100" b="1" u="sng" dirty="0">
                <a:solidFill>
                  <a:srgbClr val="FFFF00"/>
                </a:solidFill>
              </a:rPr>
              <a:t>Example:</a:t>
            </a:r>
            <a:endParaRPr lang="en-US" sz="4100" u="sng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100" dirty="0"/>
              <a:t>Don’t use exceptions to control logic, like using them for checking form inputs.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15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8D0D-FF21-3DB1-9DC8-EE03B22A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70" y="18255"/>
            <a:ext cx="10515600" cy="1325563"/>
          </a:xfrm>
        </p:spPr>
        <p:txBody>
          <a:bodyPr/>
          <a:lstStyle/>
          <a:p>
            <a:r>
              <a:rPr lang="en-IN" u="sng" dirty="0">
                <a:solidFill>
                  <a:srgbClr val="FF0000"/>
                </a:solidFill>
              </a:rPr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33CA-77C8-D13A-3EB4-D32170AF6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270" y="807016"/>
            <a:ext cx="10515600" cy="5487711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/>
              <a:t>Introduction to Exception Handling</a:t>
            </a:r>
          </a:p>
          <a:p>
            <a:r>
              <a:rPr lang="en-IN" sz="3200" dirty="0"/>
              <a:t>What is an Exception?</a:t>
            </a:r>
          </a:p>
          <a:p>
            <a:r>
              <a:rPr lang="en-IN" sz="3200" dirty="0"/>
              <a:t>Why use Exception Handling?</a:t>
            </a:r>
          </a:p>
          <a:p>
            <a:r>
              <a:rPr lang="en-IN" sz="3200" dirty="0"/>
              <a:t>Basic Syntax of Exception Handling</a:t>
            </a:r>
          </a:p>
          <a:p>
            <a:r>
              <a:rPr lang="en-IN" sz="3200" dirty="0"/>
              <a:t>Throwing an Exception</a:t>
            </a:r>
          </a:p>
          <a:p>
            <a:r>
              <a:rPr lang="en-IN" sz="3200" dirty="0"/>
              <a:t>Catching an Exception</a:t>
            </a:r>
          </a:p>
          <a:p>
            <a:r>
              <a:rPr lang="en-IN" sz="3200" dirty="0"/>
              <a:t>Exception Object Methods</a:t>
            </a:r>
          </a:p>
          <a:p>
            <a:r>
              <a:rPr lang="en-IN" sz="3200" dirty="0"/>
              <a:t>Multiple Catch Blocks</a:t>
            </a:r>
          </a:p>
          <a:p>
            <a:r>
              <a:rPr lang="en-IN" sz="3200" dirty="0"/>
              <a:t>Custom Exceptions</a:t>
            </a:r>
          </a:p>
          <a:p>
            <a:r>
              <a:rPr lang="en-IN" sz="3200" dirty="0"/>
              <a:t>Finally Block</a:t>
            </a:r>
          </a:p>
          <a:p>
            <a:r>
              <a:rPr lang="en-IN" sz="3200" dirty="0"/>
              <a:t>Best Practices &amp; Common Mistakes in Exception Handling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887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A285-D7A6-F40E-821C-A15330C40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74" y="-92075"/>
            <a:ext cx="10515600" cy="1325563"/>
          </a:xfrm>
        </p:spPr>
        <p:txBody>
          <a:bodyPr/>
          <a:lstStyle/>
          <a:p>
            <a:r>
              <a:rPr lang="en-IN" u="sng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78A1-2783-9B64-3194-4B1E80916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48" y="370024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48659A-5023-08AE-635E-32F7E8160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74" y="812926"/>
            <a:ext cx="11917326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Key Takeaways:</a:t>
            </a:r>
            <a:endParaRPr kumimoji="0" lang="en-US" altLang="en-US" sz="3200" b="0" i="0" u="sng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Exception handling improves the reliability and maintainability of PHP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using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try-catch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blocks, developers can handle errors gracefully, making apps more resilient.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Always log and clean up after exceptions are caught.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Final Thought:</a:t>
            </a:r>
            <a:endParaRPr kumimoji="0" lang="en-US" altLang="en-US" sz="3200" b="0" i="0" u="sng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Professional applications need proper exception handling to ensure they behave correctly even when errors occur.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99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94811A-F22F-E754-B65A-5659952D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953" y="2247088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IN" sz="8000" dirty="0"/>
              <a:t>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408899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7B72-0802-CBBE-EDE7-B35D24E9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</a:rPr>
              <a:t>Introduction to Exception Handling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2FC7CA-A003-BEB8-9315-C5C249CC3C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4413" y="662781"/>
            <a:ext cx="11584129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What is Exception Handling? 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Exception handling is a mechanism that allows a program to   deal with unexpected conditions (errors) without crashing.</a:t>
            </a:r>
            <a:endParaRPr kumimoji="0" lang="en-US" altLang="en-US" sz="3200" b="1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PHP uses exceptions to handle errors more gracefully  compared to traditional error-handling methods like die() or exit() 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Why it’s Important: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separate error logic from business logic.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detailed error information for debugging.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Makes applications more resilient and user-friendly.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68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E0A1-F316-B876-6615-B5686C69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38" y="2078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0" lang="en-US" altLang="en-US" sz="53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What is an Exception?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8294C2-32ED-76AF-12C3-608ED053C4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196645" y="953861"/>
            <a:ext cx="11464413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Definition: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exception is a runtime error that can be caught and handled.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an object derived from PHP’s Exception class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Key Properties of an Exception: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Describes the error.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unique code representing the error type.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&amp; Line: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Where the error occurred in the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9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A86B5E-596B-98F4-F067-17DCC895B005}"/>
              </a:ext>
            </a:extLst>
          </p:cNvPr>
          <p:cNvSpPr txBox="1"/>
          <p:nvPr/>
        </p:nvSpPr>
        <p:spPr>
          <a:xfrm>
            <a:off x="265471" y="335845"/>
            <a:ext cx="1223133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FFFF00"/>
                </a:solidFill>
              </a:rPr>
              <a:t>Example:</a:t>
            </a:r>
          </a:p>
          <a:p>
            <a:r>
              <a:rPr lang="en-US" sz="4400" dirty="0"/>
              <a:t>try {</a:t>
            </a:r>
          </a:p>
          <a:p>
            <a:r>
              <a:rPr lang="en-US" sz="4400" dirty="0"/>
              <a:t>    throw new Exception("Something went wrong!");</a:t>
            </a:r>
          </a:p>
          <a:p>
            <a:r>
              <a:rPr lang="en-US" sz="4400" dirty="0"/>
              <a:t>} catch (Exception $e) {</a:t>
            </a:r>
          </a:p>
          <a:p>
            <a:r>
              <a:rPr lang="en-US" sz="4400" dirty="0"/>
              <a:t>    echo $e-&gt;getMessage(); </a:t>
            </a:r>
          </a:p>
          <a:p>
            <a:r>
              <a:rPr lang="en-US" sz="4400" dirty="0"/>
              <a:t>}</a:t>
            </a:r>
          </a:p>
          <a:p>
            <a:endParaRPr lang="en-US" sz="4400" dirty="0"/>
          </a:p>
          <a:p>
            <a:r>
              <a:rPr lang="en-US" sz="4400" dirty="0"/>
              <a:t> Output: Something went wrong!</a:t>
            </a: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31531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557F5E-1107-70D8-202D-CE5F867A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12" y="0"/>
            <a:ext cx="10515600" cy="1422446"/>
          </a:xfrm>
        </p:spPr>
        <p:txBody>
          <a:bodyPr/>
          <a:lstStyle/>
          <a:p>
            <a: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Why Use Exception Handling?</a:t>
            </a:r>
            <a:br>
              <a:rPr kumimoji="0" lang="en-US" altLang="en-US" sz="4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6B67000-D799-B56B-4641-D815A83CEA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3012" y="430140"/>
            <a:ext cx="11805976" cy="677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Traditional Error Handling: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PHP, many developers initially rely on functions like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die()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exit()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handle errors, which can stop script execution abruptly and don't offer much flexibility.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Benefits of Exceptions: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Maintainability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Keep error handling separate from business logic.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Error Tracking: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Capture details like error messages, file, and line numbers.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Debugging: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Easier to track errors, especially in larger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1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B540-E7CD-DB4B-8D22-853A7AC6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75" y="116550"/>
            <a:ext cx="10515600" cy="1325563"/>
          </a:xfrm>
        </p:spPr>
        <p:txBody>
          <a:bodyPr/>
          <a:lstStyle/>
          <a:p>
            <a: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Basic Syntax of Exception Handling</a:t>
            </a:r>
            <a:b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</a:br>
            <a:endParaRPr lang="en-IN" u="sng" dirty="0">
              <a:solidFill>
                <a:srgbClr val="7030A0"/>
              </a:solidFill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1C2737D-B88E-55AE-5CCD-1E22B45F66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357485"/>
            <a:ext cx="2984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D734AFCF-85D7-DFD3-EF69-AE7C81C38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75" y="3469189"/>
            <a:ext cx="11495369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sng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Syntax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try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// Code that may throw an exception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catch (Exception $e)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// Handle the exception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ACAB541A-66D8-3D74-41E9-C0DB0067A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0" y="773563"/>
            <a:ext cx="11870385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Exception handling in PHP is done using the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catch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               optionally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finally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blocks.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try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Contains the code that might throw an exception.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catch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Catches exceptions thrown in the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block.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finally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(optional) Always executes, regardless of whether an exception was thrown or not.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07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6858A0-DA5F-5463-C9E5-2B598E002B24}"/>
              </a:ext>
            </a:extLst>
          </p:cNvPr>
          <p:cNvSpPr txBox="1"/>
          <p:nvPr/>
        </p:nvSpPr>
        <p:spPr>
          <a:xfrm>
            <a:off x="774192" y="1447853"/>
            <a:ext cx="1064361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try {</a:t>
            </a:r>
          </a:p>
          <a:p>
            <a:r>
              <a:rPr lang="en-US" sz="3200" dirty="0"/>
              <a:t>    if ($num == 0) {</a:t>
            </a:r>
          </a:p>
          <a:p>
            <a:r>
              <a:rPr lang="en-US" sz="3200" dirty="0"/>
              <a:t>        throw new Exception("Division by zero error.");</a:t>
            </a:r>
          </a:p>
          <a:p>
            <a:r>
              <a:rPr lang="en-US" sz="3200" dirty="0"/>
              <a:t>    }</a:t>
            </a:r>
          </a:p>
          <a:p>
            <a:r>
              <a:rPr lang="en-US" sz="3200" dirty="0"/>
              <a:t>    $result = 10 / $num;</a:t>
            </a:r>
          </a:p>
          <a:p>
            <a:r>
              <a:rPr lang="en-US" sz="3200" dirty="0"/>
              <a:t>} catch (Exception $e) {</a:t>
            </a:r>
          </a:p>
          <a:p>
            <a:r>
              <a:rPr lang="en-US" sz="3200" dirty="0"/>
              <a:t>    echo "Caught Exception: " . $e-&gt;getMessage();</a:t>
            </a:r>
          </a:p>
          <a:p>
            <a:r>
              <a:rPr lang="en-US" sz="3200" dirty="0"/>
              <a:t>}</a:t>
            </a:r>
          </a:p>
          <a:p>
            <a:r>
              <a:rPr lang="en-US" sz="3200" dirty="0">
                <a:solidFill>
                  <a:srgbClr val="00B050"/>
                </a:solidFill>
              </a:rPr>
              <a:t>OUTPUT- </a:t>
            </a:r>
            <a:r>
              <a:rPr lang="en-US" sz="3200" dirty="0"/>
              <a:t>Caught Exception: Division by zero error.</a:t>
            </a:r>
          </a:p>
          <a:p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5F70B-55EB-A419-79B4-D5BAB62037FE}"/>
              </a:ext>
            </a:extLst>
          </p:cNvPr>
          <p:cNvSpPr txBox="1"/>
          <p:nvPr/>
        </p:nvSpPr>
        <p:spPr>
          <a:xfrm>
            <a:off x="85344" y="64512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FFFF00"/>
                </a:solidFill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779813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01FC-E440-249B-3B2D-353B722A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543"/>
            <a:ext cx="10515600" cy="1325563"/>
          </a:xfrm>
        </p:spPr>
        <p:txBody>
          <a:bodyPr/>
          <a:lstStyle/>
          <a:p>
            <a: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Throwing an Exception</a:t>
            </a:r>
            <a:b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559D6-4002-47A7-C880-8B25F1730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568" y="404456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EBAA9E-9BE0-6E8C-84E0-938B61568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4" y="363915"/>
            <a:ext cx="12045696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Throwing Exceptions:</a:t>
            </a:r>
            <a:endParaRPr kumimoji="0" lang="en-US" altLang="en-US" sz="3200" b="0" i="0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PHP allows you to throw exceptions manually using the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throw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keyword. This is useful when you want to raise an exception based on certain conditions in your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sng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throw new Exception("Custom error message");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9AC628-4F96-E3A3-85D1-201B0E34A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32" y="2997738"/>
            <a:ext cx="1129302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throw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explicitly create exceptions using the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throw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783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</TotalTime>
  <Words>1405</Words>
  <Application>Microsoft Office PowerPoint</Application>
  <PresentationFormat>Widescreen</PresentationFormat>
  <Paragraphs>217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Unicode MS</vt:lpstr>
      <vt:lpstr>Century Gothic</vt:lpstr>
      <vt:lpstr>Wingdings 3</vt:lpstr>
      <vt:lpstr>Ion</vt:lpstr>
      <vt:lpstr>EXCEPTION HANDLING IN PHP</vt:lpstr>
      <vt:lpstr>Contents:</vt:lpstr>
      <vt:lpstr>Introduction to Exception Handling</vt:lpstr>
      <vt:lpstr>What is an Exception? </vt:lpstr>
      <vt:lpstr>PowerPoint Presentation</vt:lpstr>
      <vt:lpstr>Why Use Exception Handling? </vt:lpstr>
      <vt:lpstr>Basic Syntax of Exception Handling </vt:lpstr>
      <vt:lpstr>PowerPoint Presentation</vt:lpstr>
      <vt:lpstr>Throwing an Exception </vt:lpstr>
      <vt:lpstr>PowerPoint Presentation</vt:lpstr>
      <vt:lpstr>Catching an Exception </vt:lpstr>
      <vt:lpstr>Exception Object Methods </vt:lpstr>
      <vt:lpstr>Multiple Catch Blocks </vt:lpstr>
      <vt:lpstr>Custom Exceptions</vt:lpstr>
      <vt:lpstr>PowerPoint Presentation</vt:lpstr>
      <vt:lpstr>Finally Block </vt:lpstr>
      <vt:lpstr>Basic Exception Handling</vt:lpstr>
      <vt:lpstr>Best Practices for Exception Handling  </vt:lpstr>
      <vt:lpstr>Common Mistakes in Exception Handling </vt:lpstr>
      <vt:lpstr>Conclusion</vt:lpstr>
      <vt:lpstr>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 Charan</dc:creator>
  <cp:lastModifiedBy>Abhi Charan</cp:lastModifiedBy>
  <cp:revision>1</cp:revision>
  <dcterms:created xsi:type="dcterms:W3CDTF">2024-11-17T08:02:17Z</dcterms:created>
  <dcterms:modified xsi:type="dcterms:W3CDTF">2024-11-17T10:57:54Z</dcterms:modified>
</cp:coreProperties>
</file>