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73" r:id="rId5"/>
    <p:sldId id="274" r:id="rId6"/>
    <p:sldId id="261" r:id="rId7"/>
    <p:sldId id="266" r:id="rId8"/>
    <p:sldId id="267" r:id="rId9"/>
    <p:sldId id="268" r:id="rId10"/>
    <p:sldId id="269" r:id="rId11"/>
    <p:sldId id="262" r:id="rId12"/>
    <p:sldId id="270" r:id="rId13"/>
    <p:sldId id="271" r:id="rId14"/>
    <p:sldId id="272" r:id="rId15"/>
    <p:sldId id="263" r:id="rId16"/>
    <p:sldId id="264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9" d="100"/>
          <a:sy n="59" d="100"/>
        </p:scale>
        <p:origin x="150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7DB-C048-47BA-91D8-A785A35B9C47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1E0EE-0045-48B5-9915-60FD38A9E74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1E0EE-0045-48B5-9915-60FD38A9E7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84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1E0EE-0045-48B5-9915-60FD38A9E7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1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5216-BB4E-4ABC-970B-D5CCAF6D94DD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4E7E-2B5C-495B-8F8C-D70CAD028A2D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D2E1-F621-4D4D-A244-1ABE363098E1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51BD-B6C5-43E3-AC66-7158B05FEC5D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84DB-835C-495D-884A-DAA788A95E42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ED23-0B03-446C-8F88-DCD1E39A7EEF}" type="datetime1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83A8-ED07-428E-A2A3-DEEF28B83342}" type="datetime1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3AF9-67C0-441E-8480-1C08520EAA57}" type="datetime1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9E66-A4D9-4211-8241-8DE469807BE6}" type="datetime1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0ACA-495D-4EE6-B581-CC188B8318E3}" type="datetime1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5D15-D71B-48AE-B62E-E470B23CE658}" type="datetime1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AC898-A770-4670-9AAA-D1C716A92642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FE371-8602-434E-A03A-183DD7E4EE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495800"/>
            <a:ext cx="8001000" cy="1676400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/>
              <a:t>Inumella Chaitanya, Indeevar Madapakula, Subham Kumar Gupta, Thara S Dept of Computer Science and Engineering </a:t>
            </a:r>
          </a:p>
          <a:p>
            <a:r>
              <a:rPr lang="en-US" sz="8000" dirty="0"/>
              <a:t>Amrita Vishwa Vidyapeetham Amritapuri, India </a:t>
            </a:r>
          </a:p>
          <a:p>
            <a:endParaRPr lang="en-US" sz="8000" dirty="0"/>
          </a:p>
          <a:p>
            <a:r>
              <a:rPr lang="en-US" sz="8000" dirty="0"/>
              <a:t>ichaitanya234@gmail.com, iindeevar129@gmail.com, subhamg145@gmail.com, thara@am.amrita.edu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1524000"/>
            <a:ext cx="8001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latin typeface="+mj-lt"/>
              </a:rPr>
              <a:t>Word Level Language Identiﬁcation in Code-Mixed Data using Word Embedding Methods for               Indian Languages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33400"/>
            <a:ext cx="57912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99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36" y="76200"/>
            <a:ext cx="4495800" cy="762000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en-US" dirty="0"/>
              <a:t>Experimental Results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8686800" cy="6019800"/>
          </a:xfrm>
        </p:spPr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r>
              <a:rPr lang="en-US" sz="2400" dirty="0"/>
              <a:t>Data set description</a:t>
            </a:r>
          </a:p>
          <a:p>
            <a:pPr algn="just"/>
            <a:r>
              <a:rPr lang="en-US" sz="2000" dirty="0"/>
              <a:t>The ICON 2016 dataset is used for our project. It consists training data of social media sites like Facebook(1K),Twitter(1K), WhatsApp (1K) for Hindi-English language pair. </a:t>
            </a:r>
          </a:p>
          <a:p>
            <a:pPr algn="just"/>
            <a:r>
              <a:rPr lang="en-US" sz="2000" dirty="0"/>
              <a:t>For example, Consider the sentence</a:t>
            </a:r>
          </a:p>
          <a:p>
            <a:pPr marL="0" indent="0" algn="just">
              <a:buNone/>
            </a:pPr>
            <a:r>
              <a:rPr lang="en-US" sz="2000" dirty="0"/>
              <a:t>		 “</a:t>
            </a:r>
            <a:r>
              <a:rPr lang="en-US" sz="2000" dirty="0" err="1"/>
              <a:t>Yaar</a:t>
            </a:r>
            <a:r>
              <a:rPr lang="en-US" sz="2000" dirty="0"/>
              <a:t>, </a:t>
            </a:r>
            <a:r>
              <a:rPr lang="en-US" sz="2000" dirty="0" err="1"/>
              <a:t>tu</a:t>
            </a:r>
            <a:r>
              <a:rPr lang="en-US" sz="2000" dirty="0"/>
              <a:t> god </a:t>
            </a:r>
            <a:r>
              <a:rPr lang="en-US" sz="2000" dirty="0" err="1"/>
              <a:t>hai</a:t>
            </a:r>
            <a:r>
              <a:rPr lang="en-US" sz="2000" dirty="0"/>
              <a:t>”. </a:t>
            </a:r>
          </a:p>
          <a:p>
            <a:pPr algn="just"/>
            <a:r>
              <a:rPr lang="en-US" sz="2000" dirty="0"/>
              <a:t>Words in this text, are: </a:t>
            </a:r>
            <a:r>
              <a:rPr lang="en-US" sz="2000" dirty="0" err="1"/>
              <a:t>Yaar</a:t>
            </a:r>
            <a:r>
              <a:rPr lang="en-US" sz="2000" dirty="0"/>
              <a:t>, </a:t>
            </a:r>
            <a:r>
              <a:rPr lang="en-US" sz="2000" dirty="0" err="1"/>
              <a:t>tu</a:t>
            </a:r>
            <a:r>
              <a:rPr lang="en-US" sz="2000" dirty="0"/>
              <a:t>, god, </a:t>
            </a:r>
            <a:r>
              <a:rPr lang="en-US" sz="2000" dirty="0" err="1"/>
              <a:t>hai</a:t>
            </a:r>
            <a:r>
              <a:rPr lang="en-US" sz="2000" dirty="0"/>
              <a:t>. Despite the fact that code-mixing is a   natural practice for multilingual, we are unaware of the distribution proﬁle of code-mixing in any social-media corpus. 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    The dataset is described as shown below</a:t>
            </a:r>
          </a:p>
          <a:p>
            <a:pPr marL="0" indent="0" algn="just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581382"/>
              </p:ext>
            </p:extLst>
          </p:nvPr>
        </p:nvGraphicFramePr>
        <p:xfrm>
          <a:off x="304800" y="4953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13095113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802693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0956067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25116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 of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Languages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 of entities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910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Word2Vec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HIN,ENG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010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459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-13855"/>
            <a:ext cx="8686800" cy="6858000"/>
          </a:xfrm>
        </p:spPr>
        <p:txBody>
          <a:bodyPr/>
          <a:lstStyle/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2. Results</a:t>
            </a:r>
          </a:p>
          <a:p>
            <a:pPr algn="just"/>
            <a:r>
              <a:rPr lang="en-US" sz="2000" dirty="0"/>
              <a:t>The ﬁrst stage of our work starts with pre-processing of data, </a:t>
            </a:r>
            <a:r>
              <a:rPr lang="en-US" sz="2000" dirty="0" err="1"/>
              <a:t>i.e</a:t>
            </a:r>
            <a:r>
              <a:rPr lang="en-US" sz="2000" dirty="0"/>
              <a:t> removing the unwanted data like emoji's, hypertext links, etc. This process is achieved by   using NLTK packages in python.</a:t>
            </a:r>
          </a:p>
          <a:p>
            <a:pPr algn="just"/>
            <a:r>
              <a:rPr lang="en-IN" sz="2000" dirty="0">
                <a:ea typeface="Calibri" panose="020F0502020204030204" pitchFamily="34" charset="0"/>
                <a:cs typeface="Times New Roman" panose="02020603050405020304" pitchFamily="18" charset="0"/>
              </a:rPr>
              <a:t>This pre-processed data is given as an input to Word2Vec algorithm. The feature vectors for a dimension of 100 with a learning rate of 0.000001 with window size of 5 were generated for CBOW and Skip-gram algorithms separately.</a:t>
            </a:r>
          </a:p>
          <a:p>
            <a:pPr algn="just"/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There were totally 6291 unique words generated by this algorithm. These feature vectors were combined with their corresponding labels into a CSV ﬁle as shown below</a:t>
            </a:r>
            <a:endParaRPr lang="en-IN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038601"/>
            <a:ext cx="7772400" cy="253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81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t>13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35527" y="638975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below chart shows the accuracy of Word2Vec models i.e. CBOW and Skip-Gram models at different dimensions ranging from 50 to 1000.</a:t>
            </a:r>
            <a:endParaRPr lang="en-IN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366764"/>
            <a:ext cx="7315200" cy="234265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5527" y="3794081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below chart shows a plot of accuracy versus execution time.</a:t>
            </a:r>
            <a:endParaRPr lang="en-IN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4163412"/>
            <a:ext cx="6858000" cy="269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92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sz="2000" dirty="0"/>
          </a:p>
          <a:p>
            <a:r>
              <a:rPr lang="en-IN" sz="2000" dirty="0"/>
              <a:t>Apart from these we have three evaluation measures i.e. Precision, Recall and        F-Score and these are represented in a bar chart as shown below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CSV ﬁle was given as input to all the six classiﬁers. The cross validation scores of   all the classiﬁers were taken as the accuracy values as tabulated below</a:t>
            </a:r>
          </a:p>
          <a:p>
            <a:endParaRPr lang="en-IN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621292"/>
              </p:ext>
            </p:extLst>
          </p:nvPr>
        </p:nvGraphicFramePr>
        <p:xfrm>
          <a:off x="1066800" y="4064241"/>
          <a:ext cx="6096001" cy="27799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1128">
                  <a:extLst>
                    <a:ext uri="{9D8B030D-6E8A-4147-A177-3AD203B41FA5}">
                      <a16:colId xmlns:a16="http://schemas.microsoft.com/office/drawing/2014/main" val="2188622947"/>
                    </a:ext>
                  </a:extLst>
                </a:gridCol>
                <a:gridCol w="2615061">
                  <a:extLst>
                    <a:ext uri="{9D8B030D-6E8A-4147-A177-3AD203B41FA5}">
                      <a16:colId xmlns:a16="http://schemas.microsoft.com/office/drawing/2014/main" val="483947081"/>
                    </a:ext>
                  </a:extLst>
                </a:gridCol>
                <a:gridCol w="1899812">
                  <a:extLst>
                    <a:ext uri="{9D8B030D-6E8A-4147-A177-3AD203B41FA5}">
                      <a16:colId xmlns:a16="http://schemas.microsoft.com/office/drawing/2014/main" val="2954187278"/>
                    </a:ext>
                  </a:extLst>
                </a:gridCol>
              </a:tblGrid>
              <a:tr h="633091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Classifiers 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Word2Vec using CBOW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Word2Vec using Skip gram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3132888"/>
                  </a:ext>
                </a:extLst>
              </a:tr>
              <a:tr h="203964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SVM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67.33%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67.34%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2881336"/>
                  </a:ext>
                </a:extLst>
              </a:tr>
              <a:tr h="418528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Random Forest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58.76%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59.65%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3545226"/>
                  </a:ext>
                </a:extLst>
              </a:tr>
              <a:tr h="418528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Logistic Regression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58.67%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59.65%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3761008"/>
                  </a:ext>
                </a:extLst>
              </a:tr>
              <a:tr h="203964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GNB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67.19%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66.98%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1737054"/>
                  </a:ext>
                </a:extLst>
              </a:tr>
              <a:tr h="203964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KNN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59.87%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60.45%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5792336"/>
                  </a:ext>
                </a:extLst>
              </a:tr>
              <a:tr h="203964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Ada boost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67.01%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67.28%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2866397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066800"/>
            <a:ext cx="5257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00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55" y="420111"/>
            <a:ext cx="2514600" cy="792162"/>
          </a:xfrm>
        </p:spPr>
        <p:txBody>
          <a:bodyPr>
            <a:normAutofit/>
          </a:bodyPr>
          <a:lstStyle/>
          <a:p>
            <a:pPr marL="514350" indent="-514350"/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458200" cy="3048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Through this paper, we want to prove that Code-Mixing is not a grammar-less phenomenon with the use of Word2Vec which is a word embedding method. Our prime objective of this study was to improve accuracy of the word level identiﬁcation of language in a code-mixed data by using Word2Vec approach. With the use of traditional algorithms we made a comparison study of giving CBOW and Skip-Gram as input to these algorithms at different dimensions. Precision, recall and F-measure were also calculated.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59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418" y="515506"/>
            <a:ext cx="3200400" cy="868362"/>
          </a:xfrm>
        </p:spPr>
        <p:txBody>
          <a:bodyPr>
            <a:normAutofit/>
          </a:bodyPr>
          <a:lstStyle/>
          <a:p>
            <a:pPr marL="514350" indent="-514350"/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01000" cy="762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For future work we could extend it with more Indian Languages and also its accuracy can be enhanced with the help of neural network.</a:t>
            </a: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59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381000"/>
            <a:ext cx="3124200" cy="563562"/>
          </a:xfrm>
        </p:spPr>
        <p:txBody>
          <a:bodyPr>
            <a:normAutofit fontScale="90000"/>
          </a:bodyPr>
          <a:lstStyle/>
          <a:p>
            <a:pPr marL="514350" indent="-514350"/>
            <a:br>
              <a:rPr lang="en-US" dirty="0"/>
            </a:br>
            <a:r>
              <a:rPr lang="en-US" dirty="0"/>
              <a:t>References             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21654"/>
            <a:ext cx="8534400" cy="5289549"/>
          </a:xfrm>
        </p:spPr>
        <p:txBody>
          <a:bodyPr>
            <a:normAutofit fontScale="62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IN" dirty="0"/>
              <a:t>2013. Barman, </a:t>
            </a:r>
            <a:r>
              <a:rPr lang="en-IN" dirty="0" err="1"/>
              <a:t>Utsab</a:t>
            </a:r>
            <a:r>
              <a:rPr lang="en-IN" dirty="0"/>
              <a:t>, </a:t>
            </a:r>
            <a:r>
              <a:rPr lang="en-IN" dirty="0" err="1"/>
              <a:t>Amitava</a:t>
            </a:r>
            <a:r>
              <a:rPr lang="en-IN" dirty="0"/>
              <a:t> Das, Joachim Wagner, and Jennifer Foster. ”Code mixing: A challenge for language identiﬁcation in the language of social media.” In Proceedings of the ﬁrst workshop on computational approaches to code switching, pp. 13-23. 2014.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Das, </a:t>
            </a:r>
            <a:r>
              <a:rPr lang="en-IN" dirty="0" err="1"/>
              <a:t>Amitava</a:t>
            </a:r>
            <a:r>
              <a:rPr lang="en-IN" dirty="0"/>
              <a:t>, and </a:t>
            </a:r>
            <a:r>
              <a:rPr lang="en-IN" dirty="0" err="1"/>
              <a:t>Bjrn</a:t>
            </a:r>
            <a:r>
              <a:rPr lang="en-IN" dirty="0"/>
              <a:t> </a:t>
            </a:r>
            <a:r>
              <a:rPr lang="en-IN" dirty="0" err="1"/>
              <a:t>Gambck</a:t>
            </a:r>
            <a:r>
              <a:rPr lang="en-IN" dirty="0"/>
              <a:t>. ”Identifying languages at the word level in code-mixed </a:t>
            </a:r>
            <a:r>
              <a:rPr lang="en-IN" dirty="0" err="1"/>
              <a:t>indian</a:t>
            </a:r>
            <a:r>
              <a:rPr lang="en-IN" dirty="0"/>
              <a:t> social media text.” (2014).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Rodrigues, Paul, and Sandra </a:t>
            </a:r>
            <a:r>
              <a:rPr lang="en-IN" dirty="0" err="1"/>
              <a:t>Kbler</a:t>
            </a:r>
            <a:r>
              <a:rPr lang="en-IN" dirty="0"/>
              <a:t>. ”Part of Speech Tagging Bilingual Speech Transcripts with </a:t>
            </a:r>
            <a:r>
              <a:rPr lang="en-IN" dirty="0" err="1"/>
              <a:t>Intrasentential</a:t>
            </a:r>
            <a:r>
              <a:rPr lang="en-IN" dirty="0"/>
              <a:t> Model Switching.” In AAAI Spring Symposium: </a:t>
            </a:r>
            <a:r>
              <a:rPr lang="en-IN" dirty="0" err="1"/>
              <a:t>Analyzing</a:t>
            </a:r>
            <a:r>
              <a:rPr lang="en-IN" dirty="0"/>
              <a:t> </a:t>
            </a:r>
            <a:r>
              <a:rPr lang="en-IN" dirty="0" err="1"/>
              <a:t>Microtext</a:t>
            </a:r>
            <a:r>
              <a:rPr lang="en-IN" dirty="0"/>
              <a:t>. 2013.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 Sarkar, Kamal. ”Part-of-speech tagging for code-mixed </a:t>
            </a:r>
            <a:r>
              <a:rPr lang="en-IN" dirty="0" err="1"/>
              <a:t>indian</a:t>
            </a:r>
            <a:r>
              <a:rPr lang="en-IN" dirty="0"/>
              <a:t> social media text at ICON 2015.”arXiv preprint arXiv:1601.01195 (2016).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 err="1"/>
              <a:t>Muysken</a:t>
            </a:r>
            <a:r>
              <a:rPr lang="en-IN" dirty="0"/>
              <a:t>, Pieter </a:t>
            </a:r>
            <a:r>
              <a:rPr lang="en-IN" dirty="0" err="1"/>
              <a:t>Cornelis</a:t>
            </a:r>
            <a:r>
              <a:rPr lang="en-IN" dirty="0"/>
              <a:t>. ”Code-switching and grammatical theory.” (1995).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 Weka 3: Data Mining Software in Java. Available: </a:t>
            </a:r>
            <a:r>
              <a:rPr lang="en-IN" u="sng" dirty="0"/>
              <a:t>http://www.cs.waikato.ac.nz/ml/weka/</a:t>
            </a:r>
            <a:r>
              <a:rPr lang="en-IN" dirty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McCallum, Andrew </a:t>
            </a:r>
            <a:r>
              <a:rPr lang="en-IN" dirty="0" err="1"/>
              <a:t>Kachites</a:t>
            </a:r>
            <a:r>
              <a:rPr lang="en-IN" dirty="0"/>
              <a:t>. ”Mallet: A machine learning for language toolkit.” (2002).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 err="1"/>
              <a:t>Thara</a:t>
            </a:r>
            <a:r>
              <a:rPr lang="en-IN" dirty="0"/>
              <a:t>, S. ”Code-Mixing: A Brief Survey” In Advances in Computing, Communications and Informatics (ICACCI), 2018 International Conference on, pp. IEEE, 2018.</a:t>
            </a:r>
          </a:p>
          <a:p>
            <a:pPr marL="514350" lvl="0" indent="-514350">
              <a:buFont typeface="+mj-lt"/>
              <a:buAutoNum type="arabicPeriod"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5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9360"/>
            <a:ext cx="2057400" cy="868362"/>
          </a:xfrm>
        </p:spPr>
        <p:txBody>
          <a:bodyPr>
            <a:normAutofit/>
          </a:bodyPr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/>
              <a:t>Motivation</a:t>
            </a:r>
          </a:p>
          <a:p>
            <a:pPr marL="514350" indent="-514350"/>
            <a:r>
              <a:rPr lang="en-US" dirty="0"/>
              <a:t>Background information/Related works</a:t>
            </a:r>
          </a:p>
          <a:p>
            <a:pPr marL="514350" indent="-514350"/>
            <a:r>
              <a:rPr lang="en-US" dirty="0"/>
              <a:t>Proposed  Method</a:t>
            </a:r>
          </a:p>
          <a:p>
            <a:pPr marL="514350" indent="-514350"/>
            <a:r>
              <a:rPr lang="en-US" dirty="0"/>
              <a:t>Experimental Results </a:t>
            </a:r>
          </a:p>
          <a:p>
            <a:pPr marL="514350" indent="-514350"/>
            <a:r>
              <a:rPr lang="en-US" dirty="0"/>
              <a:t>Summary</a:t>
            </a:r>
          </a:p>
          <a:p>
            <a:pPr marL="514350" indent="-514350"/>
            <a:r>
              <a:rPr lang="en-US" dirty="0"/>
              <a:t>Future Work</a:t>
            </a:r>
          </a:p>
          <a:p>
            <a:pPr marL="514350" indent="-514350"/>
            <a:r>
              <a:rPr lang="en-US" dirty="0"/>
              <a:t>References            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59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1"/>
            <a:ext cx="2743200" cy="838200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IN" sz="2000" dirty="0"/>
              <a:t>Code mixing can be simply interpreted as mixing of two or more languages in the conduct of communications.</a:t>
            </a:r>
          </a:p>
          <a:p>
            <a:r>
              <a:rPr lang="en-IN" sz="2000" dirty="0"/>
              <a:t>India has 23 official state languages, besides numerous unofficial languages.</a:t>
            </a:r>
          </a:p>
          <a:p>
            <a:r>
              <a:rPr lang="en-IN" sz="2000" dirty="0">
                <a:latin typeface="NimbusRomNo9L-Regu"/>
              </a:rPr>
              <a:t>It is a common observation that a speaker, who is familiar with more than one language, interacts few words, phrases or sentences from another language. </a:t>
            </a:r>
            <a:endParaRPr lang="en-IN" sz="2000" dirty="0"/>
          </a:p>
          <a:p>
            <a:r>
              <a:rPr lang="en-IN" sz="2000" dirty="0"/>
              <a:t>Both the terms code-mixing and code-switching have been used interchangeably, is to highlight mixing of words from multiple languages in the process communication.</a:t>
            </a:r>
          </a:p>
          <a:p>
            <a:pPr algn="just"/>
            <a:r>
              <a:rPr lang="en-IN" sz="2000" dirty="0"/>
              <a:t>Social networking websites like Facebook, Twitter, WhatsApp etc. are being widely used by people to stay in touch on a daily basis.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59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C1E6F-7D26-4832-84FD-D8F57E805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42" y="381000"/>
            <a:ext cx="8567057" cy="51053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</a:t>
            </a:r>
            <a:r>
              <a:rPr lang="en-IN" dirty="0"/>
              <a:t>imitations:</a:t>
            </a:r>
          </a:p>
          <a:p>
            <a:pPr marL="0" indent="0">
              <a:buNone/>
            </a:pPr>
            <a:endParaRPr lang="en-IN" sz="2000" dirty="0">
              <a:latin typeface="NimbusRomNo9L-Regu"/>
            </a:endParaRPr>
          </a:p>
          <a:p>
            <a:r>
              <a:rPr lang="en-US" sz="2000" dirty="0"/>
              <a:t>Code mixing often leads to confusion while interacting with people from  different regions.</a:t>
            </a:r>
          </a:p>
          <a:p>
            <a:r>
              <a:rPr lang="en-US" sz="2000" dirty="0"/>
              <a:t>It also creates a barrier in the communication and makes it difficult for people to understand each other on a global level</a:t>
            </a:r>
            <a:r>
              <a:rPr lang="en-US" sz="2000" dirty="0">
                <a:latin typeface="NimbusRomNo9L-Regu"/>
              </a:rPr>
              <a:t>.</a:t>
            </a:r>
          </a:p>
          <a:p>
            <a:endParaRPr lang="en-US" sz="2000" dirty="0">
              <a:latin typeface="NimbusRomNo9L-Regu"/>
            </a:endParaRPr>
          </a:p>
          <a:p>
            <a:pPr marL="0" indent="0">
              <a:buNone/>
            </a:pPr>
            <a:r>
              <a:rPr lang="en-US" sz="2800" dirty="0"/>
              <a:t>Aim: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main focus of the paper is the identification of language in code mixed data.</a:t>
            </a:r>
          </a:p>
          <a:p>
            <a:endParaRPr lang="en-US" sz="2000" dirty="0">
              <a:latin typeface="NimbusRomNo9L-Regu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98D17-A0A3-496B-BC15-FB069C0B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37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EE466-5848-4F13-A3BB-E1204102A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58296"/>
            <a:ext cx="3429000" cy="868362"/>
          </a:xfrm>
        </p:spPr>
        <p:txBody>
          <a:bodyPr>
            <a:normAutofit/>
          </a:bodyPr>
          <a:lstStyle/>
          <a:p>
            <a:r>
              <a:rPr lang="en-US" dirty="0"/>
              <a:t>Related 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94740-4709-4148-A08A-88A37A6F8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[1] Barman, </a:t>
            </a:r>
            <a:r>
              <a:rPr lang="en-IN" sz="2000" dirty="0" err="1"/>
              <a:t>Utsab</a:t>
            </a:r>
            <a:r>
              <a:rPr lang="en-IN" sz="2000" dirty="0"/>
              <a:t>, </a:t>
            </a:r>
            <a:r>
              <a:rPr lang="en-IN" sz="2000" dirty="0" err="1"/>
              <a:t>Amitava</a:t>
            </a:r>
            <a:r>
              <a:rPr lang="en-IN" sz="2000" dirty="0"/>
              <a:t> Das, Joachim Wagner, and Jennifer Foster.</a:t>
            </a:r>
          </a:p>
          <a:p>
            <a:pPr marL="0" indent="0">
              <a:buNone/>
            </a:pPr>
            <a:r>
              <a:rPr lang="en-IN" sz="2000" dirty="0"/>
              <a:t>”Code mixing: A challenge for language identification in the language</a:t>
            </a:r>
          </a:p>
          <a:p>
            <a:pPr marL="0" indent="0">
              <a:buNone/>
            </a:pPr>
            <a:r>
              <a:rPr lang="en-IN" sz="2000" dirty="0"/>
              <a:t>of social media.” In Proceedings of the first workshop on computational</a:t>
            </a:r>
          </a:p>
          <a:p>
            <a:pPr marL="0" indent="0">
              <a:buNone/>
            </a:pPr>
            <a:r>
              <a:rPr lang="en-IN" sz="2000" dirty="0"/>
              <a:t>approaches to code switching, pp. 13-23. 2014.</a:t>
            </a:r>
          </a:p>
          <a:p>
            <a:pPr marL="0" indent="0">
              <a:buNone/>
            </a:pPr>
            <a:r>
              <a:rPr lang="en-IN" sz="2000" dirty="0"/>
              <a:t>[2] Das, </a:t>
            </a:r>
            <a:r>
              <a:rPr lang="en-IN" sz="2000" dirty="0" err="1"/>
              <a:t>Amitava</a:t>
            </a:r>
            <a:r>
              <a:rPr lang="en-IN" sz="2000" dirty="0"/>
              <a:t>, and </a:t>
            </a:r>
            <a:r>
              <a:rPr lang="en-IN" sz="2000" dirty="0" err="1"/>
              <a:t>Bjrn</a:t>
            </a:r>
            <a:r>
              <a:rPr lang="en-IN" sz="2000" dirty="0"/>
              <a:t> </a:t>
            </a:r>
            <a:r>
              <a:rPr lang="en-IN" sz="2000" dirty="0" err="1"/>
              <a:t>Gambck</a:t>
            </a:r>
            <a:r>
              <a:rPr lang="en-IN" sz="2000" dirty="0"/>
              <a:t>. ”Identifying languages at the word</a:t>
            </a:r>
          </a:p>
          <a:p>
            <a:pPr marL="0" indent="0">
              <a:buNone/>
            </a:pPr>
            <a:r>
              <a:rPr lang="en-IN" sz="2000" dirty="0"/>
              <a:t>level in code-mixed </a:t>
            </a:r>
            <a:r>
              <a:rPr lang="en-IN" sz="2000" dirty="0" err="1"/>
              <a:t>indian</a:t>
            </a:r>
            <a:r>
              <a:rPr lang="en-IN" sz="2000" dirty="0"/>
              <a:t> social media text.” (2014).</a:t>
            </a:r>
          </a:p>
          <a:p>
            <a:pPr marL="0" indent="0">
              <a:buNone/>
            </a:pPr>
            <a:r>
              <a:rPr lang="en-IN" sz="2000" dirty="0"/>
              <a:t>[4]Barman, </a:t>
            </a:r>
            <a:r>
              <a:rPr lang="en-IN" sz="2000" dirty="0" err="1"/>
              <a:t>Utsab</a:t>
            </a:r>
            <a:r>
              <a:rPr lang="en-IN" sz="2000" dirty="0"/>
              <a:t>, </a:t>
            </a:r>
            <a:r>
              <a:rPr lang="en-IN" sz="2000" dirty="0" err="1"/>
              <a:t>Amitava</a:t>
            </a:r>
            <a:r>
              <a:rPr lang="en-IN" sz="2000" dirty="0"/>
              <a:t> Das, Joachim Wagner, and Jennifer Foster.</a:t>
            </a:r>
          </a:p>
          <a:p>
            <a:pPr marL="0" indent="0">
              <a:buNone/>
            </a:pPr>
            <a:r>
              <a:rPr lang="en-IN" sz="2000" dirty="0"/>
              <a:t>”Code mixing: A challenge for language identification in the language</a:t>
            </a:r>
          </a:p>
          <a:p>
            <a:pPr marL="0" indent="0">
              <a:buNone/>
            </a:pPr>
            <a:r>
              <a:rPr lang="en-IN" sz="2000" dirty="0"/>
              <a:t>of social media.” In Proceedings of the first workshop on computational</a:t>
            </a:r>
          </a:p>
          <a:p>
            <a:pPr marL="0" indent="0">
              <a:buNone/>
            </a:pPr>
            <a:r>
              <a:rPr lang="en-IN" sz="2000" dirty="0"/>
              <a:t>approaches to code switching, pp. 13-23. 2014.</a:t>
            </a:r>
          </a:p>
          <a:p>
            <a:pPr marL="0" indent="0">
              <a:buNone/>
            </a:pPr>
            <a:r>
              <a:rPr lang="en-IN" sz="2000" dirty="0"/>
              <a:t>[12] </a:t>
            </a:r>
            <a:r>
              <a:rPr lang="en-IN" sz="2000" dirty="0" err="1"/>
              <a:t>Jamatia</a:t>
            </a:r>
            <a:r>
              <a:rPr lang="en-IN" sz="2000" dirty="0"/>
              <a:t>, Anupam, and </a:t>
            </a:r>
            <a:r>
              <a:rPr lang="en-IN" sz="2000" dirty="0" err="1"/>
              <a:t>Amitava</a:t>
            </a:r>
            <a:r>
              <a:rPr lang="en-IN" sz="2000" dirty="0"/>
              <a:t> Das. ”Task report: Tool contest on</a:t>
            </a:r>
          </a:p>
          <a:p>
            <a:pPr marL="0" indent="0">
              <a:buNone/>
            </a:pPr>
            <a:r>
              <a:rPr lang="en-IN" sz="2000" dirty="0"/>
              <a:t>POS tagging for codemixed Indian social media (Facebook, Twitter, and</a:t>
            </a:r>
          </a:p>
          <a:p>
            <a:pPr marL="0" indent="0">
              <a:buNone/>
            </a:pPr>
            <a:r>
              <a:rPr lang="en-IN" sz="2000" dirty="0" err="1"/>
              <a:t>Whatsapp</a:t>
            </a:r>
            <a:r>
              <a:rPr lang="en-IN" sz="2000" dirty="0"/>
              <a:t>) Text@ icon 2016.” the proceeding of ICON 2016 (2016).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D1891-01F3-42D2-B5D5-6A3D7A02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10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marL="514350" indent="-514350"/>
            <a:r>
              <a:rPr lang="en-US" dirty="0"/>
              <a:t>Proposed Method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45838"/>
            <a:ext cx="8229600" cy="49756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6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9545" y="1221653"/>
            <a:ext cx="816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Proposed method has been represented as a ﬂow chart as shown in the below figure.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601870"/>
            <a:ext cx="5486400" cy="526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59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152400"/>
            <a:ext cx="4953000" cy="792163"/>
          </a:xfrm>
        </p:spPr>
        <p:txBody>
          <a:bodyPr>
            <a:normAutofit/>
          </a:bodyPr>
          <a:lstStyle/>
          <a:p>
            <a:r>
              <a:rPr lang="en-IN" sz="3200" dirty="0"/>
              <a:t>Stages of Proposed method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4563"/>
            <a:ext cx="8229600" cy="5684837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Pre-Processing:</a:t>
            </a:r>
          </a:p>
          <a:p>
            <a:pPr algn="just"/>
            <a:r>
              <a:rPr lang="en-US" sz="2000" dirty="0"/>
              <a:t>This stage is a crucial step in any Natural Language Processing (NLP) tasks.</a:t>
            </a:r>
          </a:p>
          <a:p>
            <a:pPr algn="just"/>
            <a:r>
              <a:rPr lang="en-US" sz="2000" dirty="0"/>
              <a:t>The raw data available is always in unstructured format so with the help of NLTK package  we can convert it into structured and intelligible form.</a:t>
            </a:r>
          </a:p>
          <a:p>
            <a:pPr marL="0" indent="0" algn="just">
              <a:buNone/>
            </a:pPr>
            <a:r>
              <a:rPr lang="en-US" sz="2000" dirty="0"/>
              <a:t>For example, by removing of URLs, emoticons, hypertext links, hashtags, punctuation’s etc. from the data set i.e. raw data to form structured data as shown below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t>7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890" y="3352800"/>
            <a:ext cx="2297021" cy="3505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515" y="3505200"/>
            <a:ext cx="2054567" cy="269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06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6868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2. Word Embedding models:</a:t>
            </a:r>
          </a:p>
          <a:p>
            <a:r>
              <a:rPr lang="en-US" sz="2000" dirty="0"/>
              <a:t>The next step is to send the pre-processed data as input to the required word embedding model. </a:t>
            </a:r>
          </a:p>
          <a:p>
            <a:pPr algn="just"/>
            <a:r>
              <a:rPr lang="en-US" sz="2000" dirty="0"/>
              <a:t>Word embedding  is nothing but word vectors or vectors of weights and are useful for representing the meaning of words for different applications. </a:t>
            </a:r>
          </a:p>
          <a:p>
            <a:pPr algn="just"/>
            <a:r>
              <a:rPr lang="en-US" sz="2000" dirty="0"/>
              <a:t>In our project, we had used Word2Vec i.e. a feature extraction method  which is a combination of two models, namely Continuous Bag-of-Words (CBOW) and        Skip-Gram.</a:t>
            </a:r>
          </a:p>
          <a:p>
            <a:pPr marL="0" indent="0" algn="just">
              <a:buNone/>
            </a:pPr>
            <a:r>
              <a:rPr lang="en-US" sz="2000" dirty="0"/>
              <a:t>Let us consider the window size of 5 for the context words  as shown below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t>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49" y="3495528"/>
            <a:ext cx="4038600" cy="31242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511" y="3495528"/>
            <a:ext cx="4344006" cy="27401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0584" y="6437354"/>
            <a:ext cx="342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 </a:t>
            </a:r>
            <a:r>
              <a:rPr lang="en-US" sz="1600" dirty="0"/>
              <a:t>Continuous Bag-of-Words (</a:t>
            </a:r>
            <a:r>
              <a:rPr lang="en-IN" sz="1600" dirty="0"/>
              <a:t>CBOW)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19800" y="6351340"/>
            <a:ext cx="1496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Skip-Gram</a:t>
            </a:r>
          </a:p>
        </p:txBody>
      </p:sp>
    </p:spTree>
    <p:extLst>
      <p:ext uri="{BB962C8B-B14F-4D97-AF65-F5344CB8AC3E}">
        <p14:creationId xmlns:p14="http://schemas.microsoft.com/office/powerpoint/2010/main" val="65838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629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400" dirty="0"/>
              <a:t>3. Algorithms used for Classiﬁcation</a:t>
            </a:r>
          </a:p>
          <a:p>
            <a:r>
              <a:rPr lang="en-US" sz="2000" dirty="0"/>
              <a:t>The next step is classification and the feature vectors obtained from both CBOW and Skip-gram model are given as input to six different classifiers and a comparison study is performed.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In this project we have used different classifiers for comparative study  which include as shown below:</a:t>
            </a:r>
          </a:p>
          <a:p>
            <a:pPr marL="0" indent="0">
              <a:buNone/>
            </a:pPr>
            <a:r>
              <a:rPr lang="en-US" sz="2000" dirty="0"/>
              <a:t>      1.  Support Vector Machine (SVM) </a:t>
            </a:r>
          </a:p>
          <a:p>
            <a:pPr marL="0" indent="0">
              <a:buNone/>
            </a:pPr>
            <a:r>
              <a:rPr lang="en-US" sz="2000" dirty="0"/>
              <a:t>      2.  Random Forest (RF) </a:t>
            </a:r>
          </a:p>
          <a:p>
            <a:pPr marL="0" indent="0">
              <a:buNone/>
            </a:pPr>
            <a:r>
              <a:rPr lang="en-US" sz="2000" dirty="0"/>
              <a:t>      3.  Logistic Regression (LR) </a:t>
            </a:r>
          </a:p>
          <a:p>
            <a:pPr marL="0" indent="0">
              <a:buNone/>
            </a:pPr>
            <a:r>
              <a:rPr lang="en-US" sz="2000" dirty="0"/>
              <a:t>      4.  Gaussian Naive Bayes (GNB) </a:t>
            </a:r>
          </a:p>
          <a:p>
            <a:pPr marL="0" indent="0">
              <a:buNone/>
            </a:pPr>
            <a:r>
              <a:rPr lang="en-US" sz="2000" dirty="0"/>
              <a:t>      5.  k-Nearest Neighbour (KNN)</a:t>
            </a:r>
          </a:p>
          <a:p>
            <a:pPr marL="0" indent="0">
              <a:buNone/>
            </a:pPr>
            <a:r>
              <a:rPr lang="en-US" sz="2000" dirty="0"/>
              <a:t>      6.  Ada boost</a:t>
            </a:r>
          </a:p>
          <a:p>
            <a:endParaRPr lang="en-US" sz="2000" dirty="0"/>
          </a:p>
          <a:p>
            <a:r>
              <a:rPr lang="en-US" sz="2000" dirty="0"/>
              <a:t>Finally these classifiers gives cross validation scores for the input feature vectors were taken as the accuracy values.</a:t>
            </a:r>
          </a:p>
          <a:p>
            <a:endParaRPr lang="en-US" sz="20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55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1205</TotalTime>
  <Words>1410</Words>
  <Application>Microsoft Office PowerPoint</Application>
  <PresentationFormat>On-screen Show (4:3)</PresentationFormat>
  <Paragraphs>158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NimbusRomNo9L-Regu</vt:lpstr>
      <vt:lpstr>Times New Roman</vt:lpstr>
      <vt:lpstr>Office Theme</vt:lpstr>
      <vt:lpstr>PowerPoint Presentation</vt:lpstr>
      <vt:lpstr>Outline </vt:lpstr>
      <vt:lpstr>Motivation</vt:lpstr>
      <vt:lpstr>PowerPoint Presentation</vt:lpstr>
      <vt:lpstr>Related works</vt:lpstr>
      <vt:lpstr>Proposed Method </vt:lpstr>
      <vt:lpstr>Stages of Proposed method </vt:lpstr>
      <vt:lpstr>PowerPoint Presentation</vt:lpstr>
      <vt:lpstr>PowerPoint Presentation</vt:lpstr>
      <vt:lpstr>PowerPoint Presentation</vt:lpstr>
      <vt:lpstr>Experimental Results </vt:lpstr>
      <vt:lpstr>PowerPoint Presentation</vt:lpstr>
      <vt:lpstr>PowerPoint Presentation</vt:lpstr>
      <vt:lpstr>PowerPoint Presentation</vt:lpstr>
      <vt:lpstr>Summary</vt:lpstr>
      <vt:lpstr>Future Work</vt:lpstr>
      <vt:lpstr> References             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Title</dc:title>
  <dc:creator>IIITM-K</dc:creator>
  <cp:lastModifiedBy>Chaitanya, Inumella (Nokia - IN/Chennai)</cp:lastModifiedBy>
  <cp:revision>83</cp:revision>
  <dcterms:created xsi:type="dcterms:W3CDTF">2015-11-18T04:42:35Z</dcterms:created>
  <dcterms:modified xsi:type="dcterms:W3CDTF">2018-09-20T09:34:43Z</dcterms:modified>
</cp:coreProperties>
</file>