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p:scale>
          <a:sx n="88" d="100"/>
          <a:sy n="88" d="100"/>
        </p:scale>
        <p:origin x="7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CF73BE-1376-40CE-81B2-1786E1DBEF0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96538818-D5CF-4677-82A6-5A1A3A3503DD}">
      <dgm:prSet/>
      <dgm:spPr/>
      <dgm:t>
        <a:bodyPr/>
        <a:lstStyle/>
        <a:p>
          <a:pPr>
            <a:lnSpc>
              <a:spcPct val="100000"/>
            </a:lnSpc>
            <a:defRPr b="1"/>
          </a:pPr>
          <a:r>
            <a:rPr lang="en-US" b="1"/>
            <a:t>Declining Views:</a:t>
          </a:r>
          <a:endParaRPr lang="en-US"/>
        </a:p>
      </dgm:t>
    </dgm:pt>
    <dgm:pt modelId="{23A520B8-B9E4-4625-B209-FDAE3DA01367}" type="parTrans" cxnId="{FCE18E82-5755-45C3-9AF8-CE2B0DC10B2A}">
      <dgm:prSet/>
      <dgm:spPr/>
      <dgm:t>
        <a:bodyPr/>
        <a:lstStyle/>
        <a:p>
          <a:endParaRPr lang="en-US"/>
        </a:p>
      </dgm:t>
    </dgm:pt>
    <dgm:pt modelId="{530F1D89-81B5-4421-8C27-FC0471E237D5}" type="sibTrans" cxnId="{FCE18E82-5755-45C3-9AF8-CE2B0DC10B2A}">
      <dgm:prSet/>
      <dgm:spPr/>
      <dgm:t>
        <a:bodyPr/>
        <a:lstStyle/>
        <a:p>
          <a:endParaRPr lang="en-US"/>
        </a:p>
      </dgm:t>
    </dgm:pt>
    <dgm:pt modelId="{9199D467-A999-467D-8736-930BD3EA70D3}">
      <dgm:prSet/>
      <dgm:spPr/>
      <dgm:t>
        <a:bodyPr/>
        <a:lstStyle/>
        <a:p>
          <a:pPr>
            <a:lnSpc>
              <a:spcPct val="100000"/>
            </a:lnSpc>
          </a:pPr>
          <a:r>
            <a:rPr lang="en-US" dirty="0"/>
            <a:t>Views peaked in April but declined from May and on, indicating reduced audience engagement in the later half of the year.</a:t>
          </a:r>
        </a:p>
      </dgm:t>
    </dgm:pt>
    <dgm:pt modelId="{EFD777D0-031C-49E4-9632-F47CFCFC9808}" type="parTrans" cxnId="{2B1F4E07-AF5F-4FEE-826B-2D3F331846D7}">
      <dgm:prSet/>
      <dgm:spPr/>
      <dgm:t>
        <a:bodyPr/>
        <a:lstStyle/>
        <a:p>
          <a:endParaRPr lang="en-US"/>
        </a:p>
      </dgm:t>
    </dgm:pt>
    <dgm:pt modelId="{2759C4AF-E054-400B-9C51-F164BE3DEB06}" type="sibTrans" cxnId="{2B1F4E07-AF5F-4FEE-826B-2D3F331846D7}">
      <dgm:prSet/>
      <dgm:spPr/>
      <dgm:t>
        <a:bodyPr/>
        <a:lstStyle/>
        <a:p>
          <a:endParaRPr lang="en-US"/>
        </a:p>
      </dgm:t>
    </dgm:pt>
    <dgm:pt modelId="{841F84ED-D9A3-411A-B67F-1CDCA4E55522}">
      <dgm:prSet/>
      <dgm:spPr/>
      <dgm:t>
        <a:bodyPr/>
        <a:lstStyle/>
        <a:p>
          <a:pPr>
            <a:lnSpc>
              <a:spcPct val="100000"/>
            </a:lnSpc>
            <a:defRPr b="1"/>
          </a:pPr>
          <a:r>
            <a:rPr lang="en-US" b="1"/>
            <a:t>Low Interaction Rates:</a:t>
          </a:r>
          <a:endParaRPr lang="en-US"/>
        </a:p>
      </dgm:t>
    </dgm:pt>
    <dgm:pt modelId="{128C67F2-F045-457E-8EF6-607DD76FCFF8}" type="parTrans" cxnId="{5EBFA8C3-5493-4368-BE00-2A371E2C0EE7}">
      <dgm:prSet/>
      <dgm:spPr/>
      <dgm:t>
        <a:bodyPr/>
        <a:lstStyle/>
        <a:p>
          <a:endParaRPr lang="en-US"/>
        </a:p>
      </dgm:t>
    </dgm:pt>
    <dgm:pt modelId="{44481E80-37E2-4D3A-A5BC-E5463ABFD89F}" type="sibTrans" cxnId="{5EBFA8C3-5493-4368-BE00-2A371E2C0EE7}">
      <dgm:prSet/>
      <dgm:spPr/>
      <dgm:t>
        <a:bodyPr/>
        <a:lstStyle/>
        <a:p>
          <a:endParaRPr lang="en-US"/>
        </a:p>
      </dgm:t>
    </dgm:pt>
    <dgm:pt modelId="{9B0C2203-D082-4B9C-BCE0-F57F1DADC7E5}">
      <dgm:prSet/>
      <dgm:spPr/>
      <dgm:t>
        <a:bodyPr/>
        <a:lstStyle/>
        <a:p>
          <a:pPr>
            <a:lnSpc>
              <a:spcPct val="100000"/>
            </a:lnSpc>
          </a:pPr>
          <a:r>
            <a:rPr lang="en-US"/>
            <a:t>Clicks and likes remained consistently low compared to views, suggesting the need for more engaging content or stronger calls to action.</a:t>
          </a:r>
        </a:p>
      </dgm:t>
    </dgm:pt>
    <dgm:pt modelId="{E6E7C651-FDEA-4CD0-B655-488530134088}" type="parTrans" cxnId="{4EFCC3D9-7146-4BF7-A6E7-A53D54C18C7E}">
      <dgm:prSet/>
      <dgm:spPr/>
      <dgm:t>
        <a:bodyPr/>
        <a:lstStyle/>
        <a:p>
          <a:endParaRPr lang="en-US"/>
        </a:p>
      </dgm:t>
    </dgm:pt>
    <dgm:pt modelId="{5A652A1A-EE3D-491D-8FE5-9E6E5E6FE475}" type="sibTrans" cxnId="{4EFCC3D9-7146-4BF7-A6E7-A53D54C18C7E}">
      <dgm:prSet/>
      <dgm:spPr/>
      <dgm:t>
        <a:bodyPr/>
        <a:lstStyle/>
        <a:p>
          <a:endParaRPr lang="en-US"/>
        </a:p>
      </dgm:t>
    </dgm:pt>
    <dgm:pt modelId="{41444548-AD99-4D73-95D9-DF0F95D9E521}">
      <dgm:prSet/>
      <dgm:spPr/>
      <dgm:t>
        <a:bodyPr/>
        <a:lstStyle/>
        <a:p>
          <a:pPr>
            <a:lnSpc>
              <a:spcPct val="100000"/>
            </a:lnSpc>
            <a:defRPr b="1"/>
          </a:pPr>
          <a:r>
            <a:rPr lang="en-US" b="1"/>
            <a:t>Content Type Performance:</a:t>
          </a:r>
          <a:endParaRPr lang="en-US"/>
        </a:p>
      </dgm:t>
    </dgm:pt>
    <dgm:pt modelId="{A8631361-7FC4-47B7-8B2A-127EFC7995FA}" type="parTrans" cxnId="{6E0F874D-9774-4B22-A333-72C74CAD2EBA}">
      <dgm:prSet/>
      <dgm:spPr/>
      <dgm:t>
        <a:bodyPr/>
        <a:lstStyle/>
        <a:p>
          <a:endParaRPr lang="en-US"/>
        </a:p>
      </dgm:t>
    </dgm:pt>
    <dgm:pt modelId="{9B2E7F0A-9D98-4E2D-88A8-931A1ADD506B}" type="sibTrans" cxnId="{6E0F874D-9774-4B22-A333-72C74CAD2EBA}">
      <dgm:prSet/>
      <dgm:spPr/>
      <dgm:t>
        <a:bodyPr/>
        <a:lstStyle/>
        <a:p>
          <a:endParaRPr lang="en-US"/>
        </a:p>
      </dgm:t>
    </dgm:pt>
    <dgm:pt modelId="{1CA60733-D636-46E2-9C66-5A9121D4298D}">
      <dgm:prSet/>
      <dgm:spPr/>
      <dgm:t>
        <a:bodyPr/>
        <a:lstStyle/>
        <a:p>
          <a:pPr>
            <a:lnSpc>
              <a:spcPct val="100000"/>
            </a:lnSpc>
          </a:pPr>
          <a:r>
            <a:rPr lang="en-US"/>
            <a:t>Video content drove the most views, especially in February and July, while Blog and Social media content maintained steady but slightly lower engagement.</a:t>
          </a:r>
        </a:p>
      </dgm:t>
    </dgm:pt>
    <dgm:pt modelId="{52049361-4F4A-4546-9241-218AC8DEAAD3}" type="parTrans" cxnId="{077047D1-C362-4CA8-BB49-FA0582167C98}">
      <dgm:prSet/>
      <dgm:spPr/>
      <dgm:t>
        <a:bodyPr/>
        <a:lstStyle/>
        <a:p>
          <a:endParaRPr lang="en-US"/>
        </a:p>
      </dgm:t>
    </dgm:pt>
    <dgm:pt modelId="{6CB84EFC-DAB7-44FD-8EB0-9AD07B1BEEBF}" type="sibTrans" cxnId="{077047D1-C362-4CA8-BB49-FA0582167C98}">
      <dgm:prSet/>
      <dgm:spPr/>
      <dgm:t>
        <a:bodyPr/>
        <a:lstStyle/>
        <a:p>
          <a:endParaRPr lang="en-US"/>
        </a:p>
      </dgm:t>
    </dgm:pt>
    <dgm:pt modelId="{76C46C26-7631-47FB-B5F1-0C26CDE2FE03}" type="pres">
      <dgm:prSet presAssocID="{47CF73BE-1376-40CE-81B2-1786E1DBEF04}" presName="root" presStyleCnt="0">
        <dgm:presLayoutVars>
          <dgm:dir/>
          <dgm:resizeHandles val="exact"/>
        </dgm:presLayoutVars>
      </dgm:prSet>
      <dgm:spPr/>
    </dgm:pt>
    <dgm:pt modelId="{C1131544-3AD3-4570-92F4-9A8F42A4B975}" type="pres">
      <dgm:prSet presAssocID="{96538818-D5CF-4677-82A6-5A1A3A3503DD}" presName="compNode" presStyleCnt="0"/>
      <dgm:spPr/>
    </dgm:pt>
    <dgm:pt modelId="{37E4D0EC-8A82-42D0-B4C6-BCC65B163045}" type="pres">
      <dgm:prSet presAssocID="{96538818-D5CF-4677-82A6-5A1A3A3503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D0600723-C463-4833-8D42-661980A61FE5}" type="pres">
      <dgm:prSet presAssocID="{96538818-D5CF-4677-82A6-5A1A3A3503DD}" presName="iconSpace" presStyleCnt="0"/>
      <dgm:spPr/>
    </dgm:pt>
    <dgm:pt modelId="{73D2CD96-2A39-4ADC-BA4E-4D6D46790D90}" type="pres">
      <dgm:prSet presAssocID="{96538818-D5CF-4677-82A6-5A1A3A3503DD}" presName="parTx" presStyleLbl="revTx" presStyleIdx="0" presStyleCnt="6">
        <dgm:presLayoutVars>
          <dgm:chMax val="0"/>
          <dgm:chPref val="0"/>
        </dgm:presLayoutVars>
      </dgm:prSet>
      <dgm:spPr/>
    </dgm:pt>
    <dgm:pt modelId="{1B4A2033-D00A-4A35-A91E-693B918030E7}" type="pres">
      <dgm:prSet presAssocID="{96538818-D5CF-4677-82A6-5A1A3A3503DD}" presName="txSpace" presStyleCnt="0"/>
      <dgm:spPr/>
    </dgm:pt>
    <dgm:pt modelId="{74930D82-7EF1-4D75-A345-51D8958070CB}" type="pres">
      <dgm:prSet presAssocID="{96538818-D5CF-4677-82A6-5A1A3A3503DD}" presName="desTx" presStyleLbl="revTx" presStyleIdx="1" presStyleCnt="6">
        <dgm:presLayoutVars/>
      </dgm:prSet>
      <dgm:spPr/>
    </dgm:pt>
    <dgm:pt modelId="{F3B498FD-4575-40F0-8917-08C47BBE0724}" type="pres">
      <dgm:prSet presAssocID="{530F1D89-81B5-4421-8C27-FC0471E237D5}" presName="sibTrans" presStyleCnt="0"/>
      <dgm:spPr/>
    </dgm:pt>
    <dgm:pt modelId="{D22E984B-E8E4-4B95-9312-A57CE6489E5B}" type="pres">
      <dgm:prSet presAssocID="{841F84ED-D9A3-411A-B67F-1CDCA4E55522}" presName="compNode" presStyleCnt="0"/>
      <dgm:spPr/>
    </dgm:pt>
    <dgm:pt modelId="{82B49753-99CF-4065-9EF6-BC56F215B4ED}" type="pres">
      <dgm:prSet presAssocID="{841F84ED-D9A3-411A-B67F-1CDCA4E555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D44E27E5-C146-4FB3-8A37-F02125BC9CAA}" type="pres">
      <dgm:prSet presAssocID="{841F84ED-D9A3-411A-B67F-1CDCA4E55522}" presName="iconSpace" presStyleCnt="0"/>
      <dgm:spPr/>
    </dgm:pt>
    <dgm:pt modelId="{723BD455-BC3D-4B62-B06E-16808FFB1501}" type="pres">
      <dgm:prSet presAssocID="{841F84ED-D9A3-411A-B67F-1CDCA4E55522}" presName="parTx" presStyleLbl="revTx" presStyleIdx="2" presStyleCnt="6">
        <dgm:presLayoutVars>
          <dgm:chMax val="0"/>
          <dgm:chPref val="0"/>
        </dgm:presLayoutVars>
      </dgm:prSet>
      <dgm:spPr/>
    </dgm:pt>
    <dgm:pt modelId="{96559FAE-1E81-4885-BBFC-81DD76F96A5E}" type="pres">
      <dgm:prSet presAssocID="{841F84ED-D9A3-411A-B67F-1CDCA4E55522}" presName="txSpace" presStyleCnt="0"/>
      <dgm:spPr/>
    </dgm:pt>
    <dgm:pt modelId="{8D54409D-363A-4F8F-B532-836344A76B5A}" type="pres">
      <dgm:prSet presAssocID="{841F84ED-D9A3-411A-B67F-1CDCA4E55522}" presName="desTx" presStyleLbl="revTx" presStyleIdx="3" presStyleCnt="6">
        <dgm:presLayoutVars/>
      </dgm:prSet>
      <dgm:spPr/>
    </dgm:pt>
    <dgm:pt modelId="{C0ECD4F3-951D-4995-98EB-1A49BF8B4022}" type="pres">
      <dgm:prSet presAssocID="{44481E80-37E2-4D3A-A5BC-E5463ABFD89F}" presName="sibTrans" presStyleCnt="0"/>
      <dgm:spPr/>
    </dgm:pt>
    <dgm:pt modelId="{486EDA1C-3605-4225-B4DE-6E47CEEF3187}" type="pres">
      <dgm:prSet presAssocID="{41444548-AD99-4D73-95D9-DF0F95D9E521}" presName="compNode" presStyleCnt="0"/>
      <dgm:spPr/>
    </dgm:pt>
    <dgm:pt modelId="{73380275-080C-48B5-9BE3-B77B0E17E481}" type="pres">
      <dgm:prSet presAssocID="{41444548-AD99-4D73-95D9-DF0F95D9E5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wspaper"/>
        </a:ext>
      </dgm:extLst>
    </dgm:pt>
    <dgm:pt modelId="{B0E4FAB9-037D-449A-BE17-CCC3D21E3FD5}" type="pres">
      <dgm:prSet presAssocID="{41444548-AD99-4D73-95D9-DF0F95D9E521}" presName="iconSpace" presStyleCnt="0"/>
      <dgm:spPr/>
    </dgm:pt>
    <dgm:pt modelId="{8FFB34DD-CC47-4D76-9456-860385791F25}" type="pres">
      <dgm:prSet presAssocID="{41444548-AD99-4D73-95D9-DF0F95D9E521}" presName="parTx" presStyleLbl="revTx" presStyleIdx="4" presStyleCnt="6">
        <dgm:presLayoutVars>
          <dgm:chMax val="0"/>
          <dgm:chPref val="0"/>
        </dgm:presLayoutVars>
      </dgm:prSet>
      <dgm:spPr/>
    </dgm:pt>
    <dgm:pt modelId="{892784A5-0364-4E5E-AFAF-9EE08ACC53B6}" type="pres">
      <dgm:prSet presAssocID="{41444548-AD99-4D73-95D9-DF0F95D9E521}" presName="txSpace" presStyleCnt="0"/>
      <dgm:spPr/>
    </dgm:pt>
    <dgm:pt modelId="{6E250AB9-4686-4FB0-9753-44B6FFB7C153}" type="pres">
      <dgm:prSet presAssocID="{41444548-AD99-4D73-95D9-DF0F95D9E521}" presName="desTx" presStyleLbl="revTx" presStyleIdx="5" presStyleCnt="6">
        <dgm:presLayoutVars/>
      </dgm:prSet>
      <dgm:spPr/>
    </dgm:pt>
  </dgm:ptLst>
  <dgm:cxnLst>
    <dgm:cxn modelId="{2D68CF03-3E39-4250-9B96-304BC815C350}" type="presOf" srcId="{47CF73BE-1376-40CE-81B2-1786E1DBEF04}" destId="{76C46C26-7631-47FB-B5F1-0C26CDE2FE03}" srcOrd="0" destOrd="0" presId="urn:microsoft.com/office/officeart/2018/5/layout/CenteredIconLabelDescriptionList"/>
    <dgm:cxn modelId="{EC213D05-EC35-4B94-B5EC-45D852C64398}" type="presOf" srcId="{41444548-AD99-4D73-95D9-DF0F95D9E521}" destId="{8FFB34DD-CC47-4D76-9456-860385791F25}" srcOrd="0" destOrd="0" presId="urn:microsoft.com/office/officeart/2018/5/layout/CenteredIconLabelDescriptionList"/>
    <dgm:cxn modelId="{2B1F4E07-AF5F-4FEE-826B-2D3F331846D7}" srcId="{96538818-D5CF-4677-82A6-5A1A3A3503DD}" destId="{9199D467-A999-467D-8736-930BD3EA70D3}" srcOrd="0" destOrd="0" parTransId="{EFD777D0-031C-49E4-9632-F47CFCFC9808}" sibTransId="{2759C4AF-E054-400B-9C51-F164BE3DEB06}"/>
    <dgm:cxn modelId="{C413F620-EEA7-4147-A18E-E4FC7989BEAB}" type="presOf" srcId="{841F84ED-D9A3-411A-B67F-1CDCA4E55522}" destId="{723BD455-BC3D-4B62-B06E-16808FFB1501}" srcOrd="0" destOrd="0" presId="urn:microsoft.com/office/officeart/2018/5/layout/CenteredIconLabelDescriptionList"/>
    <dgm:cxn modelId="{23E39B26-012C-4B01-BBE6-BF9906DC4203}" type="presOf" srcId="{1CA60733-D636-46E2-9C66-5A9121D4298D}" destId="{6E250AB9-4686-4FB0-9753-44B6FFB7C153}" srcOrd="0" destOrd="0" presId="urn:microsoft.com/office/officeart/2018/5/layout/CenteredIconLabelDescriptionList"/>
    <dgm:cxn modelId="{6E0F874D-9774-4B22-A333-72C74CAD2EBA}" srcId="{47CF73BE-1376-40CE-81B2-1786E1DBEF04}" destId="{41444548-AD99-4D73-95D9-DF0F95D9E521}" srcOrd="2" destOrd="0" parTransId="{A8631361-7FC4-47B7-8B2A-127EFC7995FA}" sibTransId="{9B2E7F0A-9D98-4E2D-88A8-931A1ADD506B}"/>
    <dgm:cxn modelId="{F6A93E52-BC79-4FB1-B3E8-0E84E8698E57}" type="presOf" srcId="{9199D467-A999-467D-8736-930BD3EA70D3}" destId="{74930D82-7EF1-4D75-A345-51D8958070CB}" srcOrd="0" destOrd="0" presId="urn:microsoft.com/office/officeart/2018/5/layout/CenteredIconLabelDescriptionList"/>
    <dgm:cxn modelId="{783A9972-D19B-4850-BC47-6DA0580638BC}" type="presOf" srcId="{9B0C2203-D082-4B9C-BCE0-F57F1DADC7E5}" destId="{8D54409D-363A-4F8F-B532-836344A76B5A}" srcOrd="0" destOrd="0" presId="urn:microsoft.com/office/officeart/2018/5/layout/CenteredIconLabelDescriptionList"/>
    <dgm:cxn modelId="{FCE18E82-5755-45C3-9AF8-CE2B0DC10B2A}" srcId="{47CF73BE-1376-40CE-81B2-1786E1DBEF04}" destId="{96538818-D5CF-4677-82A6-5A1A3A3503DD}" srcOrd="0" destOrd="0" parTransId="{23A520B8-B9E4-4625-B209-FDAE3DA01367}" sibTransId="{530F1D89-81B5-4421-8C27-FC0471E237D5}"/>
    <dgm:cxn modelId="{5EBFA8C3-5493-4368-BE00-2A371E2C0EE7}" srcId="{47CF73BE-1376-40CE-81B2-1786E1DBEF04}" destId="{841F84ED-D9A3-411A-B67F-1CDCA4E55522}" srcOrd="1" destOrd="0" parTransId="{128C67F2-F045-457E-8EF6-607DD76FCFF8}" sibTransId="{44481E80-37E2-4D3A-A5BC-E5463ABFD89F}"/>
    <dgm:cxn modelId="{077047D1-C362-4CA8-BB49-FA0582167C98}" srcId="{41444548-AD99-4D73-95D9-DF0F95D9E521}" destId="{1CA60733-D636-46E2-9C66-5A9121D4298D}" srcOrd="0" destOrd="0" parTransId="{52049361-4F4A-4546-9241-218AC8DEAAD3}" sibTransId="{6CB84EFC-DAB7-44FD-8EB0-9AD07B1BEEBF}"/>
    <dgm:cxn modelId="{4EFCC3D9-7146-4BF7-A6E7-A53D54C18C7E}" srcId="{841F84ED-D9A3-411A-B67F-1CDCA4E55522}" destId="{9B0C2203-D082-4B9C-BCE0-F57F1DADC7E5}" srcOrd="0" destOrd="0" parTransId="{E6E7C651-FDEA-4CD0-B655-488530134088}" sibTransId="{5A652A1A-EE3D-491D-8FE5-9E6E5E6FE475}"/>
    <dgm:cxn modelId="{E12C55FD-CE4F-4AE9-B1B6-0D0233622CAD}" type="presOf" srcId="{96538818-D5CF-4677-82A6-5A1A3A3503DD}" destId="{73D2CD96-2A39-4ADC-BA4E-4D6D46790D90}" srcOrd="0" destOrd="0" presId="urn:microsoft.com/office/officeart/2018/5/layout/CenteredIconLabelDescriptionList"/>
    <dgm:cxn modelId="{CDD471E9-872A-4D2A-871F-7112FF46AD4A}" type="presParOf" srcId="{76C46C26-7631-47FB-B5F1-0C26CDE2FE03}" destId="{C1131544-3AD3-4570-92F4-9A8F42A4B975}" srcOrd="0" destOrd="0" presId="urn:microsoft.com/office/officeart/2018/5/layout/CenteredIconLabelDescriptionList"/>
    <dgm:cxn modelId="{521E620B-9EF9-4330-B48A-0449DA51BB3B}" type="presParOf" srcId="{C1131544-3AD3-4570-92F4-9A8F42A4B975}" destId="{37E4D0EC-8A82-42D0-B4C6-BCC65B163045}" srcOrd="0" destOrd="0" presId="urn:microsoft.com/office/officeart/2018/5/layout/CenteredIconLabelDescriptionList"/>
    <dgm:cxn modelId="{5E371582-E2B0-4842-B9B8-B6FE7BEA9D71}" type="presParOf" srcId="{C1131544-3AD3-4570-92F4-9A8F42A4B975}" destId="{D0600723-C463-4833-8D42-661980A61FE5}" srcOrd="1" destOrd="0" presId="urn:microsoft.com/office/officeart/2018/5/layout/CenteredIconLabelDescriptionList"/>
    <dgm:cxn modelId="{DA9B56A7-4239-40AB-8647-CE8364CD1B09}" type="presParOf" srcId="{C1131544-3AD3-4570-92F4-9A8F42A4B975}" destId="{73D2CD96-2A39-4ADC-BA4E-4D6D46790D90}" srcOrd="2" destOrd="0" presId="urn:microsoft.com/office/officeart/2018/5/layout/CenteredIconLabelDescriptionList"/>
    <dgm:cxn modelId="{9C627978-90DD-4633-A3BA-13845CD8D22E}" type="presParOf" srcId="{C1131544-3AD3-4570-92F4-9A8F42A4B975}" destId="{1B4A2033-D00A-4A35-A91E-693B918030E7}" srcOrd="3" destOrd="0" presId="urn:microsoft.com/office/officeart/2018/5/layout/CenteredIconLabelDescriptionList"/>
    <dgm:cxn modelId="{4FAB3999-C185-4681-BDCC-14E11A4CC478}" type="presParOf" srcId="{C1131544-3AD3-4570-92F4-9A8F42A4B975}" destId="{74930D82-7EF1-4D75-A345-51D8958070CB}" srcOrd="4" destOrd="0" presId="urn:microsoft.com/office/officeart/2018/5/layout/CenteredIconLabelDescriptionList"/>
    <dgm:cxn modelId="{D2B68768-4982-45C2-9DF9-72E6DBD2CDCD}" type="presParOf" srcId="{76C46C26-7631-47FB-B5F1-0C26CDE2FE03}" destId="{F3B498FD-4575-40F0-8917-08C47BBE0724}" srcOrd="1" destOrd="0" presId="urn:microsoft.com/office/officeart/2018/5/layout/CenteredIconLabelDescriptionList"/>
    <dgm:cxn modelId="{BA367DF4-1276-4724-8265-286E516EE679}" type="presParOf" srcId="{76C46C26-7631-47FB-B5F1-0C26CDE2FE03}" destId="{D22E984B-E8E4-4B95-9312-A57CE6489E5B}" srcOrd="2" destOrd="0" presId="urn:microsoft.com/office/officeart/2018/5/layout/CenteredIconLabelDescriptionList"/>
    <dgm:cxn modelId="{6FBB1F34-199A-4E31-A7B7-91B5F1B90BDA}" type="presParOf" srcId="{D22E984B-E8E4-4B95-9312-A57CE6489E5B}" destId="{82B49753-99CF-4065-9EF6-BC56F215B4ED}" srcOrd="0" destOrd="0" presId="urn:microsoft.com/office/officeart/2018/5/layout/CenteredIconLabelDescriptionList"/>
    <dgm:cxn modelId="{AE0A547D-989F-4D02-8AB0-AC3978E97B54}" type="presParOf" srcId="{D22E984B-E8E4-4B95-9312-A57CE6489E5B}" destId="{D44E27E5-C146-4FB3-8A37-F02125BC9CAA}" srcOrd="1" destOrd="0" presId="urn:microsoft.com/office/officeart/2018/5/layout/CenteredIconLabelDescriptionList"/>
    <dgm:cxn modelId="{8A9DB2FD-CF25-4276-861E-80B54A275D58}" type="presParOf" srcId="{D22E984B-E8E4-4B95-9312-A57CE6489E5B}" destId="{723BD455-BC3D-4B62-B06E-16808FFB1501}" srcOrd="2" destOrd="0" presId="urn:microsoft.com/office/officeart/2018/5/layout/CenteredIconLabelDescriptionList"/>
    <dgm:cxn modelId="{9DE153F1-644D-4C01-AFC4-E6524092B935}" type="presParOf" srcId="{D22E984B-E8E4-4B95-9312-A57CE6489E5B}" destId="{96559FAE-1E81-4885-BBFC-81DD76F96A5E}" srcOrd="3" destOrd="0" presId="urn:microsoft.com/office/officeart/2018/5/layout/CenteredIconLabelDescriptionList"/>
    <dgm:cxn modelId="{FBB2D854-C9B3-4689-8B44-79AE94E5A282}" type="presParOf" srcId="{D22E984B-E8E4-4B95-9312-A57CE6489E5B}" destId="{8D54409D-363A-4F8F-B532-836344A76B5A}" srcOrd="4" destOrd="0" presId="urn:microsoft.com/office/officeart/2018/5/layout/CenteredIconLabelDescriptionList"/>
    <dgm:cxn modelId="{54635C48-DB07-430E-85C5-30FB6904125A}" type="presParOf" srcId="{76C46C26-7631-47FB-B5F1-0C26CDE2FE03}" destId="{C0ECD4F3-951D-4995-98EB-1A49BF8B4022}" srcOrd="3" destOrd="0" presId="urn:microsoft.com/office/officeart/2018/5/layout/CenteredIconLabelDescriptionList"/>
    <dgm:cxn modelId="{F4D67196-81A3-476A-A743-20D4A8F7D3FD}" type="presParOf" srcId="{76C46C26-7631-47FB-B5F1-0C26CDE2FE03}" destId="{486EDA1C-3605-4225-B4DE-6E47CEEF3187}" srcOrd="4" destOrd="0" presId="urn:microsoft.com/office/officeart/2018/5/layout/CenteredIconLabelDescriptionList"/>
    <dgm:cxn modelId="{C4429E24-D80C-422D-A3EF-CAC91EAE3DF7}" type="presParOf" srcId="{486EDA1C-3605-4225-B4DE-6E47CEEF3187}" destId="{73380275-080C-48B5-9BE3-B77B0E17E481}" srcOrd="0" destOrd="0" presId="urn:microsoft.com/office/officeart/2018/5/layout/CenteredIconLabelDescriptionList"/>
    <dgm:cxn modelId="{024BA2E6-ED8A-49DD-9FA8-7E25835CCD23}" type="presParOf" srcId="{486EDA1C-3605-4225-B4DE-6E47CEEF3187}" destId="{B0E4FAB9-037D-449A-BE17-CCC3D21E3FD5}" srcOrd="1" destOrd="0" presId="urn:microsoft.com/office/officeart/2018/5/layout/CenteredIconLabelDescriptionList"/>
    <dgm:cxn modelId="{252B6F07-BC87-4A4A-9E5D-B2E93E022107}" type="presParOf" srcId="{486EDA1C-3605-4225-B4DE-6E47CEEF3187}" destId="{8FFB34DD-CC47-4D76-9456-860385791F25}" srcOrd="2" destOrd="0" presId="urn:microsoft.com/office/officeart/2018/5/layout/CenteredIconLabelDescriptionList"/>
    <dgm:cxn modelId="{E14760D1-F434-4C54-BE58-1EBCE943609A}" type="presParOf" srcId="{486EDA1C-3605-4225-B4DE-6E47CEEF3187}" destId="{892784A5-0364-4E5E-AFAF-9EE08ACC53B6}" srcOrd="3" destOrd="0" presId="urn:microsoft.com/office/officeart/2018/5/layout/CenteredIconLabelDescriptionList"/>
    <dgm:cxn modelId="{513CA974-F0B6-49DD-BE7F-2EA02F680305}" type="presParOf" srcId="{486EDA1C-3605-4225-B4DE-6E47CEEF3187}" destId="{6E250AB9-4686-4FB0-9753-44B6FFB7C15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4D0EC-8A82-42D0-B4C6-BCC65B163045}">
      <dsp:nvSpPr>
        <dsp:cNvPr id="0" name=""/>
        <dsp:cNvSpPr/>
      </dsp:nvSpPr>
      <dsp:spPr>
        <a:xfrm>
          <a:off x="461840" y="942446"/>
          <a:ext cx="495386" cy="495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D2CD96-2A39-4ADC-BA4E-4D6D46790D90}">
      <dsp:nvSpPr>
        <dsp:cNvPr id="0" name=""/>
        <dsp:cNvSpPr/>
      </dsp:nvSpPr>
      <dsp:spPr>
        <a:xfrm>
          <a:off x="1838" y="1543889"/>
          <a:ext cx="1415390" cy="43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Declining Views:</a:t>
          </a:r>
          <a:endParaRPr lang="en-US" sz="1400" kern="1200"/>
        </a:p>
      </dsp:txBody>
      <dsp:txXfrm>
        <a:off x="1838" y="1543889"/>
        <a:ext cx="1415390" cy="437886"/>
      </dsp:txXfrm>
    </dsp:sp>
    <dsp:sp modelId="{74930D82-7EF1-4D75-A345-51D8958070CB}">
      <dsp:nvSpPr>
        <dsp:cNvPr id="0" name=""/>
        <dsp:cNvSpPr/>
      </dsp:nvSpPr>
      <dsp:spPr>
        <a:xfrm>
          <a:off x="1838" y="2031105"/>
          <a:ext cx="1415390" cy="1377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Views peaked in April but declined from May and on, indicating reduced audience engagement in the later half of the year.</a:t>
          </a:r>
        </a:p>
      </dsp:txBody>
      <dsp:txXfrm>
        <a:off x="1838" y="2031105"/>
        <a:ext cx="1415390" cy="1377786"/>
      </dsp:txXfrm>
    </dsp:sp>
    <dsp:sp modelId="{82B49753-99CF-4065-9EF6-BC56F215B4ED}">
      <dsp:nvSpPr>
        <dsp:cNvPr id="0" name=""/>
        <dsp:cNvSpPr/>
      </dsp:nvSpPr>
      <dsp:spPr>
        <a:xfrm>
          <a:off x="2124924" y="942446"/>
          <a:ext cx="495386" cy="495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3BD455-BC3D-4B62-B06E-16808FFB1501}">
      <dsp:nvSpPr>
        <dsp:cNvPr id="0" name=""/>
        <dsp:cNvSpPr/>
      </dsp:nvSpPr>
      <dsp:spPr>
        <a:xfrm>
          <a:off x="1664922" y="1543889"/>
          <a:ext cx="1415390" cy="43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Low Interaction Rates:</a:t>
          </a:r>
          <a:endParaRPr lang="en-US" sz="1400" kern="1200"/>
        </a:p>
      </dsp:txBody>
      <dsp:txXfrm>
        <a:off x="1664922" y="1543889"/>
        <a:ext cx="1415390" cy="437886"/>
      </dsp:txXfrm>
    </dsp:sp>
    <dsp:sp modelId="{8D54409D-363A-4F8F-B532-836344A76B5A}">
      <dsp:nvSpPr>
        <dsp:cNvPr id="0" name=""/>
        <dsp:cNvSpPr/>
      </dsp:nvSpPr>
      <dsp:spPr>
        <a:xfrm>
          <a:off x="1664922" y="2031105"/>
          <a:ext cx="1415390" cy="1377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Clicks and likes remained consistently low compared to views, suggesting the need for more engaging content or stronger calls to action.</a:t>
          </a:r>
        </a:p>
      </dsp:txBody>
      <dsp:txXfrm>
        <a:off x="1664922" y="2031105"/>
        <a:ext cx="1415390" cy="1377786"/>
      </dsp:txXfrm>
    </dsp:sp>
    <dsp:sp modelId="{73380275-080C-48B5-9BE3-B77B0E17E481}">
      <dsp:nvSpPr>
        <dsp:cNvPr id="0" name=""/>
        <dsp:cNvSpPr/>
      </dsp:nvSpPr>
      <dsp:spPr>
        <a:xfrm>
          <a:off x="3788008" y="942446"/>
          <a:ext cx="495386" cy="495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B34DD-CC47-4D76-9456-860385791F25}">
      <dsp:nvSpPr>
        <dsp:cNvPr id="0" name=""/>
        <dsp:cNvSpPr/>
      </dsp:nvSpPr>
      <dsp:spPr>
        <a:xfrm>
          <a:off x="3328006" y="1543889"/>
          <a:ext cx="1415390" cy="43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Content Type Performance:</a:t>
          </a:r>
          <a:endParaRPr lang="en-US" sz="1400" kern="1200"/>
        </a:p>
      </dsp:txBody>
      <dsp:txXfrm>
        <a:off x="3328006" y="1543889"/>
        <a:ext cx="1415390" cy="437886"/>
      </dsp:txXfrm>
    </dsp:sp>
    <dsp:sp modelId="{6E250AB9-4686-4FB0-9753-44B6FFB7C153}">
      <dsp:nvSpPr>
        <dsp:cNvPr id="0" name=""/>
        <dsp:cNvSpPr/>
      </dsp:nvSpPr>
      <dsp:spPr>
        <a:xfrm>
          <a:off x="3328006" y="2031105"/>
          <a:ext cx="1415390" cy="1377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Video content drove the most views, especially in February and July, while Blog and Social media content maintained steady but slightly lower engagement.</a:t>
          </a:r>
        </a:p>
      </dsp:txBody>
      <dsp:txXfrm>
        <a:off x="3328006" y="2031105"/>
        <a:ext cx="1415390" cy="137778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endParaRPr lang="nb-NO" dirty="0"/>
          </a:p>
        </p:txBody>
      </p:sp>
      <p:sp>
        <p:nvSpPr>
          <p:cNvPr id="4" name="Subtitle 2">
            <a:extLst>
              <a:ext uri="{FF2B5EF4-FFF2-40B4-BE49-F238E27FC236}">
                <a16:creationId xmlns:a16="http://schemas.microsoft.com/office/drawing/2014/main" id="{F79E46ED-9BD7-5127-4C83-5739DB33F3FA}"/>
              </a:ext>
            </a:extLst>
          </p:cNvPr>
          <p:cNvSpPr txBox="1">
            <a:spLocks/>
          </p:cNvSpPr>
          <p:nvPr/>
        </p:nvSpPr>
        <p:spPr>
          <a:xfrm>
            <a:off x="0" y="6449741"/>
            <a:ext cx="2477588" cy="40825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Subham Jena</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438296" y="365125"/>
            <a:ext cx="10787743" cy="764935"/>
          </a:xfrm>
        </p:spPr>
        <p:txBody>
          <a:bodyPr/>
          <a:lstStyle/>
          <a:p>
            <a:r>
              <a:rPr lang="nb-NO" dirty="0">
                <a:solidFill>
                  <a:schemeClr val="accent4">
                    <a:lumMod val="75000"/>
                  </a:schemeClr>
                </a:solidFill>
              </a:rPr>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438296" y="1130060"/>
            <a:ext cx="3866722" cy="4871980"/>
          </a:xfrm>
        </p:spPr>
        <p:txBody>
          <a:bodyPr>
            <a:noAutofit/>
          </a:bodyPr>
          <a:lstStyle/>
          <a:p>
            <a:pPr algn="just">
              <a:lnSpc>
                <a:spcPct val="160000"/>
              </a:lnSpc>
            </a:pPr>
            <a:r>
              <a:rPr lang="en-US" sz="1050" b="1" dirty="0">
                <a:solidFill>
                  <a:schemeClr val="accent2">
                    <a:lumMod val="75000"/>
                  </a:schemeClr>
                </a:solidFill>
              </a:rPr>
              <a:t>Decreased Conversion Rates: </a:t>
            </a:r>
            <a:r>
              <a:rPr lang="en-US" sz="1050" dirty="0"/>
              <a:t>The conversion rate demonstrated a strong rebound in December, reaching 11.18%, despite a notable dip to 5.98% in October.</a:t>
            </a:r>
          </a:p>
          <a:p>
            <a:pPr algn="just">
              <a:lnSpc>
                <a:spcPct val="160000"/>
              </a:lnSpc>
            </a:pPr>
            <a:r>
              <a:rPr lang="en-US" sz="1050" b="1" dirty="0">
                <a:solidFill>
                  <a:schemeClr val="accent2">
                    <a:lumMod val="75000"/>
                  </a:schemeClr>
                </a:solidFill>
              </a:rPr>
              <a:t>Reduced Customer Engagement:</a:t>
            </a:r>
          </a:p>
          <a:p>
            <a:pPr lvl="1" algn="just">
              <a:lnSpc>
                <a:spcPct val="160000"/>
              </a:lnSpc>
            </a:pPr>
            <a:r>
              <a:rPr lang="en-US" sz="1050" dirty="0"/>
              <a:t>There is a decline in overall social media engagement, with views dropping throughout the year.</a:t>
            </a:r>
          </a:p>
          <a:p>
            <a:pPr lvl="1" algn="just">
              <a:lnSpc>
                <a:spcPct val="160000"/>
              </a:lnSpc>
            </a:pPr>
            <a:r>
              <a:rPr lang="en-US" sz="1050" dirty="0"/>
              <a:t>While clicks and likes are low compared to views, the click-through rate stands at 19.66%, meaning that engaged users are still interacting effectively.</a:t>
            </a:r>
          </a:p>
          <a:p>
            <a:pPr algn="just">
              <a:lnSpc>
                <a:spcPct val="160000"/>
              </a:lnSpc>
            </a:pPr>
            <a:r>
              <a:rPr lang="en-US" sz="1050" b="1" dirty="0">
                <a:solidFill>
                  <a:schemeClr val="accent2">
                    <a:lumMod val="75000"/>
                  </a:schemeClr>
                </a:solidFill>
              </a:rPr>
              <a:t>Customer Feedback Analysis:</a:t>
            </a:r>
          </a:p>
          <a:p>
            <a:pPr lvl="1" algn="just">
              <a:lnSpc>
                <a:spcPct val="160000"/>
              </a:lnSpc>
            </a:pPr>
            <a:r>
              <a:rPr lang="en-US" sz="1050" dirty="0"/>
              <a:t>Customer ratings have remained consistent, averaging around 3.7 throughout the year.</a:t>
            </a:r>
          </a:p>
          <a:p>
            <a:pPr lvl="1" algn="just">
              <a:lnSpc>
                <a:spcPct val="160000"/>
              </a:lnSpc>
            </a:pPr>
            <a:r>
              <a:rPr lang="en-US" sz="1050" dirty="0"/>
              <a:t>Although stable, the average rating is below the target of 4.0, suggesting a need for focused improvements in customer satisfaction, for products below 3.5 .</a:t>
            </a:r>
            <a:endParaRPr lang="nb-NO" sz="1050" dirty="0"/>
          </a:p>
        </p:txBody>
      </p:sp>
      <p:pic>
        <p:nvPicPr>
          <p:cNvPr id="3" name="Picture 2">
            <a:extLst>
              <a:ext uri="{FF2B5EF4-FFF2-40B4-BE49-F238E27FC236}">
                <a16:creationId xmlns:a16="http://schemas.microsoft.com/office/drawing/2014/main" id="{255A8AD0-06F6-D6E6-5AF9-A8087BF38898}"/>
              </a:ext>
            </a:extLst>
          </p:cNvPr>
          <p:cNvPicPr>
            <a:picLocks noChangeAspect="1"/>
          </p:cNvPicPr>
          <p:nvPr/>
        </p:nvPicPr>
        <p:blipFill>
          <a:blip r:embed="rId2"/>
          <a:stretch>
            <a:fillRect/>
          </a:stretch>
        </p:blipFill>
        <p:spPr>
          <a:xfrm>
            <a:off x="4704922" y="1389397"/>
            <a:ext cx="7260760" cy="4079205"/>
          </a:xfrm>
          <a:prstGeom prst="rect">
            <a:avLst/>
          </a:prstGeom>
          <a:effectLst>
            <a:outerShdw blurRad="50800" dist="38100" dir="8100000" algn="tr" rotWithShape="0">
              <a:prstClr val="black">
                <a:alpha val="40000"/>
              </a:prstClr>
            </a:outerShdw>
          </a:effectLst>
        </p:spPr>
      </p:pic>
      <p:sp>
        <p:nvSpPr>
          <p:cNvPr id="13" name="Oval 12">
            <a:extLst>
              <a:ext uri="{FF2B5EF4-FFF2-40B4-BE49-F238E27FC236}">
                <a16:creationId xmlns:a16="http://schemas.microsoft.com/office/drawing/2014/main" id="{DB459B85-8FF8-3F68-F083-4F22D9FF99A0}"/>
              </a:ext>
            </a:extLst>
          </p:cNvPr>
          <p:cNvSpPr/>
          <p:nvPr/>
        </p:nvSpPr>
        <p:spPr>
          <a:xfrm>
            <a:off x="8571644" y="1708029"/>
            <a:ext cx="1265034" cy="1173193"/>
          </a:xfrm>
          <a:prstGeom prst="ellipse">
            <a:avLst/>
          </a:prstGeom>
          <a:noFill/>
          <a:ln w="38100">
            <a:solidFill>
              <a:schemeClr val="accent4">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357331" y="2854084"/>
            <a:ext cx="1608351" cy="474644"/>
          </a:xfrm>
          <a:prstGeom prst="straightConnector1">
            <a:avLst/>
          </a:prstGeom>
          <a:ln w="57150" cap="flat" cmpd="sng" algn="ctr">
            <a:solidFill>
              <a:schemeClr val="accent4">
                <a:lumMod val="75000"/>
              </a:schemeClr>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622A03A8-9FE6-D649-8831-F488E4DEDF7E}"/>
              </a:ext>
            </a:extLst>
          </p:cNvPr>
          <p:cNvSpPr/>
          <p:nvPr/>
        </p:nvSpPr>
        <p:spPr>
          <a:xfrm>
            <a:off x="8335302" y="4446223"/>
            <a:ext cx="1485041" cy="859399"/>
          </a:xfrm>
          <a:prstGeom prst="rect">
            <a:avLst/>
          </a:prstGeom>
          <a:noFill/>
          <a:ln w="38100">
            <a:solidFill>
              <a:schemeClr val="accent4">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423391" y="303247"/>
            <a:ext cx="10341634" cy="882723"/>
          </a:xfrm>
        </p:spPr>
        <p:txBody>
          <a:bodyPr/>
          <a:lstStyle/>
          <a:p>
            <a:r>
              <a:rPr lang="nb-NO" dirty="0">
                <a:solidFill>
                  <a:schemeClr val="accent4">
                    <a:lumMod val="75000"/>
                  </a:schemeClr>
                </a:solidFill>
              </a:rPr>
              <a:t>Decreased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423391" y="1126614"/>
            <a:ext cx="4610163" cy="5083283"/>
          </a:xfrm>
        </p:spPr>
        <p:txBody>
          <a:bodyPr>
            <a:noAutofit/>
          </a:bodyPr>
          <a:lstStyle/>
          <a:p>
            <a:pPr algn="just">
              <a:lnSpc>
                <a:spcPct val="170000"/>
              </a:lnSpc>
            </a:pPr>
            <a:r>
              <a:rPr lang="en-US" sz="1050" b="1" dirty="0">
                <a:solidFill>
                  <a:srgbClr val="C00000"/>
                </a:solidFill>
              </a:rPr>
              <a:t>General Conversion Trend:</a:t>
            </a:r>
          </a:p>
          <a:p>
            <a:pPr lvl="1" algn="just">
              <a:lnSpc>
                <a:spcPct val="170000"/>
              </a:lnSpc>
            </a:pPr>
            <a:r>
              <a:rPr lang="en-US" sz="1050" dirty="0"/>
              <a:t>Throughout the year, conversion rates varied, with higher numbers of products converting successfully in months like February and September. This suggests that while some products had strong seasonal peaks, there is potential to improve conversions in lower-performing months through targeted interventions.</a:t>
            </a:r>
          </a:p>
          <a:p>
            <a:pPr algn="just">
              <a:lnSpc>
                <a:spcPct val="170000"/>
              </a:lnSpc>
            </a:pPr>
            <a:r>
              <a:rPr lang="en-US" sz="1050" b="1" dirty="0">
                <a:solidFill>
                  <a:srgbClr val="C00000"/>
                </a:solidFill>
              </a:rPr>
              <a:t>Lowest Conversion Month:</a:t>
            </a:r>
          </a:p>
          <a:p>
            <a:pPr lvl="1" algn="just">
              <a:lnSpc>
                <a:spcPct val="170000"/>
              </a:lnSpc>
            </a:pPr>
            <a:r>
              <a:rPr lang="en-US" sz="1050" dirty="0"/>
              <a:t>October experienced the lowest overall conversion rate at 5.8%, with no products standing out significantly in terms of conversion. This indicates a potential need to revisit marketing strategies or promotions during this period to boost performance.</a:t>
            </a:r>
          </a:p>
          <a:p>
            <a:pPr algn="just">
              <a:lnSpc>
                <a:spcPct val="170000"/>
              </a:lnSpc>
            </a:pPr>
            <a:r>
              <a:rPr lang="en-US" sz="1050" b="1" dirty="0">
                <a:solidFill>
                  <a:srgbClr val="C00000"/>
                </a:solidFill>
              </a:rPr>
              <a:t>Highest Conversion Rates:</a:t>
            </a:r>
          </a:p>
          <a:p>
            <a:pPr lvl="1" algn="just">
              <a:lnSpc>
                <a:spcPct val="170000"/>
              </a:lnSpc>
            </a:pPr>
            <a:r>
              <a:rPr lang="en-US" sz="1050" dirty="0"/>
              <a:t>January recorded the highest overall conversion rate at 16.46%, driven significantly by the Ski Boots with a remarkable 100% conversion. This indicates a strong start to the year, likely fueled by seasonal demand and effective marketing strategies.</a:t>
            </a:r>
          </a:p>
        </p:txBody>
      </p:sp>
      <p:pic>
        <p:nvPicPr>
          <p:cNvPr id="5" name="Picture 4">
            <a:extLst>
              <a:ext uri="{FF2B5EF4-FFF2-40B4-BE49-F238E27FC236}">
                <a16:creationId xmlns:a16="http://schemas.microsoft.com/office/drawing/2014/main" id="{D03111F7-B801-1169-0E60-16470F505403}"/>
              </a:ext>
            </a:extLst>
          </p:cNvPr>
          <p:cNvPicPr>
            <a:picLocks noChangeAspect="1"/>
          </p:cNvPicPr>
          <p:nvPr/>
        </p:nvPicPr>
        <p:blipFill>
          <a:blip r:embed="rId2"/>
          <a:stretch>
            <a:fillRect/>
          </a:stretch>
        </p:blipFill>
        <p:spPr>
          <a:xfrm>
            <a:off x="5033554" y="1737269"/>
            <a:ext cx="6905379" cy="3871052"/>
          </a:xfrm>
          <a:prstGeom prst="rect">
            <a:avLst/>
          </a:prstGeom>
          <a:effectLst>
            <a:outerShdw blurRad="50800" dist="38100" dir="8100000" algn="tr" rotWithShape="0">
              <a:prstClr val="black">
                <a:alpha val="40000"/>
              </a:prstClr>
            </a:outerShdw>
          </a:effectLst>
        </p:spPr>
      </p:pic>
      <p:sp>
        <p:nvSpPr>
          <p:cNvPr id="8" name="Rectangle 7">
            <a:extLst>
              <a:ext uri="{FF2B5EF4-FFF2-40B4-BE49-F238E27FC236}">
                <a16:creationId xmlns:a16="http://schemas.microsoft.com/office/drawing/2014/main" id="{2F76FB0A-6CB5-47EB-50C2-6A2B95E1B209}"/>
              </a:ext>
            </a:extLst>
          </p:cNvPr>
          <p:cNvSpPr/>
          <p:nvPr/>
        </p:nvSpPr>
        <p:spPr>
          <a:xfrm>
            <a:off x="6768397" y="3169920"/>
            <a:ext cx="398762" cy="2569029"/>
          </a:xfrm>
          <a:prstGeom prst="rect">
            <a:avLst/>
          </a:prstGeom>
          <a:noFill/>
          <a:ln w="38100">
            <a:solidFill>
              <a:schemeClr val="accent4">
                <a:lumMod val="7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9" name="Rectangle 8">
            <a:extLst>
              <a:ext uri="{FF2B5EF4-FFF2-40B4-BE49-F238E27FC236}">
                <a16:creationId xmlns:a16="http://schemas.microsoft.com/office/drawing/2014/main" id="{862B641A-D8F8-4498-636E-06400BDD496A}"/>
              </a:ext>
            </a:extLst>
          </p:cNvPr>
          <p:cNvSpPr/>
          <p:nvPr/>
        </p:nvSpPr>
        <p:spPr>
          <a:xfrm>
            <a:off x="9444336" y="3169919"/>
            <a:ext cx="398762" cy="2569029"/>
          </a:xfrm>
          <a:prstGeom prst="rect">
            <a:avLst/>
          </a:prstGeom>
          <a:noFill/>
          <a:ln w="38100">
            <a:solidFill>
              <a:schemeClr val="accent4">
                <a:lumMod val="7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a:xfrm>
            <a:off x="455023" y="1095122"/>
            <a:ext cx="10134600" cy="1268765"/>
          </a:xfrm>
        </p:spPr>
        <p:txBody>
          <a:bodyPr>
            <a:normAutofit fontScale="90000"/>
          </a:bodyPr>
          <a:lstStyle/>
          <a:p>
            <a:r>
              <a:rPr lang="en-US" dirty="0">
                <a:solidFill>
                  <a:schemeClr val="accent4">
                    <a:lumMod val="75000"/>
                  </a:schemeClr>
                </a:solidFill>
              </a:rPr>
              <a:t>Reduced Customer </a:t>
            </a:r>
            <a:br>
              <a:rPr lang="en-US" dirty="0">
                <a:solidFill>
                  <a:schemeClr val="accent4">
                    <a:lumMod val="75000"/>
                  </a:schemeClr>
                </a:solidFill>
              </a:rPr>
            </a:br>
            <a:r>
              <a:rPr lang="en-US" dirty="0">
                <a:solidFill>
                  <a:schemeClr val="accent4">
                    <a:lumMod val="75000"/>
                  </a:schemeClr>
                </a:solidFill>
              </a:rPr>
              <a:t>Engagement:</a:t>
            </a:r>
            <a:endParaRPr lang="nb-NO" dirty="0">
              <a:solidFill>
                <a:schemeClr val="accent4">
                  <a:lumMod val="75000"/>
                </a:schemeClr>
              </a:solidFill>
            </a:endParaRPr>
          </a:p>
        </p:txBody>
      </p:sp>
      <p:graphicFrame>
        <p:nvGraphicFramePr>
          <p:cNvPr id="14" name="Content Placeholder 2">
            <a:extLst>
              <a:ext uri="{FF2B5EF4-FFF2-40B4-BE49-F238E27FC236}">
                <a16:creationId xmlns:a16="http://schemas.microsoft.com/office/drawing/2014/main" id="{00C269AD-CA22-081C-FABD-30B2763F33FD}"/>
              </a:ext>
            </a:extLst>
          </p:cNvPr>
          <p:cNvGraphicFramePr>
            <a:graphicFrameLocks noGrp="1"/>
          </p:cNvGraphicFramePr>
          <p:nvPr>
            <p:ph sz="half" idx="1"/>
            <p:extLst>
              <p:ext uri="{D42A27DB-BD31-4B8C-83A1-F6EECF244321}">
                <p14:modId xmlns:p14="http://schemas.microsoft.com/office/powerpoint/2010/main" val="2958541095"/>
              </p:ext>
            </p:extLst>
          </p:nvPr>
        </p:nvGraphicFramePr>
        <p:xfrm>
          <a:off x="455023" y="1638878"/>
          <a:ext cx="474523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a:extLst>
              <a:ext uri="{FF2B5EF4-FFF2-40B4-BE49-F238E27FC236}">
                <a16:creationId xmlns:a16="http://schemas.microsoft.com/office/drawing/2014/main" id="{625E5E93-A021-0104-4173-F62859C8875E}"/>
              </a:ext>
            </a:extLst>
          </p:cNvPr>
          <p:cNvPicPr>
            <a:picLocks noChangeAspect="1"/>
          </p:cNvPicPr>
          <p:nvPr/>
        </p:nvPicPr>
        <p:blipFill>
          <a:blip r:embed="rId7"/>
          <a:stretch>
            <a:fillRect/>
          </a:stretch>
        </p:blipFill>
        <p:spPr>
          <a:xfrm>
            <a:off x="6991743" y="1095122"/>
            <a:ext cx="4039600" cy="2441334"/>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5EA2D19C-CA26-7484-5DB0-60637BB4F870}"/>
              </a:ext>
            </a:extLst>
          </p:cNvPr>
          <p:cNvPicPr>
            <a:picLocks noChangeAspect="1"/>
          </p:cNvPicPr>
          <p:nvPr/>
        </p:nvPicPr>
        <p:blipFill>
          <a:blip r:embed="rId8"/>
          <a:stretch>
            <a:fillRect/>
          </a:stretch>
        </p:blipFill>
        <p:spPr>
          <a:xfrm>
            <a:off x="6991743" y="3978130"/>
            <a:ext cx="4039600" cy="222552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a:xfrm>
            <a:off x="663350" y="822855"/>
            <a:ext cx="4772975" cy="1800526"/>
          </a:xfrm>
        </p:spPr>
        <p:txBody>
          <a:bodyPr vert="horz" lIns="91440" tIns="45720" rIns="91440" bIns="45720" rtlCol="0" anchor="ctr">
            <a:normAutofit/>
          </a:bodyPr>
          <a:lstStyle/>
          <a:p>
            <a:r>
              <a:rPr lang="en-US" dirty="0">
                <a:solidFill>
                  <a:schemeClr val="accent4">
                    <a:lumMod val="75000"/>
                  </a:schemeClr>
                </a:solidFill>
              </a:rPr>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663351" y="2623381"/>
            <a:ext cx="4772974" cy="3553581"/>
          </a:xfrm>
        </p:spPr>
        <p:txBody>
          <a:bodyPr vert="horz" lIns="91440" tIns="45720" rIns="91440" bIns="45720" rtlCol="0">
            <a:normAutofit/>
          </a:bodyPr>
          <a:lstStyle/>
          <a:p>
            <a:r>
              <a:rPr lang="en-US" sz="1100" b="1" dirty="0"/>
              <a:t>Customer Ratings Distribution:</a:t>
            </a:r>
          </a:p>
          <a:p>
            <a:pPr lvl="1"/>
            <a:r>
              <a:rPr lang="en-US" sz="1100"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r>
              <a:rPr lang="en-US" sz="1100" b="1" dirty="0"/>
              <a:t>Sentiment Analysis:</a:t>
            </a:r>
          </a:p>
          <a:p>
            <a:pPr lvl="1"/>
            <a:r>
              <a:rPr lang="en-US" sz="1100" dirty="0"/>
              <a:t>Positive sentiment dominates with 840 reviews, reflecting a generally satisfied customer base. Negative sentiment is present in 226 reviews, with a smaller number of mixed and neutral sentiments, suggesting some areas for improvement but overall strong customer approval.</a:t>
            </a:r>
          </a:p>
          <a:p>
            <a:r>
              <a:rPr lang="en-US" sz="1100" b="1" dirty="0"/>
              <a:t>Opportunity for Improvement:</a:t>
            </a:r>
          </a:p>
          <a:p>
            <a:pPr lvl="1"/>
            <a:r>
              <a:rPr lang="en-US" sz="1100"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p>
        </p:txBody>
      </p:sp>
      <p:pic>
        <p:nvPicPr>
          <p:cNvPr id="9" name="Picture 8">
            <a:extLst>
              <a:ext uri="{FF2B5EF4-FFF2-40B4-BE49-F238E27FC236}">
                <a16:creationId xmlns:a16="http://schemas.microsoft.com/office/drawing/2014/main" id="{3D6D1148-6AAE-5742-8CA0-77A1A529B6E2}"/>
              </a:ext>
            </a:extLst>
          </p:cNvPr>
          <p:cNvPicPr>
            <a:picLocks noChangeAspect="1"/>
          </p:cNvPicPr>
          <p:nvPr/>
        </p:nvPicPr>
        <p:blipFill>
          <a:blip r:embed="rId2"/>
          <a:stretch>
            <a:fillRect/>
          </a:stretch>
        </p:blipFill>
        <p:spPr>
          <a:xfrm>
            <a:off x="7559840" y="556298"/>
            <a:ext cx="3385336" cy="2545005"/>
          </a:xfrm>
          <a:prstGeom prst="rect">
            <a:avLst/>
          </a:prstGeom>
        </p:spPr>
      </p:pic>
      <p:pic>
        <p:nvPicPr>
          <p:cNvPr id="5" name="Picture 4">
            <a:extLst>
              <a:ext uri="{FF2B5EF4-FFF2-40B4-BE49-F238E27FC236}">
                <a16:creationId xmlns:a16="http://schemas.microsoft.com/office/drawing/2014/main" id="{DE32C436-D6AF-A528-8E15-EC7F32C673FE}"/>
              </a:ext>
            </a:extLst>
          </p:cNvPr>
          <p:cNvPicPr>
            <a:picLocks noChangeAspect="1"/>
          </p:cNvPicPr>
          <p:nvPr/>
        </p:nvPicPr>
        <p:blipFill>
          <a:blip r:embed="rId3"/>
          <a:stretch>
            <a:fillRect/>
          </a:stretch>
        </p:blipFill>
        <p:spPr>
          <a:xfrm>
            <a:off x="7594939" y="3657601"/>
            <a:ext cx="3350237" cy="2585510"/>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839788" y="365126"/>
            <a:ext cx="10515600" cy="823912"/>
          </a:xfrm>
        </p:spPr>
        <p:txBody>
          <a:bodyPr/>
          <a:lstStyle/>
          <a:p>
            <a:r>
              <a:rPr lang="nb-NO" dirty="0">
                <a:solidFill>
                  <a:schemeClr val="accent4">
                    <a:lumMod val="75000"/>
                  </a:schemeClr>
                </a:solidFill>
              </a:rPr>
              <a:t>Goals &amp; Actions:</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839788" y="1269207"/>
            <a:ext cx="5157787" cy="823912"/>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173288"/>
            <a:ext cx="5157787" cy="3987800"/>
          </a:xfrm>
        </p:spPr>
        <p:txBody>
          <a:bodyPr>
            <a:normAutofit fontScale="40000" lnSpcReduction="20000"/>
          </a:bodyPr>
          <a:lstStyle/>
          <a:p>
            <a:pPr algn="just">
              <a:lnSpc>
                <a:spcPct val="170000"/>
              </a:lnSpc>
            </a:pPr>
            <a:r>
              <a:rPr lang="en-US" b="1" dirty="0"/>
              <a:t>Increase Conversion Rates:</a:t>
            </a:r>
          </a:p>
          <a:p>
            <a:pPr lvl="1" algn="just">
              <a:lnSpc>
                <a:spcPct val="170000"/>
              </a:lnSpc>
            </a:pPr>
            <a:r>
              <a:rPr lang="en-US" b="1" dirty="0"/>
              <a:t>Goal: </a:t>
            </a:r>
            <a:r>
              <a:rPr lang="en-US" dirty="0"/>
              <a:t>Identify factors impacting the conversion rate and provide recommendations to improve it.</a:t>
            </a:r>
          </a:p>
          <a:p>
            <a:pPr lvl="1" algn="just">
              <a:lnSpc>
                <a:spcPct val="170000"/>
              </a:lnSpc>
            </a:pPr>
            <a:r>
              <a:rPr lang="en-US" b="1" dirty="0"/>
              <a:t>Insight: </a:t>
            </a:r>
            <a:r>
              <a:rPr lang="en-US" dirty="0"/>
              <a:t>Highlight key stages where visitors drop off and suggest improvements to optimize the conversion funnel.</a:t>
            </a:r>
          </a:p>
          <a:p>
            <a:pPr algn="just">
              <a:lnSpc>
                <a:spcPct val="170000"/>
              </a:lnSpc>
            </a:pPr>
            <a:r>
              <a:rPr lang="en-US" b="1" dirty="0"/>
              <a:t>Enhance Customer Engagement:</a:t>
            </a:r>
            <a:endParaRPr lang="en-US" dirty="0"/>
          </a:p>
          <a:p>
            <a:pPr lvl="1" algn="just">
              <a:lnSpc>
                <a:spcPct val="170000"/>
              </a:lnSpc>
            </a:pPr>
            <a:r>
              <a:rPr lang="en-US" b="1" dirty="0"/>
              <a:t>Goal:</a:t>
            </a:r>
            <a:r>
              <a:rPr lang="en-US" dirty="0"/>
              <a:t> Determine which types of content drive the highest engagement. </a:t>
            </a:r>
          </a:p>
          <a:p>
            <a:pPr lvl="1" algn="just">
              <a:lnSpc>
                <a:spcPct val="170000"/>
              </a:lnSpc>
            </a:pPr>
            <a:r>
              <a:rPr lang="en-US" b="1" dirty="0"/>
              <a:t>Insight:</a:t>
            </a:r>
            <a:r>
              <a:rPr lang="en-US" dirty="0"/>
              <a:t> Analyze interaction levels with different types of marketing content to inform better content strategies.</a:t>
            </a:r>
          </a:p>
          <a:p>
            <a:pPr algn="just">
              <a:lnSpc>
                <a:spcPct val="170000"/>
              </a:lnSpc>
            </a:pPr>
            <a:r>
              <a:rPr lang="en-US" b="1" dirty="0"/>
              <a:t>Improve Customer Feedback Scores:</a:t>
            </a:r>
            <a:endParaRPr lang="en-US" dirty="0"/>
          </a:p>
          <a:p>
            <a:pPr lvl="1" algn="just">
              <a:lnSpc>
                <a:spcPct val="170000"/>
              </a:lnSpc>
            </a:pPr>
            <a:r>
              <a:rPr lang="en-US" b="1" dirty="0"/>
              <a:t>Goal:</a:t>
            </a:r>
            <a:r>
              <a:rPr lang="en-US" dirty="0"/>
              <a:t> Understand common themes in customer reviews and provide actionable insights.</a:t>
            </a:r>
          </a:p>
          <a:p>
            <a:pPr lvl="1" algn="just">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096000" y="1269207"/>
            <a:ext cx="5183188" cy="823912"/>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096000" y="2173288"/>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(August-December).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165</TotalTime>
  <Words>793</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Subham Jena</cp:lastModifiedBy>
  <cp:revision>3</cp:revision>
  <dcterms:created xsi:type="dcterms:W3CDTF">2024-09-03T15:16:05Z</dcterms:created>
  <dcterms:modified xsi:type="dcterms:W3CDTF">2024-12-12T08:48:37Z</dcterms:modified>
</cp:coreProperties>
</file>