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82" r:id="rId2"/>
    <p:sldId id="261" r:id="rId3"/>
    <p:sldId id="259" r:id="rId4"/>
    <p:sldId id="323" r:id="rId5"/>
    <p:sldId id="326" r:id="rId6"/>
    <p:sldId id="317" r:id="rId7"/>
    <p:sldId id="262" r:id="rId8"/>
    <p:sldId id="318" r:id="rId9"/>
    <p:sldId id="305" r:id="rId10"/>
    <p:sldId id="327" r:id="rId11"/>
    <p:sldId id="328" r:id="rId12"/>
    <p:sldId id="329" r:id="rId13"/>
    <p:sldId id="330" r:id="rId14"/>
    <p:sldId id="331" r:id="rId15"/>
    <p:sldId id="332" r:id="rId16"/>
    <p:sldId id="324" r:id="rId17"/>
    <p:sldId id="325" r:id="rId18"/>
    <p:sldId id="322" r:id="rId19"/>
    <p:sldId id="32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BFC91B"/>
    <a:srgbClr val="1503F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1" autoAdjust="0"/>
    <p:restoredTop sz="87417" autoAdjust="0"/>
  </p:normalViewPr>
  <p:slideViewPr>
    <p:cSldViewPr snapToGrid="0">
      <p:cViewPr varScale="1">
        <p:scale>
          <a:sx n="74" d="100"/>
          <a:sy n="74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316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8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8771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62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7814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7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165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281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061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406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38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61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469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16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87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92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7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462" y="629293"/>
            <a:ext cx="8353426" cy="808982"/>
          </a:xfrm>
        </p:spPr>
        <p:txBody>
          <a:bodyPr/>
          <a:lstStyle/>
          <a:p>
            <a:r>
              <a:rPr lang="en-IN" sz="4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Price Comparator for Online Shopping</a:t>
            </a:r>
            <a:endParaRPr lang="en-IN" sz="4400" b="1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886" y="2750041"/>
            <a:ext cx="5973764" cy="2345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Team Members:</a:t>
            </a:r>
            <a:endParaRPr lang="en-IN" sz="2800" b="1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Bahnschrift Condensed" panose="020B0502040204020203" pitchFamily="34" charset="0"/>
              </a:rPr>
              <a:t>	</a:t>
            </a:r>
            <a:r>
              <a:rPr lang="en-I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Debasis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 Rath				(20CSE195)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	</a:t>
            </a:r>
            <a:r>
              <a:rPr lang="en-I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Subham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 Kumar </a:t>
            </a:r>
            <a:r>
              <a:rPr lang="en-I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Padhy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		(20CSE211)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	Sd. Hasnain Alli				(20CSE385)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2713" y="129409"/>
            <a:ext cx="1798741" cy="163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20BE9-99C1-1B06-7D55-A500A3762277}"/>
              </a:ext>
            </a:extLst>
          </p:cNvPr>
          <p:cNvSpPr txBox="1"/>
          <p:nvPr/>
        </p:nvSpPr>
        <p:spPr>
          <a:xfrm>
            <a:off x="1548763" y="5874764"/>
            <a:ext cx="373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A53010"/>
                </a:solidFill>
                <a:cs typeface="Bahnschrift" panose="020B0502040204020203" charset="0"/>
                <a:sym typeface="+mn-ea"/>
              </a:rPr>
              <a:t>Supervisor :</a:t>
            </a: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Bahnschrift" panose="020B0502040204020203" charset="0"/>
                <a:sym typeface="+mn-ea"/>
              </a:rPr>
              <a:t>	Mr Murali kr.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Bahnschrift" panose="020B0502040204020203" charset="0"/>
                <a:sym typeface="+mn-ea"/>
              </a:rPr>
              <a:t>Senapathy</a:t>
            </a:r>
            <a:r>
              <a:rPr lang="en-IN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cs typeface="Bahnschrift" panose="020B0502040204020203" charset="0"/>
                <a:sym typeface="+mn-ea"/>
              </a:rPr>
              <a:t> </a:t>
            </a:r>
            <a:endParaRPr lang="en-IN" sz="2000" u="sng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  <a:sym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98773-1156-0E92-9079-3FF9D51DBC06}"/>
              </a:ext>
            </a:extLst>
          </p:cNvPr>
          <p:cNvSpPr txBox="1"/>
          <p:nvPr/>
        </p:nvSpPr>
        <p:spPr>
          <a:xfrm>
            <a:off x="7115175" y="1393334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3010"/>
                </a:solidFill>
              </a:rPr>
              <a:t>Presented by Group E07</a:t>
            </a:r>
            <a:endParaRPr lang="en-IN" dirty="0">
              <a:solidFill>
                <a:srgbClr val="A5301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B4AF-929F-28B1-968A-6DD324A8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Screenshots :</a:t>
            </a:r>
            <a:br>
              <a:rPr lang="en-US" dirty="0"/>
            </a:br>
            <a:r>
              <a:rPr lang="en-US" sz="1600" dirty="0"/>
              <a:t>                                                         </a:t>
            </a:r>
            <a:br>
              <a:rPr lang="en-US" sz="1600" dirty="0"/>
            </a:br>
            <a:r>
              <a:rPr lang="en-US" sz="1600" dirty="0"/>
              <a:t>                                                            </a:t>
            </a:r>
            <a:r>
              <a:rPr lang="en-US" sz="1600" dirty="0" err="1"/>
              <a:t>url</a:t>
            </a:r>
            <a:r>
              <a:rPr lang="en-US" sz="1600" dirty="0"/>
              <a:t> editor window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4743C5-9118-2B91-3CFD-25E5ED95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68" y="2130137"/>
            <a:ext cx="9143999" cy="4010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299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F716-C5FB-C745-A4EE-60CA6472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600" dirty="0"/>
            </a:br>
            <a:br>
              <a:rPr lang="en-IN" sz="1600" dirty="0"/>
            </a:br>
            <a:r>
              <a:rPr lang="en-IN" sz="1600" dirty="0"/>
              <a:t>Comparison window: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B0385-A31B-FF72-AF08-BA0F9C676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30" y="2195946"/>
            <a:ext cx="916478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524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EA6-FB4D-A3C1-D77E-39428E7B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Input file: (URL.txt)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B5846-EEA3-8912-E8D9-082779E3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133600"/>
            <a:ext cx="899293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4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C676-6569-3F4D-D5D8-B214BBEA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Output File: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315136-8832-BBB0-BBAB-79A769787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3" y="1977081"/>
            <a:ext cx="9206345" cy="42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4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7F45-1B2D-1499-E0A3-681604B3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Price Alert  </a:t>
            </a:r>
            <a:br>
              <a:rPr lang="en-US" sz="2000" dirty="0"/>
            </a:br>
            <a:r>
              <a:rPr lang="en-US" sz="2000" dirty="0"/>
              <a:t>                                                   Python Output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EDEA91-46A8-1544-6FCD-5461D4A96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7573"/>
            <a:ext cx="7891502" cy="4672445"/>
          </a:xfrm>
        </p:spPr>
      </p:pic>
    </p:spTree>
    <p:extLst>
      <p:ext uri="{BB962C8B-B14F-4D97-AF65-F5344CB8AC3E}">
        <p14:creationId xmlns:p14="http://schemas.microsoft.com/office/powerpoint/2010/main" val="64387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5C5F-6A26-7DC3-A6C0-840B7F8C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Price alert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                                 Received mail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9C457-E29D-5F60-18E1-1001859CE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390" y="2133599"/>
            <a:ext cx="9289473" cy="4184073"/>
          </a:xfrm>
        </p:spPr>
      </p:pic>
    </p:spTree>
    <p:extLst>
      <p:ext uri="{BB962C8B-B14F-4D97-AF65-F5344CB8AC3E}">
        <p14:creationId xmlns:p14="http://schemas.microsoft.com/office/powerpoint/2010/main" val="51424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0338-81AD-42D6-307F-05A80198E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90945"/>
            <a:ext cx="8915399" cy="2057400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9012-520E-F56C-924D-A6B74D1F8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961409"/>
            <a:ext cx="8915399" cy="2942253"/>
          </a:xfrm>
        </p:spPr>
        <p:txBody>
          <a:bodyPr/>
          <a:lstStyle/>
          <a:p>
            <a:r>
              <a:rPr lang="en-US" dirty="0"/>
              <a:t>Thus through this project we will be able to extract data about different products and compare them to choose the product at the minimum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86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2B6-67DB-B1DA-1B49-058B4810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4DE2-5038-A6BE-6D47-2F90C45E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marR="292735" indent="-6350" algn="just">
              <a:lnSpc>
                <a:spcPct val="103000"/>
              </a:lnSpc>
              <a:spcAft>
                <a:spcPts val="7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has the following limitations: </a:t>
            </a:r>
          </a:p>
          <a:p>
            <a:pPr marL="0" marR="73660" indent="0" algn="l">
              <a:lnSpc>
                <a:spcPct val="107000"/>
              </a:lnSpc>
              <a:spcAft>
                <a:spcPts val="10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9273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effect of product during manually purchasing the product is different from viewing the product in your device </a:t>
            </a:r>
          </a:p>
          <a:p>
            <a:pPr marL="0" marR="292735" lvl="0" indent="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200"/>
              <a:buNone/>
            </a:pP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92735" lvl="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200"/>
              <a:buAutoNum type="arabicPeriod" startAt="2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application requires active internet connection</a:t>
            </a:r>
          </a:p>
          <a:p>
            <a:pPr marR="292735" lvl="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200"/>
              <a:buAutoNum type="arabicPeriod" startAt="2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need to put correct data or else it behaves abnormally </a:t>
            </a:r>
          </a:p>
          <a:p>
            <a:pPr marL="0" marR="4152900" indent="0" algn="l">
              <a:lnSpc>
                <a:spcPct val="97000"/>
              </a:lnSpc>
              <a:spcAft>
                <a:spcPts val="7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 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9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E60-EEC3-9F24-8AF6-E60DBA2CF3D1}"/>
              </a:ext>
            </a:extLst>
          </p:cNvPr>
          <p:cNvSpPr txBox="1">
            <a:spLocks/>
          </p:cNvSpPr>
          <p:nvPr/>
        </p:nvSpPr>
        <p:spPr>
          <a:xfrm>
            <a:off x="4799144" y="595535"/>
            <a:ext cx="2593711" cy="7284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A53010"/>
                </a:solidFill>
                <a:latin typeface="+mn-lt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ED7-5780-91C8-88C8-069EA73460AD}"/>
              </a:ext>
            </a:extLst>
          </p:cNvPr>
          <p:cNvSpPr txBox="1">
            <a:spLocks/>
          </p:cNvSpPr>
          <p:nvPr/>
        </p:nvSpPr>
        <p:spPr>
          <a:xfrm>
            <a:off x="2343150" y="1895475"/>
            <a:ext cx="9591675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en-US" sz="3200" dirty="0"/>
              <a:t>https://www.geeksforgeeks.org/</a:t>
            </a:r>
          </a:p>
          <a:p>
            <a:pPr>
              <a:lnSpc>
                <a:spcPct val="150000"/>
              </a:lnSpc>
            </a:pPr>
            <a:r>
              <a:rPr lang="en-IN" altLang="en-US" sz="3200" dirty="0"/>
              <a:t>https://www.digitalocean.com/</a:t>
            </a:r>
          </a:p>
          <a:p>
            <a:pPr>
              <a:lnSpc>
                <a:spcPct val="150000"/>
              </a:lnSpc>
            </a:pPr>
            <a:r>
              <a:rPr lang="en-IN" altLang="en-US" sz="3200" dirty="0"/>
              <a:t>https://webautomation.io/</a:t>
            </a:r>
          </a:p>
          <a:p>
            <a:pPr>
              <a:lnSpc>
                <a:spcPct val="150000"/>
              </a:lnSpc>
            </a:pPr>
            <a:endParaRPr lang="en-I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723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FE5A4-00B0-144B-B9C6-037B39264666}"/>
              </a:ext>
            </a:extLst>
          </p:cNvPr>
          <p:cNvSpPr txBox="1">
            <a:spLocks/>
          </p:cNvSpPr>
          <p:nvPr/>
        </p:nvSpPr>
        <p:spPr>
          <a:xfrm>
            <a:off x="3164152" y="2794452"/>
            <a:ext cx="5863696" cy="12690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8000" b="1" dirty="0">
                <a:solidFill>
                  <a:srgbClr val="A53010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156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634" y="614585"/>
            <a:ext cx="2480732" cy="6712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A53010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00" y="1819274"/>
            <a:ext cx="3903125" cy="47910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Century Gothic (Body)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entury Gothic (Body)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entury Gothic (Body)"/>
              </a:rPr>
              <a:t>Software and Hardware Requirements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entury Gothic (Body)"/>
              </a:rPr>
              <a:t>Flow Chart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entury Gothic (Body)"/>
              </a:rPr>
              <a:t>Screenshot Diagram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entury Gothic (Body)"/>
              </a:rPr>
              <a:t>Conclusion and limitation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entury Gothic (Body)"/>
              </a:rPr>
              <a:t>Reference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952626"/>
            <a:ext cx="11087100" cy="37528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</a:pPr>
            <a:r>
              <a:rPr lang="en-US" sz="3200" dirty="0">
                <a:effectLst/>
                <a:latin typeface="Century Gothic (Body)"/>
                <a:ea typeface="Calibri" panose="020F0502020204030204" pitchFamily="34" charset="0"/>
              </a:rPr>
              <a:t>	</a:t>
            </a:r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</a:rPr>
              <a:t>This price comparison website for products will help to compare the price from various e-commerce websites, This Price comparison site is extremely helpful for frequent online shoppers to check prices on different online stores in one place.</a:t>
            </a:r>
            <a:endParaRPr lang="en-IN" sz="2400" dirty="0">
              <a:solidFill>
                <a:schemeClr val="tx1"/>
              </a:solidFill>
              <a:latin typeface="Century Gothic (Body)"/>
              <a:cs typeface="Bell MT" panose="02020503060305020303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CE9D88-D33C-E36C-E7E6-2F1FA29ECC71}"/>
              </a:ext>
            </a:extLst>
          </p:cNvPr>
          <p:cNvSpPr txBox="1">
            <a:spLocks/>
          </p:cNvSpPr>
          <p:nvPr/>
        </p:nvSpPr>
        <p:spPr>
          <a:xfrm>
            <a:off x="4899687" y="626380"/>
            <a:ext cx="2392626" cy="671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A53010"/>
                </a:solidFill>
                <a:latin typeface="+mn-lt"/>
              </a:rPr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D95B-EA1A-2CD9-2D1A-19CED41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8D32-7C17-F764-E710-5D2F7608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customers with a list of price comparison and highlight the cheapest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 specifically in home groceries products.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increase price consciousness among consumers.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ensure that the price database is updated regularly so that customers will be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 to get accurate results.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service for users to find the product’s price.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platform for retailers to promote their products and promotion for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3110-869B-2C5C-E8CB-3B744896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2EF-5187-F455-716F-38525FBC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can be used to compare variety of things form different e commerce website.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simple and easy steps.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 and minimalistic User Interface.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 can track the price of selected product using this project.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E261BA-7BD0-6B2E-C041-6B64D7D814AA}"/>
              </a:ext>
            </a:extLst>
          </p:cNvPr>
          <p:cNvSpPr txBox="1">
            <a:spLocks/>
          </p:cNvSpPr>
          <p:nvPr/>
        </p:nvSpPr>
        <p:spPr>
          <a:xfrm>
            <a:off x="4369064" y="471710"/>
            <a:ext cx="3453871" cy="6712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A53010"/>
                </a:solidFill>
                <a:latin typeface="+mn-lt"/>
              </a:rPr>
              <a:t>HARDWARE 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3C8972-F864-64EB-B363-D1BEC37E27AE}"/>
              </a:ext>
            </a:extLst>
          </p:cNvPr>
          <p:cNvSpPr txBox="1">
            <a:spLocks/>
          </p:cNvSpPr>
          <p:nvPr/>
        </p:nvSpPr>
        <p:spPr>
          <a:xfrm>
            <a:off x="2371724" y="1885950"/>
            <a:ext cx="9553576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457200" algn="just">
              <a:lnSpc>
                <a:spcPct val="115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 Core i3 or higher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15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GB or higher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15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1800" b="1" spc="20" dirty="0">
                <a:solidFill>
                  <a:srgbClr val="000000"/>
                </a:solidFill>
                <a:effectLst/>
                <a:latin typeface="HPSimplifiedLight"/>
                <a:ea typeface="Times New Roman" panose="02020603050405020304" pitchFamily="18" charset="0"/>
              </a:rPr>
              <a:t>Graphic card: </a:t>
            </a:r>
            <a:r>
              <a:rPr lang="en-US" sz="1800" spc="20" dirty="0">
                <a:solidFill>
                  <a:srgbClr val="000000"/>
                </a:solidFill>
                <a:effectLst/>
                <a:latin typeface="HPSimplifiedLight"/>
                <a:ea typeface="Times New Roman" panose="02020603050405020304" pitchFamily="18" charset="0"/>
              </a:rPr>
              <a:t>Intel® UHD Graphics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2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52674" y="1914525"/>
            <a:ext cx="9620251" cy="4791075"/>
          </a:xfrm>
        </p:spPr>
        <p:txBody>
          <a:bodyPr>
            <a:normAutofit/>
          </a:bodyPr>
          <a:lstStyle/>
          <a:p>
            <a:pPr marL="457200" indent="457200" algn="just">
              <a:lnSpc>
                <a:spcPct val="115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Windows-7 or any higher version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15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Google,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Mozilla Firefox, Python IDLE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9814-8F2F-59B4-9145-C71FED3FAF44}"/>
              </a:ext>
            </a:extLst>
          </p:cNvPr>
          <p:cNvSpPr txBox="1">
            <a:spLocks/>
          </p:cNvSpPr>
          <p:nvPr/>
        </p:nvSpPr>
        <p:spPr>
          <a:xfrm>
            <a:off x="4369064" y="498475"/>
            <a:ext cx="3453871" cy="11570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A53010"/>
                </a:solidFill>
                <a:latin typeface="+mn-lt"/>
              </a:rPr>
              <a:t>SOFTWARE REQUIREMENTS</a:t>
            </a:r>
            <a:endParaRPr lang="en-IN" b="1" dirty="0">
              <a:solidFill>
                <a:srgbClr val="A5301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ACAA-C858-A459-BDAA-7B2BCE49F438}"/>
              </a:ext>
            </a:extLst>
          </p:cNvPr>
          <p:cNvSpPr txBox="1">
            <a:spLocks/>
          </p:cNvSpPr>
          <p:nvPr/>
        </p:nvSpPr>
        <p:spPr>
          <a:xfrm>
            <a:off x="4450027" y="614585"/>
            <a:ext cx="3291946" cy="6712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A53010"/>
                </a:solidFill>
                <a:latin typeface="+mn-lt"/>
              </a:rPr>
              <a:t>MODULE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B1EC-F935-8AE5-FCEB-7CB33CC841E4}"/>
              </a:ext>
            </a:extLst>
          </p:cNvPr>
          <p:cNvSpPr txBox="1">
            <a:spLocks/>
          </p:cNvSpPr>
          <p:nvPr/>
        </p:nvSpPr>
        <p:spPr>
          <a:xfrm>
            <a:off x="2371725" y="1895475"/>
            <a:ext cx="9448800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Century Gothic (Body)"/>
                <a:sym typeface="+mn-ea"/>
              </a:rPr>
              <a:t>Beautiful Soup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latin typeface="Century Gothic (Body)"/>
                <a:sym typeface="+mn-ea"/>
              </a:rPr>
              <a:t>Requests</a:t>
            </a:r>
          </a:p>
          <a:p>
            <a:pPr>
              <a:lnSpc>
                <a:spcPct val="150000"/>
              </a:lnSpc>
            </a:pPr>
            <a:r>
              <a:rPr lang="en-IN" sz="3200" dirty="0" err="1">
                <a:solidFill>
                  <a:schemeClr val="tx1"/>
                </a:solidFill>
                <a:latin typeface="Century Gothic (Body)"/>
                <a:sym typeface="+mn-ea"/>
              </a:rPr>
              <a:t>Smtplib</a:t>
            </a:r>
            <a:endParaRPr lang="en-IN" sz="3200" dirty="0">
              <a:solidFill>
                <a:schemeClr val="tx1"/>
              </a:solidFill>
              <a:latin typeface="Century Gothic (Body)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IN" sz="3200" dirty="0" err="1">
                <a:solidFill>
                  <a:schemeClr val="tx1"/>
                </a:solidFill>
                <a:latin typeface="Century Gothic (Body)"/>
                <a:sym typeface="+mn-ea"/>
              </a:rPr>
              <a:t>Tkinter</a:t>
            </a:r>
            <a:endParaRPr lang="en-IN" sz="3200" dirty="0">
              <a:solidFill>
                <a:schemeClr val="tx1"/>
              </a:solidFill>
              <a:latin typeface="Century Gothic (Body)"/>
              <a:sym typeface="+mn-ea"/>
            </a:endParaRPr>
          </a:p>
          <a:p>
            <a:pPr marL="1371600" lvl="3" indent="0">
              <a:lnSpc>
                <a:spcPct val="150000"/>
              </a:lnSpc>
              <a:buNone/>
            </a:pPr>
            <a:endParaRPr lang="en-US" sz="2600" dirty="0">
              <a:solidFill>
                <a:schemeClr val="tx1"/>
              </a:solidFill>
              <a:latin typeface="Century Gothic (Body)"/>
              <a:sym typeface="+mn-ea"/>
            </a:endParaRPr>
          </a:p>
          <a:p>
            <a:pPr lvl="3">
              <a:lnSpc>
                <a:spcPct val="150000"/>
              </a:lnSpc>
            </a:pPr>
            <a:endParaRPr lang="en-US" sz="2600" dirty="0">
              <a:solidFill>
                <a:schemeClr val="tx1"/>
              </a:solidFill>
              <a:latin typeface="Century Gothic (Body)"/>
              <a:sym typeface="+mn-ea"/>
            </a:endParaRPr>
          </a:p>
          <a:p>
            <a:pPr lvl="3">
              <a:lnSpc>
                <a:spcPct val="150000"/>
              </a:lnSpc>
            </a:pPr>
            <a:endParaRPr lang="en-US" sz="2600" dirty="0">
              <a:solidFill>
                <a:schemeClr val="tx1"/>
              </a:solidFill>
              <a:latin typeface="Century Gothic (Body)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58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63866C0-F86F-7BB3-9343-EC8AC8FB002D}"/>
              </a:ext>
            </a:extLst>
          </p:cNvPr>
          <p:cNvSpPr txBox="1">
            <a:spLocks/>
          </p:cNvSpPr>
          <p:nvPr/>
        </p:nvSpPr>
        <p:spPr>
          <a:xfrm>
            <a:off x="4585229" y="671735"/>
            <a:ext cx="3021541" cy="6712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A53010"/>
                </a:solidFill>
                <a:latin typeface="+mn-lt"/>
              </a:rPr>
              <a:t>FLOW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59620-AAB6-8101-FDF2-F5285E4123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3718" y="1677381"/>
            <a:ext cx="9476509" cy="48792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422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Bahnschrift Condensed</vt:lpstr>
      <vt:lpstr>Century Gothic</vt:lpstr>
      <vt:lpstr>Century Gothic (Body)</vt:lpstr>
      <vt:lpstr>Footlight MT Light</vt:lpstr>
      <vt:lpstr>HPSimplifiedLight</vt:lpstr>
      <vt:lpstr>Times New Roman</vt:lpstr>
      <vt:lpstr>Wingdings</vt:lpstr>
      <vt:lpstr>Wingdings 3</vt:lpstr>
      <vt:lpstr>Wisp</vt:lpstr>
      <vt:lpstr>Price Comparator for Online Shopping</vt:lpstr>
      <vt:lpstr>CONTENTS</vt:lpstr>
      <vt:lpstr> This price comparison website for products will help to compare the price from various e-commerce websites, This Price comparison site is extremely helpful for frequent online shoppers to check prices on different online stores in one place.</vt:lpstr>
      <vt:lpstr>Objective:</vt:lpstr>
      <vt:lpstr>FEATURES:</vt:lpstr>
      <vt:lpstr>PowerPoint Presentation</vt:lpstr>
      <vt:lpstr>PowerPoint Presentation</vt:lpstr>
      <vt:lpstr>PowerPoint Presentation</vt:lpstr>
      <vt:lpstr>PowerPoint Presentation</vt:lpstr>
      <vt:lpstr>Screenshots :                                                                                                                       url editor window</vt:lpstr>
      <vt:lpstr>  Comparison window:</vt:lpstr>
      <vt:lpstr>Input file: (URL.txt)</vt:lpstr>
      <vt:lpstr>Output File:</vt:lpstr>
      <vt:lpstr>Price Alert                                                      Python Output</vt:lpstr>
      <vt:lpstr>Price alert                                                   Received mail</vt:lpstr>
      <vt:lpstr>Conclusion:</vt:lpstr>
      <vt:lpstr>Limitation: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subham padhy</dc:creator>
  <cp:lastModifiedBy>20cse195. debasisrath@giet.edu</cp:lastModifiedBy>
  <cp:revision>25</cp:revision>
  <dcterms:created xsi:type="dcterms:W3CDTF">2022-03-07T06:18:00Z</dcterms:created>
  <dcterms:modified xsi:type="dcterms:W3CDTF">2022-12-06T03:27:05Z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372143E693B049258CD613EBF62111E5</vt:lpwstr>
  </property>
  <property fmtid="{D5CDD505-2E9C-101B-9397-08002B2CF9AE}" pid="3" name="KSOProductBuildVer">
    <vt:lpwstr>1033-11.2.0.11210</vt:lpwstr>
  </property>
</Properties>
</file>