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66"/>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A62F3C-CC1C-4FDE-B23B-24288EA7C954}" type="datetimeFigureOut">
              <a:rPr lang="en-US" smtClean="0"/>
              <a:pPr/>
              <a:t>5/2/2021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57AA48-F9EB-4107-AD21-4B8FAC3EAC7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We can see that there are no outliers present for the </a:t>
            </a:r>
            <a:r>
              <a:rPr lang="en-IN" sz="1200" b="0" i="0" kern="1200" dirty="0" err="1" smtClean="0">
                <a:solidFill>
                  <a:schemeClr val="tx1"/>
                </a:solidFill>
                <a:latin typeface="+mn-lt"/>
                <a:ea typeface="+mn-ea"/>
                <a:cs typeface="+mn-cs"/>
              </a:rPr>
              <a:t>col</a:t>
            </a:r>
            <a:r>
              <a:rPr lang="en-IN" sz="1200" b="0" i="0" kern="1200" dirty="0" smtClean="0">
                <a:solidFill>
                  <a:schemeClr val="tx1"/>
                </a:solidFill>
                <a:latin typeface="+mn-lt"/>
                <a:ea typeface="+mn-ea"/>
                <a:cs typeface="+mn-cs"/>
              </a:rPr>
              <a:t> 'EXT_SOURCE_2' and also since this is a </a:t>
            </a:r>
            <a:r>
              <a:rPr lang="en-IN" sz="1200" b="0" i="0" kern="1200" dirty="0" err="1" smtClean="0">
                <a:solidFill>
                  <a:schemeClr val="tx1"/>
                </a:solidFill>
                <a:latin typeface="+mn-lt"/>
                <a:ea typeface="+mn-ea"/>
                <a:cs typeface="+mn-cs"/>
              </a:rPr>
              <a:t>continous</a:t>
            </a:r>
            <a:r>
              <a:rPr lang="en-IN" sz="1200" b="0" i="0" kern="1200" dirty="0" smtClean="0">
                <a:solidFill>
                  <a:schemeClr val="tx1"/>
                </a:solidFill>
                <a:latin typeface="+mn-lt"/>
                <a:ea typeface="+mn-ea"/>
                <a:cs typeface="+mn-cs"/>
              </a:rPr>
              <a:t> variable where mean is almost equal to median we can consider to impute the null/</a:t>
            </a:r>
            <a:r>
              <a:rPr lang="en-IN" sz="1200" b="0" i="0" kern="1200" dirty="0" err="1" smtClean="0">
                <a:solidFill>
                  <a:schemeClr val="tx1"/>
                </a:solidFill>
                <a:latin typeface="+mn-lt"/>
                <a:ea typeface="+mn-ea"/>
                <a:cs typeface="+mn-cs"/>
              </a:rPr>
              <a:t>na</a:t>
            </a:r>
            <a:r>
              <a:rPr lang="en-IN" sz="1200" b="0" i="0" kern="1200" dirty="0" smtClean="0">
                <a:solidFill>
                  <a:schemeClr val="tx1"/>
                </a:solidFill>
                <a:latin typeface="+mn-lt"/>
                <a:ea typeface="+mn-ea"/>
                <a:cs typeface="+mn-cs"/>
              </a:rPr>
              <a:t> with the mean value which is 0.5143926741308463</a:t>
            </a:r>
            <a:endParaRPr lang="en-IN" dirty="0"/>
          </a:p>
        </p:txBody>
      </p:sp>
      <p:sp>
        <p:nvSpPr>
          <p:cNvPr id="4" name="Slide Number Placeholder 3"/>
          <p:cNvSpPr>
            <a:spLocks noGrp="1"/>
          </p:cNvSpPr>
          <p:nvPr>
            <p:ph type="sldNum" sz="quarter" idx="10"/>
          </p:nvPr>
        </p:nvSpPr>
        <p:spPr/>
        <p:txBody>
          <a:bodyPr/>
          <a:lstStyle/>
          <a:p>
            <a:fld id="{B157AA48-F9EB-4107-AD21-4B8FAC3EAC7F}" type="slidenum">
              <a:rPr lang="en-IN" smtClean="0"/>
              <a:pPr/>
              <a:t>2</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From the above plot it is observed that income type as </a:t>
            </a:r>
            <a:r>
              <a:rPr lang="en-IN" sz="1200" b="0" i="0" kern="1200" dirty="0" err="1" smtClean="0">
                <a:solidFill>
                  <a:schemeClr val="tx1"/>
                </a:solidFill>
                <a:latin typeface="+mn-lt"/>
                <a:ea typeface="+mn-ea"/>
                <a:cs typeface="+mn-cs"/>
              </a:rPr>
              <a:t>wroking</a:t>
            </a:r>
            <a:r>
              <a:rPr lang="en-IN" sz="1200" b="0" i="0" kern="1200" dirty="0" smtClean="0">
                <a:solidFill>
                  <a:schemeClr val="tx1"/>
                </a:solidFill>
                <a:latin typeface="+mn-lt"/>
                <a:ea typeface="+mn-ea"/>
                <a:cs typeface="+mn-cs"/>
              </a:rPr>
              <a:t> are availing the </a:t>
            </a:r>
            <a:r>
              <a:rPr lang="en-IN" sz="1200" b="0" i="0" kern="1200" dirty="0" err="1" smtClean="0">
                <a:solidFill>
                  <a:schemeClr val="tx1"/>
                </a:solidFill>
                <a:latin typeface="+mn-lt"/>
                <a:ea typeface="+mn-ea"/>
                <a:cs typeface="+mn-cs"/>
              </a:rPr>
              <a:t>hi.ghest</a:t>
            </a:r>
            <a:r>
              <a:rPr lang="en-IN" sz="1200" b="0" i="0" kern="1200" dirty="0" smtClean="0">
                <a:solidFill>
                  <a:schemeClr val="tx1"/>
                </a:solidFill>
                <a:latin typeface="+mn-lt"/>
                <a:ea typeface="+mn-ea"/>
                <a:cs typeface="+mn-cs"/>
              </a:rPr>
              <a:t> count of loans as they are having higher percentage in both defaulter and non defaulter list. we also see that businessmen income type is not there in defaulter list </a:t>
            </a:r>
            <a:r>
              <a:rPr lang="en-IN" sz="1200" b="0" i="0" kern="1200" dirty="0" err="1" smtClean="0">
                <a:solidFill>
                  <a:schemeClr val="tx1"/>
                </a:solidFill>
                <a:latin typeface="+mn-lt"/>
                <a:ea typeface="+mn-ea"/>
                <a:cs typeface="+mn-cs"/>
              </a:rPr>
              <a:t>i.e</a:t>
            </a:r>
            <a:r>
              <a:rPr lang="en-IN" sz="1200" b="0" i="0" kern="1200" dirty="0" smtClean="0">
                <a:solidFill>
                  <a:schemeClr val="tx1"/>
                </a:solidFill>
                <a:latin typeface="+mn-lt"/>
                <a:ea typeface="+mn-ea"/>
                <a:cs typeface="+mn-cs"/>
              </a:rPr>
              <a:t> businessmen never defaults</a:t>
            </a:r>
            <a:endParaRPr lang="en-IN" dirty="0"/>
          </a:p>
        </p:txBody>
      </p:sp>
      <p:sp>
        <p:nvSpPr>
          <p:cNvPr id="4" name="Slide Number Placeholder 3"/>
          <p:cNvSpPr>
            <a:spLocks noGrp="1"/>
          </p:cNvSpPr>
          <p:nvPr>
            <p:ph type="sldNum" sz="quarter" idx="10"/>
          </p:nvPr>
        </p:nvSpPr>
        <p:spPr/>
        <p:txBody>
          <a:bodyPr/>
          <a:lstStyle/>
          <a:p>
            <a:fld id="{B157AA48-F9EB-4107-AD21-4B8FAC3EAC7F}" type="slidenum">
              <a:rPr lang="en-IN" smtClean="0"/>
              <a:pPr/>
              <a:t>11</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Married people are taking much loan when compared to other family status as they are having higher no of percentage in both defaulter and non defaulter </a:t>
            </a:r>
            <a:r>
              <a:rPr lang="en-IN" sz="1200" b="0" i="0" kern="1200" dirty="0" err="1" smtClean="0">
                <a:solidFill>
                  <a:schemeClr val="tx1"/>
                </a:solidFill>
                <a:latin typeface="+mn-lt"/>
                <a:ea typeface="+mn-ea"/>
                <a:cs typeface="+mn-cs"/>
              </a:rPr>
              <a:t>dataframe</a:t>
            </a:r>
            <a:r>
              <a:rPr lang="en-IN" sz="1200" b="0" i="0" kern="1200" dirty="0" smtClean="0">
                <a:solidFill>
                  <a:schemeClr val="tx1"/>
                </a:solidFill>
                <a:latin typeface="+mn-lt"/>
                <a:ea typeface="+mn-ea"/>
                <a:cs typeface="+mn-cs"/>
              </a:rPr>
              <a:t>. </a:t>
            </a:r>
            <a:r>
              <a:rPr lang="en-IN" sz="1200" b="0" i="0" kern="1200" dirty="0" err="1" smtClean="0">
                <a:solidFill>
                  <a:schemeClr val="tx1"/>
                </a:solidFill>
                <a:latin typeface="+mn-lt"/>
                <a:ea typeface="+mn-ea"/>
                <a:cs typeface="+mn-cs"/>
              </a:rPr>
              <a:t>Seperated</a:t>
            </a:r>
            <a:r>
              <a:rPr lang="en-IN" sz="1200" b="0" i="0" kern="1200" dirty="0" smtClean="0">
                <a:solidFill>
                  <a:schemeClr val="tx1"/>
                </a:solidFill>
                <a:latin typeface="+mn-lt"/>
                <a:ea typeface="+mn-ea"/>
                <a:cs typeface="+mn-cs"/>
              </a:rPr>
              <a:t> have same percent of defaulter and non defaulter</a:t>
            </a:r>
            <a:endParaRPr lang="en-IN" dirty="0"/>
          </a:p>
        </p:txBody>
      </p:sp>
      <p:sp>
        <p:nvSpPr>
          <p:cNvPr id="4" name="Slide Number Placeholder 3"/>
          <p:cNvSpPr>
            <a:spLocks noGrp="1"/>
          </p:cNvSpPr>
          <p:nvPr>
            <p:ph type="sldNum" sz="quarter" idx="10"/>
          </p:nvPr>
        </p:nvSpPr>
        <p:spPr/>
        <p:txBody>
          <a:bodyPr/>
          <a:lstStyle/>
          <a:p>
            <a:fld id="{B157AA48-F9EB-4107-AD21-4B8FAC3EAC7F}" type="slidenum">
              <a:rPr lang="en-IN" smtClean="0"/>
              <a:pPr/>
              <a:t>12</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From the above plot we can see that people having housing type as </a:t>
            </a:r>
            <a:r>
              <a:rPr lang="en-IN" sz="1200" b="0" i="0" kern="1200" dirty="0" err="1" smtClean="0">
                <a:solidFill>
                  <a:schemeClr val="tx1"/>
                </a:solidFill>
                <a:latin typeface="+mn-lt"/>
                <a:ea typeface="+mn-ea"/>
                <a:cs typeface="+mn-cs"/>
              </a:rPr>
              <a:t>hous</a:t>
            </a:r>
            <a:r>
              <a:rPr lang="en-IN" sz="1200" b="0" i="0" kern="1200" dirty="0" smtClean="0">
                <a:solidFill>
                  <a:schemeClr val="tx1"/>
                </a:solidFill>
                <a:latin typeface="+mn-lt"/>
                <a:ea typeface="+mn-ea"/>
                <a:cs typeface="+mn-cs"/>
              </a:rPr>
              <a:t>/</a:t>
            </a:r>
            <a:r>
              <a:rPr lang="en-IN" sz="1200" b="0" i="0" kern="1200" dirty="0" err="1" smtClean="0">
                <a:solidFill>
                  <a:schemeClr val="tx1"/>
                </a:solidFill>
                <a:latin typeface="+mn-lt"/>
                <a:ea typeface="+mn-ea"/>
                <a:cs typeface="+mn-cs"/>
              </a:rPr>
              <a:t>appartment</a:t>
            </a:r>
            <a:r>
              <a:rPr lang="en-IN" sz="1200" b="0" i="0" kern="1200" dirty="0" smtClean="0">
                <a:solidFill>
                  <a:schemeClr val="tx1"/>
                </a:solidFill>
                <a:latin typeface="+mn-lt"/>
                <a:ea typeface="+mn-ea"/>
                <a:cs typeface="+mn-cs"/>
              </a:rPr>
              <a:t> are applying for more loans. people living with parents are having difficulties in payment</a:t>
            </a:r>
            <a:endParaRPr lang="en-IN" dirty="0"/>
          </a:p>
        </p:txBody>
      </p:sp>
      <p:sp>
        <p:nvSpPr>
          <p:cNvPr id="4" name="Slide Number Placeholder 3"/>
          <p:cNvSpPr>
            <a:spLocks noGrp="1"/>
          </p:cNvSpPr>
          <p:nvPr>
            <p:ph type="sldNum" sz="quarter" idx="10"/>
          </p:nvPr>
        </p:nvSpPr>
        <p:spPr/>
        <p:txBody>
          <a:bodyPr/>
          <a:lstStyle/>
          <a:p>
            <a:fld id="{B157AA48-F9EB-4107-AD21-4B8FAC3EAC7F}" type="slidenum">
              <a:rPr lang="en-IN" smtClean="0"/>
              <a:pPr/>
              <a:t>13</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We could observe that age-group between 25-30 are having difficulties in payments </a:t>
            </a:r>
            <a:r>
              <a:rPr lang="en-IN" sz="1200" b="0" i="0" kern="1200" dirty="0" err="1" smtClean="0">
                <a:solidFill>
                  <a:schemeClr val="tx1"/>
                </a:solidFill>
                <a:latin typeface="+mn-lt"/>
                <a:ea typeface="+mn-ea"/>
                <a:cs typeface="+mn-cs"/>
              </a:rPr>
              <a:t>whne</a:t>
            </a:r>
            <a:r>
              <a:rPr lang="en-IN" sz="1200" b="0" i="0" kern="1200" dirty="0" smtClean="0">
                <a:solidFill>
                  <a:schemeClr val="tx1"/>
                </a:solidFill>
                <a:latin typeface="+mn-lt"/>
                <a:ea typeface="+mn-ea"/>
                <a:cs typeface="+mn-cs"/>
              </a:rPr>
              <a:t> compared to other age group. We can see that the age-group graph for defaulter is been decreasing starting the age group 25-30.</a:t>
            </a:r>
            <a:endParaRPr lang="en-IN" dirty="0"/>
          </a:p>
        </p:txBody>
      </p:sp>
      <p:sp>
        <p:nvSpPr>
          <p:cNvPr id="4" name="Slide Number Placeholder 3"/>
          <p:cNvSpPr>
            <a:spLocks noGrp="1"/>
          </p:cNvSpPr>
          <p:nvPr>
            <p:ph type="sldNum" sz="quarter" idx="10"/>
          </p:nvPr>
        </p:nvSpPr>
        <p:spPr/>
        <p:txBody>
          <a:bodyPr/>
          <a:lstStyle/>
          <a:p>
            <a:fld id="{B157AA48-F9EB-4107-AD21-4B8FAC3EAC7F}" type="slidenum">
              <a:rPr lang="en-IN" smtClean="0"/>
              <a:pPr/>
              <a:t>14</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From the above graph we can see that people with low income comprises the most, as their percentage is higher in both defaulter and non-defaulter . very high income people tend to default the least along with medium income range people</a:t>
            </a:r>
            <a:endParaRPr lang="en-IN" dirty="0"/>
          </a:p>
        </p:txBody>
      </p:sp>
      <p:sp>
        <p:nvSpPr>
          <p:cNvPr id="4" name="Slide Number Placeholder 3"/>
          <p:cNvSpPr>
            <a:spLocks noGrp="1"/>
          </p:cNvSpPr>
          <p:nvPr>
            <p:ph type="sldNum" sz="quarter" idx="10"/>
          </p:nvPr>
        </p:nvSpPr>
        <p:spPr/>
        <p:txBody>
          <a:bodyPr/>
          <a:lstStyle/>
          <a:p>
            <a:fld id="{B157AA48-F9EB-4107-AD21-4B8FAC3EAC7F}" type="slidenum">
              <a:rPr lang="en-IN" smtClean="0"/>
              <a:pPr/>
              <a:t>15</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people with secondary education tends to default the most. The defaulting rate of higher education ones are less when compared to others.</a:t>
            </a:r>
            <a:endParaRPr lang="en-IN" dirty="0"/>
          </a:p>
        </p:txBody>
      </p:sp>
      <p:sp>
        <p:nvSpPr>
          <p:cNvPr id="4" name="Slide Number Placeholder 3"/>
          <p:cNvSpPr>
            <a:spLocks noGrp="1"/>
          </p:cNvSpPr>
          <p:nvPr>
            <p:ph type="sldNum" sz="quarter" idx="10"/>
          </p:nvPr>
        </p:nvSpPr>
        <p:spPr/>
        <p:txBody>
          <a:bodyPr/>
          <a:lstStyle/>
          <a:p>
            <a:fld id="{B157AA48-F9EB-4107-AD21-4B8FAC3EAC7F}" type="slidenum">
              <a:rPr lang="en-IN" smtClean="0"/>
              <a:pPr/>
              <a:t>16</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People living in region rated as 2 are applying for loans more. people living in 3 rated regions tends to default more.</a:t>
            </a:r>
            <a:endParaRPr lang="en-IN" dirty="0"/>
          </a:p>
        </p:txBody>
      </p:sp>
      <p:sp>
        <p:nvSpPr>
          <p:cNvPr id="4" name="Slide Number Placeholder 3"/>
          <p:cNvSpPr>
            <a:spLocks noGrp="1"/>
          </p:cNvSpPr>
          <p:nvPr>
            <p:ph type="sldNum" sz="quarter" idx="10"/>
          </p:nvPr>
        </p:nvSpPr>
        <p:spPr/>
        <p:txBody>
          <a:bodyPr/>
          <a:lstStyle/>
          <a:p>
            <a:fld id="{B157AA48-F9EB-4107-AD21-4B8FAC3EAC7F}" type="slidenum">
              <a:rPr lang="en-IN" smtClean="0"/>
              <a:pPr/>
              <a:t>17</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We can see that client with less family members and low amount credit are more likely to </a:t>
            </a:r>
            <a:r>
              <a:rPr lang="en-IN" sz="1200" b="0" i="0" kern="1200" dirty="0" err="1" smtClean="0">
                <a:solidFill>
                  <a:schemeClr val="tx1"/>
                </a:solidFill>
                <a:latin typeface="+mn-lt"/>
                <a:ea typeface="+mn-ea"/>
                <a:cs typeface="+mn-cs"/>
              </a:rPr>
              <a:t>default.Also</a:t>
            </a:r>
            <a:r>
              <a:rPr lang="en-IN" sz="1200" b="0" i="0" kern="1200" dirty="0" smtClean="0">
                <a:solidFill>
                  <a:schemeClr val="tx1"/>
                </a:solidFill>
                <a:latin typeface="+mn-lt"/>
                <a:ea typeface="+mn-ea"/>
                <a:cs typeface="+mn-cs"/>
              </a:rPr>
              <a:t> there are vey few defaulter with </a:t>
            </a:r>
            <a:r>
              <a:rPr lang="en-IN" sz="1200" b="0" i="0" kern="1200" dirty="0" err="1" smtClean="0">
                <a:solidFill>
                  <a:schemeClr val="tx1"/>
                </a:solidFill>
                <a:latin typeface="+mn-lt"/>
                <a:ea typeface="+mn-ea"/>
                <a:cs typeface="+mn-cs"/>
              </a:rPr>
              <a:t>hight</a:t>
            </a:r>
            <a:r>
              <a:rPr lang="en-IN" sz="1200" b="0" i="0" kern="1200" dirty="0" smtClean="0">
                <a:solidFill>
                  <a:schemeClr val="tx1"/>
                </a:solidFill>
                <a:latin typeface="+mn-lt"/>
                <a:ea typeface="+mn-ea"/>
                <a:cs typeface="+mn-cs"/>
              </a:rPr>
              <a:t> count of family members and high amount credit </a:t>
            </a:r>
            <a:endParaRPr lang="en-IN" dirty="0"/>
          </a:p>
        </p:txBody>
      </p:sp>
      <p:sp>
        <p:nvSpPr>
          <p:cNvPr id="4" name="Slide Number Placeholder 3"/>
          <p:cNvSpPr>
            <a:spLocks noGrp="1"/>
          </p:cNvSpPr>
          <p:nvPr>
            <p:ph type="sldNum" sz="quarter" idx="10"/>
          </p:nvPr>
        </p:nvSpPr>
        <p:spPr/>
        <p:txBody>
          <a:bodyPr/>
          <a:lstStyle/>
          <a:p>
            <a:fld id="{B157AA48-F9EB-4107-AD21-4B8FAC3EAC7F}" type="slidenum">
              <a:rPr lang="en-IN" smtClean="0"/>
              <a:pPr/>
              <a:t>18</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From the above graph it is observed that with increase in age the probability of defaulting becomes less and also the income decreases too.</a:t>
            </a:r>
            <a:endParaRPr lang="en-IN" dirty="0"/>
          </a:p>
        </p:txBody>
      </p:sp>
      <p:sp>
        <p:nvSpPr>
          <p:cNvPr id="4" name="Slide Number Placeholder 3"/>
          <p:cNvSpPr>
            <a:spLocks noGrp="1"/>
          </p:cNvSpPr>
          <p:nvPr>
            <p:ph type="sldNum" sz="quarter" idx="10"/>
          </p:nvPr>
        </p:nvSpPr>
        <p:spPr/>
        <p:txBody>
          <a:bodyPr/>
          <a:lstStyle/>
          <a:p>
            <a:fld id="{B157AA48-F9EB-4107-AD21-4B8FAC3EAC7F}" type="slidenum">
              <a:rPr lang="en-IN" smtClean="0"/>
              <a:pPr/>
              <a:t>19</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From the above plot it can be observed the contract type with Cash loans and Consumer loans are approved the most. also cash loans are either cancelled or refused the most when compared with other types..</a:t>
            </a:r>
            <a:endParaRPr lang="en-IN" dirty="0"/>
          </a:p>
        </p:txBody>
      </p:sp>
      <p:sp>
        <p:nvSpPr>
          <p:cNvPr id="4" name="Slide Number Placeholder 3"/>
          <p:cNvSpPr>
            <a:spLocks noGrp="1"/>
          </p:cNvSpPr>
          <p:nvPr>
            <p:ph type="sldNum" sz="quarter" idx="10"/>
          </p:nvPr>
        </p:nvSpPr>
        <p:spPr/>
        <p:txBody>
          <a:bodyPr/>
          <a:lstStyle/>
          <a:p>
            <a:fld id="{B157AA48-F9EB-4107-AD21-4B8FAC3EAC7F}" type="slidenum">
              <a:rPr lang="en-IN" smtClean="0"/>
              <a:pPr/>
              <a:t>20</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For the </a:t>
            </a:r>
            <a:r>
              <a:rPr lang="en-IN" sz="1200" b="0" i="0" kern="1200" dirty="0" err="1" smtClean="0">
                <a:solidFill>
                  <a:schemeClr val="tx1"/>
                </a:solidFill>
                <a:latin typeface="+mn-lt"/>
                <a:ea typeface="+mn-ea"/>
                <a:cs typeface="+mn-cs"/>
              </a:rPr>
              <a:t>col</a:t>
            </a:r>
            <a:r>
              <a:rPr lang="en-IN" sz="1200" b="0" i="0" kern="1200" dirty="0" smtClean="0">
                <a:solidFill>
                  <a:schemeClr val="tx1"/>
                </a:solidFill>
                <a:latin typeface="+mn-lt"/>
                <a:ea typeface="+mn-ea"/>
                <a:cs typeface="+mn-cs"/>
              </a:rPr>
              <a:t> 'AMT_ANNUITY' which is a </a:t>
            </a:r>
            <a:r>
              <a:rPr lang="en-IN" sz="1200" b="0" i="0" kern="1200" dirty="0" err="1" smtClean="0">
                <a:solidFill>
                  <a:schemeClr val="tx1"/>
                </a:solidFill>
                <a:latin typeface="+mn-lt"/>
                <a:ea typeface="+mn-ea"/>
                <a:cs typeface="+mn-cs"/>
              </a:rPr>
              <a:t>continous</a:t>
            </a:r>
            <a:r>
              <a:rPr lang="en-IN" sz="1200" b="0" i="0" kern="1200" dirty="0" smtClean="0">
                <a:solidFill>
                  <a:schemeClr val="tx1"/>
                </a:solidFill>
                <a:latin typeface="+mn-lt"/>
                <a:ea typeface="+mn-ea"/>
                <a:cs typeface="+mn-cs"/>
              </a:rPr>
              <a:t> variable </a:t>
            </a:r>
            <a:r>
              <a:rPr lang="en-IN" sz="1200" b="0" i="0" kern="1200" dirty="0" err="1" smtClean="0">
                <a:solidFill>
                  <a:schemeClr val="tx1"/>
                </a:solidFill>
                <a:latin typeface="+mn-lt"/>
                <a:ea typeface="+mn-ea"/>
                <a:cs typeface="+mn-cs"/>
              </a:rPr>
              <a:t>too,we</a:t>
            </a:r>
            <a:r>
              <a:rPr lang="en-IN" sz="1200" b="0" i="0" kern="1200" dirty="0" smtClean="0">
                <a:solidFill>
                  <a:schemeClr val="tx1"/>
                </a:solidFill>
                <a:latin typeface="+mn-lt"/>
                <a:ea typeface="+mn-ea"/>
                <a:cs typeface="+mn-cs"/>
              </a:rPr>
              <a:t> can see there are outliers and also the graph above is right skewed which means there are extreme higher values present due to </a:t>
            </a:r>
            <a:r>
              <a:rPr lang="en-IN" sz="1200" b="0" i="0" kern="1200" dirty="0" err="1" smtClean="0">
                <a:solidFill>
                  <a:schemeClr val="tx1"/>
                </a:solidFill>
                <a:latin typeface="+mn-lt"/>
                <a:ea typeface="+mn-ea"/>
                <a:cs typeface="+mn-cs"/>
              </a:rPr>
              <a:t>whcih</a:t>
            </a:r>
            <a:r>
              <a:rPr lang="en-IN" sz="1200" b="0" i="0" kern="1200" dirty="0" smtClean="0">
                <a:solidFill>
                  <a:schemeClr val="tx1"/>
                </a:solidFill>
                <a:latin typeface="+mn-lt"/>
                <a:ea typeface="+mn-ea"/>
                <a:cs typeface="+mn-cs"/>
              </a:rPr>
              <a:t> the means comes out to be </a:t>
            </a:r>
            <a:r>
              <a:rPr lang="en-IN" sz="1200" b="0" i="0" kern="1200" dirty="0" err="1" smtClean="0">
                <a:solidFill>
                  <a:schemeClr val="tx1"/>
                </a:solidFill>
                <a:latin typeface="+mn-lt"/>
                <a:ea typeface="+mn-ea"/>
                <a:cs typeface="+mn-cs"/>
              </a:rPr>
              <a:t>huge,hence</a:t>
            </a:r>
            <a:r>
              <a:rPr lang="en-IN" sz="1200" b="0" i="0" kern="1200" dirty="0" smtClean="0">
                <a:solidFill>
                  <a:schemeClr val="tx1"/>
                </a:solidFill>
                <a:latin typeface="+mn-lt"/>
                <a:ea typeface="+mn-ea"/>
                <a:cs typeface="+mn-cs"/>
              </a:rPr>
              <a:t> for this purpose we should use median </a:t>
            </a:r>
            <a:r>
              <a:rPr lang="en-IN" sz="1200" b="0" i="0" kern="1200" dirty="0" err="1" smtClean="0">
                <a:solidFill>
                  <a:schemeClr val="tx1"/>
                </a:solidFill>
                <a:latin typeface="+mn-lt"/>
                <a:ea typeface="+mn-ea"/>
                <a:cs typeface="+mn-cs"/>
              </a:rPr>
              <a:t>whiich</a:t>
            </a:r>
            <a:r>
              <a:rPr lang="en-IN" sz="1200" b="0" i="0" kern="1200" dirty="0" smtClean="0">
                <a:solidFill>
                  <a:schemeClr val="tx1"/>
                </a:solidFill>
                <a:latin typeface="+mn-lt"/>
                <a:ea typeface="+mn-ea"/>
                <a:cs typeface="+mn-cs"/>
              </a:rPr>
              <a:t> is 24903.0</a:t>
            </a:r>
            <a:endParaRPr lang="en-IN" dirty="0"/>
          </a:p>
        </p:txBody>
      </p:sp>
      <p:sp>
        <p:nvSpPr>
          <p:cNvPr id="4" name="Slide Number Placeholder 3"/>
          <p:cNvSpPr>
            <a:spLocks noGrp="1"/>
          </p:cNvSpPr>
          <p:nvPr>
            <p:ph type="sldNum" sz="quarter" idx="10"/>
          </p:nvPr>
        </p:nvSpPr>
        <p:spPr/>
        <p:txBody>
          <a:bodyPr/>
          <a:lstStyle/>
          <a:p>
            <a:fld id="{B157AA48-F9EB-4107-AD21-4B8FAC3EAC7F}" type="slidenum">
              <a:rPr lang="en-IN" smtClean="0"/>
              <a:pPr/>
              <a:t>3</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Cash through the bank is the most approved payment type mode. Cashless from the account of the employer is the least approved type of payment mode.</a:t>
            </a:r>
            <a:endParaRPr lang="en-IN" dirty="0"/>
          </a:p>
        </p:txBody>
      </p:sp>
      <p:sp>
        <p:nvSpPr>
          <p:cNvPr id="4" name="Slide Number Placeholder 3"/>
          <p:cNvSpPr>
            <a:spLocks noGrp="1"/>
          </p:cNvSpPr>
          <p:nvPr>
            <p:ph type="sldNum" sz="quarter" idx="10"/>
          </p:nvPr>
        </p:nvSpPr>
        <p:spPr/>
        <p:txBody>
          <a:bodyPr/>
          <a:lstStyle/>
          <a:p>
            <a:fld id="{B157AA48-F9EB-4107-AD21-4B8FAC3EAC7F}" type="slidenum">
              <a:rPr lang="en-IN" smtClean="0"/>
              <a:pPr/>
              <a:t>21</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From the above plot we can observe that new application and repeater application are the most approved ones. Also repeaters are the ones which are refused most</a:t>
            </a:r>
            <a:endParaRPr lang="en-IN" dirty="0"/>
          </a:p>
        </p:txBody>
      </p:sp>
      <p:sp>
        <p:nvSpPr>
          <p:cNvPr id="4" name="Slide Number Placeholder 3"/>
          <p:cNvSpPr>
            <a:spLocks noGrp="1"/>
          </p:cNvSpPr>
          <p:nvPr>
            <p:ph type="sldNum" sz="quarter" idx="10"/>
          </p:nvPr>
        </p:nvSpPr>
        <p:spPr/>
        <p:txBody>
          <a:bodyPr/>
          <a:lstStyle/>
          <a:p>
            <a:fld id="{B157AA48-F9EB-4107-AD21-4B8FAC3EAC7F}" type="slidenum">
              <a:rPr lang="en-IN" smtClean="0"/>
              <a:pPr/>
              <a:t>22</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From the above plot we see that </a:t>
            </a:r>
            <a:r>
              <a:rPr lang="en-IN" sz="1200" b="0" i="0" kern="1200" dirty="0" err="1" smtClean="0">
                <a:solidFill>
                  <a:schemeClr val="tx1"/>
                </a:solidFill>
                <a:latin typeface="+mn-lt"/>
                <a:ea typeface="+mn-ea"/>
                <a:cs typeface="+mn-cs"/>
              </a:rPr>
              <a:t>annuty</a:t>
            </a:r>
            <a:r>
              <a:rPr lang="en-IN" sz="1200" b="0" i="0" kern="1200" dirty="0" smtClean="0">
                <a:solidFill>
                  <a:schemeClr val="tx1"/>
                </a:solidFill>
                <a:latin typeface="+mn-lt"/>
                <a:ea typeface="+mn-ea"/>
                <a:cs typeface="+mn-cs"/>
              </a:rPr>
              <a:t> of previous application increases with below </a:t>
            </a:r>
            <a:r>
              <a:rPr lang="en-IN" sz="1200" b="0" i="0" kern="1200" dirty="0" err="1" smtClean="0">
                <a:solidFill>
                  <a:schemeClr val="tx1"/>
                </a:solidFill>
                <a:latin typeface="+mn-lt"/>
                <a:ea typeface="+mn-ea"/>
                <a:cs typeface="+mn-cs"/>
              </a:rPr>
              <a:t>facotrs</a:t>
            </a:r>
            <a:r>
              <a:rPr lang="en-IN" sz="1200" b="0" i="0" kern="1200" dirty="0" smtClean="0">
                <a:solidFill>
                  <a:schemeClr val="tx1"/>
                </a:solidFill>
                <a:latin typeface="+mn-lt"/>
                <a:ea typeface="+mn-ea"/>
                <a:cs typeface="+mn-cs"/>
              </a:rPr>
              <a:t>: a)how much credit did client ask on the previous application b)Final credit amount on the previous application c)Goods price of good that client asked for (if applicable) on the previous application</a:t>
            </a:r>
          </a:p>
          <a:p>
            <a:r>
              <a:rPr lang="en-IN" sz="1200" b="0" i="0" kern="1200" dirty="0" smtClean="0">
                <a:solidFill>
                  <a:schemeClr val="tx1"/>
                </a:solidFill>
                <a:latin typeface="+mn-lt"/>
                <a:ea typeface="+mn-ea"/>
                <a:cs typeface="+mn-cs"/>
              </a:rPr>
              <a:t>How much credit did client ask on the previous application increases with the increase in good that client asked for (if applicable) on the previous application.</a:t>
            </a:r>
          </a:p>
          <a:p>
            <a:r>
              <a:rPr lang="en-IN" sz="1200" b="0" i="0" kern="1200" dirty="0" smtClean="0">
                <a:solidFill>
                  <a:schemeClr val="tx1"/>
                </a:solidFill>
                <a:latin typeface="+mn-lt"/>
                <a:ea typeface="+mn-ea"/>
                <a:cs typeface="+mn-cs"/>
              </a:rPr>
              <a:t>Final credit amount on the previous application that was approved by the bank is positively increasing with how much credit did client ask on the previous application and Goods price of good that client asked for (if applicable) on the previous application</a:t>
            </a:r>
          </a:p>
          <a:p>
            <a:endParaRPr lang="en-IN" dirty="0"/>
          </a:p>
        </p:txBody>
      </p:sp>
      <p:sp>
        <p:nvSpPr>
          <p:cNvPr id="4" name="Slide Number Placeholder 3"/>
          <p:cNvSpPr>
            <a:spLocks noGrp="1"/>
          </p:cNvSpPr>
          <p:nvPr>
            <p:ph type="sldNum" sz="quarter" idx="10"/>
          </p:nvPr>
        </p:nvSpPr>
        <p:spPr/>
        <p:txBody>
          <a:bodyPr/>
          <a:lstStyle/>
          <a:p>
            <a:fld id="{B157AA48-F9EB-4107-AD21-4B8FAC3EAC7F}" type="slidenum">
              <a:rPr lang="en-IN" smtClean="0"/>
              <a:pPr/>
              <a:t>23</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We could see that amt with highest annuity gets refused. with lower annuity get's cancelled or unused.</a:t>
            </a:r>
            <a:endParaRPr lang="en-IN" dirty="0"/>
          </a:p>
        </p:txBody>
      </p:sp>
      <p:sp>
        <p:nvSpPr>
          <p:cNvPr id="4" name="Slide Number Placeholder 3"/>
          <p:cNvSpPr>
            <a:spLocks noGrp="1"/>
          </p:cNvSpPr>
          <p:nvPr>
            <p:ph type="sldNum" sz="quarter" idx="10"/>
          </p:nvPr>
        </p:nvSpPr>
        <p:spPr/>
        <p:txBody>
          <a:bodyPr/>
          <a:lstStyle/>
          <a:p>
            <a:fld id="{B157AA48-F9EB-4107-AD21-4B8FAC3EAC7F}" type="slidenum">
              <a:rPr lang="en-IN" smtClean="0"/>
              <a:pPr/>
              <a:t>24</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From the above plot we see that when the credited amt is too low it gets cancelled or unused. </a:t>
            </a:r>
            <a:endParaRPr lang="en-IN" dirty="0"/>
          </a:p>
        </p:txBody>
      </p:sp>
      <p:sp>
        <p:nvSpPr>
          <p:cNvPr id="4" name="Slide Number Placeholder 3"/>
          <p:cNvSpPr>
            <a:spLocks noGrp="1"/>
          </p:cNvSpPr>
          <p:nvPr>
            <p:ph type="sldNum" sz="quarter" idx="10"/>
          </p:nvPr>
        </p:nvSpPr>
        <p:spPr/>
        <p:txBody>
          <a:bodyPr/>
          <a:lstStyle/>
          <a:p>
            <a:fld id="{B157AA48-F9EB-4107-AD21-4B8FAC3EAC7F}" type="slidenum">
              <a:rPr lang="en-IN" smtClean="0"/>
              <a:pPr/>
              <a:t>25</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From the above plot we cannot see any difference between the people </a:t>
            </a:r>
            <a:r>
              <a:rPr lang="en-IN" sz="1200" b="0" i="0" kern="1200" dirty="0" err="1" smtClean="0">
                <a:solidFill>
                  <a:schemeClr val="tx1"/>
                </a:solidFill>
                <a:latin typeface="+mn-lt"/>
                <a:ea typeface="+mn-ea"/>
                <a:cs typeface="+mn-cs"/>
              </a:rPr>
              <a:t>ownning</a:t>
            </a:r>
            <a:r>
              <a:rPr lang="en-IN" sz="1200" b="0" i="0" kern="1200" dirty="0" smtClean="0">
                <a:solidFill>
                  <a:schemeClr val="tx1"/>
                </a:solidFill>
                <a:latin typeface="+mn-lt"/>
                <a:ea typeface="+mn-ea"/>
                <a:cs typeface="+mn-cs"/>
              </a:rPr>
              <a:t> and not owning the car impacting the contract </a:t>
            </a:r>
            <a:r>
              <a:rPr lang="en-IN" sz="1200" b="0" i="0" kern="1200" dirty="0" err="1" smtClean="0">
                <a:solidFill>
                  <a:schemeClr val="tx1"/>
                </a:solidFill>
                <a:latin typeface="+mn-lt"/>
                <a:ea typeface="+mn-ea"/>
                <a:cs typeface="+mn-cs"/>
              </a:rPr>
              <a:t>status.The</a:t>
            </a:r>
            <a:r>
              <a:rPr lang="en-IN" sz="1200" b="0" i="0" kern="1200" dirty="0" smtClean="0">
                <a:solidFill>
                  <a:schemeClr val="tx1"/>
                </a:solidFill>
                <a:latin typeface="+mn-lt"/>
                <a:ea typeface="+mn-ea"/>
                <a:cs typeface="+mn-cs"/>
              </a:rPr>
              <a:t> proportion of </a:t>
            </a:r>
            <a:r>
              <a:rPr lang="en-IN" sz="1200" b="0" i="0" kern="1200" dirty="0" err="1" smtClean="0">
                <a:solidFill>
                  <a:schemeClr val="tx1"/>
                </a:solidFill>
                <a:latin typeface="+mn-lt"/>
                <a:ea typeface="+mn-ea"/>
                <a:cs typeface="+mn-cs"/>
              </a:rPr>
              <a:t>apprved,cancelled,refused</a:t>
            </a:r>
            <a:r>
              <a:rPr lang="en-IN" sz="1200" b="0" i="0" kern="1200" dirty="0" smtClean="0">
                <a:solidFill>
                  <a:schemeClr val="tx1"/>
                </a:solidFill>
                <a:latin typeface="+mn-lt"/>
                <a:ea typeface="+mn-ea"/>
                <a:cs typeface="+mn-cs"/>
              </a:rPr>
              <a:t> and unused offer is same almost.</a:t>
            </a:r>
            <a:endParaRPr lang="en-IN" dirty="0"/>
          </a:p>
        </p:txBody>
      </p:sp>
      <p:sp>
        <p:nvSpPr>
          <p:cNvPr id="4" name="Slide Number Placeholder 3"/>
          <p:cNvSpPr>
            <a:spLocks noGrp="1"/>
          </p:cNvSpPr>
          <p:nvPr>
            <p:ph type="sldNum" sz="quarter" idx="10"/>
          </p:nvPr>
        </p:nvSpPr>
        <p:spPr/>
        <p:txBody>
          <a:bodyPr/>
          <a:lstStyle/>
          <a:p>
            <a:fld id="{B157AA48-F9EB-4107-AD21-4B8FAC3EAC7F}" type="slidenum">
              <a:rPr lang="en-IN" smtClean="0"/>
              <a:pPr/>
              <a:t>26</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From the above plot we see that approved and refused contract status is same for both the gender</a:t>
            </a:r>
            <a:endParaRPr lang="en-IN" dirty="0"/>
          </a:p>
        </p:txBody>
      </p:sp>
      <p:sp>
        <p:nvSpPr>
          <p:cNvPr id="4" name="Slide Number Placeholder 3"/>
          <p:cNvSpPr>
            <a:spLocks noGrp="1"/>
          </p:cNvSpPr>
          <p:nvPr>
            <p:ph type="sldNum" sz="quarter" idx="10"/>
          </p:nvPr>
        </p:nvSpPr>
        <p:spPr/>
        <p:txBody>
          <a:bodyPr/>
          <a:lstStyle/>
          <a:p>
            <a:fld id="{B157AA48-F9EB-4107-AD21-4B8FAC3EAC7F}" type="slidenum">
              <a:rPr lang="en-IN" smtClean="0"/>
              <a:pPr/>
              <a:t>27</a:t>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People with payment difficulties is seen to have less proportion of approved loans when compared with people having no difficulties and also these people have higher chances of their loan being refused</a:t>
            </a:r>
            <a:endParaRPr lang="en-IN" dirty="0"/>
          </a:p>
        </p:txBody>
      </p:sp>
      <p:sp>
        <p:nvSpPr>
          <p:cNvPr id="4" name="Slide Number Placeholder 3"/>
          <p:cNvSpPr>
            <a:spLocks noGrp="1"/>
          </p:cNvSpPr>
          <p:nvPr>
            <p:ph type="sldNum" sz="quarter" idx="10"/>
          </p:nvPr>
        </p:nvSpPr>
        <p:spPr/>
        <p:txBody>
          <a:bodyPr/>
          <a:lstStyle/>
          <a:p>
            <a:fld id="{B157AA48-F9EB-4107-AD21-4B8FAC3EAC7F}" type="slidenum">
              <a:rPr lang="en-IN" smtClean="0"/>
              <a:pPr/>
              <a:t>28</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For the column 'NAME_TYPE_SUITE' which is categorical(nominal type)we can see that the value 'Unaccompanied' has the max count hence we take the mode of the </a:t>
            </a:r>
            <a:r>
              <a:rPr lang="en-IN" sz="1200" b="0" i="0" kern="1200" dirty="0" err="1" smtClean="0">
                <a:solidFill>
                  <a:schemeClr val="tx1"/>
                </a:solidFill>
                <a:latin typeface="+mn-lt"/>
                <a:ea typeface="+mn-ea"/>
                <a:cs typeface="+mn-cs"/>
              </a:rPr>
              <a:t>col</a:t>
            </a:r>
            <a:r>
              <a:rPr lang="en-IN" sz="1200" b="0" i="0" kern="1200" dirty="0" smtClean="0">
                <a:solidFill>
                  <a:schemeClr val="tx1"/>
                </a:solidFill>
                <a:latin typeface="+mn-lt"/>
                <a:ea typeface="+mn-ea"/>
                <a:cs typeface="+mn-cs"/>
              </a:rPr>
              <a:t> for the imputation process. </a:t>
            </a:r>
            <a:endParaRPr lang="en-IN" dirty="0"/>
          </a:p>
        </p:txBody>
      </p:sp>
      <p:sp>
        <p:nvSpPr>
          <p:cNvPr id="4" name="Slide Number Placeholder 3"/>
          <p:cNvSpPr>
            <a:spLocks noGrp="1"/>
          </p:cNvSpPr>
          <p:nvPr>
            <p:ph type="sldNum" sz="quarter" idx="10"/>
          </p:nvPr>
        </p:nvSpPr>
        <p:spPr/>
        <p:txBody>
          <a:bodyPr/>
          <a:lstStyle/>
          <a:p>
            <a:fld id="{B157AA48-F9EB-4107-AD21-4B8FAC3EAC7F}" type="slidenum">
              <a:rPr lang="en-IN" smtClean="0"/>
              <a:pPr/>
              <a:t>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As there are outliers present for the </a:t>
            </a:r>
            <a:r>
              <a:rPr lang="en-IN" sz="1200" b="0" i="0" kern="1200" dirty="0" err="1" smtClean="0">
                <a:solidFill>
                  <a:schemeClr val="tx1"/>
                </a:solidFill>
                <a:latin typeface="+mn-lt"/>
                <a:ea typeface="+mn-ea"/>
                <a:cs typeface="+mn-cs"/>
              </a:rPr>
              <a:t>col</a:t>
            </a:r>
            <a:r>
              <a:rPr lang="en-IN" sz="1200" b="0" i="0" kern="1200" dirty="0" smtClean="0">
                <a:solidFill>
                  <a:schemeClr val="tx1"/>
                </a:solidFill>
                <a:latin typeface="+mn-lt"/>
                <a:ea typeface="+mn-ea"/>
                <a:cs typeface="+mn-cs"/>
              </a:rPr>
              <a:t> 'CNT_FAM_MEMBERS' we should be taking median which is 2.0</a:t>
            </a:r>
            <a:endParaRPr lang="en-IN" dirty="0"/>
          </a:p>
        </p:txBody>
      </p:sp>
      <p:sp>
        <p:nvSpPr>
          <p:cNvPr id="4" name="Slide Number Placeholder 3"/>
          <p:cNvSpPr>
            <a:spLocks noGrp="1"/>
          </p:cNvSpPr>
          <p:nvPr>
            <p:ph type="sldNum" sz="quarter" idx="10"/>
          </p:nvPr>
        </p:nvSpPr>
        <p:spPr/>
        <p:txBody>
          <a:bodyPr/>
          <a:lstStyle/>
          <a:p>
            <a:fld id="{B157AA48-F9EB-4107-AD21-4B8FAC3EAC7F}" type="slidenum">
              <a:rPr lang="en-IN" smtClean="0"/>
              <a:pPr/>
              <a:t>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For the </a:t>
            </a:r>
            <a:r>
              <a:rPr lang="en-IN" sz="1200" b="0" i="0" kern="1200" dirty="0" err="1" smtClean="0">
                <a:solidFill>
                  <a:schemeClr val="tx1"/>
                </a:solidFill>
                <a:latin typeface="+mn-lt"/>
                <a:ea typeface="+mn-ea"/>
                <a:cs typeface="+mn-cs"/>
              </a:rPr>
              <a:t>col</a:t>
            </a:r>
            <a:r>
              <a:rPr lang="en-IN" sz="1200" b="0" i="0" kern="1200" dirty="0" smtClean="0">
                <a:solidFill>
                  <a:schemeClr val="tx1"/>
                </a:solidFill>
                <a:latin typeface="+mn-lt"/>
                <a:ea typeface="+mn-ea"/>
                <a:cs typeface="+mn-cs"/>
              </a:rPr>
              <a:t> 'AMT_GOODS_PRICE' which is </a:t>
            </a:r>
            <a:r>
              <a:rPr lang="en-IN" sz="1200" b="0" i="0" kern="1200" dirty="0" err="1" smtClean="0">
                <a:solidFill>
                  <a:schemeClr val="tx1"/>
                </a:solidFill>
                <a:latin typeface="+mn-lt"/>
                <a:ea typeface="+mn-ea"/>
                <a:cs typeface="+mn-cs"/>
              </a:rPr>
              <a:t>continous</a:t>
            </a:r>
            <a:r>
              <a:rPr lang="en-IN" sz="1200" b="0" i="0" kern="1200" dirty="0" smtClean="0">
                <a:solidFill>
                  <a:schemeClr val="tx1"/>
                </a:solidFill>
                <a:latin typeface="+mn-lt"/>
                <a:ea typeface="+mn-ea"/>
                <a:cs typeface="+mn-cs"/>
              </a:rPr>
              <a:t> variable we can see there are outliers present </a:t>
            </a:r>
            <a:r>
              <a:rPr lang="en-IN" sz="1200" b="0" i="0" kern="1200" dirty="0" err="1" smtClean="0">
                <a:solidFill>
                  <a:schemeClr val="tx1"/>
                </a:solidFill>
                <a:latin typeface="+mn-lt"/>
                <a:ea typeface="+mn-ea"/>
                <a:cs typeface="+mn-cs"/>
              </a:rPr>
              <a:t>i.e</a:t>
            </a:r>
            <a:r>
              <a:rPr lang="en-IN" sz="1200" b="0" i="0" kern="1200" dirty="0" smtClean="0">
                <a:solidFill>
                  <a:schemeClr val="tx1"/>
                </a:solidFill>
                <a:latin typeface="+mn-lt"/>
                <a:ea typeface="+mn-ea"/>
                <a:cs typeface="+mn-cs"/>
              </a:rPr>
              <a:t> there are extreme values present so here we need to impute with median value which came out to be 450000.0.</a:t>
            </a:r>
            <a:endParaRPr lang="en-IN" dirty="0"/>
          </a:p>
        </p:txBody>
      </p:sp>
      <p:sp>
        <p:nvSpPr>
          <p:cNvPr id="4" name="Slide Number Placeholder 3"/>
          <p:cNvSpPr>
            <a:spLocks noGrp="1"/>
          </p:cNvSpPr>
          <p:nvPr>
            <p:ph type="sldNum" sz="quarter" idx="10"/>
          </p:nvPr>
        </p:nvSpPr>
        <p:spPr/>
        <p:txBody>
          <a:bodyPr/>
          <a:lstStyle/>
          <a:p>
            <a:fld id="{B157AA48-F9EB-4107-AD21-4B8FAC3EAC7F}" type="slidenum">
              <a:rPr lang="en-IN" smtClean="0"/>
              <a:pPr/>
              <a:t>6</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For the </a:t>
            </a:r>
            <a:r>
              <a:rPr lang="en-IN" sz="1200" b="0" i="0" kern="1200" dirty="0" err="1" smtClean="0">
                <a:solidFill>
                  <a:schemeClr val="tx1"/>
                </a:solidFill>
                <a:latin typeface="+mn-lt"/>
                <a:ea typeface="+mn-ea"/>
                <a:cs typeface="+mn-cs"/>
              </a:rPr>
              <a:t>col</a:t>
            </a:r>
            <a:r>
              <a:rPr lang="en-IN" sz="1200" b="0" i="0" kern="1200" dirty="0" smtClean="0">
                <a:solidFill>
                  <a:schemeClr val="tx1"/>
                </a:solidFill>
                <a:latin typeface="+mn-lt"/>
                <a:ea typeface="+mn-ea"/>
                <a:cs typeface="+mn-cs"/>
              </a:rPr>
              <a:t> 'OCCUPATION_TYPE' which is categorical value we can use the mode value </a:t>
            </a:r>
            <a:r>
              <a:rPr lang="en-IN" sz="1200" b="0" i="0" kern="1200" dirty="0" err="1" smtClean="0">
                <a:solidFill>
                  <a:schemeClr val="tx1"/>
                </a:solidFill>
                <a:latin typeface="+mn-lt"/>
                <a:ea typeface="+mn-ea"/>
                <a:cs typeface="+mn-cs"/>
              </a:rPr>
              <a:t>i.e</a:t>
            </a:r>
            <a:r>
              <a:rPr lang="en-IN" sz="1200" b="0" i="0" kern="1200" dirty="0" smtClean="0">
                <a:solidFill>
                  <a:schemeClr val="tx1"/>
                </a:solidFill>
                <a:latin typeface="+mn-lt"/>
                <a:ea typeface="+mn-ea"/>
                <a:cs typeface="+mn-cs"/>
              </a:rPr>
              <a:t> '</a:t>
            </a:r>
            <a:r>
              <a:rPr lang="en-IN" sz="1200" b="0" i="0" kern="1200" dirty="0" err="1" smtClean="0">
                <a:solidFill>
                  <a:schemeClr val="tx1"/>
                </a:solidFill>
                <a:latin typeface="+mn-lt"/>
                <a:ea typeface="+mn-ea"/>
                <a:cs typeface="+mn-cs"/>
              </a:rPr>
              <a:t>Laborers'</a:t>
            </a:r>
            <a:r>
              <a:rPr lang="en-IN" sz="1200" b="0" i="0" kern="1200" dirty="0" smtClean="0">
                <a:solidFill>
                  <a:schemeClr val="tx1"/>
                </a:solidFill>
                <a:latin typeface="+mn-lt"/>
                <a:ea typeface="+mn-ea"/>
                <a:cs typeface="+mn-cs"/>
              </a:rPr>
              <a:t> to impute for null values. </a:t>
            </a:r>
            <a:endParaRPr lang="en-IN" dirty="0"/>
          </a:p>
        </p:txBody>
      </p:sp>
      <p:sp>
        <p:nvSpPr>
          <p:cNvPr id="4" name="Slide Number Placeholder 3"/>
          <p:cNvSpPr>
            <a:spLocks noGrp="1"/>
          </p:cNvSpPr>
          <p:nvPr>
            <p:ph type="sldNum" sz="quarter" idx="10"/>
          </p:nvPr>
        </p:nvSpPr>
        <p:spPr/>
        <p:txBody>
          <a:bodyPr/>
          <a:lstStyle/>
          <a:p>
            <a:fld id="{B157AA48-F9EB-4107-AD21-4B8FAC3EAC7F}" type="slidenum">
              <a:rPr lang="en-IN" smtClean="0"/>
              <a:pPr/>
              <a:t>7</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There is imbalance in the target column as target=0 is 92%</a:t>
            </a:r>
            <a:r>
              <a:rPr lang="en-IN" baseline="0" dirty="0" smtClean="0"/>
              <a:t> and target=1 is 8%.</a:t>
            </a:r>
            <a:endParaRPr lang="en-IN" dirty="0"/>
          </a:p>
        </p:txBody>
      </p:sp>
      <p:sp>
        <p:nvSpPr>
          <p:cNvPr id="4" name="Slide Number Placeholder 3"/>
          <p:cNvSpPr>
            <a:spLocks noGrp="1"/>
          </p:cNvSpPr>
          <p:nvPr>
            <p:ph type="sldNum" sz="quarter" idx="10"/>
          </p:nvPr>
        </p:nvSpPr>
        <p:spPr/>
        <p:txBody>
          <a:bodyPr/>
          <a:lstStyle/>
          <a:p>
            <a:fld id="{B157AA48-F9EB-4107-AD21-4B8FAC3EAC7F}" type="slidenum">
              <a:rPr lang="en-IN" smtClean="0"/>
              <a:pPr/>
              <a:t>8</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From the above the count plot we can see that when it comes to non-defaulter or </a:t>
            </a:r>
            <a:r>
              <a:rPr lang="en-IN" sz="1200" b="0" i="0" kern="1200" dirty="0" err="1" smtClean="0">
                <a:solidFill>
                  <a:schemeClr val="tx1"/>
                </a:solidFill>
                <a:latin typeface="+mn-lt"/>
                <a:ea typeface="+mn-ea"/>
                <a:cs typeface="+mn-cs"/>
              </a:rPr>
              <a:t>defaluter</a:t>
            </a:r>
            <a:r>
              <a:rPr lang="en-IN" sz="1200" b="0" i="0" kern="1200" dirty="0" smtClean="0">
                <a:solidFill>
                  <a:schemeClr val="tx1"/>
                </a:solidFill>
                <a:latin typeface="+mn-lt"/>
                <a:ea typeface="+mn-ea"/>
                <a:cs typeface="+mn-cs"/>
              </a:rPr>
              <a:t> females have higher counts compared to males which infers that female are applying to loans </a:t>
            </a:r>
            <a:r>
              <a:rPr lang="en-IN" sz="1200" b="0" i="0" kern="1200" dirty="0" err="1" smtClean="0">
                <a:solidFill>
                  <a:schemeClr val="tx1"/>
                </a:solidFill>
                <a:latin typeface="+mn-lt"/>
                <a:ea typeface="+mn-ea"/>
                <a:cs typeface="+mn-cs"/>
              </a:rPr>
              <a:t>more.Also</a:t>
            </a:r>
            <a:r>
              <a:rPr lang="en-IN" sz="1200" b="0" i="0" kern="1200" dirty="0" smtClean="0">
                <a:solidFill>
                  <a:schemeClr val="tx1"/>
                </a:solidFill>
                <a:latin typeface="+mn-lt"/>
                <a:ea typeface="+mn-ea"/>
                <a:cs typeface="+mn-cs"/>
              </a:rPr>
              <a:t> we can see that the percent of defaulter male is higher compared to non-defaulter male</a:t>
            </a:r>
            <a:endParaRPr lang="en-IN" dirty="0"/>
          </a:p>
        </p:txBody>
      </p:sp>
      <p:sp>
        <p:nvSpPr>
          <p:cNvPr id="4" name="Slide Number Placeholder 3"/>
          <p:cNvSpPr>
            <a:spLocks noGrp="1"/>
          </p:cNvSpPr>
          <p:nvPr>
            <p:ph type="sldNum" sz="quarter" idx="10"/>
          </p:nvPr>
        </p:nvSpPr>
        <p:spPr/>
        <p:txBody>
          <a:bodyPr/>
          <a:lstStyle/>
          <a:p>
            <a:fld id="{B157AA48-F9EB-4107-AD21-4B8FAC3EAC7F}" type="slidenum">
              <a:rPr lang="en-IN" smtClean="0"/>
              <a:pPr/>
              <a:t>9</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From the above plot we see that the people who are not having car are having more payment difficulties than the people who are owning car. People not </a:t>
            </a:r>
            <a:r>
              <a:rPr lang="en-IN" sz="1200" b="0" i="0" kern="1200" dirty="0" err="1" smtClean="0">
                <a:solidFill>
                  <a:schemeClr val="tx1"/>
                </a:solidFill>
                <a:latin typeface="+mn-lt"/>
                <a:ea typeface="+mn-ea"/>
                <a:cs typeface="+mn-cs"/>
              </a:rPr>
              <a:t>owining</a:t>
            </a:r>
            <a:r>
              <a:rPr lang="en-IN" sz="1200" b="0" i="0" kern="1200" dirty="0" smtClean="0">
                <a:solidFill>
                  <a:schemeClr val="tx1"/>
                </a:solidFill>
                <a:latin typeface="+mn-lt"/>
                <a:ea typeface="+mn-ea"/>
                <a:cs typeface="+mn-cs"/>
              </a:rPr>
              <a:t> the car are </a:t>
            </a:r>
            <a:r>
              <a:rPr lang="en-IN" sz="1200" b="0" i="0" kern="1200" dirty="0" err="1" smtClean="0">
                <a:solidFill>
                  <a:schemeClr val="tx1"/>
                </a:solidFill>
                <a:latin typeface="+mn-lt"/>
                <a:ea typeface="+mn-ea"/>
                <a:cs typeface="+mn-cs"/>
              </a:rPr>
              <a:t>haing</a:t>
            </a:r>
            <a:r>
              <a:rPr lang="en-IN" sz="1200" b="0" i="0" kern="1200" dirty="0" smtClean="0">
                <a:solidFill>
                  <a:schemeClr val="tx1"/>
                </a:solidFill>
                <a:latin typeface="+mn-lt"/>
                <a:ea typeface="+mn-ea"/>
                <a:cs typeface="+mn-cs"/>
              </a:rPr>
              <a:t> 65.7% of non-defaulters so it is clear that </a:t>
            </a:r>
            <a:r>
              <a:rPr lang="en-IN" sz="1200" b="0" i="0" kern="1200" dirty="0" err="1" smtClean="0">
                <a:solidFill>
                  <a:schemeClr val="tx1"/>
                </a:solidFill>
                <a:latin typeface="+mn-lt"/>
                <a:ea typeface="+mn-ea"/>
                <a:cs typeface="+mn-cs"/>
              </a:rPr>
              <a:t>personnot</a:t>
            </a:r>
            <a:r>
              <a:rPr lang="en-IN" sz="1200" b="0" i="0" kern="1200" dirty="0" smtClean="0">
                <a:solidFill>
                  <a:schemeClr val="tx1"/>
                </a:solidFill>
                <a:latin typeface="+mn-lt"/>
                <a:ea typeface="+mn-ea"/>
                <a:cs typeface="+mn-cs"/>
              </a:rPr>
              <a:t> </a:t>
            </a:r>
            <a:r>
              <a:rPr lang="en-IN" sz="1200" b="0" i="0" kern="1200" dirty="0" err="1" smtClean="0">
                <a:solidFill>
                  <a:schemeClr val="tx1"/>
                </a:solidFill>
                <a:latin typeface="+mn-lt"/>
                <a:ea typeface="+mn-ea"/>
                <a:cs typeface="+mn-cs"/>
              </a:rPr>
              <a:t>owining</a:t>
            </a:r>
            <a:r>
              <a:rPr lang="en-IN" sz="1200" b="0" i="0" kern="1200" dirty="0" smtClean="0">
                <a:solidFill>
                  <a:schemeClr val="tx1"/>
                </a:solidFill>
                <a:latin typeface="+mn-lt"/>
                <a:ea typeface="+mn-ea"/>
                <a:cs typeface="+mn-cs"/>
              </a:rPr>
              <a:t> the car are more.</a:t>
            </a:r>
            <a:endParaRPr lang="en-IN" dirty="0"/>
          </a:p>
        </p:txBody>
      </p:sp>
      <p:sp>
        <p:nvSpPr>
          <p:cNvPr id="4" name="Slide Number Placeholder 3"/>
          <p:cNvSpPr>
            <a:spLocks noGrp="1"/>
          </p:cNvSpPr>
          <p:nvPr>
            <p:ph type="sldNum" sz="quarter" idx="10"/>
          </p:nvPr>
        </p:nvSpPr>
        <p:spPr/>
        <p:txBody>
          <a:bodyPr/>
          <a:lstStyle/>
          <a:p>
            <a:fld id="{B157AA48-F9EB-4107-AD21-4B8FAC3EAC7F}"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08E3825-2822-4D7D-8CA3-BB73D456D669}" type="datetimeFigureOut">
              <a:rPr lang="en-US" smtClean="0"/>
              <a:pPr/>
              <a:t>5/2/2021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91A732-30F8-4240-BAF9-7C92EA53901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8E3825-2822-4D7D-8CA3-BB73D456D669}" type="datetimeFigureOut">
              <a:rPr lang="en-US" smtClean="0"/>
              <a:pPr/>
              <a:t>5/2/2021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91A732-30F8-4240-BAF9-7C92EA53901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8E3825-2822-4D7D-8CA3-BB73D456D669}" type="datetimeFigureOut">
              <a:rPr lang="en-US" smtClean="0"/>
              <a:pPr/>
              <a:t>5/2/2021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91A732-30F8-4240-BAF9-7C92EA53901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8E3825-2822-4D7D-8CA3-BB73D456D669}" type="datetimeFigureOut">
              <a:rPr lang="en-US" smtClean="0"/>
              <a:pPr/>
              <a:t>5/2/2021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91A732-30F8-4240-BAF9-7C92EA53901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8E3825-2822-4D7D-8CA3-BB73D456D669}" type="datetimeFigureOut">
              <a:rPr lang="en-US" smtClean="0"/>
              <a:pPr/>
              <a:t>5/2/2021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91A732-30F8-4240-BAF9-7C92EA53901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08E3825-2822-4D7D-8CA3-BB73D456D669}" type="datetimeFigureOut">
              <a:rPr lang="en-US" smtClean="0"/>
              <a:pPr/>
              <a:t>5/2/2021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91A732-30F8-4240-BAF9-7C92EA53901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08E3825-2822-4D7D-8CA3-BB73D456D669}" type="datetimeFigureOut">
              <a:rPr lang="en-US" smtClean="0"/>
              <a:pPr/>
              <a:t>5/2/2021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91A732-30F8-4240-BAF9-7C92EA53901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08E3825-2822-4D7D-8CA3-BB73D456D669}" type="datetimeFigureOut">
              <a:rPr lang="en-US" smtClean="0"/>
              <a:pPr/>
              <a:t>5/2/2021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91A732-30F8-4240-BAF9-7C92EA53901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8E3825-2822-4D7D-8CA3-BB73D456D669}" type="datetimeFigureOut">
              <a:rPr lang="en-US" smtClean="0"/>
              <a:pPr/>
              <a:t>5/2/2021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91A732-30F8-4240-BAF9-7C92EA53901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8E3825-2822-4D7D-8CA3-BB73D456D669}" type="datetimeFigureOut">
              <a:rPr lang="en-US" smtClean="0"/>
              <a:pPr/>
              <a:t>5/2/2021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91A732-30F8-4240-BAF9-7C92EA53901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8E3825-2822-4D7D-8CA3-BB73D456D669}" type="datetimeFigureOut">
              <a:rPr lang="en-US" smtClean="0"/>
              <a:pPr/>
              <a:t>5/2/2021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91A732-30F8-4240-BAF9-7C92EA53901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8E3825-2822-4D7D-8CA3-BB73D456D669}" type="datetimeFigureOut">
              <a:rPr lang="en-US" smtClean="0"/>
              <a:pPr/>
              <a:t>5/2/2021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91A732-30F8-4240-BAF9-7C92EA53901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Credit EDA Case Study</a:t>
            </a:r>
            <a:br>
              <a:rPr lang="en-IN" b="1" dirty="0"/>
            </a:br>
            <a:endParaRPr lang="en-IN" dirty="0"/>
          </a:p>
        </p:txBody>
      </p:sp>
      <p:sp>
        <p:nvSpPr>
          <p:cNvPr id="3" name="Subtitle 2"/>
          <p:cNvSpPr>
            <a:spLocks noGrp="1"/>
          </p:cNvSpPr>
          <p:nvPr>
            <p:ph type="subTitle" idx="1"/>
          </p:nvPr>
        </p:nvSpPr>
        <p:spPr/>
        <p:txBody>
          <a:bodyPr/>
          <a:lstStyle/>
          <a:p>
            <a:r>
              <a:rPr lang="en-IN" dirty="0" smtClean="0"/>
              <a:t>Prepared by:- </a:t>
            </a:r>
            <a:r>
              <a:rPr lang="en-IN" dirty="0" err="1" smtClean="0"/>
              <a:t>Subham</a:t>
            </a:r>
            <a:r>
              <a:rPr lang="en-IN" dirty="0" smtClean="0"/>
              <a:t> </a:t>
            </a:r>
            <a:r>
              <a:rPr lang="en-IN" dirty="0" err="1" smtClean="0"/>
              <a:t>Jha</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Users\Subham Jha\Downloads\credit eda case study\image\download (8).png"/>
          <p:cNvPicPr>
            <a:picLocks noChangeAspect="1" noChangeArrowheads="1"/>
          </p:cNvPicPr>
          <p:nvPr/>
        </p:nvPicPr>
        <p:blipFill>
          <a:blip r:embed="rId3"/>
          <a:srcRect/>
          <a:stretch>
            <a:fillRect/>
          </a:stretch>
        </p:blipFill>
        <p:spPr bwMode="auto">
          <a:xfrm>
            <a:off x="-1" y="1062038"/>
            <a:ext cx="9144001" cy="4733925"/>
          </a:xfrm>
          <a:prstGeom prst="rect">
            <a:avLst/>
          </a:prstGeom>
          <a:noFill/>
        </p:spPr>
      </p:pic>
      <p:sp>
        <p:nvSpPr>
          <p:cNvPr id="3" name="TextBox 2"/>
          <p:cNvSpPr txBox="1"/>
          <p:nvPr/>
        </p:nvSpPr>
        <p:spPr>
          <a:xfrm>
            <a:off x="0" y="6143644"/>
            <a:ext cx="9144000" cy="923330"/>
          </a:xfrm>
          <a:prstGeom prst="rect">
            <a:avLst/>
          </a:prstGeom>
          <a:noFill/>
        </p:spPr>
        <p:txBody>
          <a:bodyPr wrap="square" rtlCol="0">
            <a:spAutoFit/>
          </a:bodyPr>
          <a:lstStyle/>
          <a:p>
            <a:r>
              <a:rPr lang="en-IN" dirty="0" smtClean="0"/>
              <a:t>From the above plot we see that the people who are not having car are having more payment difficulties than the people who are owning car. People not </a:t>
            </a:r>
            <a:r>
              <a:rPr lang="en-IN" dirty="0" err="1" smtClean="0"/>
              <a:t>owining</a:t>
            </a:r>
            <a:r>
              <a:rPr lang="en-IN" dirty="0" smtClean="0"/>
              <a:t> the car are </a:t>
            </a:r>
            <a:r>
              <a:rPr lang="en-IN" dirty="0" err="1" smtClean="0"/>
              <a:t>haing</a:t>
            </a:r>
            <a:r>
              <a:rPr lang="en-IN" dirty="0" smtClean="0"/>
              <a:t> 65.7% of non-defaulters so it is clear that </a:t>
            </a:r>
            <a:r>
              <a:rPr lang="en-IN" dirty="0" err="1" smtClean="0"/>
              <a:t>personnot</a:t>
            </a:r>
            <a:r>
              <a:rPr lang="en-IN" dirty="0" smtClean="0"/>
              <a:t> </a:t>
            </a:r>
            <a:r>
              <a:rPr lang="en-IN" dirty="0" err="1" smtClean="0"/>
              <a:t>owining</a:t>
            </a:r>
            <a:r>
              <a:rPr lang="en-IN" dirty="0" smtClean="0"/>
              <a:t> the car are more.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C:\Users\Subham Jha\Downloads\credit eda case study\image\download (9).png"/>
          <p:cNvPicPr>
            <a:picLocks noChangeAspect="1" noChangeArrowheads="1"/>
          </p:cNvPicPr>
          <p:nvPr/>
        </p:nvPicPr>
        <p:blipFill>
          <a:blip r:embed="rId3"/>
          <a:srcRect/>
          <a:stretch>
            <a:fillRect/>
          </a:stretch>
        </p:blipFill>
        <p:spPr bwMode="auto">
          <a:xfrm>
            <a:off x="1" y="571480"/>
            <a:ext cx="9144000" cy="5676900"/>
          </a:xfrm>
          <a:prstGeom prst="rect">
            <a:avLst/>
          </a:prstGeom>
          <a:noFill/>
        </p:spPr>
      </p:pic>
      <p:sp>
        <p:nvSpPr>
          <p:cNvPr id="4" name="TextBox 3"/>
          <p:cNvSpPr txBox="1"/>
          <p:nvPr/>
        </p:nvSpPr>
        <p:spPr>
          <a:xfrm>
            <a:off x="0" y="6357958"/>
            <a:ext cx="9144000" cy="1200329"/>
          </a:xfrm>
          <a:prstGeom prst="rect">
            <a:avLst/>
          </a:prstGeom>
          <a:noFill/>
        </p:spPr>
        <p:txBody>
          <a:bodyPr wrap="square" rtlCol="0">
            <a:spAutoFit/>
          </a:bodyPr>
          <a:lstStyle/>
          <a:p>
            <a:r>
              <a:rPr lang="en-IN" dirty="0" smtClean="0"/>
              <a:t>From the above plot it is observed that income type as </a:t>
            </a:r>
            <a:r>
              <a:rPr lang="en-IN" dirty="0" err="1" smtClean="0"/>
              <a:t>wroking</a:t>
            </a:r>
            <a:r>
              <a:rPr lang="en-IN" dirty="0" smtClean="0"/>
              <a:t> are availing the </a:t>
            </a:r>
            <a:r>
              <a:rPr lang="en-IN" dirty="0" err="1" smtClean="0"/>
              <a:t>hi.ghest</a:t>
            </a:r>
            <a:r>
              <a:rPr lang="en-IN" dirty="0" smtClean="0"/>
              <a:t> count of loans as they are having higher percentage in both defaulter and non defaulter list. we also see that businessmen income type is not there in defaulter list </a:t>
            </a:r>
            <a:r>
              <a:rPr lang="en-IN" dirty="0" err="1" smtClean="0"/>
              <a:t>i.e</a:t>
            </a:r>
            <a:r>
              <a:rPr lang="en-IN" dirty="0" smtClean="0"/>
              <a:t> businessmen never defaults</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C:\Users\Subham Jha\Downloads\credit eda case study\image\download (10).png"/>
          <p:cNvPicPr>
            <a:picLocks noChangeAspect="1" noChangeArrowheads="1"/>
          </p:cNvPicPr>
          <p:nvPr/>
        </p:nvPicPr>
        <p:blipFill>
          <a:blip r:embed="rId3"/>
          <a:srcRect/>
          <a:stretch>
            <a:fillRect/>
          </a:stretch>
        </p:blipFill>
        <p:spPr bwMode="auto">
          <a:xfrm>
            <a:off x="-1" y="638175"/>
            <a:ext cx="9144001" cy="5581650"/>
          </a:xfrm>
          <a:prstGeom prst="rect">
            <a:avLst/>
          </a:prstGeom>
          <a:noFill/>
        </p:spPr>
      </p:pic>
      <p:sp>
        <p:nvSpPr>
          <p:cNvPr id="3" name="TextBox 2"/>
          <p:cNvSpPr txBox="1"/>
          <p:nvPr/>
        </p:nvSpPr>
        <p:spPr>
          <a:xfrm>
            <a:off x="0" y="6286520"/>
            <a:ext cx="9144000" cy="923330"/>
          </a:xfrm>
          <a:prstGeom prst="rect">
            <a:avLst/>
          </a:prstGeom>
          <a:noFill/>
        </p:spPr>
        <p:txBody>
          <a:bodyPr wrap="square" rtlCol="0">
            <a:spAutoFit/>
          </a:bodyPr>
          <a:lstStyle/>
          <a:p>
            <a:r>
              <a:rPr lang="en-IN" dirty="0" smtClean="0"/>
              <a:t>Married people are taking much loan when compared to other family status as they are having higher no of percentage in both defaulter and non defaulter </a:t>
            </a:r>
            <a:r>
              <a:rPr lang="en-IN" dirty="0" err="1" smtClean="0"/>
              <a:t>dataframe</a:t>
            </a:r>
            <a:r>
              <a:rPr lang="en-IN" dirty="0" smtClean="0"/>
              <a:t>. </a:t>
            </a:r>
            <a:r>
              <a:rPr lang="en-IN" dirty="0" err="1" smtClean="0"/>
              <a:t>Seperated</a:t>
            </a:r>
            <a:r>
              <a:rPr lang="en-IN" dirty="0" smtClean="0"/>
              <a:t> have same percent of defaulter and non defaulter</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C:\Users\Subham Jha\Downloads\credit eda case study\image\download (11).png"/>
          <p:cNvPicPr>
            <a:picLocks noChangeAspect="1" noChangeArrowheads="1"/>
          </p:cNvPicPr>
          <p:nvPr/>
        </p:nvPicPr>
        <p:blipFill>
          <a:blip r:embed="rId3"/>
          <a:srcRect/>
          <a:stretch>
            <a:fillRect/>
          </a:stretch>
        </p:blipFill>
        <p:spPr bwMode="auto">
          <a:xfrm>
            <a:off x="0" y="619125"/>
            <a:ext cx="9144000" cy="5619750"/>
          </a:xfrm>
          <a:prstGeom prst="rect">
            <a:avLst/>
          </a:prstGeom>
          <a:noFill/>
        </p:spPr>
      </p:pic>
      <p:sp>
        <p:nvSpPr>
          <p:cNvPr id="3" name="TextBox 2"/>
          <p:cNvSpPr txBox="1"/>
          <p:nvPr/>
        </p:nvSpPr>
        <p:spPr>
          <a:xfrm>
            <a:off x="0" y="6286520"/>
            <a:ext cx="9144000" cy="923330"/>
          </a:xfrm>
          <a:prstGeom prst="rect">
            <a:avLst/>
          </a:prstGeom>
          <a:noFill/>
        </p:spPr>
        <p:txBody>
          <a:bodyPr wrap="square" rtlCol="0">
            <a:spAutoFit/>
          </a:bodyPr>
          <a:lstStyle/>
          <a:p>
            <a:r>
              <a:rPr lang="en-IN" dirty="0" smtClean="0"/>
              <a:t>From the above plot we can see that people having housing type as </a:t>
            </a:r>
            <a:r>
              <a:rPr lang="en-IN" dirty="0" err="1" smtClean="0"/>
              <a:t>hous</a:t>
            </a:r>
            <a:r>
              <a:rPr lang="en-IN" dirty="0" smtClean="0"/>
              <a:t>/</a:t>
            </a:r>
            <a:r>
              <a:rPr lang="en-IN" dirty="0" err="1" smtClean="0"/>
              <a:t>appartment</a:t>
            </a:r>
            <a:r>
              <a:rPr lang="en-IN" dirty="0" smtClean="0"/>
              <a:t> are applying for more loans. people living with parents are having difficulties in payment</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C:\Users\Subham Jha\Downloads\credit eda case study\image\download (12).png"/>
          <p:cNvPicPr>
            <a:picLocks noChangeAspect="1" noChangeArrowheads="1"/>
          </p:cNvPicPr>
          <p:nvPr/>
        </p:nvPicPr>
        <p:blipFill>
          <a:blip r:embed="rId3"/>
          <a:srcRect/>
          <a:stretch>
            <a:fillRect/>
          </a:stretch>
        </p:blipFill>
        <p:spPr bwMode="auto">
          <a:xfrm>
            <a:off x="0" y="923925"/>
            <a:ext cx="9144000" cy="5010150"/>
          </a:xfrm>
          <a:prstGeom prst="rect">
            <a:avLst/>
          </a:prstGeom>
          <a:noFill/>
        </p:spPr>
      </p:pic>
      <p:sp>
        <p:nvSpPr>
          <p:cNvPr id="3" name="TextBox 2"/>
          <p:cNvSpPr txBox="1"/>
          <p:nvPr/>
        </p:nvSpPr>
        <p:spPr>
          <a:xfrm>
            <a:off x="0" y="6072206"/>
            <a:ext cx="9144000" cy="1200329"/>
          </a:xfrm>
          <a:prstGeom prst="rect">
            <a:avLst/>
          </a:prstGeom>
          <a:noFill/>
        </p:spPr>
        <p:txBody>
          <a:bodyPr wrap="square" rtlCol="0">
            <a:spAutoFit/>
          </a:bodyPr>
          <a:lstStyle/>
          <a:p>
            <a:r>
              <a:rPr lang="en-IN" dirty="0" smtClean="0"/>
              <a:t>We could observe that age-group between 25-30 are having difficulties in payments </a:t>
            </a:r>
            <a:r>
              <a:rPr lang="en-IN" dirty="0" err="1" smtClean="0"/>
              <a:t>whne</a:t>
            </a:r>
            <a:r>
              <a:rPr lang="en-IN" dirty="0" smtClean="0"/>
              <a:t> compared to other age group. We can see that the age-group graph for defaulter is been decreasing starting the age group 25-30.</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C:\Users\Subham Jha\Downloads\credit eda case study\image\download (13).png"/>
          <p:cNvPicPr>
            <a:picLocks noChangeAspect="1" noChangeArrowheads="1"/>
          </p:cNvPicPr>
          <p:nvPr/>
        </p:nvPicPr>
        <p:blipFill>
          <a:blip r:embed="rId3"/>
          <a:srcRect/>
          <a:stretch>
            <a:fillRect/>
          </a:stretch>
        </p:blipFill>
        <p:spPr bwMode="auto">
          <a:xfrm>
            <a:off x="0" y="1071546"/>
            <a:ext cx="9286908" cy="4752975"/>
          </a:xfrm>
          <a:prstGeom prst="rect">
            <a:avLst/>
          </a:prstGeom>
          <a:noFill/>
        </p:spPr>
      </p:pic>
      <p:sp>
        <p:nvSpPr>
          <p:cNvPr id="3" name="TextBox 2"/>
          <p:cNvSpPr txBox="1"/>
          <p:nvPr/>
        </p:nvSpPr>
        <p:spPr>
          <a:xfrm>
            <a:off x="0" y="5929330"/>
            <a:ext cx="9144000" cy="1200329"/>
          </a:xfrm>
          <a:prstGeom prst="rect">
            <a:avLst/>
          </a:prstGeom>
          <a:noFill/>
        </p:spPr>
        <p:txBody>
          <a:bodyPr wrap="square" rtlCol="0">
            <a:spAutoFit/>
          </a:bodyPr>
          <a:lstStyle/>
          <a:p>
            <a:r>
              <a:rPr lang="en-IN" dirty="0" smtClean="0"/>
              <a:t>From the above graph we can see that people with low income comprises the most, as their percentage is higher in both defaulter and non-defaulter . very high income people tend to default the least along with medium income range people</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C:\Users\Subham Jha\Downloads\credit eda case study\image\download (14).png"/>
          <p:cNvPicPr>
            <a:picLocks noChangeAspect="1" noChangeArrowheads="1"/>
          </p:cNvPicPr>
          <p:nvPr/>
        </p:nvPicPr>
        <p:blipFill>
          <a:blip r:embed="rId3"/>
          <a:srcRect/>
          <a:stretch>
            <a:fillRect/>
          </a:stretch>
        </p:blipFill>
        <p:spPr bwMode="auto">
          <a:xfrm>
            <a:off x="1" y="357166"/>
            <a:ext cx="9144000" cy="608647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C:\Users\Subham Jha\Downloads\credit eda case study\image\download (15).png"/>
          <p:cNvPicPr>
            <a:picLocks noChangeAspect="1" noChangeArrowheads="1"/>
          </p:cNvPicPr>
          <p:nvPr/>
        </p:nvPicPr>
        <p:blipFill>
          <a:blip r:embed="rId3"/>
          <a:srcRect/>
          <a:stretch>
            <a:fillRect/>
          </a:stretch>
        </p:blipFill>
        <p:spPr bwMode="auto">
          <a:xfrm>
            <a:off x="-1" y="1081088"/>
            <a:ext cx="9144001" cy="4695825"/>
          </a:xfrm>
          <a:prstGeom prst="rect">
            <a:avLst/>
          </a:prstGeom>
          <a:noFill/>
        </p:spPr>
      </p:pic>
      <p:sp>
        <p:nvSpPr>
          <p:cNvPr id="3" name="TextBox 2"/>
          <p:cNvSpPr txBox="1"/>
          <p:nvPr/>
        </p:nvSpPr>
        <p:spPr>
          <a:xfrm>
            <a:off x="0" y="6072206"/>
            <a:ext cx="9144000" cy="646331"/>
          </a:xfrm>
          <a:prstGeom prst="rect">
            <a:avLst/>
          </a:prstGeom>
          <a:noFill/>
        </p:spPr>
        <p:txBody>
          <a:bodyPr wrap="square" rtlCol="0">
            <a:spAutoFit/>
          </a:bodyPr>
          <a:lstStyle/>
          <a:p>
            <a:r>
              <a:rPr lang="en-IN" dirty="0" smtClean="0"/>
              <a:t>People living in region rated as 2 are applying for loans more. people living in 3 rated regions tends to default more.</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Bivariate</a:t>
            </a:r>
            <a:r>
              <a:rPr lang="en-IN" b="1" dirty="0"/>
              <a:t> analysis</a:t>
            </a:r>
            <a:br>
              <a:rPr lang="en-IN" b="1" dirty="0"/>
            </a:br>
            <a:endParaRPr lang="en-IN" dirty="0"/>
          </a:p>
        </p:txBody>
      </p:sp>
      <p:pic>
        <p:nvPicPr>
          <p:cNvPr id="36866" name="Picture 2" descr="C:\Users\Subham Jha\Downloads\credit eda case study\image\download (16).png"/>
          <p:cNvPicPr>
            <a:picLocks noGrp="1" noChangeAspect="1" noChangeArrowheads="1"/>
          </p:cNvPicPr>
          <p:nvPr>
            <p:ph idx="1"/>
          </p:nvPr>
        </p:nvPicPr>
        <p:blipFill>
          <a:blip r:embed="rId3"/>
          <a:srcRect/>
          <a:stretch>
            <a:fillRect/>
          </a:stretch>
        </p:blipFill>
        <p:spPr bwMode="auto">
          <a:xfrm>
            <a:off x="500034" y="1714488"/>
            <a:ext cx="8229600" cy="4222990"/>
          </a:xfrm>
          <a:prstGeom prst="rect">
            <a:avLst/>
          </a:prstGeom>
          <a:noFill/>
        </p:spPr>
      </p:pic>
      <p:sp>
        <p:nvSpPr>
          <p:cNvPr id="4" name="TextBox 3"/>
          <p:cNvSpPr txBox="1"/>
          <p:nvPr/>
        </p:nvSpPr>
        <p:spPr>
          <a:xfrm>
            <a:off x="0" y="6072206"/>
            <a:ext cx="9144000" cy="923330"/>
          </a:xfrm>
          <a:prstGeom prst="rect">
            <a:avLst/>
          </a:prstGeom>
          <a:noFill/>
        </p:spPr>
        <p:txBody>
          <a:bodyPr wrap="square" rtlCol="0">
            <a:spAutoFit/>
          </a:bodyPr>
          <a:lstStyle/>
          <a:p>
            <a:r>
              <a:rPr lang="en-IN" dirty="0" smtClean="0"/>
              <a:t>We can see that client with less family members and low amount credit are more likely to </a:t>
            </a:r>
            <a:r>
              <a:rPr lang="en-IN" dirty="0" err="1" smtClean="0"/>
              <a:t>default.Also</a:t>
            </a:r>
            <a:r>
              <a:rPr lang="en-IN" dirty="0" smtClean="0"/>
              <a:t> there are vey few defaulter with </a:t>
            </a:r>
            <a:r>
              <a:rPr lang="en-IN" dirty="0" err="1" smtClean="0"/>
              <a:t>hight</a:t>
            </a:r>
            <a:r>
              <a:rPr lang="en-IN" dirty="0" smtClean="0"/>
              <a:t> count of family members and high amount credit </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C:\Users\Subham Jha\Downloads\credit eda case study\image\download (17).png"/>
          <p:cNvPicPr>
            <a:picLocks noChangeAspect="1" noChangeArrowheads="1"/>
          </p:cNvPicPr>
          <p:nvPr/>
        </p:nvPicPr>
        <p:blipFill>
          <a:blip r:embed="rId3"/>
          <a:srcRect/>
          <a:stretch>
            <a:fillRect/>
          </a:stretch>
        </p:blipFill>
        <p:spPr bwMode="auto">
          <a:xfrm>
            <a:off x="-1" y="1581150"/>
            <a:ext cx="9144001" cy="4348180"/>
          </a:xfrm>
          <a:prstGeom prst="rect">
            <a:avLst/>
          </a:prstGeom>
          <a:noFill/>
        </p:spPr>
      </p:pic>
      <p:sp>
        <p:nvSpPr>
          <p:cNvPr id="3" name="TextBox 2"/>
          <p:cNvSpPr txBox="1"/>
          <p:nvPr/>
        </p:nvSpPr>
        <p:spPr>
          <a:xfrm>
            <a:off x="0" y="6072206"/>
            <a:ext cx="9144000" cy="646331"/>
          </a:xfrm>
          <a:prstGeom prst="rect">
            <a:avLst/>
          </a:prstGeom>
          <a:noFill/>
        </p:spPr>
        <p:txBody>
          <a:bodyPr wrap="square" rtlCol="0">
            <a:spAutoFit/>
          </a:bodyPr>
          <a:lstStyle/>
          <a:p>
            <a:r>
              <a:rPr lang="en-IN" dirty="0" smtClean="0"/>
              <a:t>From the above graph it is observed that with increase in age the probability of defaulting becomes less and also the income decreases too.</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Checking Outlier on columns</a:t>
            </a:r>
            <a:endParaRPr lang="en-IN" dirty="0"/>
          </a:p>
        </p:txBody>
      </p:sp>
      <p:pic>
        <p:nvPicPr>
          <p:cNvPr id="1026" name="Picture 2" descr="C:\Users\Subham Jha\Downloads\credit eda case study\image\download.png"/>
          <p:cNvPicPr>
            <a:picLocks noGrp="1" noChangeAspect="1" noChangeArrowheads="1"/>
          </p:cNvPicPr>
          <p:nvPr>
            <p:ph idx="1"/>
          </p:nvPr>
        </p:nvPicPr>
        <p:blipFill>
          <a:blip r:embed="rId3"/>
          <a:srcRect/>
          <a:stretch>
            <a:fillRect/>
          </a:stretch>
        </p:blipFill>
        <p:spPr bwMode="auto">
          <a:xfrm>
            <a:off x="1071538" y="2000240"/>
            <a:ext cx="7572428" cy="3491494"/>
          </a:xfrm>
          <a:prstGeom prst="rect">
            <a:avLst/>
          </a:prstGeom>
          <a:noFill/>
        </p:spPr>
      </p:pic>
      <p:sp>
        <p:nvSpPr>
          <p:cNvPr id="6" name="TextBox 5"/>
          <p:cNvSpPr txBox="1"/>
          <p:nvPr/>
        </p:nvSpPr>
        <p:spPr>
          <a:xfrm>
            <a:off x="0" y="5786454"/>
            <a:ext cx="9144000" cy="923330"/>
          </a:xfrm>
          <a:prstGeom prst="rect">
            <a:avLst/>
          </a:prstGeom>
          <a:noFill/>
        </p:spPr>
        <p:txBody>
          <a:bodyPr wrap="square" rtlCol="0">
            <a:spAutoFit/>
          </a:bodyPr>
          <a:lstStyle/>
          <a:p>
            <a:r>
              <a:rPr lang="en-IN" dirty="0" smtClean="0"/>
              <a:t>We can see that there are no outliers present for the </a:t>
            </a:r>
            <a:r>
              <a:rPr lang="en-IN" dirty="0" err="1" smtClean="0"/>
              <a:t>col</a:t>
            </a:r>
            <a:r>
              <a:rPr lang="en-IN" dirty="0" smtClean="0"/>
              <a:t> 'EXT_SOURCE_2' and also since this is a </a:t>
            </a:r>
            <a:r>
              <a:rPr lang="en-IN" dirty="0" err="1" smtClean="0"/>
              <a:t>continous</a:t>
            </a:r>
            <a:r>
              <a:rPr lang="en-IN" dirty="0" smtClean="0"/>
              <a:t> variable where mean is almost equal to median we can consider to impute the null/</a:t>
            </a:r>
            <a:r>
              <a:rPr lang="en-IN" dirty="0" err="1" smtClean="0"/>
              <a:t>na</a:t>
            </a:r>
            <a:r>
              <a:rPr lang="en-IN" dirty="0" smtClean="0"/>
              <a:t> with the mean value which is 0.5143926741308463</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Univariate</a:t>
            </a:r>
            <a:r>
              <a:rPr lang="en-IN" b="1" dirty="0"/>
              <a:t> analysis of </a:t>
            </a:r>
            <a:r>
              <a:rPr lang="en-IN" b="1" dirty="0" err="1"/>
              <a:t>prev</a:t>
            </a:r>
            <a:r>
              <a:rPr lang="en-IN" b="1" dirty="0"/>
              <a:t> app dataset</a:t>
            </a:r>
            <a:br>
              <a:rPr lang="en-IN" b="1" dirty="0"/>
            </a:br>
            <a:endParaRPr lang="en-IN" dirty="0"/>
          </a:p>
        </p:txBody>
      </p:sp>
      <p:pic>
        <p:nvPicPr>
          <p:cNvPr id="38914" name="Picture 2" descr="C:\Users\Subham Jha\Downloads\credit eda case study\image\download (18).png"/>
          <p:cNvPicPr>
            <a:picLocks noGrp="1" noChangeAspect="1" noChangeArrowheads="1"/>
          </p:cNvPicPr>
          <p:nvPr>
            <p:ph idx="1"/>
          </p:nvPr>
        </p:nvPicPr>
        <p:blipFill>
          <a:blip r:embed="rId3"/>
          <a:srcRect/>
          <a:stretch>
            <a:fillRect/>
          </a:stretch>
        </p:blipFill>
        <p:spPr bwMode="auto">
          <a:xfrm>
            <a:off x="0" y="1571612"/>
            <a:ext cx="9144000" cy="4714908"/>
          </a:xfrm>
          <a:prstGeom prst="rect">
            <a:avLst/>
          </a:prstGeom>
          <a:noFill/>
        </p:spPr>
      </p:pic>
      <p:sp>
        <p:nvSpPr>
          <p:cNvPr id="4" name="TextBox 3"/>
          <p:cNvSpPr txBox="1"/>
          <p:nvPr/>
        </p:nvSpPr>
        <p:spPr>
          <a:xfrm>
            <a:off x="0" y="6215082"/>
            <a:ext cx="9144000" cy="923330"/>
          </a:xfrm>
          <a:prstGeom prst="rect">
            <a:avLst/>
          </a:prstGeom>
          <a:noFill/>
        </p:spPr>
        <p:txBody>
          <a:bodyPr wrap="square" rtlCol="0">
            <a:spAutoFit/>
          </a:bodyPr>
          <a:lstStyle/>
          <a:p>
            <a:r>
              <a:rPr lang="en-IN" dirty="0" smtClean="0"/>
              <a:t>From the above plot it can be observed the contract type with Cash loans and Consumer loans are approved the most. also cash loans are either cancelled or refused the most when compared with other types..</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C:\Users\Subham Jha\Downloads\credit eda case study\image\download (19).png"/>
          <p:cNvPicPr>
            <a:picLocks noChangeAspect="1" noChangeArrowheads="1"/>
          </p:cNvPicPr>
          <p:nvPr/>
        </p:nvPicPr>
        <p:blipFill>
          <a:blip r:embed="rId3"/>
          <a:srcRect/>
          <a:stretch>
            <a:fillRect/>
          </a:stretch>
        </p:blipFill>
        <p:spPr bwMode="auto">
          <a:xfrm>
            <a:off x="1" y="604839"/>
            <a:ext cx="9143999" cy="5181616"/>
          </a:xfrm>
          <a:prstGeom prst="rect">
            <a:avLst/>
          </a:prstGeom>
          <a:noFill/>
        </p:spPr>
      </p:pic>
      <p:sp>
        <p:nvSpPr>
          <p:cNvPr id="3" name="TextBox 2"/>
          <p:cNvSpPr txBox="1"/>
          <p:nvPr/>
        </p:nvSpPr>
        <p:spPr>
          <a:xfrm>
            <a:off x="0" y="6215082"/>
            <a:ext cx="9144000" cy="646331"/>
          </a:xfrm>
          <a:prstGeom prst="rect">
            <a:avLst/>
          </a:prstGeom>
          <a:noFill/>
        </p:spPr>
        <p:txBody>
          <a:bodyPr wrap="square" rtlCol="0">
            <a:spAutoFit/>
          </a:bodyPr>
          <a:lstStyle/>
          <a:p>
            <a:r>
              <a:rPr lang="en-IN" dirty="0" smtClean="0"/>
              <a:t>Cash through the bank is the most approved payment type mode. Cashless from the account of the employer is the least approved type of payment mode.</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C:\Users\Subham Jha\Downloads\credit eda case study\image\download (20).png"/>
          <p:cNvPicPr>
            <a:picLocks noChangeAspect="1" noChangeArrowheads="1"/>
          </p:cNvPicPr>
          <p:nvPr/>
        </p:nvPicPr>
        <p:blipFill>
          <a:blip r:embed="rId3"/>
          <a:srcRect/>
          <a:stretch>
            <a:fillRect/>
          </a:stretch>
        </p:blipFill>
        <p:spPr bwMode="auto">
          <a:xfrm>
            <a:off x="0" y="1390650"/>
            <a:ext cx="9144000" cy="4076700"/>
          </a:xfrm>
          <a:prstGeom prst="rect">
            <a:avLst/>
          </a:prstGeom>
          <a:noFill/>
        </p:spPr>
      </p:pic>
      <p:sp>
        <p:nvSpPr>
          <p:cNvPr id="3" name="TextBox 2"/>
          <p:cNvSpPr txBox="1"/>
          <p:nvPr/>
        </p:nvSpPr>
        <p:spPr>
          <a:xfrm>
            <a:off x="0" y="5643578"/>
            <a:ext cx="9144000" cy="646331"/>
          </a:xfrm>
          <a:prstGeom prst="rect">
            <a:avLst/>
          </a:prstGeom>
          <a:noFill/>
        </p:spPr>
        <p:txBody>
          <a:bodyPr wrap="square" rtlCol="0">
            <a:spAutoFit/>
          </a:bodyPr>
          <a:lstStyle/>
          <a:p>
            <a:r>
              <a:rPr lang="en-IN" dirty="0" smtClean="0"/>
              <a:t>From the above plot we can observe that new application and repeater application are the most approved ones. Also repeaters are the ones which are refused most</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Bivariate</a:t>
            </a:r>
            <a:r>
              <a:rPr lang="en-IN" b="1" dirty="0"/>
              <a:t> analysis using </a:t>
            </a:r>
            <a:r>
              <a:rPr lang="en-IN" b="1" dirty="0" err="1"/>
              <a:t>pairplot</a:t>
            </a:r>
            <a:r>
              <a:rPr lang="en-IN" b="1" dirty="0"/>
              <a:t/>
            </a:r>
            <a:br>
              <a:rPr lang="en-IN" b="1" dirty="0"/>
            </a:br>
            <a:endParaRPr lang="en-IN" dirty="0"/>
          </a:p>
        </p:txBody>
      </p:sp>
      <p:pic>
        <p:nvPicPr>
          <p:cNvPr id="41987" name="Picture 3" descr="C:\Users\Subham Jha\Downloads\credit eda case study\image\download (21).png"/>
          <p:cNvPicPr>
            <a:picLocks noGrp="1" noChangeAspect="1" noChangeArrowheads="1"/>
          </p:cNvPicPr>
          <p:nvPr>
            <p:ph idx="1"/>
          </p:nvPr>
        </p:nvPicPr>
        <p:blipFill>
          <a:blip r:embed="rId3"/>
          <a:srcRect/>
          <a:stretch>
            <a:fillRect/>
          </a:stretch>
        </p:blipFill>
        <p:spPr bwMode="auto">
          <a:xfrm>
            <a:off x="0" y="1214422"/>
            <a:ext cx="9144000" cy="5643578"/>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Bivariate</a:t>
            </a:r>
            <a:r>
              <a:rPr lang="en-IN" b="1" dirty="0"/>
              <a:t> analysis using </a:t>
            </a:r>
            <a:r>
              <a:rPr lang="en-IN" b="1" dirty="0" err="1"/>
              <a:t>boxplot</a:t>
            </a:r>
            <a:r>
              <a:rPr lang="en-IN" b="1" dirty="0"/>
              <a:t/>
            </a:r>
            <a:br>
              <a:rPr lang="en-IN" b="1" dirty="0"/>
            </a:br>
            <a:endParaRPr lang="en-IN" dirty="0"/>
          </a:p>
        </p:txBody>
      </p:sp>
      <p:pic>
        <p:nvPicPr>
          <p:cNvPr id="43010" name="Picture 2" descr="C:\Users\Subham Jha\Downloads\credit eda case study\image\download (22).png"/>
          <p:cNvPicPr>
            <a:picLocks noGrp="1" noChangeAspect="1" noChangeArrowheads="1"/>
          </p:cNvPicPr>
          <p:nvPr>
            <p:ph idx="1"/>
          </p:nvPr>
        </p:nvPicPr>
        <p:blipFill>
          <a:blip r:embed="rId3"/>
          <a:srcRect/>
          <a:stretch>
            <a:fillRect/>
          </a:stretch>
        </p:blipFill>
        <p:spPr bwMode="auto">
          <a:xfrm>
            <a:off x="559301" y="1742546"/>
            <a:ext cx="8025397" cy="4241270"/>
          </a:xfrm>
          <a:prstGeom prst="rect">
            <a:avLst/>
          </a:prstGeom>
          <a:noFill/>
        </p:spPr>
      </p:pic>
      <p:sp>
        <p:nvSpPr>
          <p:cNvPr id="4" name="TextBox 3"/>
          <p:cNvSpPr txBox="1"/>
          <p:nvPr/>
        </p:nvSpPr>
        <p:spPr>
          <a:xfrm>
            <a:off x="0" y="6000768"/>
            <a:ext cx="9144000" cy="646331"/>
          </a:xfrm>
          <a:prstGeom prst="rect">
            <a:avLst/>
          </a:prstGeom>
          <a:noFill/>
        </p:spPr>
        <p:txBody>
          <a:bodyPr wrap="square" rtlCol="0">
            <a:spAutoFit/>
          </a:bodyPr>
          <a:lstStyle/>
          <a:p>
            <a:r>
              <a:rPr lang="en-IN" dirty="0" smtClean="0"/>
              <a:t>We could see that amt with highest annuity gets refused. with lower annuity get's cancelled or unused.</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C:\Users\Subham Jha\Downloads\credit eda case study\image\download (23).png"/>
          <p:cNvPicPr>
            <a:picLocks noChangeAspect="1" noChangeArrowheads="1"/>
          </p:cNvPicPr>
          <p:nvPr/>
        </p:nvPicPr>
        <p:blipFill>
          <a:blip r:embed="rId3"/>
          <a:srcRect/>
          <a:stretch>
            <a:fillRect/>
          </a:stretch>
        </p:blipFill>
        <p:spPr bwMode="auto">
          <a:xfrm>
            <a:off x="762000" y="1308100"/>
            <a:ext cx="8024842" cy="4241800"/>
          </a:xfrm>
          <a:prstGeom prst="rect">
            <a:avLst/>
          </a:prstGeom>
          <a:noFill/>
        </p:spPr>
      </p:pic>
      <p:sp>
        <p:nvSpPr>
          <p:cNvPr id="3" name="TextBox 2"/>
          <p:cNvSpPr txBox="1"/>
          <p:nvPr/>
        </p:nvSpPr>
        <p:spPr>
          <a:xfrm>
            <a:off x="0" y="5715016"/>
            <a:ext cx="9144000" cy="369332"/>
          </a:xfrm>
          <a:prstGeom prst="rect">
            <a:avLst/>
          </a:prstGeom>
          <a:noFill/>
        </p:spPr>
        <p:txBody>
          <a:bodyPr wrap="square" rtlCol="0">
            <a:spAutoFit/>
          </a:bodyPr>
          <a:lstStyle/>
          <a:p>
            <a:r>
              <a:rPr lang="en-IN" dirty="0" smtClean="0"/>
              <a:t>From the above plot we see that when the credited amt is too low it gets cancelled or unused. </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Analysis using stacked bar chart</a:t>
            </a:r>
            <a:br>
              <a:rPr lang="en-IN" b="1" dirty="0"/>
            </a:br>
            <a:endParaRPr lang="en-IN" dirty="0"/>
          </a:p>
        </p:txBody>
      </p:sp>
      <p:pic>
        <p:nvPicPr>
          <p:cNvPr id="45058" name="Picture 2" descr="C:\Users\Subham Jha\Downloads\credit eda case study\image\download (24).png"/>
          <p:cNvPicPr>
            <a:picLocks noGrp="1" noChangeAspect="1" noChangeArrowheads="1"/>
          </p:cNvPicPr>
          <p:nvPr>
            <p:ph idx="1"/>
          </p:nvPr>
        </p:nvPicPr>
        <p:blipFill>
          <a:blip r:embed="rId3"/>
          <a:srcRect/>
          <a:stretch>
            <a:fillRect/>
          </a:stretch>
        </p:blipFill>
        <p:spPr bwMode="auto">
          <a:xfrm>
            <a:off x="457200" y="1357298"/>
            <a:ext cx="8229600" cy="4857784"/>
          </a:xfrm>
          <a:prstGeom prst="rect">
            <a:avLst/>
          </a:prstGeom>
          <a:noFill/>
        </p:spPr>
      </p:pic>
      <p:sp>
        <p:nvSpPr>
          <p:cNvPr id="4" name="TextBox 3"/>
          <p:cNvSpPr txBox="1"/>
          <p:nvPr/>
        </p:nvSpPr>
        <p:spPr>
          <a:xfrm>
            <a:off x="0" y="6143644"/>
            <a:ext cx="9144000" cy="1200329"/>
          </a:xfrm>
          <a:prstGeom prst="rect">
            <a:avLst/>
          </a:prstGeom>
          <a:noFill/>
        </p:spPr>
        <p:txBody>
          <a:bodyPr wrap="square" rtlCol="0">
            <a:spAutoFit/>
          </a:bodyPr>
          <a:lstStyle/>
          <a:p>
            <a:r>
              <a:rPr lang="en-IN" dirty="0" smtClean="0"/>
              <a:t>From the above plot we cannot see any difference between the people </a:t>
            </a:r>
            <a:r>
              <a:rPr lang="en-IN" dirty="0" err="1" smtClean="0"/>
              <a:t>ownning</a:t>
            </a:r>
            <a:r>
              <a:rPr lang="en-IN" dirty="0" smtClean="0"/>
              <a:t> and not owning the car impacting the contract </a:t>
            </a:r>
            <a:r>
              <a:rPr lang="en-IN" dirty="0" err="1" smtClean="0"/>
              <a:t>status.The</a:t>
            </a:r>
            <a:r>
              <a:rPr lang="en-IN" dirty="0" smtClean="0"/>
              <a:t> proportion of </a:t>
            </a:r>
            <a:r>
              <a:rPr lang="en-IN" dirty="0" err="1" smtClean="0"/>
              <a:t>apprved,cancelled,refused</a:t>
            </a:r>
            <a:r>
              <a:rPr lang="en-IN" dirty="0" smtClean="0"/>
              <a:t> and unused offer is same almost.</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C:\Users\Subham Jha\Downloads\credit eda case study\image\download (25).png"/>
          <p:cNvPicPr>
            <a:picLocks noChangeAspect="1" noChangeArrowheads="1"/>
          </p:cNvPicPr>
          <p:nvPr/>
        </p:nvPicPr>
        <p:blipFill>
          <a:blip r:embed="rId3"/>
          <a:srcRect/>
          <a:stretch>
            <a:fillRect/>
          </a:stretch>
        </p:blipFill>
        <p:spPr bwMode="auto">
          <a:xfrm>
            <a:off x="409575" y="1214423"/>
            <a:ext cx="8324850" cy="4857784"/>
          </a:xfrm>
          <a:prstGeom prst="rect">
            <a:avLst/>
          </a:prstGeom>
          <a:noFill/>
        </p:spPr>
      </p:pic>
      <p:sp>
        <p:nvSpPr>
          <p:cNvPr id="3" name="TextBox 2"/>
          <p:cNvSpPr txBox="1"/>
          <p:nvPr/>
        </p:nvSpPr>
        <p:spPr>
          <a:xfrm>
            <a:off x="0" y="6143644"/>
            <a:ext cx="9144000" cy="646331"/>
          </a:xfrm>
          <a:prstGeom prst="rect">
            <a:avLst/>
          </a:prstGeom>
          <a:noFill/>
        </p:spPr>
        <p:txBody>
          <a:bodyPr wrap="square" rtlCol="0">
            <a:spAutoFit/>
          </a:bodyPr>
          <a:lstStyle/>
          <a:p>
            <a:r>
              <a:rPr lang="en-IN" dirty="0" smtClean="0"/>
              <a:t>From the above plot we see that approved and refused contract status is same for both the gender</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C:\Users\Subham Jha\Downloads\credit eda case study\image\download (26).png"/>
          <p:cNvPicPr>
            <a:picLocks noChangeAspect="1" noChangeArrowheads="1"/>
          </p:cNvPicPr>
          <p:nvPr/>
        </p:nvPicPr>
        <p:blipFill>
          <a:blip r:embed="rId3"/>
          <a:srcRect/>
          <a:stretch>
            <a:fillRect/>
          </a:stretch>
        </p:blipFill>
        <p:spPr bwMode="auto">
          <a:xfrm>
            <a:off x="409575" y="928670"/>
            <a:ext cx="8324850" cy="4857783"/>
          </a:xfrm>
          <a:prstGeom prst="rect">
            <a:avLst/>
          </a:prstGeom>
          <a:noFill/>
        </p:spPr>
      </p:pic>
      <p:sp>
        <p:nvSpPr>
          <p:cNvPr id="3" name="TextBox 2"/>
          <p:cNvSpPr txBox="1"/>
          <p:nvPr/>
        </p:nvSpPr>
        <p:spPr>
          <a:xfrm>
            <a:off x="0" y="5857892"/>
            <a:ext cx="9144000" cy="1200329"/>
          </a:xfrm>
          <a:prstGeom prst="rect">
            <a:avLst/>
          </a:prstGeom>
          <a:noFill/>
        </p:spPr>
        <p:txBody>
          <a:bodyPr wrap="square" rtlCol="0">
            <a:spAutoFit/>
          </a:bodyPr>
          <a:lstStyle/>
          <a:p>
            <a:r>
              <a:rPr lang="en-IN" dirty="0" smtClean="0"/>
              <a:t>People with payment difficulties is seen to have less proportion of approved loans when compared with people having no difficulties and also these people have higher chances of their loan being refused</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Checking Outlier on columns</a:t>
            </a:r>
            <a:endParaRPr lang="en-IN" dirty="0"/>
          </a:p>
        </p:txBody>
      </p:sp>
      <p:pic>
        <p:nvPicPr>
          <p:cNvPr id="2050" name="Picture 2" descr="C:\Users\Subham Jha\Downloads\credit eda case study\image\download (1).png"/>
          <p:cNvPicPr>
            <a:picLocks noGrp="1" noChangeAspect="1" noChangeArrowheads="1"/>
          </p:cNvPicPr>
          <p:nvPr>
            <p:ph idx="1"/>
          </p:nvPr>
        </p:nvPicPr>
        <p:blipFill>
          <a:blip r:embed="rId3"/>
          <a:srcRect/>
          <a:stretch>
            <a:fillRect/>
          </a:stretch>
        </p:blipFill>
        <p:spPr bwMode="auto">
          <a:xfrm>
            <a:off x="921206" y="1742546"/>
            <a:ext cx="7301588" cy="4241270"/>
          </a:xfrm>
          <a:prstGeom prst="rect">
            <a:avLst/>
          </a:prstGeom>
          <a:noFill/>
        </p:spPr>
      </p:pic>
      <p:sp>
        <p:nvSpPr>
          <p:cNvPr id="4" name="TextBox 3"/>
          <p:cNvSpPr txBox="1"/>
          <p:nvPr/>
        </p:nvSpPr>
        <p:spPr>
          <a:xfrm>
            <a:off x="0" y="6215082"/>
            <a:ext cx="9144000" cy="1200329"/>
          </a:xfrm>
          <a:prstGeom prst="rect">
            <a:avLst/>
          </a:prstGeom>
          <a:noFill/>
        </p:spPr>
        <p:txBody>
          <a:bodyPr wrap="square" rtlCol="0">
            <a:spAutoFit/>
          </a:bodyPr>
          <a:lstStyle/>
          <a:p>
            <a:r>
              <a:rPr lang="en-IN" dirty="0" smtClean="0"/>
              <a:t>For the </a:t>
            </a:r>
            <a:r>
              <a:rPr lang="en-IN" dirty="0" err="1" smtClean="0"/>
              <a:t>col</a:t>
            </a:r>
            <a:r>
              <a:rPr lang="en-IN" dirty="0" smtClean="0"/>
              <a:t> 'AMT_ANNUITY' which is a </a:t>
            </a:r>
            <a:r>
              <a:rPr lang="en-IN" dirty="0" err="1" smtClean="0"/>
              <a:t>continous</a:t>
            </a:r>
            <a:r>
              <a:rPr lang="en-IN" dirty="0" smtClean="0"/>
              <a:t> variable </a:t>
            </a:r>
            <a:r>
              <a:rPr lang="en-IN" dirty="0" err="1" smtClean="0"/>
              <a:t>too,we</a:t>
            </a:r>
            <a:r>
              <a:rPr lang="en-IN" dirty="0" smtClean="0"/>
              <a:t> can see there are outliers and also the graph above is right skewed which means there are extreme higher values present due to </a:t>
            </a:r>
            <a:r>
              <a:rPr lang="en-IN" dirty="0" err="1" smtClean="0"/>
              <a:t>whcih</a:t>
            </a:r>
            <a:r>
              <a:rPr lang="en-IN" dirty="0" smtClean="0"/>
              <a:t> the means comes out to be </a:t>
            </a:r>
            <a:r>
              <a:rPr lang="en-IN" dirty="0" err="1" smtClean="0"/>
              <a:t>huge,hence</a:t>
            </a:r>
            <a:r>
              <a:rPr lang="en-IN" dirty="0" smtClean="0"/>
              <a:t> for this purpose we should use median </a:t>
            </a:r>
            <a:r>
              <a:rPr lang="en-IN" dirty="0" err="1" smtClean="0"/>
              <a:t>whiich</a:t>
            </a:r>
            <a:r>
              <a:rPr lang="en-IN" dirty="0" smtClean="0"/>
              <a:t> is 24903.0</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Count of name suite type</a:t>
            </a:r>
            <a:endParaRPr lang="en-IN" dirty="0"/>
          </a:p>
        </p:txBody>
      </p:sp>
      <p:pic>
        <p:nvPicPr>
          <p:cNvPr id="3074" name="Picture 2" descr="C:\Users\Subham Jha\Downloads\credit eda case study\image\download (2).png"/>
          <p:cNvPicPr>
            <a:picLocks noGrp="1" noChangeAspect="1" noChangeArrowheads="1"/>
          </p:cNvPicPr>
          <p:nvPr>
            <p:ph idx="1"/>
          </p:nvPr>
        </p:nvPicPr>
        <p:blipFill>
          <a:blip r:embed="rId3"/>
          <a:srcRect/>
          <a:stretch>
            <a:fillRect/>
          </a:stretch>
        </p:blipFill>
        <p:spPr bwMode="auto">
          <a:xfrm>
            <a:off x="1981523" y="1742546"/>
            <a:ext cx="5180953" cy="4241270"/>
          </a:xfrm>
          <a:prstGeom prst="rect">
            <a:avLst/>
          </a:prstGeom>
          <a:noFill/>
        </p:spPr>
      </p:pic>
      <p:sp>
        <p:nvSpPr>
          <p:cNvPr id="4" name="TextBox 3"/>
          <p:cNvSpPr txBox="1"/>
          <p:nvPr/>
        </p:nvSpPr>
        <p:spPr>
          <a:xfrm>
            <a:off x="142844" y="6072206"/>
            <a:ext cx="9001156" cy="923330"/>
          </a:xfrm>
          <a:prstGeom prst="rect">
            <a:avLst/>
          </a:prstGeom>
          <a:noFill/>
        </p:spPr>
        <p:txBody>
          <a:bodyPr wrap="square" rtlCol="0">
            <a:spAutoFit/>
          </a:bodyPr>
          <a:lstStyle/>
          <a:p>
            <a:r>
              <a:rPr lang="en-IN" dirty="0" smtClean="0"/>
              <a:t>For the column 'NAME_TYPE_SUITE' which is categorical(nominal type)we can see that the value 'Unaccompanied' has the max count hence we take the mode of the </a:t>
            </a:r>
            <a:r>
              <a:rPr lang="en-IN" dirty="0" err="1" smtClean="0"/>
              <a:t>col</a:t>
            </a:r>
            <a:r>
              <a:rPr lang="en-IN" dirty="0" smtClean="0"/>
              <a:t> for the imputation process.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Checking Outlier on columns</a:t>
            </a:r>
            <a:endParaRPr lang="en-IN" dirty="0"/>
          </a:p>
        </p:txBody>
      </p:sp>
      <p:pic>
        <p:nvPicPr>
          <p:cNvPr id="4098" name="Picture 2" descr="C:\Users\Subham Jha\Downloads\credit eda case study\image\download (3).png"/>
          <p:cNvPicPr>
            <a:picLocks noGrp="1" noChangeAspect="1" noChangeArrowheads="1"/>
          </p:cNvPicPr>
          <p:nvPr>
            <p:ph idx="1"/>
          </p:nvPr>
        </p:nvPicPr>
        <p:blipFill>
          <a:blip r:embed="rId3"/>
          <a:srcRect/>
          <a:stretch>
            <a:fillRect/>
          </a:stretch>
        </p:blipFill>
        <p:spPr bwMode="auto">
          <a:xfrm>
            <a:off x="1251365" y="2091753"/>
            <a:ext cx="6641270" cy="3542857"/>
          </a:xfrm>
          <a:prstGeom prst="rect">
            <a:avLst/>
          </a:prstGeom>
          <a:noFill/>
        </p:spPr>
      </p:pic>
      <p:sp>
        <p:nvSpPr>
          <p:cNvPr id="4" name="TextBox 3"/>
          <p:cNvSpPr txBox="1"/>
          <p:nvPr/>
        </p:nvSpPr>
        <p:spPr>
          <a:xfrm>
            <a:off x="0" y="5857892"/>
            <a:ext cx="9144000" cy="646331"/>
          </a:xfrm>
          <a:prstGeom prst="rect">
            <a:avLst/>
          </a:prstGeom>
          <a:noFill/>
        </p:spPr>
        <p:txBody>
          <a:bodyPr wrap="square" rtlCol="0">
            <a:spAutoFit/>
          </a:bodyPr>
          <a:lstStyle/>
          <a:p>
            <a:r>
              <a:rPr lang="en-IN" dirty="0" smtClean="0"/>
              <a:t>As there are outliers present for the </a:t>
            </a:r>
            <a:r>
              <a:rPr lang="en-IN" dirty="0" err="1" smtClean="0"/>
              <a:t>col</a:t>
            </a:r>
            <a:r>
              <a:rPr lang="en-IN" dirty="0" smtClean="0"/>
              <a:t> 'CNT_FAM_MEMBERS' we should be taking median which is 2.0</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Checking Outlier on columns</a:t>
            </a:r>
            <a:endParaRPr lang="en-IN" dirty="0"/>
          </a:p>
        </p:txBody>
      </p:sp>
      <p:pic>
        <p:nvPicPr>
          <p:cNvPr id="5122" name="Picture 2" descr="C:\Users\Subham Jha\Downloads\credit eda case study\image\download (4).png"/>
          <p:cNvPicPr>
            <a:picLocks noGrp="1" noChangeAspect="1" noChangeArrowheads="1"/>
          </p:cNvPicPr>
          <p:nvPr>
            <p:ph idx="1"/>
          </p:nvPr>
        </p:nvPicPr>
        <p:blipFill>
          <a:blip r:embed="rId3"/>
          <a:srcRect/>
          <a:stretch>
            <a:fillRect/>
          </a:stretch>
        </p:blipFill>
        <p:spPr bwMode="auto">
          <a:xfrm>
            <a:off x="1270412" y="2091753"/>
            <a:ext cx="6603175" cy="3542857"/>
          </a:xfrm>
          <a:prstGeom prst="rect">
            <a:avLst/>
          </a:prstGeom>
          <a:noFill/>
        </p:spPr>
      </p:pic>
      <p:sp>
        <p:nvSpPr>
          <p:cNvPr id="5" name="TextBox 4"/>
          <p:cNvSpPr txBox="1"/>
          <p:nvPr/>
        </p:nvSpPr>
        <p:spPr>
          <a:xfrm>
            <a:off x="0" y="5857892"/>
            <a:ext cx="9144000" cy="1200329"/>
          </a:xfrm>
          <a:prstGeom prst="rect">
            <a:avLst/>
          </a:prstGeom>
          <a:noFill/>
        </p:spPr>
        <p:txBody>
          <a:bodyPr wrap="square" rtlCol="0">
            <a:spAutoFit/>
          </a:bodyPr>
          <a:lstStyle/>
          <a:p>
            <a:r>
              <a:rPr lang="en-IN" dirty="0" smtClean="0"/>
              <a:t>For the </a:t>
            </a:r>
            <a:r>
              <a:rPr lang="en-IN" dirty="0" err="1" smtClean="0"/>
              <a:t>col</a:t>
            </a:r>
            <a:r>
              <a:rPr lang="en-IN" dirty="0" smtClean="0"/>
              <a:t> 'AMT_GOODS_PRICE' which is </a:t>
            </a:r>
            <a:r>
              <a:rPr lang="en-IN" dirty="0" err="1" smtClean="0"/>
              <a:t>continous</a:t>
            </a:r>
            <a:r>
              <a:rPr lang="en-IN" dirty="0" smtClean="0"/>
              <a:t> variable we can see there are outliers present </a:t>
            </a:r>
            <a:r>
              <a:rPr lang="en-IN" dirty="0" err="1" smtClean="0"/>
              <a:t>i.e</a:t>
            </a:r>
            <a:r>
              <a:rPr lang="en-IN" dirty="0" smtClean="0"/>
              <a:t> there are extreme values present so here we need to impute with median value which came out to be 450000.0.</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Count for </a:t>
            </a:r>
            <a:r>
              <a:rPr lang="en-IN" dirty="0" err="1" smtClean="0"/>
              <a:t>occupation_type</a:t>
            </a:r>
            <a:endParaRPr lang="en-IN" dirty="0"/>
          </a:p>
        </p:txBody>
      </p:sp>
      <p:sp>
        <p:nvSpPr>
          <p:cNvPr id="6146" name="AutoShape 2" descr="data:image/png;base64,iVBORw0KGgoAAAANSUhEUgAABJ8AAAGdCAYAAAC8fdLdAAAAOXRFWHRTb2Z0d2FyZQBNYXRwbG90bGliIHZlcnNpb24zLjMuMiwgaHR0cHM6Ly9tYXRwbG90bGliLm9yZy8vihELAAAACXBIWXMAAAsTAAALEwEAmpwYAABUOklEQVR4nO3debgkdXX/8fcHUAFlEAUVWQQVjIAgi4riz0RxwX0DBUUJkuAW18S4RzEhiQtuuKKIaNwQNCDuooILggOyiErAHUFBURhRkIHz+6Oqoed6Zxj0VtdM1fv1PP3c29/u6ntqerq7+tT3e06qCkmSJEmSJKkLa/QdgCRJkiRJkobL5JMkSZIkSZI6Y/JJkiRJkiRJnTH5JEmSJEmSpM6YfJIkSZIkSVJnTD5JkiRJkiSpM2v1HcCsbbjhhrXFFlv0HYYkSZIkSdJgnHbaab+uqo3mu210yactttiCxYsX9x2GJEmSJEnSYCT56fJuc9mdJEmSJEmSOmPySZIkSZIkSZ0x+SRJkiRJkqTOmHySJEmSJElSZ0w+SZIkSZIkqTMmnyRJkiRJktQZk0+SJEmSJEnqjMknSZIkSZIkdcbkkyRJkiRJkjpj8kmSJEmSJEmdMfkkSZIkSZKkzqzVdwCrikve+T99h7AgNnrmvn2HIEmSJEmSdB1nPkmSJEmSJKkzJp8kSZIkSZLUGZNPkiRJkiRJ6ozJJ0mSJEmSJHXG5JMkSZIkSZI6Y/JJkiRJkiRJnTH5JEmSJEmSpM6YfJIkSZIkSVJnTD5JkiRJkiSpMyafJEmSJEmS1BmTT5IkSZIkSeqMySdJkiRJkiR1xuSTJEmSJEmSOmPySZIkSZIkSZ0x+SRJkiRJkqTOmHySJEmSJElSZ0w+SZIkSZIkqTMmnyRJkiRJktQZk0+SJEmSJEnqTKfJpyQ/SXJ2kjOSLG7HbpXki0nOa39uMHX/lyY5P8m5SR4yNb5z+zjnJ3lrkrTjN0vysXb8lCRbdLk/kiRJkiRJunFmMfPp/lV196rapb3+EuCEqtoKOKG9TpJtgL2BbYE9gHckWbPd5p3AgcBW7WWPdvwA4LdVdWfgTcBrZ7A/kiRJkiRJWkl9LLt7NHBk+/uRwGOmxj9aVVdV1Y+B84F7JtkYWFRVJ1dVAR+Ys83ksY4Gdp/MipIkSZIkSVL/uk4+FfCFJKclObAdu21VXQTQ/rxNO74J8POpbS9oxzZpf587vsw2VbUUuAy4dQf7IUmSJEmSpL/AWh0//m5VdWGS2wBfTPKDFdx3vhlLtYLxFW2z7AM3ia8DATbffPMVRyxJkiRJkqQF0+nMp6q6sP15MfBJ4J7Ar9qldLQ/L27vfgGw2dTmmwIXtuObzjO+zDZJ1gLWBy6dJ47DqmqXqtplo402WpidkyRJkiRJ0g3qLPmU5OZJ1pv8DjwY+C5wHLBfe7f9gGPb348D9m472G1JU1j81HZp3pIku7b1nJ46Z5vJY+0JfLmtCyVJkiRJkqRVQJfL7m4LfLKt/70W8OGq+lySbwNHJTkA+BmwF0BVnZPkKOB7wFLg2VV1TftYzwTeD6wDfLa9ABwOfDDJ+TQznvbucH8kSZIkSZJ0I3WWfKqqHwE7zDP+G2D35WxzMHDwPOOLge3mGb+SNnklSZIkSZKkVU/X3e4kSZIkSZI0YiafJEmSJEmS1BmTT5IkSZIkSeqMySdJkiRJkiR1xuSTJEmSJEmSOmPySZIkSZIkSZ0x+SRJkiRJkqTOmHySJEmSJElSZ0w+SZIkSZIkqTMmnyRJkiRJktQZk0+SJEmSJEnqjMknSZIkSZIkdcbkkyRJkiRJkjpj8kmSJEmSJEmdMfkkSZIkSZKkzph8kiRJkiRJUmdMPkmSJEmSJKkzJp8kSZIkSZLUGZNPkiRJkiRJ6ozJJ0mSJEmSJHXG5JMkSZIkSZI6Y/JJkiRJkiRJnTH5JEmSJEmSpM6YfJIkSZIkSVJnTD5JkiRJkiSpMyafJEmSJEmS1BmTT5IkSZIkSeqMySdJkiRJkiR1xuSTJEmSJEmSOmPySZIkSZIkSZ0x+SRJkiRJkqTOmHySJEmSJElSZ0w+SZIkSZIkqTMmnyRJkiRJktQZk0+SJEmSJEnqjMknSZIkSZIkdcbkkyRJkiRJkjpj8kmSJEmSJEmd6Tz5lGTNJN9Jcnx7/VZJvpjkvPbnBlP3fWmS85Ocm+QhU+M7Jzm7ve2tSdKO3yzJx9rxU5Js0fX+SJIkSZIkaeXNYubT84DvT11/CXBCVW0FnNBeJ8k2wN7AtsAewDuSrNlu807gQGCr9rJHO34A8NuqujPwJuC13e6KJEmSJEmSboxOk09JNgUeDrx3avjRwJHt70cCj5ka/2hVXVVVPwbOB+6ZZGNgUVWdXFUFfGDONpPHOhrYfTIrSpIkSZIkSf3reubTm4F/Ba6dGrttVV0E0P68TTu+CfDzqftd0I5t0v4+d3yZbapqKXAZcOsF3QNJkiRJkiT9xTpLPiV5BHBxVZ22spvMM1YrGF/RNnNjOTDJ4iSLL7nkkpUMR5IkSZIkSX+tLmc+7QY8KslPgI8CD0jyP8Cv2qV0tD8vbu9/AbDZ1PabAhe245vOM77MNknWAtYHLp0bSFUdVlW7VNUuG2200cLsnSRJkiRJkm5QZ8mnqnppVW1aVVvQFBL/clXtCxwH7NfebT/g2Pb344C92w52W9IUFj+1XZq3JMmubT2np87ZZvJYe7Z/489mPkmSJEmSJKkfa/XwN/8bOCrJAcDPgL0AquqcJEcB3wOWAs+uqmvabZ4JvB9YB/hsewE4HPhgkvNpZjztPaudkCRJkiRJ0g2bSfKpqr4KfLX9/TfA7su538HAwfOMLwa2m2f8StrklSRJkiRJklY9XXe7kyRJkiRJ0oiZfJIkSZIkSVJnTD5JkiRJkiSpMyafJEmSJEmS1BmTT5IkSZIkSeqMySdJkiRJkiR1xuSTJEmSJEmSOmPySZIkSZIkSZ0x+SRJkiRJkqTOmHySJEmSJElSZ0w+SZIkSZIkqTMmnyRJkiRJktQZk0+SJEmSJEnqjMknSZIkSZIkdcbkkyRJkiRJkjpj8kmSJEmSJEmdMfkkSZIkSZKkzph8kiRJkiRJUmdMPkmSJEmSJKkzJp8kSZIkSZLUGZNPkiRJkiRJ6ozJJ0mSJEmSJHXG5JMkSZIkSZI6Y/JJkiRJkiRJnTH5JEmSJEmSpM6YfJIkSZIkSVJnTD5JkiRJkiSpMyafJEmSJEmS1BmTT5IkSZIkSeqMySdJkiRJkiR1xuSTJEmSJEmSOmPySZIkSZIkSZ1Zq+8AJEndOOQjD+k7hAXxz/t8vu8QJEmSJP0VnPkkSZIkSZKkzph8kiRJkiRJUmdWKvmU5ISVGZMkSZIkSZKmrbDmU5K1gXWBDZNsAKS9aRFw+45jkyRJkiRJ0mruhgqOPx14Pk2i6TSuTz5dDry9u7AkSZIkSZI0BCtcdldVb6mqLYF/qao7VtWW7WWHqnrbirZNsnaSU5OcmeScJAe147dK8sUk57U/N5ja5qVJzk9ybpKHTI3vnOTs9ra3Jkk7frMkH2vHT0myxV/zjyFJkiRJkqSFtVI1n6rq0CT3SfKkJE+dXG5gs6uAB1TVDsDdgT2S7Aq8BDihqrYCTmivk2QbYG9gW2AP4B1J1mwf653AgcBW7WWPdvwA4LdVdWfgTcBrV2Z/JEmSJEmSNBsrW3D8g8AbgPsC92gvu6xom2r8vr16k/ZSwKOBI9vxI4HHtL8/GvhoVV1VVT8GzgfumWRjYFFVnVxVBXxgzjaTxzoa2H0yK0qSJEmSJEn9u6GaTxO7ANu0yZ+V1s5cOg24M/D2qjolyW2r6iKAqrooyW3au28CfGtq8wvasavb3+eOT7b5eftYS5NcBtwa+PWNiVOSJEmSJEndWKmZT8B3gdvd2Aevqmuq6u7ApjSzmLZbwd3nm7FUKxhf0TbLPnByYJLFSRZfcsklNxC1JEmSJEmSFsrKznzaEPheklNpajkBUFWPWpmNq+p3Sb5KU6vpV0k2bmc9bQxc3N7tAmCzqc02BS5sxzedZ3x6mwuSrAWsD1w6z98/DDgMYJdddrlRs7ckSZIkSZL0l1vZ5NOrb+wDJ9kIuLpNPK0DPJCmIPhxwH7Af7c/j203OQ74cJI3ArenKSx+alVdk2RJW6z8FOCpwKFT2+wHnAzsCXz5xi4NlCRJkiRJUndWKvlUVSf+BY+9MXBkW/dpDeCoqjo+ycnAUUkOAH4G7NX+jXOSHAV8D1gKPLuqrmkf65nA+4F1gM+2F4DDgQ8mOZ9mxtPef0GckiRJkiRJ6shKJZ+SLOH6Wko3pelcd0VVLVreNlV1FrDjPOO/AXZfzjYHAwfPM74Y+LN6UVV1JW3ySpIkSZIkSauelZ35tN709SSPAe7ZRUCSJEmSJEkajpXtdreMqvpf4AELG4okSZIkSZKGZmWX3T1u6uoawC5cvwxPkiRJkiRJmtfKdrt75NTvS4GfAI9e8GgkSZIkSZI0KCtb82n/rgORJEmSJEnS8KxUzackmyb5ZJKLk/wqyTFJNu06OEmSJEmSJK3eVnbZ3RHAh4G92uv7tmMP6iIozc4v3/GqvkNYELd71kF9hyBJkiRJkuaxst3uNqqqI6pqaXt5P7BRh3FJkiRJkiRpAFY2+fTrJPsmWbO97Av8psvAJEmSJEmStPpb2eTT04AnAL8ELgL2BCxCLkmSJEmSpBVa2ZpP/w7sV1W/BUhyK+ANNEkpSZIkSZIkaV4rO/Np+0niCaCqLgV27CYkSZIkSZIkDcXKJp/WSLLB5Eo782llZ01JkiRJkiRppFY2gXQI8M0kRwNFU//p4M6ikiRJkiRJ0iCsVPKpqj6QZDHwACDA46rqe51GJkmSJEmSpNXeSi+da5NNJpwkSZIkSZK00la25pMkSZIkSZJ0o5l8kiRJkiRJUmdMPkmSJEmSJKkzJp8kSZIkSZLUGZNPkiRJkiRJ6ozJJ0mSJEmSJHXG5JMkSZIkSZI6Y/JJkiRJkiRJnTH5JEmSJEmSpM6YfJIkSZIkSVJnTD5JkiRJkiSpMyafJEmSJEmS1BmTT5IkSZIkSeqMySdJkiRJkiR1xuSTJEmSJEmSOmPySZIkSZIkSZ0x+SRJkiRJkqTOmHySJEmSJElSZ0w+SZIkSZIkqTMmnyRJkiRJktSZtfoOQNLsfP7wh/UdwoJ4yAGf6TsESZIkSdJKcuaTJEmSJEmSOtNZ8inJZkm+kuT7Sc5J8rx2/FZJvpjkvPbnBlPbvDTJ+UnOTfKQqfGdk5zd3vbWJGnHb5bkY+34KUm26Gp/JEmSJEmSdON1OfNpKfDPVXVXYFfg2Um2AV4CnFBVWwEntNdpb9sb2BbYA3hHkjXbx3oncCCwVXvZox0/APhtVd0ZeBPw2g73R5IkSZIkSTdSZ8mnqrqoqk5vf18CfB/YBHg0cGR7tyOBx7S/Pxr4aFVdVVU/Bs4H7plkY2BRVZ1cVQV8YM42k8c6Gth9MitKkiRJkiRJ/ZtJzad2OdyOwCnAbavqImgSVMBt2rttAvx8arML2rFN2t/nji+zTVUtBS4Dbt3JTkiSJEmSJOlG6zz5lOQWwDHA86vq8hXddZ6xWsH4iraZG8OBSRYnWXzJJZfcUMiSJEmSJElaIJ0mn5LchCbx9KGq+kQ7/Kt2KR3tz4vb8QuAzaY23xS4sB3fdJ7xZbZJshawPnDp3Diq6rCq2qWqdtloo40WYtckSZIkSZK0ErrsdhfgcOD7VfXGqZuOA/Zrf98POHZqfO+2g92WNIXFT22X5i1Jsmv7mE+ds83ksfYEvtzWhZIkSZIkSdIqYK0OH3s34CnA2UnOaMdeBvw3cFSSA4CfAXsBVNU5SY4CvkfTKe/ZVXVNu90zgfcD6wCfbS/QJLc+mOR8mhlPe3e4P5IkSZIkSbqROks+VdXXmb8mE8Duy9nmYODgecYXA9vNM34lbfJKkiRJkiRJq56ZdLuTJEmSJEnSOJl8kiRJkiRJUme6rPkkSauED77/IX2HsCCe8vef7zsESZIkSbrRnPkkSZIkSZKkzph8kiRJkiRJUmdMPkmSJEmSJKkzJp8kSZIkSZLUGZNPkiRJkiRJ6ozJJ0mSJEmSJHXG5JMkSZIkSZI6Y/JJkiRJkiRJnTH5JEmSJEmSpM6YfJIkSZIkSVJnTD5JkiRJkiSpMyafJEmSJEmS1BmTT5IkSZIkSeqMySdJkiRJkiR1xuSTJEmSJEmSOmPySZIkSZIkSZ0x+SRJkiRJkqTOmHySJEmSJElSZ0w+SZIkSZIkqTMmnyRJkiRJktQZk0+SJEmSJEnqjMknSZIkSZIkdcbkkyRJkiRJkjpj8kmSJEmSJEmdMfkkSZIkSZKkzph8kiRJkiRJUmdMPkmSJEmSJKkzJp8kSZIkSZLUGZNPkiRJkiRJ6ozJJ0mSJEmSJHXG5JMkSZIkSZI6Y/JJkiRJkiRJnVmr7wAkSZIkLd/jjvlW3yEsiE88fte+Q5Ak9cSZT5IkSZIkSeqMySdJkiRJkiR1prPkU5L3Jbk4yXenxm6V5ItJzmt/bjB120uTnJ/k3CQPmRrfOcnZ7W1vTZJ2/GZJPtaOn5Jki672RZIkSZIkSX+ZLmc+vR/YY87YS4ATqmor4IT2Okm2AfYGtm23eUeSNdtt3gkcCGzVXiaPeQDw26q6M/Am4LWd7YkkSZIkSZL+Ip0ln6rqJODSOcOPBo5sfz8SeMzU+Eer6qqq+jFwPnDPJBsDi6rq5Koq4ANztpk81tHA7pNZUZIkSZIkSVo1zLrm022r6iKA9udt2vFNgJ9P3e+CdmyT9ve548tsU1VLgcuAW3cWuSRJkiRJkm60VaXg+HwzlmoF4yva5s8fPDkwyeIkiy+55JK/MERJkiRJkiTdWGvN+O/9KsnGVXVRu6Tu4nb8AmCzqfttClzYjm86z/j0NhckWQtYnz9f5gdAVR0GHAawyy67zJug0ric9c5H9R3Cgtj+mcf1HYIkSZIkSSs065lPxwH7tb/vBxw7Nb5328FuS5rC4qe2S/OWJNm1ref01DnbTB5rT+DLbV0oSZIkSZIkrSI6m/mU5CPA3wEbJrkAeBXw38BRSQ4AfgbsBVBV5yQ5CvgesBR4dlVd0z7UM2k6560DfLa9ABwOfDDJ+TQznvbual8kSZIkSZL0l+ks+VRV+yznpt2Xc/+DgYPnGV8MbDfP+JW0yStJkiRJkiStmlaVguOSJEmSJEkaIJNPkiRJkiRJ6sysu91JkiTpr/SIoz/UdwgL4vg9n9x3CJIkaQac+SRJkiRJkqTOmHySJEmSJElSZ0w+SZIkSZIkqTMmnyRJkiRJktQZk0+SJEmSJEnqjMknSZIkSZIkdcbkkyRJkiRJkjqzVt8BSJIkSSvjUUcf33cIC+K4PR/RdwiSJM2UM58kSZIkSZLUGZNPkiRJkiRJ6ozJJ0mSJEmSJHXGmk+SJA3Aw/73lX2HsCA+85h/7zsESZIkLTBnPkmSJEmSJKkzJp8kSZIkSZLUGZNPkiRJkiRJ6ozJJ0mSJEmSJHXG5JMkSZIkSZI6Y7c7SdKg7P/JPfoOYUEc8djP9R2CJEmStCCc+SRJkiRJkqTOmHySJEmSJElSZ0w+SZIkSZIkqTMmnyRJkiRJktQZk0+SJEmSJEnqjMknSZIkSZIkdcbkkyRJkiRJkjpj8kmSJEmSJEmdWavvACRJkv5SD//EO/oOYUF8+nHP6jsESZKkzjjzSZIkSZIkSZ0x+SRJkiRJkqTOuOxOkiRJklYRHznmkr5DWBD7PH6jvkOQtApx5pMkSZIkSZI6Y/JJkiRJkiRJnXHZnSRJkqRVznM/+fO+Q1gQb33sZn2HIEm9M/kkSZIkSVIPfvLmX/YdwoLY4vm36zsEreJcdidJkiRJkqTOrPYzn5LsAbwFWBN4b1X9d88hSZIkSZJuhG98YBhd/nZ7ql3+pPms1smnJGsCbwceBFwAfDvJcVX1vX4jkyRJkiRJ8/nVm87qO4QFcdsXbH+j7n/xoV/qKJLZus1zHnijt1ndl93dEzi/qn5UVX8CPgo8uueYJEmSJEmS1Frdk0+bANNtMC5oxyRJkiRJkrQKSFX1HcNfLMlewEOq6h/a608B7llVz5lzvwOBA9urdwHOnWmg19sQ+HVPf7tP7ve4uN/j4n6Pi/s9Lu73uLjf4+J+j4v7PS597vcdqmrewmerdc0nmplOm01d3xS4cO6dquow4LBZBbU8SRZX1S59xzFr7ve4uN/j4n6Pi/s9Lu73uLjf4+J+j4v7PS6r6n6v7svuvg1slWTLJDcF9gaO6zkmSZIkSZIktVbrmU9VtTTJPwGfB9YE3ldV5/QcliRJkiRJklqrdfIJoKo+A3ym7zhWUu9L/3rifo+L+z0u7ve4uN/j4n6Pi/s9Lu73uLjf47JK7vdqXXBckiRJkiRJq7bVveaTJEmSJEmSVmEmn7Rgkry2/blX37FIWliT13WSLfuORd1LcrO+Y9Ds+Pk9LmN9vpPs1v70/U0amBG/r61Wx+Umn7SQHpbkJsBL+w5E0oKbvK6P6TWKGUvywfbn8/qOZcZOhuv3fyzGevDKSD+/R/z6HuXzDby1/Xlyr1H0JMluSW7e/r5vkjcmuUPfcXUtyeuSLEpykyQnJPl1kn37jksLbqzva0cDJDmh70BWxmpfcHxV1x7Afq6qliR5BbAT8B9VdXrPoXXhc8CvgZsnuXxqPEBV1aJ+wpqNJHcCLqiqq5L8HbA98IGq+l2fcc1CezbxjKq6ov1A3wl4S1X9tOfQOjWy/b40yVeALZMcN/fGqnpUDzHNws7twfnTknyA5v3sOlV1aT9hde6mSfYD7pPkcXNvrKpP9BDTLDys/ax+KfDxvoOZobF+fo/19T3W5/vqJEcAmyZ569wbq+q5PcQ0S+8EdkiyA/CvwOHAB4C/7TWq7j24qv41yWOBC4C9gK8A/9NvWN3zeygw/Pe1NZK8Ctg6yQvn3lhVb+whpuWy4HjHkpxVVdsnuS/wX8AbgJdV1b16Dm3BJblZm3g5tqoe3Xc8s5bkDGAXYAvg88BxwF2q6mE9hjUTSc4CdqBJuH2Q5oDmcVU16AOaMe13kpvSHLR8EPiHubdX1YkzD2oGkjwXeCZwR+AXLPvltKrqjr0E1rH2M+vJwBNo3sumVVU9bfZRdS/J64EDgZsDf5i+iQEfvI7183vEr++xPt8bAg8EXgv829zbq+rImQc1Q0lOr6qdkvwb8IuqOnwy1ndsXUpyTlVtm+Q9wDFV9bkkZ1bVDn3H1jW/hw5fkrsAjwGeD7xr7u1VddCMQ1ohZz5175r258OBd1bVsUle3WM8XTqZ5svp5Td0x4G6tqqWtmdW3lxVhyb5Tt9BzcjSqqokj6aZ+XN4O2ti6Ma034dX1VOSvGeoiabl+FRVvTXJO6vqmX0HM0MbV9Uzk3ynqlbJdr0deUVVvWhsB6+M9/N7rK/vsT7fL6qqFyfZfOiJpuVYkuSlwL7A/ZKsCdyk55hm4VNJfgD8EXhWko2AK3uOaVb8Hjp8e1TVa9vk22v6DuaGmHzq3i+SvJv2TEtb5HCotbbGukxj4uok+wD7AY9sx8bwoQ7jPaAZ035Plqc8uT17OJblKUcDOwNb9x3IjE2WnT0DGFPyaawHr2P9/B7r63usz/dkWe3ewOv6DqYHTwSeBBxQVb9Msjnw+p5jmoVX0cx2u7yqrknyB2CopQLm8ntoa8Dva/sDb6GZ/WTySTwB2AN4Q1X9LsnGwIt6jqkrz6BZpnFLrk++TBQw1Bf9xP40/wYHV9WP2+4Dg19P3hrrAc2Y9vtdNOvp7wicxpzlKe34EK1Wa+kX0G9GWuNrrAevY/38Huvre6zP91hrwtCeHPufqnrgZKyqfkZT82noTp5eWtjW6fwazYmGofN7aGPI72vfT/ITYKO2HMjE5H1t+37Cmp/Jpw4lWQM4taq2m4xV1UXARf1F1Z2q+jrw9SSLq+rwvuPpwYOmi1W2Cag/9hnQLIz1gGZs+11VbwXGuDxlb5qzSWsB6/Ubykw9nOtrfB3ScyyzNMqD1xF/fo/y9T3W57uqXgSMcVktkxk/Sdavqsv6jmcWktwO2ARYJ8mOXH/SbBGwbm+BzVBV/SHJxcB9gfOApe3PwRnx+9o+7f/1z7MazOiz4HjHknwIeGn7pXQ0kmwHbAOsPRmrqkF+KZ+Yr2hjWy9lx75impV2ZsRTxnJAMzHW/QZIchuWfX0P+j0uyUOr6rN9xzFrSTaqqkv6jmPWkhwwpoPXaSP9/B7l6xvG+XyPVZKjgF2BLwJXTMZroF3+2lmsf0/TDGjx1E1LgPcPeCbrddqZnbvQNEDaOsntgY9X1W49h9Yp39dWXSafOpbky8A9gFNZ9o1+lc9M/qXaN7q/o3nRfwZ4KPD1qtqzz7i60tZ5ehLNWYWvTd20HnDN9MyYoRrbAc3EGPc7ySOBNwK3By4G7gB8v6q27TWwGUjycGBblj2YWeXX1/812sKsL+bPD+Ie0FtQMzLGg9exfX5PG+nre5TPd5JdgUOBuwI3BdYErhjysju4LhnzZ4ZefD3J46vqmL7j6EOaTtw7AqdPToZPOuD1GliHRvy+thVNR8O5xy2rVFkMl911b5Vqbzgje9K0n/9OVe2f5LbAe3uOqUvfpFlKuSHLLk9ZApw17xbD8+n2MjZj3O//oEm4famqdkxyf2CfnmPqXJJ30UzTvz/N+9meNCcVhu5DwMdoluE9g6ahwuBnQi3v4JWBLqudMrbPb2DUr+9RPt/A22iWXH6cZlbIU4E79xrRDFTVkUnWATavqnP7jmeGjk/yJGALpr77Dj253PpT25W5AJLcvO+AZmCs72tH0BTXfxPNZ9n+zGkOtCow+dSxqjqx7RC1VVV9Kcm6NGdYhuyPVXVtkqVJFtHMjlilsq4Lqap+CvwUuHffsfRlrAc0I93vq6vqN0nWSLJGVX0lyWv7DmoG7lNV27dnDA9KcggDrf8zx62r6vAkz6uqE4ETk5zYd1AzMNaD11F9fk8Z6+t7rM83VXV+kjWr6hrgiCTf7DumrrUzl99AM9tryyR3B14z5NUYrWOBy2iapVzVcyyzdlTb7e6WSf4ReBrwnp5j6tpY39fWqaoTkqT9bvrqtrD+q/oObJrJp461L/QDgVsBd6IpfPcuYPc+4+rY4iS3pHlzOw34PSM4g9h2RnotcBuaTPPgu6dMjPWAZqT7/bsktwBOAj7UFrJc2nNMszBpHvCHtmbCb4Ate4xnVq5uf17ULku6ENi0x3hmZawHr6P8/Ga8r++xPt9/SHJT4Iwkr6OZvT6GGSGvBu4JfBWgqs5I05l56Datqj36DqIPVfWGJA8CLgfuAvxbVX2x57C6Ntb3tSvTNDs7L8k/Ab+g+U66SrHmU8fatbb3BE6ZWmt7dlXdrdfAZiTJFsCiqhr88rMk5wOPrKrv9x3LrCU5DXgA8NUx/T8f4363U7b/CKxB0xVsfZquf5f2GljHkrySpkbI7sDbaTqfvbeqXtlrYB1L8giaWnab0ez/IuDVVfWpXgPrWJJ3AC+jWZrzzzQHr2dU1f69BjZDI/v8HuXre9rInu87AL+iOXH0AprPsbdX1Q97DaxjSU6pqntlqhnO0Ov/ACQ5DDi0qs7uOxbN1sje1+4BfJ+mW++/0xyvva6qTukzrrnW6DuAEbiqqv40uZJkLZqDmsFKcsLk96r6SVWdNT02YL8aY+KptXSejm+D/n/eGuN+/1tVXVtVS6vqyKp6K01B6qF7XVX9ri1aegfgb2jqXw3db6vqsqr6blXdv6p2BgadaASoqme1z/e7gAcB+40h8TTiz+9Rvr5H/Hw/pqqurKrLq+qgqnoh8Ii+g5qB77a1j9ZMslWSQ2nqlg7dfYHTkpyb5KwkZycZdDIiydfbn0uSXD51WZLk8r7j69KI39e2qKrfV9UFVbV/VT0e2LzvoOYy+dS9E5O8DFinnfb4cWCQZ4yTrJ3kVsCGSTZIcqv2sgVNZ6yhW5zkY0n2SfK4yaXvoGZkrAc0Y9zvB80z9tCZRzF7J09+qaqr2qTjySu4/1AcupJjgzK2g1c/v8f1+vb5Zr6ub38/6yB68Byajo5XAR+mqYP0/D4DmpGHAlsBDwYeSZNofGSvEXWsqu7b/lyvqhZNXdYbajkQ39d46UqO9cqaT917MfAPwNnA02m65gy1aOnTaT7Ebk+zxnZSYf9ymmnsQ7cI+APNh9tEMY6ipc8BXk5zQPMR4PM0Uz6Hbnq/P0yz34M8W57kmcCzgDvNOWO4HvCNfqLqXpLb0dTqWyfJjlz/vraIpjvWICW5N3AfYKMkL5y6aREDbpqRZG2a53XDJBuw7PM95IPXUX5+j/X1zXif732AJ9HUaDxu6qZFNHW+BivJmsBxVfVAmuOW0aiqnya5L03zpyOSbATcou+4utbW/zmrqrbrO5YZGev72kOBhwGbJHnr1E2LWAVrslrzqUMjfNEDkOQ5VTX4M+NSkh2r6jt9xzELSdYHNgD+C3jJ1E1LhlzvKcl+NGfEdwG+zfUHM0uA91fVIJPLSf4W+DvgGTRNMiaWAJ+qqvP6iKtrSZ7H9Qevv2DZg9f3VNXbegptJsb2+T3W1/fECJ/vO9AUkv+zzzGa4/VV7ovaQmoTbk+Zp1zAoCV5Fc1r/C5VtXWapgIfr6rdeg6tc0k+BLy0qn7WdyyzMsL3tR2AuwOvAf5t6qYlwFeq6rd9xLU8Jp86NtIX/V7A56pqSZJXADsB/1FVp/ccWqfaM+YH0ExpXnsyXlVP6y2oGUnyKf681tFlwGLg3VV15eyj6l6SrwAb0yyn/WhVndNzSJ1Lcifggqq6KsnfAdsDH6iq3/UZV9eSPL6tBzMqSe7QtuydnFC5RVUNul4EjO/gdWLEn99jfX2P9fm+Odd3tNyapsbXZ6vq6hvYdLWW5ChgV+CLwBWT8ap6bm9BzUCa5k87AqePqdA6QJIvA/eg6fY2/ZwPtivziN/XbjJ5D2tnbm+2KhZat+ZT9zYGzklyQpLjJpe+g+rYK9sX/H2BhwBHAu/sOaZZ+CBwO5p9PpGmHfmSXiOanR/RdIN6T3u5nKaTzNbt9UGqqvvTzA65BDisLWL5in6j6twxwDVJ7gwcTnMW+cP9hjQTmyZZlMZ7k5ye5ME3vNlq77/a/b458D3g3CQv6juoGfhlkvUAkrwiySeS7NR3UDMw1s/vsb6+x/p8nwSsnWQT4ARgf+D9vUY0G58GXkmz/6dNXYbuT9XMtii4Lvk4FgfR1Lh6DXDI1GXIxvq+9sX2c+xWwJnAEUne2HdQc5l86t4YX/TXtD8fDryzqo6laWc7dHdu2zJfUVVH0uz/3XqOaVZ2rKonVdWn2su+wD2r6tk0ZxwGq6p+2XZ8ewZwBstOeR2ia9ulCY8D3lxVL6BJsg/d09oZPw8GbkPzZeW/+w1pJrZp9/sxNDULNwee0mtEszHWg9exfn6P9fU91uc7VfUHms+xQ6vqscA2PcfUufbY9CNcn3T6cDs2dEcleTdwyyT/CHyJAZ8YnVZVJ8536Tuujo31fW399nPsccARbXfiB/Yc058x+dSx9gX+A5qivOsB3x/Bi/4X7Zv8E4DPJLkZ4/i/Npmu/bsk2wHrA1v0F85MbZTkunae7e8btlf/1E9I3Uty1ySvTvJd4G00ne427Tmsrl3dFm19KnB8O3aTHuOZlUktmIfRfKifOTU2ZDdJchOa5NOx7ZTuMazXH+vB61g/v8f6+h7t8902VXgyzWwgGEETpnap/Hk0xZffAfxfkvv1GdMsVNUbgKNpZm7fBfi3sSyrTrJrkm8n+X2SPyW5JsnQl86P9X1trSQb0+z38Td0574M/o22b0meALwe+CrNgcyhSV5UVUf3Gli3ngDsAbyhqn7XvhDGsEzjsHaN7SuA42g6abyy35Bm5p+Bryf5Ic3/8y2BZ7VTm4d8Vu0ImrOID66qC/sOZkb2p5nldXBV/TjJlsD/9BzTLJyW5As0/7df2i7JurbnmGbh3cBPaKZwn9QW7B36gStcf/D6QOC1Izp4Hevn91hf32N9vp9H04L8k1V1TpI7Al/pOaZZOITmeOVcgLbe1UeAnXuNagaq6os0ta7G5m3A3jS1SXehOXG4Va8RdW+s72uvoem6/fWq+nb7vrbKNYex4HjHkpwJPKiqLm6vbwR8qap26DcyLbQkW1bVj29obKjaL2d/Q5N8+sFQi4xrnNpi23cHftQezNwa2GRVLObYpSQB1hxBV6h1aQ5ez66q89qD17tV1Rd6Dk0d8PWtMZivyPYYCm8nWcLym+L8c1X9aPZRzUaSxVW1y/TznOSbVXWfvmPTOJl86liSs6vqblPX1wDOnB7TMCQ5vap2mjN2WrvmdvDapYbbsGynvw/0F1F3khxVVU9IcjbLHtAEqKEfyEmSpNVLkvfRHLN8sB16MrBWVe3fX1TdS3IQcCFNc5TQzAS6HXAu8Myq+rv+outWkpNoZvC+F/glcBHw906CUF9MPnUsyetpWpF/pB16InBWVb24v6i0kJL8DbAt8DqWnda5CHhRVW3bS2AzlORVNF3ftqEpSvxQmmmfe/YZV1eSbFxVF7VLkP7MpDW9JEnSqqCdof5s4L40SZiTgHdU1VW9BtaxJKdU1b3mjH2rqnZNcuaQEzHtceqvaGoWvoCmHu3bq+qHvQam0bLmU8eq6kVJHsf1b/SHVdUnew6rc+2b3VZV9aUk69CcWVnSd1wduQtNR8NbAo+cGl8C/GMfAfVgT2AH4DtVtX+S29KcZRmkNvG0JnB4Va1ynSRmpZ3JeYu2u4akARjZ57c0GlV1VZK3ASfQ1DQ7t6oG2xRmyrVtDd5Jvd3pE6NDn4XxmKp6C3AlTQd2kjwPeEuvUXUgyReq6sF9x6EVM/k0G9+k6ZxzLfDtnmPpXNvG9EDgVsCdaLp/vQvYvc+4utJ2QTo2yb2r6uS+4+nJH6vq2iRLkywCLgbu2HdQXaqqa5L8Icn6VXVZ3/HMSpIP0xQcv4amVfP6Sd5YVa/vN7JuJbnVPMNL2u5vg9WePJnrMppaSBfPOp5ZGmMSZmyf3xNJ3kDT5e6cvmOZpfb1/VrgNjQnSCdLxxf1GljH2vqr/0jTkfi670JV9bS+YpqFJA+neT1f1xwmydOr6rP9Rta5J9MkW95Bk2z6FrBv+77+T30GNgP78eeJpr+fZ2wINuo7gL60J8Q3qKpft9dvSvM8v6Cq7tpnbHOZfOpYkn8A/g34Mtd3u3tNVb2v38g69WzgnsApAG2x1tv0G9JMnJ/kZYzsYKa1OMktgffQJCR+D5zaa0SzcSVwdpIvAldMBqvquf2F1LltquryJE+mWWL5YprnfNDJJ+B0YDPgtzTv5bcELkpyMfCPVXVaj7F16QDg3lzfCervaA7ct24/yz64vA1XZ2NNwjDez+8f0HSsXYu2i+lITiq8DnhkVX2/70Bm7Fjga8CXaE6kjMUhwP2r6nyAJHcCPg0MOvnUFhR/5HJu/vosY5mVJPsAT6JJMB43ddMi4Df9RNW59ZdzwgyAqvrELIOZlSR703QmviLJecCraeq6fZsm8bpKMfnUvRcBO1bVbwDaDirfBIacfLqqqv7UNEWC9mBu6NNaYbwHM1TVs9pf35Xkc8CikXQJ+nR7GZObJLkJ8BjgbVV1dZIxvL4/R9OW+/MASR5M0w3tKJqzqfdawbars2uBu1bVrwDaJbXvpNnfk7i+cO3QjDUJM8rP76p6L/DeJHcB9gfOSvIN4D1V9ZUVb71a+9UIE08A64609urFk8RT60c0M9UHLcnaNCdStmXZpjhDPjn8TZri4hvSJB0nlgBDPT5fn6YMSua5rYBBJp+AVwA7V9X5SXYCTgb2XlXL/Jh86t4FNC/0iSXAz3uKZVZObGcArZPkQcCzgE/1HNMsjPVgBoAkmwB3oH1fSXK/qjqp36i6VVVHttP3qapL+o5nRt4N/AQ4EzipXZo0hppPu1TVMyZXquoLSf6zql7YFnEdqi0miafWxcDWVXVpkiEvORxlEobxfn5Pli38TXv5Nc173AvbZUl79xrcApuaHbA4yceA/wWuKzo91BkCU45P8rCq+kzfgczC1PN9TpLP0Jw0KWAvRlAOhOYkyQ+AhwCvoZkNMuika9v45qfAvedZQr4Oy343HYqfDjyhuDx/miSVq+r0JD9eVRNPYLe7ziR5Yfvr3YG70cyKKeDRwKnTX2KGJs3R+j8AD6bJPn8eeG8N/D9bkv8AvjmWg5lpSV5L08nxe1w/66uq6lH9RdWd9v/4q2hqBQRYA1gKHFpVr+kztj4kWauqlvYdR5eSfIGmSOtH26EnAg+imf307araqa/YupTkHcDmwMfbocfTnFR5EXB8Vd2/r9i6lOR1wO+ApwLPoUnCfK+qXt5nXF1rmwgcwPg+v99IsyznyzSNJE6duu3cqrpLb8F1IMkRK7i5hv4FLskS4ObAn9rLoGtd+XznO1W1Y5Kzqmr7dvb256vqAX3H1rXpJeRVdackWwHvqqrBLSGfPM99xzFrSS4A3jg19MLp61X1xj/bqEcmnzqSpvX8clXVQbOKZZbaA9ezqmq7vmOZtamDmauAqxn4wcy0JOcC2w+9Xe9EkhcADwMOrKoft2N3pFmO9LmqelOf8XWpXXb1n8Dtq+qhSbYB7l1Vh/ccWqeSbEiTcJx0Lv06TeeYy4DN5yxlGIw20fp4YDeu3+9jRpCMGGUSZqySPA34aFX9YZ7bRtVUQhqaJKdW1T2TnERzIuGXNBMBBt0YByDJGbRLyCeJmSRnV9Xdeg2sA0m2HVvTCFj9cg4mn7TgknwIeGlV/azvWDQbST4L7FVVv+87lllI8h3gQZOuElPjGwFfGPKZl/a5PgJ4eVXt0C5H+s4QD2Q0XkluDlxZVde019cEbjZfcmJIkuxGU6x0soR6chJl0F/SkpwwdybAfGNDk+RI4HlV9bv2+gbAISOYCROapVdbVtW/J9kM2Hh6xtsQjbT20aT50zE0K1HeD9wCeGVVvbvPuGYhySlVda+p2V9rAadX1fZ9x7bQ2kkA8yU2RjMZYHVgzaeOtV9G/5U/f6Mf8lTPjWnWlZ/Ksh3ABrkEayLJ/eYbH3rdo9YfgDOSnMCydSOG2vXtJnMTT9DUfWqncw/ZhlV1VJKXAlTV0iSDL7CfZGvgX/jzbpZDfi8fbSt2miWWD6Tp3AlNjYwvAPfpLaLZOBx4AU0HyzG8rtcG1gU2bBMvk0K1i4Db9xbY7Gw/STwBVNVvkwz25MmUd9A0U3gA8O80r/O3A/foM6gZGF3tI7iuoQA0TTIGnUifx2jq+FXVen3H0Ickb13R7avadzGTT937EPAxmur7zwD2A4ZemHiVmt43Qy+a+n1tmmmup9Ec3Azdce1lLP70F942BFe0XTsLIMmuNEvPhu7jwLuA9zKCL+VTxtqKfe3pmZxV9fsk6/YZ0IxcVlWDbrs+x9OB59Mkmk6fGr+cJhkxdGsk2aCqfguQ5FaM47vBvapqp3YW8yTpdtO+g5qBO1fVXkke3TZM+TDNkmIN14tp6vCeTfN+9xma4xgNx2lTvx9EUyJilTWGD5i+3bqqDk/yvKo6kSYDfWLfQXWpqk5s68JMziCdWlWDb+VaVY+cvt5O435dT+HMVFUd2XcMM7ZDkvk6vIWpGY4D9UKaROOd0rQi3wjYs9+QZmJpVb2z7yB6MNZW7Fck2amqTgdIsjPwx55jmoWvJHk9TUvq6Vmspy9/k9VXVb0FeEuS51TVoX3H04NDgG8mOZrmhMITgIP7DWkmrm6X0k5OomxEMxNq6CYdSn+XZDua2kdb9BeOujSnDu97+o5H3Zj+Dpbk+av6dzKTT92bvNFflOThwIXApj3G07kkTwBeD3yV5sv4oUleVFVH9xrY7F0AjKLwets947+AbVh2eekgpzdX1Zp9x9CXatq4/i1wF5rX97lVdfUNbDYEn0ryLOCTLPul/NL+QpqJsbZifz7w8SQXttc3pulwOHT3an/uMjVWDHQGb5IHVNWXgV9MtaO/ztD/n1fVB5Ispnl+Azyuqr7Xc1iz8Faa9/LbJDmY5gTKK/oNaSYOa5eXvoLmJNItgFf2G5K6UlXXJjkzyebW4R2NVb6YtwXHO5bkEcDXgM2AQ2nqCLy6qga53hYgyZk0xZgvbq9vBHypqnboN7JuJTmU61/0awB3B35SVfv2FtSMJPk6zTTPN9G0q96f5v1llZ76qZU33xezaUP/kpbkx/MMj6EQ83wtugffmhugrd82SbL+YCRJ1lFJclBVvWrk/8/vC2xVVUe0x2u3mHRxHbIkfwPsTvP6PmGkMzxJ8viqOqbvOLrUJliPAD48WWI6Fkm+TLMSZVR1eMcqyelVtVPfcayIyacetFPi3tx3HF2Z28KznfZ55tC7YSXZb+rqUprE0zf6imeWkpxWVTtPP/dJvlZV/6/v2LQwlvPlbGIUX9I0fJOZMMtLtg41yZpk36r6nyQvnO/2qnrjrGOalfYYZc+qOqrvWGatbdG9C3CXqto6ye2Bj1fVbj2H1rl2BtBmLNtAYpDLS1ckyc+qavO+4+hSkjvTnBR9IjBJRH2hRvAluJ2p/mfaUjAagDld/talaQIFq2iDGJfd9eOFwJv7DqJDn0vyeeAj7fUnAoMvYNoWb7wpsHU7dG6f8czYle0B/HlJ/gn4BU13LA1EVe3fdwx9GHEy4l+r6nVzZnReZ1XrnrKA/hb4Ms0MzrmKphbSEN28/Tm6bkHt0pR/AkaXfAIeC+xIW2y9qi5MMvj/A0n+Hfh74Idc//422OWlNyA3fJfVW1WdD7w8yStpGkC9D7g2yfuAtwx8+fzPgIuq6kqAJOsAt+03JC2k1a3Ln8mnfgz6jb6qXtR+Ubsvzb4eVlWf7DmsziX5O+BI4Cc0+71Zkv2q6qQew5qV59Nk259L07b4ATSdHTVAbf26bVm2vtdr+ouoU2NNRkyWoCzuNYoZm1oq/A9VNZquhlX17vbnWLvVfjHJv9B0J55emjLkL6UAf6qqSjIpvH3zG9pgIJ4A3Kmqht6ddmUMfvYPQJLtaWY/PQw4hqYb+X1pPt/v3l9knfs4cJ+p69e0Y/eY/+5St1x214OhTnFtp7Xedu5SsyT3A35RVT/sJ7LZSHIa8KSqOre9vjXwkaraud/IpIWT5F00icb707Tr3ZOmo+UBvQamTiTZoqp+MmfsHlX17Z5CmokkPwM+R5OM+PIYlmcAJDkSeF5V/a69vgFwyNCX1Y64ptu/AFsBD6JpGvI0muOWt/YaWMeSHAM8cwydmKEph8H8SaYAW1fVzWYc0ky1x+e/Aw4Hjqmqq6Zu+0RVrbCm5eosyRlVdfc5Y2cOvQ6vVl0mnzoyZ/3lMjcB61TV4GadJTkeeFlVnTVnfBfgVVU138yBwUhyVlVtf0NjQ5LkuBXdbkHD4Zn8n576eQvgE1X14L5j61KSmwGPp2lLPV0jZKgzvoDrDtofVVW/aK//LfC2EdTwW4dmttvewE7A8cBHq+rrvQbWsSTfqaodb2hMw5HkQcCDaY5PP19VX+w5pM61x6XHAt9l2S6egzxmSXKHFd1eVT+dVSx9SHLHqvrRnLEtR1JY/4vAoVV1XHv90cBzq2r3fiPTWA0uAbKqWN3WXy6QLeYmngCqanGSLXqIZ9YWJzkc+GB7/cnAaT3GMwv3Bn5OU9/rFAa+pFQA/LH9+Ye2OO1vgC17jGdWjgUuo3lNX3UD9x2SZwD/m+SRNEmY/6RZtjBoVfVHmhpAR7Wzf94CnAis2Wtg3VsjyQaTjlBJbsUIjhWTPHW+8ar6wKxjmaUkr62qFwNfnGdsyI4EXgucDVzbcyydG3pyaSUcTfP5NXdsDCsTngF8KMnbaSZFXADM+34nzcLgDyg0U2uv4LZ1ZhZFf54JPJum7lGAk4B39BpR925HM11/H+BJwKdppuyf02tU6tLxSW4JvJ6mSG0B7+k1otnYtKr26DuIWauqbyd5LvAF4ErgQVV1Sc9hzUQ7y+uJwEOBb9PUiRm6Q4BvJjm6vb4XcHCP8czKdP2TtYHdad7fBp18ovn8nptoeug8Y0Pz66EvLRQk+Rua+pTrz2kasogVf2cZjLbkya7tLPVU1ZK+Y9K4uexOCybJR2hqY7xnzvgBwIOr6on9RDYbbaHOKydFapOsCdysqv6w4i2HoV2WtA9NUuI1VXVozyGpY+1zvnZVXdZ3LF1LchjN1PWz+45lFpJ8imWXjm8DXAT8Foa7PGWirQF0Bs3sp+Oq6ooVbzEcSbahaRoR4ISq+l7PIc1ckvWBDw71/3mSZwLPAu5I0/FtYj3gG1W1by+BzUiSN9LMYD2OZZfdnd5bUFpw7RKzxwCPonmuJ5bQLKP+Zh9xzVKS29LMWL59VT20fX+/d1Ud3nNoGimTT1ow7RvcJ4E/cf1ys12AmwKPrapf9hXbLCT5FvDAqvp9e/0WwBeq6j4r3nL11iYgHk6TeNqC5gP+fZMaMRqGJPcAfj55HbfLVB4P/BR49dC7QiX5HnBn4Mc0X1ZCU5B4kDXd2lk/y1VVJ84qlllrTxy8fOj1vKYlWVRVl7fL7P7M0F/fcyW5CXBWVd2171i60CbXNqApMv6SqZuWjOG5TvKVeYarqh4w82DUuST3rqqT+46jD0k+CxxB85m2Q5K1gO8MvW6jVl0mn7Tgktwf2K69ek5VfbnPeGZlOR0l/mxsSNrOSNsBn6U5i/TdnkNSR5KcTpNcvbTtYPlR4Dk0LYrvWlV79hlf15ZXsHUMtTTaEwuTZUmnjqFDVJKvVNX9+45jVpIcX1WPaGd8TR8YTpKsQ+/6Nj3Tbw2amX5HVdVLlr+VVkdtcvm5VfWmvmOZlRvodjfkkyiHMv9+A1BVz51hOL1I8u2qusd044ihfzfRqs2aT1pwVfUVYL6zSkN3RZKdJtO2k+zM9cWZh+opwBXA1sBzk+vqjU8OaBb1FZgW3JpTZ8SfCBxWVccAxyQ5o7+wZmOSZEpyG0ZSKwIgyRNoltJ+leZ1fWiSF1XV0SvccPX3zSRvAz5G8x4HDHdZTlU9ov05huYB83nD1O9LgZ9W1QV9BaPuVNU1SR4FjCb5BDyi7wB6srjvAFYBVyS5NW0SLsmuNM1TpF4480laIO2ypI8CF7ZDGwNPrKqhd7zTCCT5LnD3qlqa5AfAgVV10uS2qtpuxY+wemu/rBwC3B64GLgD8P2q2rbXwDqW5EyaIuMXt9c3Ar5UVTv0G1m3xrYsJ8ncTlDLGGrSbSLJlsBFVXVle30d4LZV9ZNeA1MnkhwMrM9Ikssar/a9/VCaVQrfBTYC9pyvO7k0C858khZI2xXqb4C70MwQ+EFVXd1zWNJC+QhwYpJf08zo+xpAkjszjrNo/w7sSpN42bFdXrxPzzHNwhpzltn9hmZZ0qCNacld65D259o0tRrPpPkc2x44BbhvT3HNyseB6fqM17Rj95j/7lrNTZ7r6bpuRVNof3CSLGHFy+4GPUu9PWnyYprltNfNXB7qyQRYpk7n6W0Nx6fT1On8AuCsTvXG5JO0QJI8G/jQpO5Rkg2S7FNV7+g5NOmvVlUHJzmBZkbfF+r6abNr0NR+Grqrq+o3SdZIskZVfSXJa/sOagY+l+TzNMlHaJZcfqbHeGZibB2CJsm2JB+lmdV4dnt9O+Bf+oxtRtaqqj9NrlTVn5LctM+AujT2ZMTYkstVtV7fMfTsQzSz3B4OPAPYD7ik14i6927gge3v9wFezvV1Og8DBl2nU6sul91JC2Q5BcevK/AnafWV5Es0LZv/G7g1zdK7ewy9myVAksfRzHwJcFJVfbLnkDo31g5BY2ycAZDki8ChVXVce/3RNEWpd+83MnUlycOBbVl2JswgO1yOvZtlktOqauckZ02Kqyc5sapW2NV1dZbkzMny+CRvBy6pqle31wf/nq5VlzOfpIWzRpJMZoS0HVUGe+ZUGplH0yw3fD7wZJp6IYP8ojKPbwBX08yUOLXnWGZlw6o6KslLAdpaZ9f0HdQMfD/Je4H/oXm+9wW+329IM/EM4EPtl7SiWZby1H5D6s7ykhATI0hGvAtYF7g/8F6aWSBDfm/7ME3R8dNo/n9n6rYCBt3NkubzC+CiNul4IbBpj/HMwppJ1qqqpcDuwIFTt/n9X73xP5+0cD4PHNUe1BTNwexn+w1J0kKoqiuS3AHYqqqOTLIusGbfcXVtxN3uxtohaH/gmcDz2usnAe/sL5zZqKofArsmuQXNqoAlfcfUsfmSEBNjSEbcp6q2b2fCHJTkEOATfQfVlRV1s8xUm+IB+48k6wP/TFN8exHwgn5D6tzY63RqFeWyO2mBJFmD5szCA2kO6L4DbFxVz+41MEl/tST/SPP6vlVV3SnJVsC7hr4sZ8Td7kbbIajt9LZ5VZ3bdyyzMrYaX2OX5JSquleSbwGPo2mk8N2q2qrn0DqV5DVV9W9T19cAPlhVT+4xLHWkPWkyqdN5RTu2NXALOzuqL4PvWCPNSlVdC3wL+BFNt6DdGcdyBWkMng3sBlwOUFXnAbfpNaLZGGu3u9OBv6Up1Pp0YNuRJJ4eBZwBfK69fvckx/Ua1Gy8n2b28u3b6/9Hs8R2kNrOvCTZab5L3/HNwPFJbkkzq/N04Cdc31RhyDafLCVOcjPgf4Hzeo1oBpJsneSEJJOGQNsneUXfcXWtqr5VVZ+cJJ7asf8z8aQ+OfNJ+iu1ZxH2pmm7/huajhr/UlV36DUwSQtm6kz5d6pqx7YA9emT4qVDleT1wPYs2+3u7Kr61/6i6l6SvYDPVdWS9kvKTsB/DP2gPclpNO3mvzppljFdpHeokny7qu4x3SRkyEV5kxxWVQcm+co8N9eQW9DP1SZh1q6qwS9FapfYfQg4m6be1Wer6k39RtW9JCcCLwLePfX6/m5VbddvZNL4WPNJ+uv9gGYt9SOr6nyAJENfSy6NzYlJXgask+RBwLOAT/UcU+eq6kVzut0dNoZud8Arq+rjSe4LPAR4A03to3v1G1bnllbVZeMoA7OMUdX4qqpJ8eEH1Jyz0EnWnmeTQWn38Vk072sFfD3JO6vqyn4j68ac2WxvAd5N00jixCQ7DT2pDqxbVafOeV9b2lcw0piZfJL+eo+nmfn0lSSfAz7K/EU8Ja2+XgIcQHPG+OnAZ2i6JA1SW5T0tlX1jar6BG0x3iT3S3KntkDzkE062z0ceGdVHZvk1T3GMyvfTfIkmk5JWwHPBb7Zc0yz8ELgOOBOSb5BW+Or35Bm4nDgaZMrSW5O8+8w6Fp2wAeAJTR13aCZuf5BYK/eIurWIXOu/xbYph0vmtmOQ/brJHfi+uTynsBF/YYkjZPL7qQF0h60PYbmIOYBwJHAJ6vqC33GJUk3VpLjgZfNrXOUZBfgVVX1yH4im412/39B00BiZ5puQaeOoND6usDLgQfTnET5PPDvQ50RMq1dSnsXmv0+t6quvoFNVntJ/h3YsKqemWQD4NPAe6rqiJ5D61SSM+e+lucb0zAkuSNwGE0Nv98CPwaeXFU/7TUwaYRMPkkdSHIrmjNoTxxT7QRpaJKcTXu2dD5DrYWzonoYSc6uqrvNOqZZapMwe9DUtzovycbA3TyZMCxJ7gH8vKp+2V5/Ks1s5p8Cr66qS/uMbxaSvBZYnybJ+t9VdUzPIXUuyftpupV+q71+L2C/qnpWr4F1LMnzgCNoZn29h6aW3UvG8r7WniReg+ZkwhOr6kM9hySNjsknSZKWI8kKGwcM9cxpkvOr6s439jatnm6oo11VPWpWscxSktOBB1bVpUnuR7Ns/jnA3YG7VtUgl961ddyuuwq8EjiVtsthu9R2cKZOJtyEZpbbz9rrdwC+N/QC1JPZXUkeQtPB9ZXAEVU1yA6HSRbR7OcmwLHAl9rr/wKcWVWP7jE8aZSs+SRJ0vLdhLb20fRgkv8HXNhPSDPx7ST/WFXvmR5McgBwWk8xqTv3Bn5O09XwFMZTt3DNqdlNT6QpqH8McEySM/oLq3Nzl81+h+a97pE0yZhBJp+AR/QdQM8mr+uH0SSdzsywuwt8kGaZ3cnAPwL/CtwUeExVndFjXNJoOfNJkqTlGGvtoyS3BT4J/Inrk0270By4P3ayTEnDkGRN4EE0NQu3p6n985GqOqfXwDqW5LvA3atqaZIfAAdW1UmT24Y+E2Zskiym6fL2WeCrY6hlNi3JETSzgLYEdgDWpPl32LnXwDoyvUS8fY/7NbB5VS3pNzJpvNboOwBJklZhW8xNPAFU1WJgi9mHMxtV9auqug9wEPCT9nJQVd17LImnJHdI8sD293WSrNd3TF2pqmuq6nNVtR+wK3A+8NUkz+k5tK59hKbd/LE0dWC+Btd1e7ysz8BmIcnrkixKcpMkJyT5dZJ9+46rQ7vSJNX/juZ5/0yS5yXZut+wZuYAms6t96iqP9CcTNi/35A6dV3TgKq6BvixiSepX858kiRpOax9NE5J/hE4ELhVVd0pyVY0BYoH24I+yc2Ah9PMftoCOA54X1X9os+4upZkV2Bj4AtVdUU7tjVwi6o6vdfgOpbkjKq6e5LH0nTrfQHwlbF0fWsbCTyUprnAVsDJQy86PpHk1VX16r7j6FKSa4ArJleBdYA/tL9XVS3qKzZprKz5JEnS8ln7aJyeDdyTpv4Rbce72/QbUneSHAlsR7Mc6aCq+m7PIc3MpOPZnLH/6yOWHtyk/fkwmmWWlw67BNCyquqitvPd0cDvaWqfjcWjgFf3HUSXqmrNvmOQtCyTT5IkLd/zgU8meTLz1D7qKyh17qqq+tPki3iStWgKMQ/VU2hmCGwNPHcqAeEMgWH7VFvr6o/As5JsBAy+DlKSDwPPAK6heV9fH3hjVb2+18BmazxZRkmrDJfdSZJ0A5Lcn2ZmCMA5VfXlPuNRt5K8Dvgd8FTgOcCzaFqxv7zPuKSFlmQD4PKquibJzYH1hl7XbWq54ZOBnYEXA6dV1fY9h9apJGtPiqwnWaOqru07JknjYvJJkiRpSpI1aIrzPphmhsDn5y69lLR6SnIOcHfgw8DbqurEJGcOvdZVkvOBX9EU1j8J+EZVDb6wvqRVh93uJEmSlvWcqnpPVe1VVXtW1XuSPK/voCQtiHfRdPC8OXBSkjsAl/ca0Qy0DTL2Ac4GHgGcmeSMXoOSNComnyRJkpa13zxjfz/rICQtrHZW46+qapOqelg1S0B+Bty/59A6l2RTYDfg/wE7AucAH+s1KEmj4rI7SZIkIMk+wJOA+9IsTZlYD7imqh7YS2BSR5JsAtyBqSZEVXVSfxF1L8lJVXW/vuOYtSTXAt8G/rOqju07HknjY/JJkiQJaJffbAn8F/CSqZuWAGdV1dJeApM6kOS1wBOB79F0foOmu+Gj+ouqe0leSdPh72M0XR4BqKpLewtqBpLsQJNYvx+wOXAecGJVHd5rYJJGw+STJEmSNDJJzgW2r6qr+o5llpL8eJ7hqqo7zjyYGUtyC5oE1P8D9qXZ7y16DUrSaKx1w3eRJEkajyS7AocCdwVuCqwJXFFVi3oNTFpYPwJuAowq+VRVW/YdQx+SLAZuBnwT+Dpwv6r6ab9RSRoTk0+SJEnLehuwN/BxYBfgqcCde41IWiBJDgUK+ANwRpITmEpAVdVz+4ptFpKsC7wQ2LyqDkyyFXCXqjq+59C69tCquqTvICSNl8knSZKkOarq/CRrVtU1wBFJvtl3TNICWdz+PA04rs9AenIEzb7fp71+AU2ieejJpz8leSNNzSeAE4HXVNVlPcYkaURMPkmSJC3rD0luSjMr5HXARcDNe45JWhBVdWTfMfTsTlX1xLa7JVX1xyTpO6gZeB/wXeAJ7fWn0CTiHtdbRJJGxeSTJEnSsp4CrAH8E/ACYDPg8b1GJC2wJGfTLL+bdhnNzKj/qKrfzD6qmfhTknVo9z3JnRhH3as7VdX0+9hBSc7oKxhJ42PySZIkaVk7AZ+pqsuBg/oORurIZ4FrgA+31/cGQpOAej/wyH7C6tyrgc8BmyX5ELAbsH+vEc3GH5Pct6q+DpBkN+CPPcckaURSNfeEhyRJ0nglOQJ4AHAS8FHg81W1tN+opIWV5BtVtdt8Y0nOrqq79RVb15LcGtiVJtn2rar6dc8hdS7JDsAHgPXbod8C+1XVWf1FJWlM1ug7AEmSpFVJVe1P093u48CTgB8meW+/UUkL7hZJ7jW5kuSewC3aq4NNtiY5oap+U1Wfrqrjq+rXbce/QauqM6tqB2B7YPuq2pEmyS5JM+GyO0mSpDmq6uokn6WpC7MO8GjgH/qNSlpQ/wC8L8ktaGYAXQ78Q5KbA//Va2QdSLI2sC6wYZINaPYZYBFw+94Cm7F2OfHEC4E39xSKpJFx2Z0kSdKUJHvQ1L+5P/BV4GPAF1x6pyFKsj7Nd4Lf9R1Ll5I8D3g+TaLpwqmbLgfeU1Vv6yOuPiX5eVVt1nccksbB5JMkSdKUJB+lqfX02aoaQxcsjUiSfavqf5K8cL7bq+qNs45plpI8p6oO7TuOVUGSn1XV5n3HIWkcXHYnSZI0par27jsGqUM3b3+u12sUM5bkAVX1ZeAXSR439/aq+kQPYXUuyRKa5cN/dhPNkmJJmglnPkmSJAFJvl5V953ny1qAqqpFPYUm6a+U5KCqelXbzXKuqqqnzTwoSRoRk0+SJEnSSCR564pur6rnzioWSdJ4uOxOkiSplWQN4Kyq2q7vWKSOnDb1+0HAq/oKpC9JHg5sC6w9Gauq1/QXkSQNn8knSZKkVlVdm+TMJJtX1c/6jkdaaFV15OT3JM+fvj4GSd4FrEvTzfK9wJ7Aqb0GJUkjYPJJkiRpWRsD5yQ5FbhiMlhVj+ovJKkTY6y/cZ+q2j7JWVV1UJJDgEEWG5ekVYnJJ0mSpGUd1HcAkjrzx/bnH5LcHvgNsGWP8UjSKJh8kiRJApKsDTwDuDNwNnB4VS3tNyppYc3p5rhukssnNzGOro7HJ7kl8HrgdJp/i/f0GpEkjYDd7iRJkoAkHwOuBr4GPBT4aVU9r9+oJC2EJM8HvgF8Z5JUTnIzYO2quqzP2CRpDJz5JEmS1Nimqu4GkORwLEIsDcmmwFuAv0lyFvBNmmTUyb1GJUkj4cwnSZIkIMnpVbXT8q5LWv0luSmwC3Af4N7t5XdVtU2vgUnSwDnzSZIkqbHDnPo367TXx1ILRxqDdYBFwPrt5UKaGm+SpA4580mSJEnSoCU5DNgWWAKcAnwL+FZV/bbXwCRpJNboOwBJkiRJ6tjmwM2AXwK/AC4AftdnQJI0Js58kiRJkjR4SUIz++k+7WU74FLg5Kp6VZ+xSdLQmXySJEmSNBpJNgV2o0lAPQK4dVXdstegJGngTD5JkiRJGrQkz6VJNu0GXA18Azi5/Xl2VV3bY3iSNHh2u5MkSZI0dFsARwMvqKqLeo5FkkbHmU+SJEmSJEnqjN3uJEmSJEmS1BmTT5IkSZIkSeqMySdJkiRJkiR1xuSTJEkahSSbJjk2yXlJfpjkLUlu2t52zyQnJTk3yQ+SvDfJuu1tD02yOMn329ve0I6/P8mec/7G79ufWyT5Y5IzknwvybuSrNHetlGSq5M8vb3+9qn7TbY5I8me038jyU2TvLmN/bx2Xzad+tuV5JCp6/+S5NXL+bd4+dTfuWbq9+cmOTlJ2vut2Y7fJ8mrk/yivf7dJI9q7zM9PrnccmGeNUmSNAQmnyRJ0uC1yZRPAP9bVVsBWwO3AA5Oclvg48CLq+ouwF2BzwHrJdkOeBuwb1XdFdgO+NFK/tkfVtXdge2BbYDHtON7Ad8C9gGoqme393vYZJv2cvScx/tPYD1g63Yf/hf4xCRRBFwFPC7JhjcUWFUdPPk7wB+n/uZbgZ8CB7R3fQ7w7ar6Znv9Te02ewHvmyTUJuNTl9+txL+PJEkaibX6DkCSJGkGHgBcWVVHAFTVNUleAPwYKODIqjq5va1oWrKT5PXAwVX1g/a2pcA7bswfrqqlSb4J3Lkd2gf4Z+DDSTapql/c0GO0s7D2B7asqmvaxz0iydPafTsBWAocBrwAePmNiXGOFwBfT3Iy8E/APefZp+8nWQrcYKJLkiTJmU+SJGkMtgVOmx6oqsuBn9EkhU6bbyOamU7Lu22ltImj3YGzk2wG3K6qTgWOAp64kg9zZ+BnbczTFtPs28TbgScnWf8vjbeqLgLeDJwM/EdVXTr3PknuBVwLXNIOvWBqyd1X/tK/LUmShsnkkyRJGoPQzHCabzzzjK+M+R5veuxOSc4AvgF8uqo+C+xNk3QC+Cjt0ruVsKL4rxtvk1MfAJ67ko+7PG8H1qyq988Zf0G7T28AntjOEoNll93d/6/825IkaWBcdidJksbgHODx0wNJFgGbAV8EdgaOXc52OwNnznPbb4ANph7vVsCvp26f1Hyatg9w2yRPbq/fPslWVXXeDcR/PnCHJOtV1ZKp8Z2AT82575uB04EjbuAxl6uqrk0yX7LrTVX1hr/0cSVJ0jg580mSJI3BCcC6SZ4KTRc34BDg/TSzePZrl5LR3r5vktsBrwdelmTrdnyNJC9s7/ZV4ImTjnnA3wPLXXKW5C7Azatqk6raoqq2AP6LZjbUClXVFcCRwBvb2Gn3ZV3gy3PueynN7KoD5j6OJElSH0w+SZKkwWuXhz0W2CvJecD/AVcCL6uqX9EkgN6Q5Nwk3wf+H3B5VZ0FPB/4SDv+XWDj9jGPB74GnNYuRdsNePEKwtgH+OScsWNY+aV3L21j/r92H/YCHju19G3aIcy2GPh0zaczkmwxw78tSZJWcZn/eEWSJEmSJEn66znzSZIkSZIkSZ2x4LgkSdKAJXk5zRK9aR+vqoP7iEeSJI2Py+4kSZIkSZLUGZfdSZIkSZIkqTMmnyRJkiRJktQZk0+SJEmSJEnqjMknSZIkSZIkdcbkkyRJkiRJkjrz/wFgWXPDZk1b8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6147" name="Picture 3" descr="C:\Users\Subham Jha\Downloads\credit eda case study\image\download (5).png"/>
          <p:cNvPicPr>
            <a:picLocks noGrp="1" noChangeAspect="1" noChangeArrowheads="1"/>
          </p:cNvPicPr>
          <p:nvPr>
            <p:ph idx="1"/>
          </p:nvPr>
        </p:nvPicPr>
        <p:blipFill>
          <a:blip r:embed="rId3"/>
          <a:srcRect/>
          <a:stretch>
            <a:fillRect/>
          </a:stretch>
        </p:blipFill>
        <p:spPr bwMode="auto">
          <a:xfrm>
            <a:off x="457200" y="1928802"/>
            <a:ext cx="8229600" cy="3714777"/>
          </a:xfrm>
          <a:prstGeom prst="rect">
            <a:avLst/>
          </a:prstGeom>
          <a:noFill/>
        </p:spPr>
      </p:pic>
      <p:sp>
        <p:nvSpPr>
          <p:cNvPr id="5" name="TextBox 4"/>
          <p:cNvSpPr txBox="1"/>
          <p:nvPr/>
        </p:nvSpPr>
        <p:spPr>
          <a:xfrm>
            <a:off x="0" y="5786454"/>
            <a:ext cx="9144000" cy="646331"/>
          </a:xfrm>
          <a:prstGeom prst="rect">
            <a:avLst/>
          </a:prstGeom>
          <a:noFill/>
        </p:spPr>
        <p:txBody>
          <a:bodyPr wrap="square" rtlCol="0">
            <a:spAutoFit/>
          </a:bodyPr>
          <a:lstStyle/>
          <a:p>
            <a:r>
              <a:rPr lang="en-IN" dirty="0" smtClean="0"/>
              <a:t>For the </a:t>
            </a:r>
            <a:r>
              <a:rPr lang="en-IN" dirty="0" err="1" smtClean="0"/>
              <a:t>col</a:t>
            </a:r>
            <a:r>
              <a:rPr lang="en-IN" dirty="0" smtClean="0"/>
              <a:t> 'OCCUPATION_TYPE' which is categorical value we can use the mode value </a:t>
            </a:r>
            <a:r>
              <a:rPr lang="en-IN" dirty="0" err="1" smtClean="0"/>
              <a:t>i.e</a:t>
            </a:r>
            <a:r>
              <a:rPr lang="en-IN" dirty="0" smtClean="0"/>
              <a:t> '</a:t>
            </a:r>
            <a:r>
              <a:rPr lang="en-IN" dirty="0" err="1" smtClean="0"/>
              <a:t>Laborers'</a:t>
            </a:r>
            <a:r>
              <a:rPr lang="en-IN" dirty="0" smtClean="0"/>
              <a:t> to impute for null values.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Target Imbalance</a:t>
            </a:r>
            <a:endParaRPr lang="en-IN" dirty="0"/>
          </a:p>
        </p:txBody>
      </p:sp>
      <p:pic>
        <p:nvPicPr>
          <p:cNvPr id="26626" name="Picture 2" descr="C:\Users\Subham Jha\Downloads\credit eda case study\image\download (6).png"/>
          <p:cNvPicPr>
            <a:picLocks noGrp="1" noChangeAspect="1" noChangeArrowheads="1"/>
          </p:cNvPicPr>
          <p:nvPr>
            <p:ph idx="1"/>
          </p:nvPr>
        </p:nvPicPr>
        <p:blipFill>
          <a:blip r:embed="rId3"/>
          <a:srcRect/>
          <a:stretch>
            <a:fillRect/>
          </a:stretch>
        </p:blipFill>
        <p:spPr bwMode="auto">
          <a:xfrm>
            <a:off x="1359301" y="2294927"/>
            <a:ext cx="6425397" cy="3136508"/>
          </a:xfrm>
          <a:prstGeom prst="rect">
            <a:avLst/>
          </a:prstGeom>
          <a:noFill/>
        </p:spPr>
      </p:pic>
      <p:sp>
        <p:nvSpPr>
          <p:cNvPr id="5" name="TextBox 4"/>
          <p:cNvSpPr txBox="1"/>
          <p:nvPr/>
        </p:nvSpPr>
        <p:spPr>
          <a:xfrm>
            <a:off x="0" y="5429264"/>
            <a:ext cx="9144000" cy="646331"/>
          </a:xfrm>
          <a:prstGeom prst="rect">
            <a:avLst/>
          </a:prstGeom>
          <a:noFill/>
        </p:spPr>
        <p:txBody>
          <a:bodyPr wrap="square" rtlCol="0">
            <a:spAutoFit/>
          </a:bodyPr>
          <a:lstStyle/>
          <a:p>
            <a:r>
              <a:rPr lang="en-IN" dirty="0" smtClean="0"/>
              <a:t>There is imbalance in the target column as target=0 is 92% and target=1 is 8%.</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Univariate</a:t>
            </a:r>
            <a:r>
              <a:rPr lang="en-IN" b="1" dirty="0"/>
              <a:t> Analysis</a:t>
            </a:r>
            <a:br>
              <a:rPr lang="en-IN" b="1" dirty="0"/>
            </a:br>
            <a:endParaRPr lang="en-IN" dirty="0"/>
          </a:p>
        </p:txBody>
      </p:sp>
      <p:pic>
        <p:nvPicPr>
          <p:cNvPr id="27650" name="Picture 2" descr="C:\Users\Subham Jha\Downloads\credit eda case study\image\download (7).png"/>
          <p:cNvPicPr>
            <a:picLocks noGrp="1" noChangeAspect="1" noChangeArrowheads="1"/>
          </p:cNvPicPr>
          <p:nvPr>
            <p:ph idx="1"/>
          </p:nvPr>
        </p:nvPicPr>
        <p:blipFill>
          <a:blip r:embed="rId3"/>
          <a:srcRect/>
          <a:stretch>
            <a:fillRect/>
          </a:stretch>
        </p:blipFill>
        <p:spPr bwMode="auto">
          <a:xfrm>
            <a:off x="457200" y="2150123"/>
            <a:ext cx="8229600" cy="3426116"/>
          </a:xfrm>
          <a:prstGeom prst="rect">
            <a:avLst/>
          </a:prstGeom>
          <a:noFill/>
        </p:spPr>
      </p:pic>
      <p:sp>
        <p:nvSpPr>
          <p:cNvPr id="4" name="TextBox 3"/>
          <p:cNvSpPr txBox="1"/>
          <p:nvPr/>
        </p:nvSpPr>
        <p:spPr>
          <a:xfrm>
            <a:off x="0" y="5715016"/>
            <a:ext cx="9144000" cy="1200329"/>
          </a:xfrm>
          <a:prstGeom prst="rect">
            <a:avLst/>
          </a:prstGeom>
          <a:noFill/>
        </p:spPr>
        <p:txBody>
          <a:bodyPr wrap="square" rtlCol="0">
            <a:spAutoFit/>
          </a:bodyPr>
          <a:lstStyle/>
          <a:p>
            <a:r>
              <a:rPr lang="en-IN" dirty="0" smtClean="0"/>
              <a:t>From the above the count plot we can see that when it comes to non-defaulter or </a:t>
            </a:r>
            <a:r>
              <a:rPr lang="en-IN" dirty="0" err="1" smtClean="0"/>
              <a:t>defaluter</a:t>
            </a:r>
            <a:r>
              <a:rPr lang="en-IN" dirty="0" smtClean="0"/>
              <a:t> females have higher counts compared to males which infers that female are applying to loans </a:t>
            </a:r>
            <a:r>
              <a:rPr lang="en-IN" dirty="0" err="1" smtClean="0"/>
              <a:t>more.Also</a:t>
            </a:r>
            <a:r>
              <a:rPr lang="en-IN" dirty="0" smtClean="0"/>
              <a:t> we can see that the percent of defaulter male is higher compared to non-defaulter male</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1861</Words>
  <Application>Microsoft Office PowerPoint</Application>
  <PresentationFormat>On-screen Show (4:3)</PresentationFormat>
  <Paragraphs>96</Paragraphs>
  <Slides>28</Slides>
  <Notes>27</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Credit EDA Case Study </vt:lpstr>
      <vt:lpstr>Checking Outlier on columns</vt:lpstr>
      <vt:lpstr>Checking Outlier on columns</vt:lpstr>
      <vt:lpstr>Count of name suite type</vt:lpstr>
      <vt:lpstr>Checking Outlier on columns</vt:lpstr>
      <vt:lpstr>Checking Outlier on columns</vt:lpstr>
      <vt:lpstr>Count for occupation_type</vt:lpstr>
      <vt:lpstr>Target Imbalance</vt:lpstr>
      <vt:lpstr>Univariate Analysis </vt:lpstr>
      <vt:lpstr>Slide 10</vt:lpstr>
      <vt:lpstr>Slide 11</vt:lpstr>
      <vt:lpstr>Slide 12</vt:lpstr>
      <vt:lpstr>Slide 13</vt:lpstr>
      <vt:lpstr>Slide 14</vt:lpstr>
      <vt:lpstr>Slide 15</vt:lpstr>
      <vt:lpstr>Slide 16</vt:lpstr>
      <vt:lpstr>Slide 17</vt:lpstr>
      <vt:lpstr>Bivariate analysis </vt:lpstr>
      <vt:lpstr>Slide 19</vt:lpstr>
      <vt:lpstr>Univariate analysis of prev app dataset </vt:lpstr>
      <vt:lpstr>Slide 21</vt:lpstr>
      <vt:lpstr>Slide 22</vt:lpstr>
      <vt:lpstr>Bivariate analysis using pairplot </vt:lpstr>
      <vt:lpstr>Bivariate analysis using boxplot </vt:lpstr>
      <vt:lpstr>Slide 25</vt:lpstr>
      <vt:lpstr>Analysis using stacked bar chart </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Subham Jha</dc:creator>
  <cp:lastModifiedBy>Subham Jha</cp:lastModifiedBy>
  <cp:revision>16</cp:revision>
  <dcterms:created xsi:type="dcterms:W3CDTF">2021-05-01T12:33:41Z</dcterms:created>
  <dcterms:modified xsi:type="dcterms:W3CDTF">2021-05-02T17:52:41Z</dcterms:modified>
</cp:coreProperties>
</file>