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3"/>
  </p:notesMasterIdLst>
  <p:handoutMasterIdLst>
    <p:handoutMasterId r:id="rId24"/>
  </p:handoutMasterIdLst>
  <p:sldIdLst>
    <p:sldId id="256" r:id="rId3"/>
    <p:sldId id="260" r:id="rId4"/>
    <p:sldId id="257" r:id="rId5"/>
    <p:sldId id="259" r:id="rId6"/>
    <p:sldId id="266" r:id="rId7"/>
    <p:sldId id="267" r:id="rId8"/>
    <p:sldId id="262" r:id="rId9"/>
    <p:sldId id="263" r:id="rId10"/>
    <p:sldId id="264" r:id="rId11"/>
    <p:sldId id="265" r:id="rId12"/>
    <p:sldId id="261" r:id="rId13"/>
    <p:sldId id="268" r:id="rId14"/>
    <p:sldId id="270" r:id="rId15"/>
    <p:sldId id="269" r:id="rId16"/>
    <p:sldId id="271" r:id="rId17"/>
    <p:sldId id="272" r:id="rId18"/>
    <p:sldId id="273" r:id="rId19"/>
    <p:sldId id="274" r:id="rId20"/>
    <p:sldId id="275" r:id="rId21"/>
    <p:sldId id="276" r:id="rId22"/>
  </p:sldIdLst>
  <p:sldSz cx="9144000" cy="6858000" type="screen4x3"/>
  <p:notesSz cx="6858000" cy="9144000"/>
  <p:defaultTextStyle>
    <a:defPPr>
      <a:defRPr lang="ru-RU"/>
    </a:defPPr>
    <a:lvl1pPr algn="l" rtl="0" fontAlgn="base">
      <a:spcBef>
        <a:spcPct val="0"/>
      </a:spcBef>
      <a:spcAft>
        <a:spcPct val="0"/>
      </a:spcAft>
      <a:defRPr sz="2000" kern="1200">
        <a:solidFill>
          <a:schemeClr val="bg1"/>
        </a:solidFill>
        <a:latin typeface="Futura LT Book" pitchFamily="2" charset="0"/>
        <a:ea typeface="굴림" charset="-127"/>
        <a:cs typeface="+mn-cs"/>
      </a:defRPr>
    </a:lvl1pPr>
    <a:lvl2pPr marL="457200" algn="l" rtl="0" fontAlgn="base">
      <a:spcBef>
        <a:spcPct val="0"/>
      </a:spcBef>
      <a:spcAft>
        <a:spcPct val="0"/>
      </a:spcAft>
      <a:defRPr sz="2000" kern="1200">
        <a:solidFill>
          <a:schemeClr val="bg1"/>
        </a:solidFill>
        <a:latin typeface="Futura LT Book" pitchFamily="2" charset="0"/>
        <a:ea typeface="굴림" charset="-127"/>
        <a:cs typeface="+mn-cs"/>
      </a:defRPr>
    </a:lvl2pPr>
    <a:lvl3pPr marL="914400" algn="l" rtl="0" fontAlgn="base">
      <a:spcBef>
        <a:spcPct val="0"/>
      </a:spcBef>
      <a:spcAft>
        <a:spcPct val="0"/>
      </a:spcAft>
      <a:defRPr sz="2000" kern="1200">
        <a:solidFill>
          <a:schemeClr val="bg1"/>
        </a:solidFill>
        <a:latin typeface="Futura LT Book" pitchFamily="2" charset="0"/>
        <a:ea typeface="굴림" charset="-127"/>
        <a:cs typeface="+mn-cs"/>
      </a:defRPr>
    </a:lvl3pPr>
    <a:lvl4pPr marL="1371600" algn="l" rtl="0" fontAlgn="base">
      <a:spcBef>
        <a:spcPct val="0"/>
      </a:spcBef>
      <a:spcAft>
        <a:spcPct val="0"/>
      </a:spcAft>
      <a:defRPr sz="2000" kern="1200">
        <a:solidFill>
          <a:schemeClr val="bg1"/>
        </a:solidFill>
        <a:latin typeface="Futura LT Book" pitchFamily="2" charset="0"/>
        <a:ea typeface="굴림" charset="-127"/>
        <a:cs typeface="+mn-cs"/>
      </a:defRPr>
    </a:lvl4pPr>
    <a:lvl5pPr marL="1828800" algn="l" rtl="0" fontAlgn="base">
      <a:spcBef>
        <a:spcPct val="0"/>
      </a:spcBef>
      <a:spcAft>
        <a:spcPct val="0"/>
      </a:spcAft>
      <a:defRPr sz="2000" kern="1200">
        <a:solidFill>
          <a:schemeClr val="bg1"/>
        </a:solidFill>
        <a:latin typeface="Futura LT Book" pitchFamily="2" charset="0"/>
        <a:ea typeface="굴림" charset="-127"/>
        <a:cs typeface="+mn-cs"/>
      </a:defRPr>
    </a:lvl5pPr>
    <a:lvl6pPr marL="2286000" algn="l" defTabSz="914400" rtl="0" eaLnBrk="1" latinLnBrk="0" hangingPunct="1">
      <a:defRPr sz="2000" kern="1200">
        <a:solidFill>
          <a:schemeClr val="bg1"/>
        </a:solidFill>
        <a:latin typeface="Futura LT Book" pitchFamily="2" charset="0"/>
        <a:ea typeface="굴림" charset="-127"/>
        <a:cs typeface="+mn-cs"/>
      </a:defRPr>
    </a:lvl6pPr>
    <a:lvl7pPr marL="2743200" algn="l" defTabSz="914400" rtl="0" eaLnBrk="1" latinLnBrk="0" hangingPunct="1">
      <a:defRPr sz="2000" kern="1200">
        <a:solidFill>
          <a:schemeClr val="bg1"/>
        </a:solidFill>
        <a:latin typeface="Futura LT Book" pitchFamily="2" charset="0"/>
        <a:ea typeface="굴림" charset="-127"/>
        <a:cs typeface="+mn-cs"/>
      </a:defRPr>
    </a:lvl7pPr>
    <a:lvl8pPr marL="3200400" algn="l" defTabSz="914400" rtl="0" eaLnBrk="1" latinLnBrk="0" hangingPunct="1">
      <a:defRPr sz="2000" kern="1200">
        <a:solidFill>
          <a:schemeClr val="bg1"/>
        </a:solidFill>
        <a:latin typeface="Futura LT Book" pitchFamily="2" charset="0"/>
        <a:ea typeface="굴림" charset="-127"/>
        <a:cs typeface="+mn-cs"/>
      </a:defRPr>
    </a:lvl8pPr>
    <a:lvl9pPr marL="3657600" algn="l" defTabSz="914400" rtl="0" eaLnBrk="1" latinLnBrk="0" hangingPunct="1">
      <a:defRPr sz="2000" kern="1200">
        <a:solidFill>
          <a:schemeClr val="bg1"/>
        </a:solidFill>
        <a:latin typeface="Futura LT Book" pitchFamily="2" charset="0"/>
        <a:ea typeface="굴림"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C1C1C"/>
    <a:srgbClr val="FFFFFF"/>
    <a:srgbClr val="FCF1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94648" autoAdjust="0"/>
  </p:normalViewPr>
  <p:slideViewPr>
    <p:cSldViewPr>
      <p:cViewPr>
        <p:scale>
          <a:sx n="56" d="100"/>
          <a:sy n="56" d="100"/>
        </p:scale>
        <p:origin x="1768" y="204"/>
      </p:cViewPr>
      <p:guideLst>
        <p:guide orient="horz" pos="2160"/>
        <p:guide pos="2880"/>
      </p:guideLst>
    </p:cSldViewPr>
  </p:slideViewPr>
  <p:notesTextViewPr>
    <p:cViewPr>
      <p:scale>
        <a:sx n="100" d="100"/>
        <a:sy n="100" d="100"/>
      </p:scale>
      <p:origin x="0" y="0"/>
    </p:cViewPr>
  </p:notesTextViewPr>
  <p:notesViewPr>
    <p:cSldViewPr>
      <p:cViewPr varScale="1">
        <p:scale>
          <a:sx n="106" d="100"/>
          <a:sy n="106" d="100"/>
        </p:scale>
        <p:origin x="-250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9962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B5A6E739-A8EA-4DE0-9FB2-C97E821184A6}" type="slidenum">
              <a:rPr lang="ru-RU"/>
              <a:pPr/>
              <a:t>‹#›</a:t>
            </a:fld>
            <a:endParaRPr lang="ru-RU"/>
          </a:p>
        </p:txBody>
      </p:sp>
    </p:spTree>
    <p:extLst>
      <p:ext uri="{BB962C8B-B14F-4D97-AF65-F5344CB8AC3E}">
        <p14:creationId xmlns:p14="http://schemas.microsoft.com/office/powerpoint/2010/main" val="240760409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4213" y="4006850"/>
            <a:ext cx="7775575" cy="1438275"/>
          </a:xfrm>
          <a:effectLst>
            <a:outerShdw dist="17961" dir="2700000" algn="ctr" rotWithShape="0">
              <a:schemeClr val="bg2"/>
            </a:outerShdw>
          </a:effectLst>
        </p:spPr>
        <p:txBody>
          <a:bodyPr/>
          <a:lstStyle>
            <a:lvl1pPr algn="ctr">
              <a:defRPr sz="3600"/>
            </a:lvl1pPr>
          </a:lstStyle>
          <a:p>
            <a:pPr lvl="0"/>
            <a:r>
              <a:rPr lang="ru-RU" noProof="0"/>
              <a:t>Образец заголовка</a:t>
            </a:r>
          </a:p>
        </p:txBody>
      </p:sp>
      <p:sp>
        <p:nvSpPr>
          <p:cNvPr id="5123" name="Rectangle 3"/>
          <p:cNvSpPr>
            <a:spLocks noGrp="1" noChangeArrowheads="1"/>
          </p:cNvSpPr>
          <p:nvPr>
            <p:ph type="subTitle" idx="1"/>
          </p:nvPr>
        </p:nvSpPr>
        <p:spPr>
          <a:xfrm>
            <a:off x="681038" y="5446713"/>
            <a:ext cx="7781925" cy="503237"/>
          </a:xfrm>
          <a:effectLst>
            <a:outerShdw dist="17961" dir="2700000" algn="ctr" rotWithShape="0">
              <a:schemeClr val="bg2"/>
            </a:outerShdw>
          </a:effectLst>
        </p:spPr>
        <p:txBody>
          <a:bodyPr/>
          <a:lstStyle>
            <a:lvl1pPr marL="0" indent="0" algn="ctr">
              <a:buFontTx/>
              <a:buNone/>
              <a:defRPr>
                <a:latin typeface="Futura LT Book" pitchFamily="2" charset="0"/>
                <a:ea typeface="굴림" charset="-127"/>
              </a:defRPr>
            </a:lvl1pPr>
          </a:lstStyle>
          <a:p>
            <a:pPr lvl="0"/>
            <a:r>
              <a:rPr lang="ru-RU" noProof="0"/>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163545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480175" y="1558925"/>
            <a:ext cx="1908175" cy="50387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755650" y="1558925"/>
            <a:ext cx="5572125" cy="50387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192303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r>
              <a:rPr lang="en-IN" dirty="0"/>
              <a:t>Priti Pallabini Sarangi</a:t>
            </a:r>
            <a:endParaRPr lang="ru-RU" dirty="0"/>
          </a:p>
        </p:txBody>
      </p:sp>
      <p:sp>
        <p:nvSpPr>
          <p:cNvPr id="6" name="Номер слайда 5"/>
          <p:cNvSpPr>
            <a:spLocks noGrp="1"/>
          </p:cNvSpPr>
          <p:nvPr>
            <p:ph type="sldNum" sz="quarter" idx="12"/>
          </p:nvPr>
        </p:nvSpPr>
        <p:spPr/>
        <p:txBody>
          <a:bodyPr/>
          <a:lstStyle>
            <a:lvl1pPr>
              <a:defRPr/>
            </a:lvl1pPr>
          </a:lstStyle>
          <a:p>
            <a:fld id="{29F783FF-DC6F-4A48-B3FC-2ADAD67EB46A}" type="slidenum">
              <a:rPr lang="ru-RU"/>
              <a:pPr/>
              <a:t>‹#›</a:t>
            </a:fld>
            <a:endParaRPr lang="ru-RU"/>
          </a:p>
        </p:txBody>
      </p:sp>
    </p:spTree>
    <p:extLst>
      <p:ext uri="{BB962C8B-B14F-4D97-AF65-F5344CB8AC3E}">
        <p14:creationId xmlns:p14="http://schemas.microsoft.com/office/powerpoint/2010/main" val="1924363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r>
              <a:rPr lang="en-IN" dirty="0"/>
              <a:t>Priti Pallabini Sarangi</a:t>
            </a:r>
            <a:endParaRPr lang="ru-RU" dirty="0"/>
          </a:p>
        </p:txBody>
      </p:sp>
      <p:sp>
        <p:nvSpPr>
          <p:cNvPr id="6" name="Номер слайда 5"/>
          <p:cNvSpPr>
            <a:spLocks noGrp="1"/>
          </p:cNvSpPr>
          <p:nvPr>
            <p:ph type="sldNum" sz="quarter" idx="12"/>
          </p:nvPr>
        </p:nvSpPr>
        <p:spPr/>
        <p:txBody>
          <a:bodyPr/>
          <a:lstStyle>
            <a:lvl1pPr>
              <a:defRPr/>
            </a:lvl1pPr>
          </a:lstStyle>
          <a:p>
            <a:fld id="{C084966B-6B23-44AA-8EB7-9752EEFF9BAB}" type="slidenum">
              <a:rPr lang="ru-RU"/>
              <a:pPr/>
              <a:t>‹#›</a:t>
            </a:fld>
            <a:endParaRPr lang="ru-RU"/>
          </a:p>
        </p:txBody>
      </p:sp>
    </p:spTree>
    <p:extLst>
      <p:ext uri="{BB962C8B-B14F-4D97-AF65-F5344CB8AC3E}">
        <p14:creationId xmlns:p14="http://schemas.microsoft.com/office/powerpoint/2010/main" val="1438426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r>
              <a:rPr lang="en-IN" dirty="0"/>
              <a:t>Priti Pallabini Sarangi</a:t>
            </a:r>
            <a:endParaRPr lang="ru-RU" dirty="0"/>
          </a:p>
        </p:txBody>
      </p:sp>
      <p:sp>
        <p:nvSpPr>
          <p:cNvPr id="6" name="Номер слайда 5"/>
          <p:cNvSpPr>
            <a:spLocks noGrp="1"/>
          </p:cNvSpPr>
          <p:nvPr>
            <p:ph type="sldNum" sz="quarter" idx="12"/>
          </p:nvPr>
        </p:nvSpPr>
        <p:spPr/>
        <p:txBody>
          <a:bodyPr/>
          <a:lstStyle>
            <a:lvl1pPr>
              <a:defRPr/>
            </a:lvl1pPr>
          </a:lstStyle>
          <a:p>
            <a:fld id="{580C6DCE-3F49-44FE-8012-896B905C6174}" type="slidenum">
              <a:rPr lang="ru-RU"/>
              <a:pPr/>
              <a:t>‹#›</a:t>
            </a:fld>
            <a:endParaRPr lang="ru-RU"/>
          </a:p>
        </p:txBody>
      </p:sp>
    </p:spTree>
    <p:extLst>
      <p:ext uri="{BB962C8B-B14F-4D97-AF65-F5344CB8AC3E}">
        <p14:creationId xmlns:p14="http://schemas.microsoft.com/office/powerpoint/2010/main" val="3199425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r>
              <a:rPr lang="en-IN" dirty="0"/>
              <a:t>Priti Pallabini Sarangi</a:t>
            </a:r>
            <a:endParaRPr lang="ru-RU" dirty="0"/>
          </a:p>
        </p:txBody>
      </p:sp>
      <p:sp>
        <p:nvSpPr>
          <p:cNvPr id="7" name="Номер слайда 6"/>
          <p:cNvSpPr>
            <a:spLocks noGrp="1"/>
          </p:cNvSpPr>
          <p:nvPr>
            <p:ph type="sldNum" sz="quarter" idx="12"/>
          </p:nvPr>
        </p:nvSpPr>
        <p:spPr/>
        <p:txBody>
          <a:bodyPr/>
          <a:lstStyle>
            <a:lvl1pPr>
              <a:defRPr/>
            </a:lvl1pPr>
          </a:lstStyle>
          <a:p>
            <a:fld id="{94E4EF0B-E115-4474-8131-9FFF0BDB0C3A}" type="slidenum">
              <a:rPr lang="ru-RU"/>
              <a:pPr/>
              <a:t>‹#›</a:t>
            </a:fld>
            <a:endParaRPr lang="ru-RU"/>
          </a:p>
        </p:txBody>
      </p:sp>
    </p:spTree>
    <p:extLst>
      <p:ext uri="{BB962C8B-B14F-4D97-AF65-F5344CB8AC3E}">
        <p14:creationId xmlns:p14="http://schemas.microsoft.com/office/powerpoint/2010/main" val="151217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r>
              <a:rPr lang="en-IN" dirty="0"/>
              <a:t>Priti Pallabini Sarangi</a:t>
            </a:r>
            <a:endParaRPr lang="ru-RU" dirty="0"/>
          </a:p>
        </p:txBody>
      </p:sp>
      <p:sp>
        <p:nvSpPr>
          <p:cNvPr id="9" name="Номер слайда 8"/>
          <p:cNvSpPr>
            <a:spLocks noGrp="1"/>
          </p:cNvSpPr>
          <p:nvPr>
            <p:ph type="sldNum" sz="quarter" idx="12"/>
          </p:nvPr>
        </p:nvSpPr>
        <p:spPr/>
        <p:txBody>
          <a:bodyPr/>
          <a:lstStyle>
            <a:lvl1pPr>
              <a:defRPr/>
            </a:lvl1pPr>
          </a:lstStyle>
          <a:p>
            <a:fld id="{105F0345-BE7F-4549-8E81-3BE4BDBCEFDC}" type="slidenum">
              <a:rPr lang="ru-RU"/>
              <a:pPr/>
              <a:t>‹#›</a:t>
            </a:fld>
            <a:endParaRPr lang="ru-RU"/>
          </a:p>
        </p:txBody>
      </p:sp>
    </p:spTree>
    <p:extLst>
      <p:ext uri="{BB962C8B-B14F-4D97-AF65-F5344CB8AC3E}">
        <p14:creationId xmlns:p14="http://schemas.microsoft.com/office/powerpoint/2010/main" val="1689808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r>
              <a:rPr lang="en-IN" dirty="0"/>
              <a:t>Priti Pallabini Sarangi</a:t>
            </a:r>
            <a:endParaRPr lang="ru-RU" dirty="0"/>
          </a:p>
        </p:txBody>
      </p:sp>
      <p:sp>
        <p:nvSpPr>
          <p:cNvPr id="5" name="Номер слайда 4"/>
          <p:cNvSpPr>
            <a:spLocks noGrp="1"/>
          </p:cNvSpPr>
          <p:nvPr>
            <p:ph type="sldNum" sz="quarter" idx="12"/>
          </p:nvPr>
        </p:nvSpPr>
        <p:spPr/>
        <p:txBody>
          <a:bodyPr/>
          <a:lstStyle>
            <a:lvl1pPr>
              <a:defRPr/>
            </a:lvl1pPr>
          </a:lstStyle>
          <a:p>
            <a:fld id="{BB69FDAD-6941-44EE-AD2A-815072549833}" type="slidenum">
              <a:rPr lang="ru-RU"/>
              <a:pPr/>
              <a:t>‹#›</a:t>
            </a:fld>
            <a:endParaRPr lang="ru-RU"/>
          </a:p>
        </p:txBody>
      </p:sp>
    </p:spTree>
    <p:extLst>
      <p:ext uri="{BB962C8B-B14F-4D97-AF65-F5344CB8AC3E}">
        <p14:creationId xmlns:p14="http://schemas.microsoft.com/office/powerpoint/2010/main" val="504613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r>
              <a:rPr lang="en-IN" dirty="0"/>
              <a:t>Priti Pallabini Sarangi</a:t>
            </a:r>
            <a:endParaRPr lang="ru-RU" dirty="0"/>
          </a:p>
        </p:txBody>
      </p:sp>
      <p:sp>
        <p:nvSpPr>
          <p:cNvPr id="4" name="Номер слайда 3"/>
          <p:cNvSpPr>
            <a:spLocks noGrp="1"/>
          </p:cNvSpPr>
          <p:nvPr>
            <p:ph type="sldNum" sz="quarter" idx="12"/>
          </p:nvPr>
        </p:nvSpPr>
        <p:spPr/>
        <p:txBody>
          <a:bodyPr/>
          <a:lstStyle>
            <a:lvl1pPr>
              <a:defRPr/>
            </a:lvl1pPr>
          </a:lstStyle>
          <a:p>
            <a:fld id="{DEAAF243-4299-481E-AA56-3AA2C806936A}" type="slidenum">
              <a:rPr lang="ru-RU"/>
              <a:pPr/>
              <a:t>‹#›</a:t>
            </a:fld>
            <a:endParaRPr lang="ru-RU"/>
          </a:p>
        </p:txBody>
      </p:sp>
    </p:spTree>
    <p:extLst>
      <p:ext uri="{BB962C8B-B14F-4D97-AF65-F5344CB8AC3E}">
        <p14:creationId xmlns:p14="http://schemas.microsoft.com/office/powerpoint/2010/main" val="384845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r>
              <a:rPr lang="en-IN" dirty="0"/>
              <a:t>Priti Pallabini Sarangi</a:t>
            </a:r>
            <a:endParaRPr lang="ru-RU" dirty="0"/>
          </a:p>
        </p:txBody>
      </p:sp>
      <p:sp>
        <p:nvSpPr>
          <p:cNvPr id="7" name="Номер слайда 6"/>
          <p:cNvSpPr>
            <a:spLocks noGrp="1"/>
          </p:cNvSpPr>
          <p:nvPr>
            <p:ph type="sldNum" sz="quarter" idx="12"/>
          </p:nvPr>
        </p:nvSpPr>
        <p:spPr/>
        <p:txBody>
          <a:bodyPr/>
          <a:lstStyle>
            <a:lvl1pPr>
              <a:defRPr/>
            </a:lvl1pPr>
          </a:lstStyle>
          <a:p>
            <a:fld id="{D5362EA5-3BE8-4F1C-8D1D-96248D485899}" type="slidenum">
              <a:rPr lang="ru-RU"/>
              <a:pPr/>
              <a:t>‹#›</a:t>
            </a:fld>
            <a:endParaRPr lang="ru-RU"/>
          </a:p>
        </p:txBody>
      </p:sp>
    </p:spTree>
    <p:extLst>
      <p:ext uri="{BB962C8B-B14F-4D97-AF65-F5344CB8AC3E}">
        <p14:creationId xmlns:p14="http://schemas.microsoft.com/office/powerpoint/2010/main" val="22038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4100069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r>
              <a:rPr lang="en-IN" dirty="0"/>
              <a:t>Priti Pallabini Sarangi</a:t>
            </a:r>
            <a:endParaRPr lang="ru-RU" dirty="0"/>
          </a:p>
        </p:txBody>
      </p:sp>
      <p:sp>
        <p:nvSpPr>
          <p:cNvPr id="7" name="Номер слайда 6"/>
          <p:cNvSpPr>
            <a:spLocks noGrp="1"/>
          </p:cNvSpPr>
          <p:nvPr>
            <p:ph type="sldNum" sz="quarter" idx="12"/>
          </p:nvPr>
        </p:nvSpPr>
        <p:spPr/>
        <p:txBody>
          <a:bodyPr/>
          <a:lstStyle>
            <a:lvl1pPr>
              <a:defRPr/>
            </a:lvl1pPr>
          </a:lstStyle>
          <a:p>
            <a:fld id="{3FEC04A0-F774-4235-89ED-E97D9E7F6FA0}" type="slidenum">
              <a:rPr lang="ru-RU"/>
              <a:pPr/>
              <a:t>‹#›</a:t>
            </a:fld>
            <a:endParaRPr lang="ru-RU"/>
          </a:p>
        </p:txBody>
      </p:sp>
    </p:spTree>
    <p:extLst>
      <p:ext uri="{BB962C8B-B14F-4D97-AF65-F5344CB8AC3E}">
        <p14:creationId xmlns:p14="http://schemas.microsoft.com/office/powerpoint/2010/main" val="3771600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r>
              <a:rPr lang="en-IN" dirty="0"/>
              <a:t>Priti Pallabini Sarangi</a:t>
            </a:r>
            <a:endParaRPr lang="ru-RU" dirty="0"/>
          </a:p>
        </p:txBody>
      </p:sp>
      <p:sp>
        <p:nvSpPr>
          <p:cNvPr id="6" name="Номер слайда 5"/>
          <p:cNvSpPr>
            <a:spLocks noGrp="1"/>
          </p:cNvSpPr>
          <p:nvPr>
            <p:ph type="sldNum" sz="quarter" idx="12"/>
          </p:nvPr>
        </p:nvSpPr>
        <p:spPr/>
        <p:txBody>
          <a:bodyPr/>
          <a:lstStyle>
            <a:lvl1pPr>
              <a:defRPr/>
            </a:lvl1pPr>
          </a:lstStyle>
          <a:p>
            <a:fld id="{E1ACB7BD-918D-4494-A0C6-0879ACC07C46}" type="slidenum">
              <a:rPr lang="ru-RU"/>
              <a:pPr/>
              <a:t>‹#›</a:t>
            </a:fld>
            <a:endParaRPr lang="ru-RU"/>
          </a:p>
        </p:txBody>
      </p:sp>
    </p:spTree>
    <p:extLst>
      <p:ext uri="{BB962C8B-B14F-4D97-AF65-F5344CB8AC3E}">
        <p14:creationId xmlns:p14="http://schemas.microsoft.com/office/powerpoint/2010/main" val="29475825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r>
              <a:rPr lang="en-IN" dirty="0"/>
              <a:t>Priti Pallabini Sarangi</a:t>
            </a:r>
            <a:endParaRPr lang="ru-RU" dirty="0"/>
          </a:p>
        </p:txBody>
      </p:sp>
      <p:sp>
        <p:nvSpPr>
          <p:cNvPr id="6" name="Номер слайда 5"/>
          <p:cNvSpPr>
            <a:spLocks noGrp="1"/>
          </p:cNvSpPr>
          <p:nvPr>
            <p:ph type="sldNum" sz="quarter" idx="12"/>
          </p:nvPr>
        </p:nvSpPr>
        <p:spPr/>
        <p:txBody>
          <a:bodyPr/>
          <a:lstStyle>
            <a:lvl1pPr>
              <a:defRPr/>
            </a:lvl1pPr>
          </a:lstStyle>
          <a:p>
            <a:fld id="{2DD9A7E9-36B4-4821-AF9E-C237A8F8CE37}" type="slidenum">
              <a:rPr lang="ru-RU"/>
              <a:pPr/>
              <a:t>‹#›</a:t>
            </a:fld>
            <a:endParaRPr lang="ru-RU"/>
          </a:p>
        </p:txBody>
      </p:sp>
    </p:spTree>
    <p:extLst>
      <p:ext uri="{BB962C8B-B14F-4D97-AF65-F5344CB8AC3E}">
        <p14:creationId xmlns:p14="http://schemas.microsoft.com/office/powerpoint/2010/main" val="146527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extLst>
      <p:ext uri="{BB962C8B-B14F-4D97-AF65-F5344CB8AC3E}">
        <p14:creationId xmlns:p14="http://schemas.microsoft.com/office/powerpoint/2010/main" val="1211341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755650" y="2422525"/>
            <a:ext cx="3740150" cy="4175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2422525"/>
            <a:ext cx="3740150" cy="4175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186636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31406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extLst>
      <p:ext uri="{BB962C8B-B14F-4D97-AF65-F5344CB8AC3E}">
        <p14:creationId xmlns:p14="http://schemas.microsoft.com/office/powerpoint/2010/main" val="32360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38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413574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2268406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1558925"/>
            <a:ext cx="7632700"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1027" name="Rectangle 3"/>
          <p:cNvSpPr>
            <a:spLocks noGrp="1" noChangeArrowheads="1"/>
          </p:cNvSpPr>
          <p:nvPr>
            <p:ph type="body" idx="1"/>
          </p:nvPr>
        </p:nvSpPr>
        <p:spPr bwMode="auto">
          <a:xfrm>
            <a:off x="755650" y="2422525"/>
            <a:ext cx="7632700" cy="417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dt="0"/>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Futura LT Book" pitchFamily="2" charset="0"/>
          <a:ea typeface="굴림" charset="-127"/>
        </a:defRPr>
      </a:lvl2pPr>
      <a:lvl3pPr algn="l" rtl="0" eaLnBrk="1" fontAlgn="base" hangingPunct="1">
        <a:spcBef>
          <a:spcPct val="0"/>
        </a:spcBef>
        <a:spcAft>
          <a:spcPct val="0"/>
        </a:spcAft>
        <a:defRPr sz="3200">
          <a:solidFill>
            <a:schemeClr val="bg1"/>
          </a:solidFill>
          <a:latin typeface="Futura LT Book" pitchFamily="2" charset="0"/>
          <a:ea typeface="굴림" charset="-127"/>
        </a:defRPr>
      </a:lvl3pPr>
      <a:lvl4pPr algn="l" rtl="0" eaLnBrk="1" fontAlgn="base" hangingPunct="1">
        <a:spcBef>
          <a:spcPct val="0"/>
        </a:spcBef>
        <a:spcAft>
          <a:spcPct val="0"/>
        </a:spcAft>
        <a:defRPr sz="3200">
          <a:solidFill>
            <a:schemeClr val="bg1"/>
          </a:solidFill>
          <a:latin typeface="Futura LT Book" pitchFamily="2" charset="0"/>
          <a:ea typeface="굴림" charset="-127"/>
        </a:defRPr>
      </a:lvl4pPr>
      <a:lvl5pPr algn="l" rtl="0" eaLnBrk="1" fontAlgn="base" hangingPunct="1">
        <a:spcBef>
          <a:spcPct val="0"/>
        </a:spcBef>
        <a:spcAft>
          <a:spcPct val="0"/>
        </a:spcAft>
        <a:defRPr sz="3200">
          <a:solidFill>
            <a:schemeClr val="bg1"/>
          </a:solidFill>
          <a:latin typeface="Futura LT Book" pitchFamily="2" charset="0"/>
          <a:ea typeface="굴림" charset="-127"/>
        </a:defRPr>
      </a:lvl5pPr>
      <a:lvl6pPr marL="457200" algn="l" rtl="0" eaLnBrk="1" fontAlgn="base" hangingPunct="1">
        <a:spcBef>
          <a:spcPct val="0"/>
        </a:spcBef>
        <a:spcAft>
          <a:spcPct val="0"/>
        </a:spcAft>
        <a:defRPr sz="3200">
          <a:solidFill>
            <a:schemeClr val="bg1"/>
          </a:solidFill>
          <a:latin typeface="Futura LT Book" pitchFamily="2" charset="0"/>
          <a:ea typeface="굴림" charset="-127"/>
        </a:defRPr>
      </a:lvl6pPr>
      <a:lvl7pPr marL="914400" algn="l" rtl="0" eaLnBrk="1" fontAlgn="base" hangingPunct="1">
        <a:spcBef>
          <a:spcPct val="0"/>
        </a:spcBef>
        <a:spcAft>
          <a:spcPct val="0"/>
        </a:spcAft>
        <a:defRPr sz="3200">
          <a:solidFill>
            <a:schemeClr val="bg1"/>
          </a:solidFill>
          <a:latin typeface="Futura LT Book" pitchFamily="2" charset="0"/>
          <a:ea typeface="굴림" charset="-127"/>
        </a:defRPr>
      </a:lvl7pPr>
      <a:lvl8pPr marL="1371600" algn="l" rtl="0" eaLnBrk="1" fontAlgn="base" hangingPunct="1">
        <a:spcBef>
          <a:spcPct val="0"/>
        </a:spcBef>
        <a:spcAft>
          <a:spcPct val="0"/>
        </a:spcAft>
        <a:defRPr sz="3200">
          <a:solidFill>
            <a:schemeClr val="bg1"/>
          </a:solidFill>
          <a:latin typeface="Futura LT Book" pitchFamily="2" charset="0"/>
          <a:ea typeface="굴림" charset="-127"/>
        </a:defRPr>
      </a:lvl8pPr>
      <a:lvl9pPr marL="1828800" algn="l" rtl="0" eaLnBrk="1" fontAlgn="base" hangingPunct="1">
        <a:spcBef>
          <a:spcPct val="0"/>
        </a:spcBef>
        <a:spcAft>
          <a:spcPct val="0"/>
        </a:spcAft>
        <a:defRPr sz="3200">
          <a:solidFill>
            <a:schemeClr val="bg1"/>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r>
              <a:rPr lang="en-IN" dirty="0"/>
              <a:t>Priti Pallabini Sarangi</a:t>
            </a:r>
            <a:endParaRPr lang="ru-RU" dirty="0"/>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2C303F83-767D-40FC-A8E6-1550255EDF3B}"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fontAlgn="base">
        <a:spcBef>
          <a:spcPct val="0"/>
        </a:spcBef>
        <a:spcAft>
          <a:spcPct val="0"/>
        </a:spcAft>
        <a:defRPr sz="3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ahmedlahlou/accidents-in-france-from-2005-to-2016"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251520" y="3573016"/>
            <a:ext cx="8497316" cy="1152525"/>
          </a:xfrm>
        </p:spPr>
        <p:txBody>
          <a:bodyPr/>
          <a:lstStyle/>
          <a:p>
            <a:r>
              <a:rPr lang="en-US" sz="4800" b="1" dirty="0">
                <a:latin typeface="Arial" panose="020B0604020202020204" pitchFamily="34" charset="0"/>
                <a:cs typeface="Arial" panose="020B0604020202020204" pitchFamily="34" charset="0"/>
              </a:rPr>
              <a:t>Predicting Traffic Accident Severity</a:t>
            </a:r>
          </a:p>
        </p:txBody>
      </p:sp>
      <p:sp>
        <p:nvSpPr>
          <p:cNvPr id="34835" name="Rectangle 19"/>
          <p:cNvSpPr>
            <a:spLocks noGrp="1" noChangeArrowheads="1"/>
          </p:cNvSpPr>
          <p:nvPr>
            <p:ph type="subTitle" idx="1"/>
          </p:nvPr>
        </p:nvSpPr>
        <p:spPr>
          <a:xfrm>
            <a:off x="-252536" y="4941168"/>
            <a:ext cx="9865095" cy="648072"/>
          </a:xfrm>
          <a:noFill/>
          <a:ln/>
        </p:spPr>
        <p:txBody>
          <a:bodyPr/>
          <a:lstStyle/>
          <a:p>
            <a:r>
              <a:rPr lang="en-US" sz="2800" b="1" dirty="0"/>
              <a:t>Applied Data Science Caption</a:t>
            </a:r>
          </a:p>
          <a:p>
            <a:endParaRPr lang="en-US" dirty="0"/>
          </a:p>
          <a:p>
            <a:r>
              <a:rPr lang="en-US" dirty="0"/>
              <a:t>					              </a:t>
            </a:r>
          </a:p>
          <a:p>
            <a:r>
              <a:rPr lang="en-US" b="1" dirty="0"/>
              <a:t>                                                                                     Priti Pallabini Sarangi</a:t>
            </a:r>
            <a:endParaRPr lang="ru-RU"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D3AC21-344A-4AEA-91FE-875A35EE3DBB}"/>
              </a:ext>
            </a:extLst>
          </p:cNvPr>
          <p:cNvPicPr/>
          <p:nvPr/>
        </p:nvPicPr>
        <p:blipFill rotWithShape="1">
          <a:blip r:embed="rId2"/>
          <a:srcRect l="6689" t="16408" r="7473" b="14583"/>
          <a:stretch/>
        </p:blipFill>
        <p:spPr>
          <a:xfrm>
            <a:off x="0" y="1484784"/>
            <a:ext cx="9144000" cy="5373216"/>
          </a:xfrm>
          <a:prstGeom prst="rect">
            <a:avLst/>
          </a:prstGeom>
        </p:spPr>
      </p:pic>
      <p:sp>
        <p:nvSpPr>
          <p:cNvPr id="14" name="Rectangle 13">
            <a:extLst>
              <a:ext uri="{FF2B5EF4-FFF2-40B4-BE49-F238E27FC236}">
                <a16:creationId xmlns:a16="http://schemas.microsoft.com/office/drawing/2014/main" id="{B89123BC-235C-4BDC-A8E9-80537B4F7137}"/>
              </a:ext>
            </a:extLst>
          </p:cNvPr>
          <p:cNvSpPr/>
          <p:nvPr/>
        </p:nvSpPr>
        <p:spPr>
          <a:xfrm>
            <a:off x="395536" y="5733256"/>
            <a:ext cx="8907741" cy="275738"/>
          </a:xfrm>
          <a:prstGeom prst="rect">
            <a:avLst/>
          </a:prstGeom>
          <a:ln>
            <a:noFill/>
          </a:ln>
        </p:spPr>
        <p:txBody>
          <a:bodyPr vert="horz" lIns="0" tIns="0" rIns="0" bIns="0" rtlCol="0">
            <a:noAutofit/>
          </a:bodyPr>
          <a:lstStyle/>
          <a:p>
            <a:pPr indent="-6350" algn="l">
              <a:lnSpc>
                <a:spcPct val="107000"/>
              </a:lnSpc>
              <a:spcAft>
                <a:spcPts val="800"/>
              </a:spcAft>
            </a:pPr>
            <a:r>
              <a:rPr lang="en-IN" sz="1600" b="1" dirty="0">
                <a:solidFill>
                  <a:schemeClr val="accent4"/>
                </a:solidFill>
                <a:effectLst/>
                <a:latin typeface="Arial" panose="020B0604020202020204" pitchFamily="34" charset="0"/>
                <a:ea typeface="Arial" panose="020B0604020202020204" pitchFamily="34" charset="0"/>
              </a:rPr>
              <a:t>Spikes:</a:t>
            </a:r>
          </a:p>
          <a:p>
            <a:pPr indent="-6350">
              <a:lnSpc>
                <a:spcPct val="107000"/>
              </a:lnSpc>
              <a:spcAft>
                <a:spcPts val="800"/>
              </a:spcAft>
            </a:pPr>
            <a:r>
              <a:rPr lang="en-IN" sz="1600" dirty="0">
                <a:solidFill>
                  <a:srgbClr val="4F5D66"/>
                </a:solidFill>
                <a:latin typeface="Arial" panose="020B0604020202020204" pitchFamily="34" charset="0"/>
                <a:ea typeface="Arial" panose="020B0604020202020204" pitchFamily="34" charset="0"/>
              </a:rPr>
              <a:t>8</a:t>
            </a:r>
            <a:r>
              <a:rPr lang="en-IN" sz="1600" dirty="0">
                <a:solidFill>
                  <a:srgbClr val="4F5D66"/>
                </a:solidFill>
                <a:effectLst/>
                <a:latin typeface="Arial" panose="020B0604020202020204" pitchFamily="34" charset="0"/>
                <a:ea typeface="Arial" panose="020B0604020202020204" pitchFamily="34" charset="0"/>
              </a:rPr>
              <a:t>am: people go to work</a:t>
            </a:r>
            <a:endParaRPr lang="en-IN" sz="1600" dirty="0">
              <a:solidFill>
                <a:srgbClr val="000000"/>
              </a:solidFill>
              <a:effectLst/>
              <a:latin typeface="Arial" panose="020B0604020202020204" pitchFamily="34" charset="0"/>
              <a:ea typeface="Arial" panose="020B0604020202020204" pitchFamily="34" charset="0"/>
            </a:endParaRPr>
          </a:p>
          <a:p>
            <a:pPr indent="-6350">
              <a:lnSpc>
                <a:spcPct val="107000"/>
              </a:lnSpc>
              <a:spcAft>
                <a:spcPts val="800"/>
              </a:spcAft>
            </a:pPr>
            <a:r>
              <a:rPr lang="en-IN" sz="1600" dirty="0">
                <a:solidFill>
                  <a:srgbClr val="4F5D66"/>
                </a:solidFill>
                <a:effectLst/>
                <a:latin typeface="Arial" panose="020B0604020202020204" pitchFamily="34" charset="0"/>
                <a:ea typeface="Arial" panose="020B0604020202020204" pitchFamily="34" charset="0"/>
              </a:rPr>
              <a:t>5-6pm: people return home.</a:t>
            </a:r>
            <a:endParaRPr lang="en-IN" sz="1600" dirty="0">
              <a:solidFill>
                <a:srgbClr val="000000"/>
              </a:solidFill>
              <a:effectLst/>
              <a:latin typeface="Arial" panose="020B0604020202020204" pitchFamily="34" charset="0"/>
              <a:ea typeface="Arial" panose="020B0604020202020204" pitchFamily="34" charset="0"/>
            </a:endParaRPr>
          </a:p>
          <a:p>
            <a:pPr indent="-6350" algn="l">
              <a:lnSpc>
                <a:spcPct val="107000"/>
              </a:lnSpc>
              <a:spcAft>
                <a:spcPts val="800"/>
              </a:spcAft>
            </a:pPr>
            <a:r>
              <a:rPr lang="en-IN" sz="1600" dirty="0">
                <a:solidFill>
                  <a:schemeClr val="accent4"/>
                </a:solidFill>
                <a:effectLst/>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854960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DC9F-D63A-41A6-9432-2682461A7C3F}"/>
              </a:ext>
            </a:extLst>
          </p:cNvPr>
          <p:cNvSpPr>
            <a:spLocks noGrp="1"/>
          </p:cNvSpPr>
          <p:nvPr>
            <p:ph type="title"/>
          </p:nvPr>
        </p:nvSpPr>
        <p:spPr/>
        <p:txBody>
          <a:bodyPr/>
          <a:lstStyle/>
          <a:p>
            <a:r>
              <a:rPr lang="en-IN" sz="4400" b="1" dirty="0"/>
              <a:t>Classification Model</a:t>
            </a:r>
          </a:p>
        </p:txBody>
      </p:sp>
      <p:sp>
        <p:nvSpPr>
          <p:cNvPr id="50" name="Rectangle 49">
            <a:extLst>
              <a:ext uri="{FF2B5EF4-FFF2-40B4-BE49-F238E27FC236}">
                <a16:creationId xmlns:a16="http://schemas.microsoft.com/office/drawing/2014/main" id="{B35FD553-E83D-44C5-A20A-ED9A6E15542E}"/>
              </a:ext>
            </a:extLst>
          </p:cNvPr>
          <p:cNvSpPr/>
          <p:nvPr/>
        </p:nvSpPr>
        <p:spPr>
          <a:xfrm>
            <a:off x="2051721" y="1628800"/>
            <a:ext cx="6623968" cy="4320480"/>
          </a:xfrm>
          <a:prstGeom prst="rect">
            <a:avLst/>
          </a:prstGeom>
          <a:ln>
            <a:noFill/>
          </a:ln>
        </p:spPr>
        <p:txBody>
          <a:bodyPr vert="horz" lIns="0" tIns="0" rIns="0" bIns="0" rtlCol="0">
            <a:noAutofit/>
          </a:bodyPr>
          <a:lstStyle/>
          <a:p>
            <a:pPr indent="-6350" algn="l">
              <a:lnSpc>
                <a:spcPct val="107000"/>
              </a:lnSpc>
              <a:spcAft>
                <a:spcPts val="800"/>
              </a:spcAft>
            </a:pPr>
            <a:r>
              <a:rPr lang="en-IN" sz="2400" b="1" u="sng" dirty="0">
                <a:solidFill>
                  <a:srgbClr val="4F5D66"/>
                </a:solidFill>
                <a:effectLst/>
                <a:latin typeface="Arial" panose="020B0604020202020204" pitchFamily="34" charset="0"/>
                <a:ea typeface="Arial" panose="020B0604020202020204" pitchFamily="34" charset="0"/>
              </a:rPr>
              <a:t>Random </a:t>
            </a:r>
            <a:r>
              <a:rPr lang="en-IN" sz="2400" b="1" u="sng" dirty="0" err="1">
                <a:solidFill>
                  <a:srgbClr val="4F5D66"/>
                </a:solidFill>
                <a:effectLst/>
                <a:latin typeface="Arial" panose="020B0604020202020204" pitchFamily="34" charset="0"/>
                <a:ea typeface="Arial" panose="020B0604020202020204" pitchFamily="34" charset="0"/>
              </a:rPr>
              <a:t>Forcast</a:t>
            </a:r>
            <a:r>
              <a:rPr lang="en-IN" sz="2400" b="1" u="sng" dirty="0">
                <a:solidFill>
                  <a:srgbClr val="4F5D66"/>
                </a:solidFill>
                <a:effectLst/>
                <a:latin typeface="Arial" panose="020B0604020202020204" pitchFamily="34" charset="0"/>
                <a:ea typeface="Arial" panose="020B0604020202020204" pitchFamily="34" charset="0"/>
              </a:rPr>
              <a:t>: </a:t>
            </a:r>
            <a:endParaRPr lang="en-IN" sz="1800" b="1" u="sng" dirty="0">
              <a:solidFill>
                <a:srgbClr val="000000"/>
              </a:solidFill>
              <a:effectLst/>
              <a:latin typeface="Arial" panose="020B0604020202020204" pitchFamily="34" charset="0"/>
              <a:ea typeface="Arial" panose="020B0604020202020204" pitchFamily="34" charset="0"/>
            </a:endParaRPr>
          </a:p>
          <a:p>
            <a:pPr indent="-6350" algn="l">
              <a:lnSpc>
                <a:spcPct val="107000"/>
              </a:lnSpc>
              <a:spcAft>
                <a:spcPts val="800"/>
              </a:spcAft>
            </a:pPr>
            <a:r>
              <a:rPr lang="en-IN" sz="2400" dirty="0">
                <a:solidFill>
                  <a:srgbClr val="4F5D66"/>
                </a:solidFill>
                <a:effectLst/>
                <a:latin typeface="Arial" panose="020B0604020202020204" pitchFamily="34" charset="0"/>
                <a:ea typeface="Arial" panose="020B0604020202020204" pitchFamily="34" charset="0"/>
              </a:rPr>
              <a:t>10 decision trees maximum depth of 12 </a:t>
            </a:r>
            <a:r>
              <a:rPr lang="en-IN" sz="1800" dirty="0">
                <a:solidFill>
                  <a:srgbClr val="4F5D66"/>
                </a:solidFill>
                <a:effectLst/>
                <a:latin typeface="Arial" panose="020B0604020202020204" pitchFamily="34" charset="0"/>
                <a:ea typeface="Arial" panose="020B0604020202020204" pitchFamily="34" charset="0"/>
              </a:rPr>
              <a:t>features</a:t>
            </a:r>
            <a:endParaRPr lang="en-IN" sz="1800" dirty="0">
              <a:solidFill>
                <a:srgbClr val="000000"/>
              </a:solidFill>
              <a:effectLst/>
              <a:latin typeface="Arial" panose="020B0604020202020204" pitchFamily="34" charset="0"/>
              <a:ea typeface="Arial" panose="020B0604020202020204" pitchFamily="34" charset="0"/>
            </a:endParaRPr>
          </a:p>
          <a:p>
            <a:pPr indent="-6350" algn="l">
              <a:lnSpc>
                <a:spcPct val="107000"/>
              </a:lnSpc>
              <a:spcAft>
                <a:spcPts val="800"/>
              </a:spcAft>
            </a:pPr>
            <a:r>
              <a:rPr lang="en-IN" sz="2400" b="1" u="sng" dirty="0">
                <a:solidFill>
                  <a:srgbClr val="4F5D66"/>
                </a:solidFill>
                <a:effectLst/>
                <a:latin typeface="Arial" panose="020B0604020202020204" pitchFamily="34" charset="0"/>
                <a:ea typeface="Arial" panose="020B0604020202020204" pitchFamily="34" charset="0"/>
              </a:rPr>
              <a:t>Logistic Regression</a:t>
            </a:r>
            <a:endParaRPr lang="en-IN" sz="1800" b="1" u="sng" dirty="0">
              <a:solidFill>
                <a:srgbClr val="000000"/>
              </a:solidFill>
              <a:effectLst/>
              <a:latin typeface="Arial" panose="020B0604020202020204" pitchFamily="34" charset="0"/>
              <a:ea typeface="Arial" panose="020B0604020202020204" pitchFamily="34" charset="0"/>
            </a:endParaRPr>
          </a:p>
          <a:p>
            <a:pPr indent="-6350" algn="l">
              <a:lnSpc>
                <a:spcPct val="107000"/>
              </a:lnSpc>
              <a:spcAft>
                <a:spcPts val="800"/>
              </a:spcAft>
            </a:pPr>
            <a:r>
              <a:rPr lang="en-IN" sz="1800" dirty="0">
                <a:solidFill>
                  <a:srgbClr val="4F5D66"/>
                </a:solidFill>
                <a:effectLst/>
                <a:latin typeface="Arial" panose="020B0604020202020204" pitchFamily="34" charset="0"/>
                <a:ea typeface="Arial" panose="020B0604020202020204" pitchFamily="34" charset="0"/>
              </a:rPr>
              <a:t>C=0.001</a:t>
            </a:r>
            <a:endParaRPr lang="en-IN" sz="1400" dirty="0">
              <a:solidFill>
                <a:srgbClr val="000000"/>
              </a:solidFill>
              <a:effectLst/>
              <a:latin typeface="Arial" panose="020B0604020202020204" pitchFamily="34" charset="0"/>
              <a:ea typeface="Arial" panose="020B0604020202020204" pitchFamily="34" charset="0"/>
            </a:endParaRPr>
          </a:p>
          <a:p>
            <a:pPr indent="-6350" algn="l">
              <a:lnSpc>
                <a:spcPct val="107000"/>
              </a:lnSpc>
              <a:spcAft>
                <a:spcPts val="800"/>
              </a:spcAft>
            </a:pPr>
            <a:r>
              <a:rPr lang="en-IN" sz="2400" b="1" u="sng" dirty="0">
                <a:solidFill>
                  <a:srgbClr val="4F5D66"/>
                </a:solidFill>
                <a:effectLst/>
                <a:latin typeface="Arial" panose="020B0604020202020204" pitchFamily="34" charset="0"/>
                <a:ea typeface="Arial" panose="020B0604020202020204" pitchFamily="34" charset="0"/>
              </a:rPr>
              <a:t>K-Nearest </a:t>
            </a:r>
            <a:r>
              <a:rPr lang="en-IN" sz="2400" b="1" u="sng" dirty="0" err="1">
                <a:solidFill>
                  <a:srgbClr val="4F5D66"/>
                </a:solidFill>
                <a:effectLst/>
                <a:latin typeface="Arial" panose="020B0604020202020204" pitchFamily="34" charset="0"/>
                <a:ea typeface="Arial" panose="020B0604020202020204" pitchFamily="34" charset="0"/>
              </a:rPr>
              <a:t>Neighbor</a:t>
            </a:r>
            <a:endParaRPr lang="en-IN" sz="1800" b="1" u="sng" dirty="0">
              <a:solidFill>
                <a:srgbClr val="000000"/>
              </a:solidFill>
              <a:effectLst/>
              <a:latin typeface="Arial" panose="020B0604020202020204" pitchFamily="34" charset="0"/>
              <a:ea typeface="Arial" panose="020B0604020202020204" pitchFamily="34" charset="0"/>
            </a:endParaRPr>
          </a:p>
          <a:p>
            <a:pPr indent="-6350" algn="l">
              <a:lnSpc>
                <a:spcPct val="107000"/>
              </a:lnSpc>
              <a:spcAft>
                <a:spcPts val="800"/>
              </a:spcAft>
            </a:pPr>
            <a:r>
              <a:rPr lang="en-IN" sz="1800" dirty="0">
                <a:solidFill>
                  <a:srgbClr val="4F5D66"/>
                </a:solidFill>
                <a:effectLst/>
                <a:latin typeface="Arial" panose="020B0604020202020204" pitchFamily="34" charset="0"/>
                <a:ea typeface="Arial" panose="020B0604020202020204" pitchFamily="34" charset="0"/>
              </a:rPr>
              <a:t>K=16</a:t>
            </a:r>
            <a:endParaRPr lang="en-IN" sz="1400" dirty="0">
              <a:solidFill>
                <a:srgbClr val="000000"/>
              </a:solidFill>
              <a:effectLst/>
              <a:latin typeface="Arial" panose="020B0604020202020204" pitchFamily="34" charset="0"/>
              <a:ea typeface="Arial" panose="020B0604020202020204" pitchFamily="34" charset="0"/>
            </a:endParaRPr>
          </a:p>
          <a:p>
            <a:pPr indent="-6350" algn="l">
              <a:lnSpc>
                <a:spcPct val="107000"/>
              </a:lnSpc>
              <a:spcAft>
                <a:spcPts val="800"/>
              </a:spcAft>
            </a:pPr>
            <a:r>
              <a:rPr lang="en-IN" sz="2400" b="1" u="sng" dirty="0">
                <a:solidFill>
                  <a:srgbClr val="4F5D66"/>
                </a:solidFill>
                <a:effectLst/>
                <a:latin typeface="Arial" panose="020B0604020202020204" pitchFamily="34" charset="0"/>
                <a:ea typeface="Arial" panose="020B0604020202020204" pitchFamily="34" charset="0"/>
              </a:rPr>
              <a:t>Supervised </a:t>
            </a:r>
            <a:r>
              <a:rPr lang="en-IN" sz="2400" b="1" u="sng" dirty="0" err="1">
                <a:solidFill>
                  <a:srgbClr val="4F5D66"/>
                </a:solidFill>
                <a:effectLst/>
                <a:latin typeface="Arial" panose="020B0604020202020204" pitchFamily="34" charset="0"/>
                <a:ea typeface="Arial" panose="020B0604020202020204" pitchFamily="34" charset="0"/>
              </a:rPr>
              <a:t>Vactor</a:t>
            </a:r>
            <a:r>
              <a:rPr lang="en-IN" sz="2400" b="1" u="sng" dirty="0">
                <a:solidFill>
                  <a:srgbClr val="4F5D66"/>
                </a:solidFill>
                <a:effectLst/>
                <a:latin typeface="Arial" panose="020B0604020202020204" pitchFamily="34" charset="0"/>
                <a:ea typeface="Arial" panose="020B0604020202020204" pitchFamily="34" charset="0"/>
              </a:rPr>
              <a:t> Machine</a:t>
            </a:r>
            <a:endParaRPr lang="en-IN" sz="1800" b="1" u="sng" dirty="0">
              <a:solidFill>
                <a:srgbClr val="000000"/>
              </a:solidFill>
              <a:effectLst/>
              <a:latin typeface="Arial" panose="020B0604020202020204" pitchFamily="34" charset="0"/>
              <a:ea typeface="Arial" panose="020B0604020202020204" pitchFamily="34" charset="0"/>
            </a:endParaRPr>
          </a:p>
          <a:p>
            <a:pPr indent="-6350" algn="l">
              <a:lnSpc>
                <a:spcPct val="107000"/>
              </a:lnSpc>
              <a:spcAft>
                <a:spcPts val="800"/>
              </a:spcAft>
            </a:pPr>
            <a:r>
              <a:rPr lang="en-IN" sz="1800" dirty="0">
                <a:solidFill>
                  <a:srgbClr val="4F5D66"/>
                </a:solidFill>
                <a:effectLst/>
                <a:latin typeface="Arial" panose="020B0604020202020204" pitchFamily="34" charset="0"/>
                <a:ea typeface="Arial" panose="020B0604020202020204" pitchFamily="34" charset="0"/>
              </a:rPr>
              <a:t>Due to computation inefficiency, training size was reduced to 75,000 samples.</a:t>
            </a:r>
            <a:endParaRPr lang="en-IN" sz="1400" dirty="0">
              <a:solidFill>
                <a:srgbClr val="000000"/>
              </a:solidFill>
              <a:effectLst/>
              <a:latin typeface="Arial" panose="020B0604020202020204" pitchFamily="34" charset="0"/>
              <a:ea typeface="Arial" panose="020B0604020202020204" pitchFamily="34" charset="0"/>
            </a:endParaRPr>
          </a:p>
          <a:p>
            <a:pPr indent="-6350" algn="l">
              <a:lnSpc>
                <a:spcPct val="107000"/>
              </a:lnSpc>
              <a:spcAft>
                <a:spcPts val="800"/>
              </a:spcAft>
            </a:pPr>
            <a:r>
              <a:rPr lang="en-IN" sz="2400" dirty="0">
                <a:solidFill>
                  <a:srgbClr val="4F5D66"/>
                </a:solidFill>
                <a:effectLst/>
                <a:latin typeface="Arial" panose="020B0604020202020204" pitchFamily="34" charset="0"/>
                <a:ea typeface="Arial" panose="020B0604020202020204" pitchFamily="34" charset="0"/>
              </a:rPr>
              <a:t> </a:t>
            </a:r>
            <a:endParaRPr lang="en-IN" sz="1800" dirty="0">
              <a:solidFill>
                <a:srgbClr val="000000"/>
              </a:solidFill>
              <a:effectLst/>
              <a:latin typeface="Arial" panose="020B0604020202020204" pitchFamily="34" charset="0"/>
              <a:ea typeface="Arial" panose="020B0604020202020204" pitchFamily="34" charset="0"/>
            </a:endParaRPr>
          </a:p>
          <a:p>
            <a:pPr indent="-6350" algn="l">
              <a:lnSpc>
                <a:spcPct val="107000"/>
              </a:lnSpc>
              <a:spcAft>
                <a:spcPts val="800"/>
              </a:spcAft>
            </a:pPr>
            <a:r>
              <a:rPr lang="en-IN" sz="2400" dirty="0">
                <a:solidFill>
                  <a:srgbClr val="4F5D66"/>
                </a:solidFill>
                <a:effectLst/>
                <a:latin typeface="Arial" panose="020B0604020202020204" pitchFamily="34" charset="0"/>
                <a:ea typeface="Arial" panose="020B0604020202020204" pitchFamily="34" charset="0"/>
              </a:rPr>
              <a:t> </a:t>
            </a:r>
            <a:endParaRPr lang="en-IN" sz="1800" dirty="0">
              <a:solidFill>
                <a:srgbClr val="000000"/>
              </a:solidFill>
              <a:effectLst/>
              <a:latin typeface="Arial" panose="020B0604020202020204" pitchFamily="34" charset="0"/>
              <a:ea typeface="Arial" panose="020B0604020202020204" pitchFamily="34" charset="0"/>
            </a:endParaRPr>
          </a:p>
          <a:p>
            <a:pPr indent="-6350" algn="l">
              <a:lnSpc>
                <a:spcPct val="107000"/>
              </a:lnSpc>
              <a:spcAft>
                <a:spcPts val="800"/>
              </a:spcAft>
            </a:pPr>
            <a:r>
              <a:rPr lang="en-IN" sz="2400" dirty="0">
                <a:solidFill>
                  <a:srgbClr val="4F5D66"/>
                </a:solidFill>
                <a:effectLst/>
                <a:latin typeface="Arial" panose="020B0604020202020204" pitchFamily="34" charset="0"/>
                <a:ea typeface="Arial" panose="020B0604020202020204" pitchFamily="34" charset="0"/>
              </a:rPr>
              <a:t> </a:t>
            </a:r>
            <a:endParaRPr lang="en-IN" sz="1800" dirty="0">
              <a:solidFill>
                <a:srgbClr val="000000"/>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218583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3F07-0521-4C27-9855-A7B09F74AFDD}"/>
              </a:ext>
            </a:extLst>
          </p:cNvPr>
          <p:cNvSpPr>
            <a:spLocks noGrp="1"/>
          </p:cNvSpPr>
          <p:nvPr>
            <p:ph type="title"/>
          </p:nvPr>
        </p:nvSpPr>
        <p:spPr>
          <a:xfrm>
            <a:off x="1935549" y="188640"/>
            <a:ext cx="7208451" cy="1143000"/>
          </a:xfrm>
        </p:spPr>
        <p:txBody>
          <a:bodyPr/>
          <a:lstStyle/>
          <a:p>
            <a:r>
              <a:rPr lang="en-US" sz="2000" b="1" dirty="0"/>
              <a:t>Accuracy of KNN models increasing the value of K. </a:t>
            </a:r>
            <a:endParaRPr lang="en-IN" sz="2000" b="1" dirty="0"/>
          </a:p>
        </p:txBody>
      </p:sp>
      <p:pic>
        <p:nvPicPr>
          <p:cNvPr id="5" name="Content Placeholder 4">
            <a:extLst>
              <a:ext uri="{FF2B5EF4-FFF2-40B4-BE49-F238E27FC236}">
                <a16:creationId xmlns:a16="http://schemas.microsoft.com/office/drawing/2014/main" id="{5E89D6DD-52DB-451D-BC62-D97E0CED9DED}"/>
              </a:ext>
            </a:extLst>
          </p:cNvPr>
          <p:cNvPicPr>
            <a:picLocks noGrp="1" noChangeAspect="1"/>
          </p:cNvPicPr>
          <p:nvPr>
            <p:ph idx="1"/>
          </p:nvPr>
        </p:nvPicPr>
        <p:blipFill>
          <a:blip r:embed="rId2"/>
          <a:stretch>
            <a:fillRect/>
          </a:stretch>
        </p:blipFill>
        <p:spPr>
          <a:xfrm>
            <a:off x="1908175" y="1556792"/>
            <a:ext cx="7056313" cy="4688433"/>
          </a:xfrm>
          <a:prstGeom prst="rect">
            <a:avLst/>
          </a:prstGeom>
        </p:spPr>
      </p:pic>
    </p:spTree>
    <p:extLst>
      <p:ext uri="{BB962C8B-B14F-4D97-AF65-F5344CB8AC3E}">
        <p14:creationId xmlns:p14="http://schemas.microsoft.com/office/powerpoint/2010/main" val="3926974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4359-4055-4A8E-BB83-BE9027F8A077}"/>
              </a:ext>
            </a:extLst>
          </p:cNvPr>
          <p:cNvSpPr>
            <a:spLocks noGrp="1"/>
          </p:cNvSpPr>
          <p:nvPr>
            <p:ph type="title"/>
          </p:nvPr>
        </p:nvSpPr>
        <p:spPr/>
        <p:txBody>
          <a:bodyPr/>
          <a:lstStyle/>
          <a:p>
            <a:r>
              <a:rPr lang="en-US" sz="1800" b="1" dirty="0"/>
              <a:t>Accuracy of SVM increasing the training sample’s size.</a:t>
            </a:r>
            <a:endParaRPr lang="en-IN" sz="1800" b="1" dirty="0"/>
          </a:p>
        </p:txBody>
      </p:sp>
      <p:pic>
        <p:nvPicPr>
          <p:cNvPr id="5" name="Content Placeholder 4">
            <a:extLst>
              <a:ext uri="{FF2B5EF4-FFF2-40B4-BE49-F238E27FC236}">
                <a16:creationId xmlns:a16="http://schemas.microsoft.com/office/drawing/2014/main" id="{3561E8BC-295F-46F9-A57C-4C101F40AD7E}"/>
              </a:ext>
            </a:extLst>
          </p:cNvPr>
          <p:cNvPicPr>
            <a:picLocks noGrp="1" noChangeAspect="1"/>
          </p:cNvPicPr>
          <p:nvPr>
            <p:ph idx="1"/>
          </p:nvPr>
        </p:nvPicPr>
        <p:blipFill>
          <a:blip r:embed="rId2"/>
          <a:stretch>
            <a:fillRect/>
          </a:stretch>
        </p:blipFill>
        <p:spPr>
          <a:xfrm>
            <a:off x="1763689" y="1479649"/>
            <a:ext cx="7272808" cy="4901679"/>
          </a:xfrm>
          <a:prstGeom prst="rect">
            <a:avLst/>
          </a:prstGeom>
        </p:spPr>
      </p:pic>
    </p:spTree>
    <p:extLst>
      <p:ext uri="{BB962C8B-B14F-4D97-AF65-F5344CB8AC3E}">
        <p14:creationId xmlns:p14="http://schemas.microsoft.com/office/powerpoint/2010/main" val="693483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BC80-FB8C-4EB8-B503-FB2C76A770C7}"/>
              </a:ext>
            </a:extLst>
          </p:cNvPr>
          <p:cNvSpPr>
            <a:spLocks noGrp="1"/>
          </p:cNvSpPr>
          <p:nvPr>
            <p:ph type="title"/>
          </p:nvPr>
        </p:nvSpPr>
        <p:spPr/>
        <p:txBody>
          <a:bodyPr/>
          <a:lstStyle/>
          <a:p>
            <a:r>
              <a:rPr lang="en-US" sz="1600" b="1" dirty="0"/>
              <a:t>Computational time of SVM increasing the training sample’s size.</a:t>
            </a:r>
            <a:endParaRPr lang="en-IN" sz="1600" b="1" dirty="0"/>
          </a:p>
        </p:txBody>
      </p:sp>
      <p:pic>
        <p:nvPicPr>
          <p:cNvPr id="5" name="Content Placeholder 4">
            <a:extLst>
              <a:ext uri="{FF2B5EF4-FFF2-40B4-BE49-F238E27FC236}">
                <a16:creationId xmlns:a16="http://schemas.microsoft.com/office/drawing/2014/main" id="{2414B0BA-810D-4ADD-A996-3DD30D76BD45}"/>
              </a:ext>
            </a:extLst>
          </p:cNvPr>
          <p:cNvPicPr>
            <a:picLocks noGrp="1" noChangeAspect="1"/>
          </p:cNvPicPr>
          <p:nvPr>
            <p:ph idx="1"/>
          </p:nvPr>
        </p:nvPicPr>
        <p:blipFill rotWithShape="1">
          <a:blip r:embed="rId2"/>
          <a:srcRect l="8604" r="3858"/>
          <a:stretch/>
        </p:blipFill>
        <p:spPr>
          <a:xfrm>
            <a:off x="1835696" y="1160748"/>
            <a:ext cx="6588224" cy="4536504"/>
          </a:xfrm>
          <a:prstGeom prst="rect">
            <a:avLst/>
          </a:prstGeom>
        </p:spPr>
      </p:pic>
    </p:spTree>
    <p:extLst>
      <p:ext uri="{BB962C8B-B14F-4D97-AF65-F5344CB8AC3E}">
        <p14:creationId xmlns:p14="http://schemas.microsoft.com/office/powerpoint/2010/main" val="2691942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96AE85F-3B8C-4018-A84F-1F309BC62307}"/>
              </a:ext>
            </a:extLst>
          </p:cNvPr>
          <p:cNvGraphicFramePr>
            <a:graphicFrameLocks noGrp="1"/>
          </p:cNvGraphicFramePr>
          <p:nvPr>
            <p:extLst>
              <p:ext uri="{D42A27DB-BD31-4B8C-83A1-F6EECF244321}">
                <p14:modId xmlns:p14="http://schemas.microsoft.com/office/powerpoint/2010/main" val="3785742517"/>
              </p:ext>
            </p:extLst>
          </p:nvPr>
        </p:nvGraphicFramePr>
        <p:xfrm>
          <a:off x="251520" y="2636914"/>
          <a:ext cx="8676965" cy="2736302"/>
        </p:xfrm>
        <a:graphic>
          <a:graphicData uri="http://schemas.openxmlformats.org/drawingml/2006/table">
            <a:tbl>
              <a:tblPr firstRow="1" firstCol="1" bandRow="1"/>
              <a:tblGrid>
                <a:gridCol w="2405581">
                  <a:extLst>
                    <a:ext uri="{9D8B030D-6E8A-4147-A177-3AD203B41FA5}">
                      <a16:colId xmlns:a16="http://schemas.microsoft.com/office/drawing/2014/main" val="3092887690"/>
                    </a:ext>
                  </a:extLst>
                </a:gridCol>
                <a:gridCol w="1253588">
                  <a:extLst>
                    <a:ext uri="{9D8B030D-6E8A-4147-A177-3AD203B41FA5}">
                      <a16:colId xmlns:a16="http://schemas.microsoft.com/office/drawing/2014/main" val="4054254900"/>
                    </a:ext>
                  </a:extLst>
                </a:gridCol>
                <a:gridCol w="1253588">
                  <a:extLst>
                    <a:ext uri="{9D8B030D-6E8A-4147-A177-3AD203B41FA5}">
                      <a16:colId xmlns:a16="http://schemas.microsoft.com/office/drawing/2014/main" val="3357741748"/>
                    </a:ext>
                  </a:extLst>
                </a:gridCol>
                <a:gridCol w="1253588">
                  <a:extLst>
                    <a:ext uri="{9D8B030D-6E8A-4147-A177-3AD203B41FA5}">
                      <a16:colId xmlns:a16="http://schemas.microsoft.com/office/drawing/2014/main" val="2721485845"/>
                    </a:ext>
                  </a:extLst>
                </a:gridCol>
                <a:gridCol w="1255310">
                  <a:extLst>
                    <a:ext uri="{9D8B030D-6E8A-4147-A177-3AD203B41FA5}">
                      <a16:colId xmlns:a16="http://schemas.microsoft.com/office/drawing/2014/main" val="3874974919"/>
                    </a:ext>
                  </a:extLst>
                </a:gridCol>
                <a:gridCol w="1255310">
                  <a:extLst>
                    <a:ext uri="{9D8B030D-6E8A-4147-A177-3AD203B41FA5}">
                      <a16:colId xmlns:a16="http://schemas.microsoft.com/office/drawing/2014/main" val="2743814828"/>
                    </a:ext>
                  </a:extLst>
                </a:gridCol>
              </a:tblGrid>
              <a:tr h="655135">
                <a:tc>
                  <a:txBody>
                    <a:bodyPr/>
                    <a:lstStyle/>
                    <a:p>
                      <a:pPr indent="-6350" algn="just">
                        <a:lnSpc>
                          <a:spcPct val="107000"/>
                        </a:lnSpc>
                        <a:spcAft>
                          <a:spcPts val="30"/>
                        </a:spcAft>
                      </a:pPr>
                      <a:r>
                        <a:rPr lang="en-IN" sz="2000" b="0" i="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Algorithm</a:t>
                      </a:r>
                      <a:endParaRPr lang="en-IN" sz="20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indent="-6350" algn="just">
                        <a:lnSpc>
                          <a:spcPct val="107000"/>
                        </a:lnSpc>
                        <a:spcAft>
                          <a:spcPts val="30"/>
                        </a:spcAft>
                      </a:pPr>
                      <a:r>
                        <a:rPr lang="en-IN" sz="2000" b="0" i="1">
                          <a:solidFill>
                            <a:srgbClr val="000000"/>
                          </a:solidFill>
                          <a:effectLst/>
                          <a:latin typeface="Arial" panose="020B0604020202020204" pitchFamily="34" charset="0"/>
                          <a:ea typeface="Arial" panose="020B0604020202020204" pitchFamily="34" charset="0"/>
                          <a:cs typeface="Times New Roman" panose="02020603050405020304" pitchFamily="18" charset="0"/>
                        </a:rPr>
                        <a:t>Jaccard </a:t>
                      </a:r>
                      <a:endPar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indent="-6350" algn="just">
                        <a:lnSpc>
                          <a:spcPct val="107000"/>
                        </a:lnSpc>
                        <a:spcAft>
                          <a:spcPts val="30"/>
                        </a:spcAft>
                      </a:pPr>
                      <a:r>
                        <a:rPr lang="en-IN" sz="2000" b="0" i="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f1-score</a:t>
                      </a:r>
                      <a:endParaRPr lang="en-IN" sz="20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indent="-6350" algn="just">
                        <a:lnSpc>
                          <a:spcPct val="107000"/>
                        </a:lnSpc>
                        <a:spcAft>
                          <a:spcPts val="30"/>
                        </a:spcAft>
                      </a:pPr>
                      <a:r>
                        <a:rPr lang="en-IN" sz="2000" b="0" i="1">
                          <a:solidFill>
                            <a:srgbClr val="000000"/>
                          </a:solidFill>
                          <a:effectLst/>
                          <a:latin typeface="Arial" panose="020B0604020202020204" pitchFamily="34" charset="0"/>
                          <a:ea typeface="Arial" panose="020B0604020202020204" pitchFamily="34" charset="0"/>
                          <a:cs typeface="Times New Roman" panose="02020603050405020304" pitchFamily="18" charset="0"/>
                        </a:rPr>
                        <a:t>Precision</a:t>
                      </a:r>
                      <a:endPar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indent="-6350" algn="just">
                        <a:lnSpc>
                          <a:spcPct val="107000"/>
                        </a:lnSpc>
                        <a:spcAft>
                          <a:spcPts val="30"/>
                        </a:spcAft>
                      </a:pPr>
                      <a:r>
                        <a:rPr lang="en-IN" sz="2000" b="0" i="1">
                          <a:solidFill>
                            <a:srgbClr val="000000"/>
                          </a:solidFill>
                          <a:effectLst/>
                          <a:latin typeface="Arial" panose="020B0604020202020204" pitchFamily="34" charset="0"/>
                          <a:ea typeface="Arial" panose="020B0604020202020204" pitchFamily="34" charset="0"/>
                          <a:cs typeface="Times New Roman" panose="02020603050405020304" pitchFamily="18" charset="0"/>
                        </a:rPr>
                        <a:t>Recall</a:t>
                      </a:r>
                      <a:endPar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indent="-6350" algn="just">
                        <a:lnSpc>
                          <a:spcPct val="107000"/>
                        </a:lnSpc>
                        <a:spcAft>
                          <a:spcPts val="30"/>
                        </a:spcAft>
                      </a:pPr>
                      <a:r>
                        <a:rPr lang="en-IN" sz="2000" b="0" i="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Time(s)</a:t>
                      </a:r>
                      <a:endParaRPr lang="en-IN" sz="20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extLst>
                  <a:ext uri="{0D108BD9-81ED-4DB2-BD59-A6C34878D82A}">
                    <a16:rowId xmlns:a16="http://schemas.microsoft.com/office/drawing/2014/main" val="856663323"/>
                  </a:ext>
                </a:extLst>
              </a:tr>
              <a:tr h="475344">
                <a:tc>
                  <a:txBody>
                    <a:bodyPr/>
                    <a:lstStyle/>
                    <a:p>
                      <a:pPr indent="-6350" algn="just">
                        <a:lnSpc>
                          <a:spcPct val="107000"/>
                        </a:lnSpc>
                        <a:spcAft>
                          <a:spcPts val="30"/>
                        </a:spcAft>
                      </a:pPr>
                      <a:r>
                        <a:rPr lang="en-IN" sz="2000" b="0" i="1">
                          <a:solidFill>
                            <a:srgbClr val="000000"/>
                          </a:solidFill>
                          <a:effectLst/>
                          <a:latin typeface="Arial" panose="020B0604020202020204" pitchFamily="34" charset="0"/>
                          <a:ea typeface="Arial" panose="020B0604020202020204" pitchFamily="34" charset="0"/>
                          <a:cs typeface="Times New Roman" panose="02020603050405020304" pitchFamily="18" charset="0"/>
                        </a:rPr>
                        <a:t>Random Forest </a:t>
                      </a:r>
                      <a:endPar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indent="-6350" algn="just">
                        <a:lnSpc>
                          <a:spcPct val="107000"/>
                        </a:lnSpc>
                        <a:spcAft>
                          <a:spcPts val="30"/>
                        </a:spcAft>
                      </a:pPr>
                      <a:r>
                        <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0.722</a:t>
                      </a:r>
                    </a:p>
                  </a:txBody>
                  <a:tcPr marL="68580" marR="68580" marT="0" marB="0">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indent="-6350" algn="just">
                        <a:lnSpc>
                          <a:spcPct val="107000"/>
                        </a:lnSpc>
                        <a:spcAft>
                          <a:spcPts val="30"/>
                        </a:spcAft>
                      </a:pPr>
                      <a:r>
                        <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0.72</a:t>
                      </a: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indent="-6350" algn="just">
                        <a:lnSpc>
                          <a:spcPct val="107000"/>
                        </a:lnSpc>
                        <a:spcAft>
                          <a:spcPts val="30"/>
                        </a:spcAft>
                      </a:pPr>
                      <a:r>
                        <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0.724</a:t>
                      </a: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indent="-6350" algn="just">
                        <a:lnSpc>
                          <a:spcPct val="107000"/>
                        </a:lnSpc>
                        <a:spcAft>
                          <a:spcPts val="30"/>
                        </a:spcAft>
                      </a:pPr>
                      <a:r>
                        <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0.591</a:t>
                      </a: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indent="-6350" algn="just">
                        <a:lnSpc>
                          <a:spcPct val="107000"/>
                        </a:lnSpc>
                        <a:spcAft>
                          <a:spcPts val="30"/>
                        </a:spcAft>
                      </a:pPr>
                      <a:r>
                        <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6.588</a:t>
                      </a: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454134939"/>
                  </a:ext>
                </a:extLst>
              </a:tr>
              <a:tr h="655135">
                <a:tc>
                  <a:txBody>
                    <a:bodyPr/>
                    <a:lstStyle/>
                    <a:p>
                      <a:pPr indent="-6350" algn="just">
                        <a:lnSpc>
                          <a:spcPct val="107000"/>
                        </a:lnSpc>
                        <a:spcAft>
                          <a:spcPts val="30"/>
                        </a:spcAft>
                      </a:pPr>
                      <a:r>
                        <a:rPr lang="en-IN" sz="2000" b="0" i="1">
                          <a:solidFill>
                            <a:srgbClr val="000000"/>
                          </a:solidFill>
                          <a:effectLst/>
                          <a:latin typeface="Arial" panose="020B0604020202020204" pitchFamily="34" charset="0"/>
                          <a:ea typeface="Arial" panose="020B0604020202020204" pitchFamily="34" charset="0"/>
                          <a:cs typeface="Times New Roman" panose="02020603050405020304" pitchFamily="18" charset="0"/>
                        </a:rPr>
                        <a:t>Logistic Regression  </a:t>
                      </a:r>
                      <a:endPar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indent="-6350" algn="just">
                        <a:lnSpc>
                          <a:spcPct val="107000"/>
                        </a:lnSpc>
                        <a:spcAft>
                          <a:spcPts val="30"/>
                        </a:spcAft>
                      </a:pPr>
                      <a:r>
                        <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0.661</a:t>
                      </a:r>
                    </a:p>
                  </a:txBody>
                  <a:tcPr marL="68580" marR="68580" marT="0" marB="0">
                    <a:lnL w="127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indent="-6350" algn="just">
                        <a:lnSpc>
                          <a:spcPct val="107000"/>
                        </a:lnSpc>
                        <a:spcAft>
                          <a:spcPts val="30"/>
                        </a:spcAft>
                      </a:pPr>
                      <a:r>
                        <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0.65</a:t>
                      </a:r>
                    </a:p>
                  </a:txBody>
                  <a:tcPr marL="68580" marR="68580" marT="0" marB="0">
                    <a:lnL>
                      <a:noFill/>
                    </a:lnL>
                    <a:lnR>
                      <a:noFill/>
                    </a:lnR>
                    <a:lnT>
                      <a:noFill/>
                    </a:lnT>
                    <a:lnB>
                      <a:noFill/>
                    </a:lnB>
                    <a:solidFill>
                      <a:srgbClr val="FFFFFF"/>
                    </a:solidFill>
                  </a:tcPr>
                </a:tc>
                <a:tc>
                  <a:txBody>
                    <a:bodyPr/>
                    <a:lstStyle/>
                    <a:p>
                      <a:pPr indent="-6350" algn="just">
                        <a:lnSpc>
                          <a:spcPct val="107000"/>
                        </a:lnSpc>
                        <a:spcAft>
                          <a:spcPts val="30"/>
                        </a:spcAft>
                      </a:pPr>
                      <a:r>
                        <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0.667</a:t>
                      </a:r>
                    </a:p>
                  </a:txBody>
                  <a:tcPr marL="68580" marR="68580" marT="0" marB="0">
                    <a:lnL>
                      <a:noFill/>
                    </a:lnL>
                    <a:lnR>
                      <a:noFill/>
                    </a:lnR>
                    <a:lnT>
                      <a:noFill/>
                    </a:lnT>
                    <a:lnB>
                      <a:noFill/>
                    </a:lnB>
                    <a:solidFill>
                      <a:srgbClr val="FFFFFF"/>
                    </a:solidFill>
                  </a:tcPr>
                </a:tc>
                <a:tc>
                  <a:txBody>
                    <a:bodyPr/>
                    <a:lstStyle/>
                    <a:p>
                      <a:pPr indent="-6350" algn="just">
                        <a:lnSpc>
                          <a:spcPct val="107000"/>
                        </a:lnSpc>
                        <a:spcAft>
                          <a:spcPts val="30"/>
                        </a:spcAft>
                      </a:pPr>
                      <a:r>
                        <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0.456</a:t>
                      </a:r>
                    </a:p>
                  </a:txBody>
                  <a:tcPr marL="68580" marR="68580" marT="0" marB="0">
                    <a:lnL>
                      <a:noFill/>
                    </a:lnL>
                    <a:lnR>
                      <a:noFill/>
                    </a:lnR>
                    <a:lnT>
                      <a:noFill/>
                    </a:lnT>
                    <a:lnB>
                      <a:noFill/>
                    </a:lnB>
                    <a:solidFill>
                      <a:srgbClr val="FFFFFF"/>
                    </a:solidFill>
                  </a:tcPr>
                </a:tc>
                <a:tc>
                  <a:txBody>
                    <a:bodyPr/>
                    <a:lstStyle/>
                    <a:p>
                      <a:pPr indent="-6350" algn="just">
                        <a:lnSpc>
                          <a:spcPct val="107000"/>
                        </a:lnSpc>
                        <a:spcAft>
                          <a:spcPts val="30"/>
                        </a:spcAft>
                      </a:pPr>
                      <a:r>
                        <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6.530</a:t>
                      </a: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848699154"/>
                  </a:ext>
                </a:extLst>
              </a:tr>
              <a:tr h="475344">
                <a:tc>
                  <a:txBody>
                    <a:bodyPr/>
                    <a:lstStyle/>
                    <a:p>
                      <a:pPr indent="-6350" algn="just">
                        <a:lnSpc>
                          <a:spcPct val="107000"/>
                        </a:lnSpc>
                        <a:spcAft>
                          <a:spcPts val="30"/>
                        </a:spcAft>
                      </a:pPr>
                      <a:r>
                        <a:rPr lang="en-IN" sz="2000" b="0" i="1">
                          <a:solidFill>
                            <a:srgbClr val="000000"/>
                          </a:solidFill>
                          <a:effectLst/>
                          <a:latin typeface="Arial" panose="020B0604020202020204" pitchFamily="34" charset="0"/>
                          <a:ea typeface="Arial" panose="020B0604020202020204" pitchFamily="34" charset="0"/>
                          <a:cs typeface="Times New Roman" panose="02020603050405020304" pitchFamily="18" charset="0"/>
                        </a:rPr>
                        <a:t>KNN   </a:t>
                      </a:r>
                      <a:endPar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indent="-6350" algn="just">
                        <a:lnSpc>
                          <a:spcPct val="107000"/>
                        </a:lnSpc>
                        <a:spcAft>
                          <a:spcPts val="30"/>
                        </a:spcAft>
                      </a:pPr>
                      <a:r>
                        <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0.664</a:t>
                      </a:r>
                    </a:p>
                  </a:txBody>
                  <a:tcPr marL="68580" marR="68580" marT="0" marB="0">
                    <a:lnL w="127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indent="-6350" algn="just">
                        <a:lnSpc>
                          <a:spcPct val="107000"/>
                        </a:lnSpc>
                        <a:spcAft>
                          <a:spcPts val="30"/>
                        </a:spcAft>
                      </a:pPr>
                      <a:r>
                        <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0.66</a:t>
                      </a:r>
                    </a:p>
                  </a:txBody>
                  <a:tcPr marL="68580" marR="68580" marT="0" marB="0">
                    <a:lnL>
                      <a:noFill/>
                    </a:lnL>
                    <a:lnR>
                      <a:noFill/>
                    </a:lnR>
                    <a:lnT>
                      <a:noFill/>
                    </a:lnT>
                    <a:lnB>
                      <a:noFill/>
                    </a:lnB>
                    <a:solidFill>
                      <a:srgbClr val="FFFFFF"/>
                    </a:solidFill>
                  </a:tcPr>
                </a:tc>
                <a:tc>
                  <a:txBody>
                    <a:bodyPr/>
                    <a:lstStyle/>
                    <a:p>
                      <a:pPr indent="-6350" algn="just">
                        <a:lnSpc>
                          <a:spcPct val="107000"/>
                        </a:lnSpc>
                        <a:spcAft>
                          <a:spcPts val="30"/>
                        </a:spcAft>
                      </a:pPr>
                      <a:r>
                        <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0.652</a:t>
                      </a:r>
                    </a:p>
                  </a:txBody>
                  <a:tcPr marL="68580" marR="68580" marT="0" marB="0">
                    <a:lnL>
                      <a:noFill/>
                    </a:lnL>
                    <a:lnR>
                      <a:noFill/>
                    </a:lnR>
                    <a:lnT>
                      <a:noFill/>
                    </a:lnT>
                    <a:lnB>
                      <a:noFill/>
                    </a:lnB>
                    <a:solidFill>
                      <a:srgbClr val="FFFFFF"/>
                    </a:solidFill>
                  </a:tcPr>
                </a:tc>
                <a:tc>
                  <a:txBody>
                    <a:bodyPr/>
                    <a:lstStyle/>
                    <a:p>
                      <a:pPr indent="-6350" algn="just">
                        <a:lnSpc>
                          <a:spcPct val="107000"/>
                        </a:lnSpc>
                        <a:spcAft>
                          <a:spcPts val="30"/>
                        </a:spcAft>
                      </a:pPr>
                      <a:r>
                        <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0.506</a:t>
                      </a:r>
                    </a:p>
                  </a:txBody>
                  <a:tcPr marL="68580" marR="68580" marT="0" marB="0">
                    <a:lnL>
                      <a:noFill/>
                    </a:lnL>
                    <a:lnR>
                      <a:noFill/>
                    </a:lnR>
                    <a:lnT>
                      <a:noFill/>
                    </a:lnT>
                    <a:lnB>
                      <a:noFill/>
                    </a:lnB>
                    <a:solidFill>
                      <a:srgbClr val="FFFFFF"/>
                    </a:solidFill>
                  </a:tcPr>
                </a:tc>
                <a:tc>
                  <a:txBody>
                    <a:bodyPr/>
                    <a:lstStyle/>
                    <a:p>
                      <a:pPr indent="-6350" algn="just">
                        <a:lnSpc>
                          <a:spcPct val="107000"/>
                        </a:lnSpc>
                        <a:spcAft>
                          <a:spcPts val="30"/>
                        </a:spcAft>
                      </a:pPr>
                      <a:r>
                        <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200.58</a:t>
                      </a: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2132174025"/>
                  </a:ext>
                </a:extLst>
              </a:tr>
              <a:tr h="475344">
                <a:tc>
                  <a:txBody>
                    <a:bodyPr/>
                    <a:lstStyle/>
                    <a:p>
                      <a:pPr indent="-6350" algn="just">
                        <a:lnSpc>
                          <a:spcPct val="107000"/>
                        </a:lnSpc>
                        <a:spcAft>
                          <a:spcPts val="30"/>
                        </a:spcAft>
                      </a:pPr>
                      <a:r>
                        <a:rPr lang="en-IN" sz="2000" b="0" i="1">
                          <a:solidFill>
                            <a:srgbClr val="000000"/>
                          </a:solidFill>
                          <a:effectLst/>
                          <a:latin typeface="Arial" panose="020B0604020202020204" pitchFamily="34" charset="0"/>
                          <a:ea typeface="Arial" panose="020B0604020202020204" pitchFamily="34" charset="0"/>
                          <a:cs typeface="Times New Roman" panose="02020603050405020304" pitchFamily="18" charset="0"/>
                        </a:rPr>
                        <a:t>SVM  </a:t>
                      </a:r>
                      <a:endPar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indent="-6350" algn="just">
                        <a:lnSpc>
                          <a:spcPct val="107000"/>
                        </a:lnSpc>
                        <a:spcAft>
                          <a:spcPts val="30"/>
                        </a:spcAft>
                      </a:pPr>
                      <a:r>
                        <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0.659</a:t>
                      </a:r>
                    </a:p>
                  </a:txBody>
                  <a:tcPr marL="68580" marR="68580" marT="0" marB="0">
                    <a:lnL w="127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indent="-6350" algn="just">
                        <a:lnSpc>
                          <a:spcPct val="107000"/>
                        </a:lnSpc>
                        <a:spcAft>
                          <a:spcPts val="30"/>
                        </a:spcAft>
                      </a:pPr>
                      <a:r>
                        <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0.65</a:t>
                      </a:r>
                    </a:p>
                  </a:txBody>
                  <a:tcPr marL="68580" marR="68580" marT="0" marB="0">
                    <a:lnL>
                      <a:noFill/>
                    </a:lnL>
                    <a:lnR>
                      <a:noFill/>
                    </a:lnR>
                    <a:lnT>
                      <a:noFill/>
                    </a:lnT>
                    <a:lnB>
                      <a:noFill/>
                    </a:lnB>
                    <a:solidFill>
                      <a:srgbClr val="FFFFFF"/>
                    </a:solidFill>
                  </a:tcPr>
                </a:tc>
                <a:tc>
                  <a:txBody>
                    <a:bodyPr/>
                    <a:lstStyle/>
                    <a:p>
                      <a:pPr indent="-6350" algn="just">
                        <a:lnSpc>
                          <a:spcPct val="107000"/>
                        </a:lnSpc>
                        <a:spcAft>
                          <a:spcPts val="30"/>
                        </a:spcAft>
                      </a:pPr>
                      <a:r>
                        <a:rPr lang="en-IN" sz="20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0.630</a:t>
                      </a:r>
                    </a:p>
                  </a:txBody>
                  <a:tcPr marL="68580" marR="68580" marT="0" marB="0">
                    <a:lnL>
                      <a:noFill/>
                    </a:lnL>
                    <a:lnR>
                      <a:noFill/>
                    </a:lnR>
                    <a:lnT>
                      <a:noFill/>
                    </a:lnT>
                    <a:lnB>
                      <a:noFill/>
                    </a:lnB>
                    <a:solidFill>
                      <a:srgbClr val="FFFFFF"/>
                    </a:solidFill>
                  </a:tcPr>
                </a:tc>
                <a:tc>
                  <a:txBody>
                    <a:bodyPr/>
                    <a:lstStyle/>
                    <a:p>
                      <a:pPr indent="-6350" algn="just">
                        <a:lnSpc>
                          <a:spcPct val="107000"/>
                        </a:lnSpc>
                        <a:spcAft>
                          <a:spcPts val="30"/>
                        </a:spcAft>
                      </a:pPr>
                      <a:r>
                        <a:rPr lang="en-IN" sz="2000" b="0">
                          <a:solidFill>
                            <a:srgbClr val="000000"/>
                          </a:solidFill>
                          <a:effectLst/>
                          <a:latin typeface="Arial" panose="020B0604020202020204" pitchFamily="34" charset="0"/>
                          <a:ea typeface="Arial" panose="020B0604020202020204" pitchFamily="34" charset="0"/>
                          <a:cs typeface="Times New Roman" panose="02020603050405020304" pitchFamily="18" charset="0"/>
                        </a:rPr>
                        <a:t>0.528</a:t>
                      </a:r>
                    </a:p>
                  </a:txBody>
                  <a:tcPr marL="68580" marR="68580" marT="0" marB="0">
                    <a:lnL>
                      <a:noFill/>
                    </a:lnL>
                    <a:lnR>
                      <a:noFill/>
                    </a:lnR>
                    <a:lnT>
                      <a:noFill/>
                    </a:lnT>
                    <a:lnB>
                      <a:noFill/>
                    </a:lnB>
                    <a:solidFill>
                      <a:srgbClr val="FFFFFF"/>
                    </a:solidFill>
                  </a:tcPr>
                </a:tc>
                <a:tc>
                  <a:txBody>
                    <a:bodyPr/>
                    <a:lstStyle/>
                    <a:p>
                      <a:pPr indent="-6350" algn="just">
                        <a:lnSpc>
                          <a:spcPct val="107000"/>
                        </a:lnSpc>
                        <a:spcAft>
                          <a:spcPts val="30"/>
                        </a:spcAft>
                      </a:pPr>
                      <a:r>
                        <a:rPr lang="en-IN" sz="20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403.92</a:t>
                      </a: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395692191"/>
                  </a:ext>
                </a:extLst>
              </a:tr>
            </a:tbl>
          </a:graphicData>
        </a:graphic>
      </p:graphicFrame>
      <p:sp>
        <p:nvSpPr>
          <p:cNvPr id="8" name="Title 1">
            <a:extLst>
              <a:ext uri="{FF2B5EF4-FFF2-40B4-BE49-F238E27FC236}">
                <a16:creationId xmlns:a16="http://schemas.microsoft.com/office/drawing/2014/main" id="{AA25AAA1-F527-43CC-8205-46E7DB4D1316}"/>
              </a:ext>
            </a:extLst>
          </p:cNvPr>
          <p:cNvSpPr>
            <a:spLocks noGrp="1"/>
          </p:cNvSpPr>
          <p:nvPr>
            <p:ph type="title"/>
          </p:nvPr>
        </p:nvSpPr>
        <p:spPr>
          <a:xfrm>
            <a:off x="209561" y="1700808"/>
            <a:ext cx="8754927" cy="1143000"/>
          </a:xfrm>
        </p:spPr>
        <p:txBody>
          <a:bodyPr/>
          <a:lstStyle/>
          <a:p>
            <a:r>
              <a:rPr lang="en-IN" sz="1800" b="1" dirty="0"/>
              <a:t>The table reports the result of  the evaluation of each model  </a:t>
            </a:r>
            <a:r>
              <a:rPr lang="en-IN" sz="1600" b="1" dirty="0"/>
              <a:t>	</a:t>
            </a:r>
          </a:p>
        </p:txBody>
      </p:sp>
      <p:sp>
        <p:nvSpPr>
          <p:cNvPr id="10" name="TextBox 9">
            <a:extLst>
              <a:ext uri="{FF2B5EF4-FFF2-40B4-BE49-F238E27FC236}">
                <a16:creationId xmlns:a16="http://schemas.microsoft.com/office/drawing/2014/main" id="{E32C82BE-B79C-41B7-A76F-AFC3C552BCF9}"/>
              </a:ext>
            </a:extLst>
          </p:cNvPr>
          <p:cNvSpPr txBox="1"/>
          <p:nvPr/>
        </p:nvSpPr>
        <p:spPr>
          <a:xfrm>
            <a:off x="209560" y="5589240"/>
            <a:ext cx="8676965" cy="600101"/>
          </a:xfrm>
          <a:prstGeom prst="rect">
            <a:avLst/>
          </a:prstGeom>
          <a:noFill/>
        </p:spPr>
        <p:txBody>
          <a:bodyPr wrap="square">
            <a:spAutoFit/>
          </a:bodyPr>
          <a:lstStyle/>
          <a:p>
            <a:pPr indent="-6350" algn="just">
              <a:lnSpc>
                <a:spcPct val="107000"/>
              </a:lnSpc>
              <a:spcAft>
                <a:spcPts val="30"/>
              </a:spcAft>
            </a:pPr>
            <a:r>
              <a:rPr lang="en-IN" sz="1600" dirty="0">
                <a:effectLst/>
                <a:latin typeface="Arial" panose="020B0604020202020204" pitchFamily="34" charset="0"/>
                <a:ea typeface="Arial" panose="020B0604020202020204" pitchFamily="34" charset="0"/>
              </a:rPr>
              <a:t>With no doubt Random Forest is the best model, in the same time as the log. res.it improves the accuracy from 0.66 to 0.72 and the recall from 0.45 to 0.59</a:t>
            </a:r>
          </a:p>
        </p:txBody>
      </p:sp>
      <p:sp>
        <p:nvSpPr>
          <p:cNvPr id="12" name="TextBox 11">
            <a:extLst>
              <a:ext uri="{FF2B5EF4-FFF2-40B4-BE49-F238E27FC236}">
                <a16:creationId xmlns:a16="http://schemas.microsoft.com/office/drawing/2014/main" id="{CFBE195C-260A-408E-B224-2C006ED70664}"/>
              </a:ext>
            </a:extLst>
          </p:cNvPr>
          <p:cNvSpPr txBox="1"/>
          <p:nvPr/>
        </p:nvSpPr>
        <p:spPr>
          <a:xfrm flipH="1">
            <a:off x="179512" y="1547662"/>
            <a:ext cx="5544616" cy="646331"/>
          </a:xfrm>
          <a:prstGeom prst="rect">
            <a:avLst/>
          </a:prstGeom>
          <a:noFill/>
        </p:spPr>
        <p:txBody>
          <a:bodyPr wrap="square" rtlCol="0">
            <a:spAutoFit/>
          </a:bodyPr>
          <a:lstStyle/>
          <a:p>
            <a:r>
              <a:rPr lang="en-IN" sz="3600" b="1" dirty="0"/>
              <a:t>Results</a:t>
            </a:r>
          </a:p>
        </p:txBody>
      </p:sp>
    </p:spTree>
    <p:extLst>
      <p:ext uri="{BB962C8B-B14F-4D97-AF65-F5344CB8AC3E}">
        <p14:creationId xmlns:p14="http://schemas.microsoft.com/office/powerpoint/2010/main" val="3841665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F60E813-4EA1-46C3-9454-7007686FBD14}"/>
              </a:ext>
            </a:extLst>
          </p:cNvPr>
          <p:cNvPicPr>
            <a:picLocks noGrp="1" noChangeAspect="1"/>
          </p:cNvPicPr>
          <p:nvPr>
            <p:ph idx="1"/>
          </p:nvPr>
        </p:nvPicPr>
        <p:blipFill>
          <a:blip r:embed="rId2"/>
          <a:stretch>
            <a:fillRect/>
          </a:stretch>
        </p:blipFill>
        <p:spPr>
          <a:xfrm>
            <a:off x="0" y="1527693"/>
            <a:ext cx="9144000" cy="5330307"/>
          </a:xfrm>
          <a:prstGeom prst="rect">
            <a:avLst/>
          </a:prstGeom>
        </p:spPr>
      </p:pic>
      <p:sp>
        <p:nvSpPr>
          <p:cNvPr id="16" name="TextBox 15">
            <a:extLst>
              <a:ext uri="{FF2B5EF4-FFF2-40B4-BE49-F238E27FC236}">
                <a16:creationId xmlns:a16="http://schemas.microsoft.com/office/drawing/2014/main" id="{D5FAF19C-20E3-48CB-BDF6-5D8B1EDAD85F}"/>
              </a:ext>
            </a:extLst>
          </p:cNvPr>
          <p:cNvSpPr txBox="1"/>
          <p:nvPr/>
        </p:nvSpPr>
        <p:spPr>
          <a:xfrm>
            <a:off x="179512" y="1628800"/>
            <a:ext cx="8784976" cy="1077218"/>
          </a:xfrm>
          <a:prstGeom prst="rect">
            <a:avLst/>
          </a:prstGeom>
          <a:noFill/>
        </p:spPr>
        <p:txBody>
          <a:bodyPr wrap="square">
            <a:spAutoFit/>
          </a:bodyPr>
          <a:lstStyle/>
          <a:p>
            <a:pPr algn="just"/>
            <a:r>
              <a:rPr lang="en-US" sz="1600" dirty="0">
                <a:solidFill>
                  <a:schemeClr val="tx1"/>
                </a:solidFill>
                <a:latin typeface="+mn-lt"/>
              </a:rPr>
              <a:t>I also evaluated the best model using their ROC curves. In this particular problem, lower false positive rate is less important than higher true positive rate. In other words, it is more important to properly predict the high-severity accidents properly, if there is room for doubt it is better to prevent</a:t>
            </a:r>
            <a:endParaRPr lang="en-IN" sz="1600" dirty="0">
              <a:solidFill>
                <a:schemeClr val="tx1"/>
              </a:solidFill>
              <a:latin typeface="+mn-lt"/>
            </a:endParaRPr>
          </a:p>
        </p:txBody>
      </p:sp>
    </p:spTree>
    <p:extLst>
      <p:ext uri="{BB962C8B-B14F-4D97-AF65-F5344CB8AC3E}">
        <p14:creationId xmlns:p14="http://schemas.microsoft.com/office/powerpoint/2010/main" val="1501419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92A53-3C61-4C52-8A00-63F886297E5C}"/>
              </a:ext>
            </a:extLst>
          </p:cNvPr>
          <p:cNvSpPr>
            <a:spLocks noGrp="1"/>
          </p:cNvSpPr>
          <p:nvPr>
            <p:ph type="title"/>
          </p:nvPr>
        </p:nvSpPr>
        <p:spPr>
          <a:xfrm>
            <a:off x="1836935" y="260648"/>
            <a:ext cx="6767513" cy="1143000"/>
          </a:xfrm>
        </p:spPr>
        <p:txBody>
          <a:bodyPr/>
          <a:lstStyle/>
          <a:p>
            <a:r>
              <a:rPr lang="en-IN" dirty="0"/>
              <a:t>Conclusion </a:t>
            </a:r>
          </a:p>
        </p:txBody>
      </p:sp>
      <p:sp>
        <p:nvSpPr>
          <p:cNvPr id="3" name="Content Placeholder 2">
            <a:extLst>
              <a:ext uri="{FF2B5EF4-FFF2-40B4-BE49-F238E27FC236}">
                <a16:creationId xmlns:a16="http://schemas.microsoft.com/office/drawing/2014/main" id="{55C46EC8-011E-40A4-A67D-8C37A1ADF77B}"/>
              </a:ext>
            </a:extLst>
          </p:cNvPr>
          <p:cNvSpPr>
            <a:spLocks noGrp="1"/>
          </p:cNvSpPr>
          <p:nvPr>
            <p:ph idx="1"/>
          </p:nvPr>
        </p:nvSpPr>
        <p:spPr>
          <a:xfrm>
            <a:off x="1870795" y="1166018"/>
            <a:ext cx="6778625" cy="4525963"/>
          </a:xfrm>
        </p:spPr>
        <p:txBody>
          <a:bodyPr/>
          <a:lstStyle/>
          <a:p>
            <a:pPr marL="0" indent="0" algn="just">
              <a:buNone/>
            </a:pPr>
            <a:r>
              <a:rPr lang="en-US" sz="1800" dirty="0"/>
              <a:t>In this study, I analyzed the relationship between severity of an accident and some characteristics which describe the situation that involved the accident. Initially I thought that features such as atmospheric conditions, the lighting or being a holiday would be the most relevant ones, yet I identified the department, the day and time of the accident, the road category and type of collision among the most important features that aced to the gravity of the accident. I built and compared 4 different classification models to predict whether an accident would have a high or low severity. These models can have multiple application in real life. For instance, imagine that emergency services have a application with some default features such as date, time and department/municipality and then with the information given by the witness calling to inform on the accident they could predict the severity of the accident before getting there and so alert nearby hospitals and prepare with the necessary equipment and strategies. Also by identifying the features that favor the most the gravity of an accident, these could be tackled by improving road conditions or increasing the awareness of the population.</a:t>
            </a:r>
            <a:endParaRPr lang="en-IN" sz="1800" dirty="0"/>
          </a:p>
        </p:txBody>
      </p:sp>
    </p:spTree>
    <p:extLst>
      <p:ext uri="{BB962C8B-B14F-4D97-AF65-F5344CB8AC3E}">
        <p14:creationId xmlns:p14="http://schemas.microsoft.com/office/powerpoint/2010/main" val="3353159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83D9A-8BFD-4D70-9990-DB07DE4E9BE4}"/>
              </a:ext>
            </a:extLst>
          </p:cNvPr>
          <p:cNvSpPr>
            <a:spLocks noGrp="1"/>
          </p:cNvSpPr>
          <p:nvPr>
            <p:ph type="title"/>
          </p:nvPr>
        </p:nvSpPr>
        <p:spPr>
          <a:xfrm>
            <a:off x="1836935" y="260648"/>
            <a:ext cx="6767513" cy="1143000"/>
          </a:xfrm>
        </p:spPr>
        <p:txBody>
          <a:bodyPr/>
          <a:lstStyle/>
          <a:p>
            <a:r>
              <a:rPr lang="en-IN" dirty="0"/>
              <a:t>Observation</a:t>
            </a:r>
          </a:p>
        </p:txBody>
      </p:sp>
      <p:sp>
        <p:nvSpPr>
          <p:cNvPr id="3" name="Content Placeholder 2">
            <a:extLst>
              <a:ext uri="{FF2B5EF4-FFF2-40B4-BE49-F238E27FC236}">
                <a16:creationId xmlns:a16="http://schemas.microsoft.com/office/drawing/2014/main" id="{3009D64C-0A5A-4AC7-B3A7-13CA64B6A944}"/>
              </a:ext>
            </a:extLst>
          </p:cNvPr>
          <p:cNvSpPr>
            <a:spLocks noGrp="1"/>
          </p:cNvSpPr>
          <p:nvPr>
            <p:ph idx="1"/>
          </p:nvPr>
        </p:nvSpPr>
        <p:spPr>
          <a:xfrm>
            <a:off x="1863889" y="1166018"/>
            <a:ext cx="7100599" cy="5575350"/>
          </a:xfrm>
        </p:spPr>
        <p:txBody>
          <a:bodyPr/>
          <a:lstStyle/>
          <a:p>
            <a:pPr marL="0" indent="0" algn="just">
              <a:buNone/>
            </a:pPr>
            <a:r>
              <a:rPr lang="en-US" sz="1800" dirty="0"/>
              <a:t>I was able to achieve 68% accuracy in the. However, there was still significant variance that could not be predicted by the models in this study. I think other features like speed or uninterrupted time of traveling could be used to predict a more accurate classification. These are characteristics that my be impossible of knowing right now, but at the incredible peace that technology is evolving nowadays, soon cars will be able of track them so that the emergency services could use them. </a:t>
            </a:r>
          </a:p>
          <a:p>
            <a:pPr marL="0" indent="0" algn="just">
              <a:buNone/>
            </a:pPr>
            <a:endParaRPr lang="en-US" sz="1800" dirty="0"/>
          </a:p>
          <a:p>
            <a:pPr marL="0" indent="0" algn="just">
              <a:buNone/>
            </a:pPr>
            <a:r>
              <a:rPr lang="en-US" sz="1800" dirty="0"/>
              <a:t>One problem I think these features had is that the target of this classification problem was simplified to two different classes, low and high severity. Labeling severity with a range of punctuation from 0 to 100, for instance, could allow the possibility of developing regression model. </a:t>
            </a:r>
          </a:p>
          <a:p>
            <a:pPr marL="0" indent="0" algn="just">
              <a:buNone/>
            </a:pPr>
            <a:endParaRPr lang="en-US" sz="1800" dirty="0"/>
          </a:p>
          <a:p>
            <a:pPr marL="0" indent="0" algn="just">
              <a:buNone/>
            </a:pPr>
            <a:r>
              <a:rPr lang="en-US" sz="1800" dirty="0"/>
              <a:t>The next step on this problem could be to add a accident prediction model able to not just predict the accuracy but also the critical time and spots where potential accidents can occur in advance. </a:t>
            </a:r>
            <a:endParaRPr lang="en-IN" sz="1800" dirty="0"/>
          </a:p>
        </p:txBody>
      </p:sp>
    </p:spTree>
    <p:extLst>
      <p:ext uri="{BB962C8B-B14F-4D97-AF65-F5344CB8AC3E}">
        <p14:creationId xmlns:p14="http://schemas.microsoft.com/office/powerpoint/2010/main" val="376953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A5C2-8E67-40C4-829F-3E524E20C602}"/>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693B86B2-3E57-4593-92A3-4EC41911B7E1}"/>
              </a:ext>
            </a:extLst>
          </p:cNvPr>
          <p:cNvSpPr>
            <a:spLocks noGrp="1"/>
          </p:cNvSpPr>
          <p:nvPr>
            <p:ph idx="1"/>
          </p:nvPr>
        </p:nvSpPr>
        <p:spPr/>
        <p:txBody>
          <a:bodyPr/>
          <a:lstStyle/>
          <a:p>
            <a:pPr marL="0" indent="0" algn="just">
              <a:buNone/>
            </a:pPr>
            <a:r>
              <a:rPr lang="en-US" dirty="0"/>
              <a:t>Alexander Popov. Road Traffic Injuries. WHO, Global Health Observation Data, 2016. https://www.who.int/health-topics/road-safety#tab=tab 1</a:t>
            </a:r>
            <a:endParaRPr lang="en-IN" dirty="0"/>
          </a:p>
        </p:txBody>
      </p:sp>
    </p:spTree>
    <p:extLst>
      <p:ext uri="{BB962C8B-B14F-4D97-AF65-F5344CB8AC3E}">
        <p14:creationId xmlns:p14="http://schemas.microsoft.com/office/powerpoint/2010/main" val="2908901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835696" y="116285"/>
            <a:ext cx="7850261" cy="648419"/>
          </a:xfrm>
        </p:spPr>
        <p:txBody>
          <a:bodyPr/>
          <a:lstStyle/>
          <a:p>
            <a:r>
              <a:rPr lang="en-US" sz="2800" b="1" dirty="0"/>
              <a:t>Introduction</a:t>
            </a:r>
            <a:endParaRPr lang="uk-UA" sz="2800" b="1" dirty="0"/>
          </a:p>
        </p:txBody>
      </p:sp>
      <p:sp>
        <p:nvSpPr>
          <p:cNvPr id="36867" name="Rectangle 3"/>
          <p:cNvSpPr>
            <a:spLocks noGrp="1" noChangeArrowheads="1"/>
          </p:cNvSpPr>
          <p:nvPr>
            <p:ph type="body" idx="1"/>
          </p:nvPr>
        </p:nvSpPr>
        <p:spPr>
          <a:xfrm>
            <a:off x="1835696" y="764704"/>
            <a:ext cx="7068274" cy="5784686"/>
          </a:xfrm>
        </p:spPr>
        <p:txBody>
          <a:bodyPr/>
          <a:lstStyle/>
          <a:p>
            <a:pPr algn="just"/>
            <a:r>
              <a:rPr lang="en-US" sz="1600" dirty="0"/>
              <a:t>Road traffic injuries are currently estimated to be the eighth leading cause of death across all age groups globally, and are predicted to become the seventh leading cause of death by 2030.</a:t>
            </a:r>
          </a:p>
          <a:p>
            <a:pPr algn="just"/>
            <a:endParaRPr lang="en-US" sz="1600" dirty="0"/>
          </a:p>
          <a:p>
            <a:pPr algn="just"/>
            <a:r>
              <a:rPr lang="en-US" sz="1600" dirty="0"/>
              <a:t>Analyzing a significant range of factors, including weather conditions, special events, roadworks, traffic jams among others, an accurate prediction of the severity of the accidents can be performed.</a:t>
            </a:r>
          </a:p>
          <a:p>
            <a:pPr algn="just"/>
            <a:endParaRPr lang="en-US" sz="1600" dirty="0"/>
          </a:p>
          <a:p>
            <a:pPr algn="just"/>
            <a:r>
              <a:rPr lang="en-US" sz="1600" dirty="0"/>
              <a:t>These insights, could allow law enforcement bodies to allocate their resources more effectively in advance of potential accidents, preventing when and where a severe accidents can occur as well as saving both, time and money. In addition, this knowledge of a severe accident situation can be warned to drivers so that they would drive more carefully or even change their route if it is possible or to hospital which could have set everything ready for a severe intervention in advance.</a:t>
            </a:r>
          </a:p>
          <a:p>
            <a:pPr algn="just"/>
            <a:endParaRPr lang="en-US" sz="1600" dirty="0"/>
          </a:p>
          <a:p>
            <a:pPr algn="just"/>
            <a:r>
              <a:rPr lang="en-US" sz="1600" dirty="0"/>
              <a:t>Governments should be highly interested in accurate predictions of the severity of an accident, in order to reduce the time of arrival and thus save a significant amount of people each year. Others interested could be private companies investing in technologies aiming to improve road safeness.</a:t>
            </a:r>
            <a:endParaRPr lang="uk-UA" sz="1600" dirty="0"/>
          </a:p>
        </p:txBody>
      </p:sp>
    </p:spTree>
    <p:extLst>
      <p:ext uri="{BB962C8B-B14F-4D97-AF65-F5344CB8AC3E}">
        <p14:creationId xmlns:p14="http://schemas.microsoft.com/office/powerpoint/2010/main" val="3384888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602D1-BF80-4BD7-9DCA-B638832E5099}"/>
              </a:ext>
            </a:extLst>
          </p:cNvPr>
          <p:cNvSpPr>
            <a:spLocks noGrp="1"/>
          </p:cNvSpPr>
          <p:nvPr>
            <p:ph type="title"/>
          </p:nvPr>
        </p:nvSpPr>
        <p:spPr>
          <a:xfrm>
            <a:off x="2123728" y="2951321"/>
            <a:ext cx="7632700" cy="795338"/>
          </a:xfrm>
        </p:spPr>
        <p:txBody>
          <a:bodyPr/>
          <a:lstStyle/>
          <a:p>
            <a:r>
              <a:rPr lang="en-IN" sz="8000" dirty="0"/>
              <a:t>Thank You </a:t>
            </a:r>
          </a:p>
        </p:txBody>
      </p:sp>
      <p:sp>
        <p:nvSpPr>
          <p:cNvPr id="3" name="Content Placeholder 2">
            <a:extLst>
              <a:ext uri="{FF2B5EF4-FFF2-40B4-BE49-F238E27FC236}">
                <a16:creationId xmlns:a16="http://schemas.microsoft.com/office/drawing/2014/main" id="{48037E99-BD7A-45EB-AEB0-C417923A41A4}"/>
              </a:ext>
            </a:extLst>
          </p:cNvPr>
          <p:cNvSpPr>
            <a:spLocks noGrp="1"/>
          </p:cNvSpPr>
          <p:nvPr>
            <p:ph idx="1"/>
          </p:nvPr>
        </p:nvSpPr>
        <p:spPr>
          <a:xfrm>
            <a:off x="6372274" y="6022925"/>
            <a:ext cx="6192614" cy="1294507"/>
          </a:xfrm>
        </p:spPr>
        <p:txBody>
          <a:bodyPr/>
          <a:lstStyle/>
          <a:p>
            <a:pPr marL="0" indent="0">
              <a:buNone/>
            </a:pPr>
            <a:r>
              <a:rPr lang="en-IN" dirty="0"/>
              <a:t>Priti Pallabini Sarangi</a:t>
            </a:r>
          </a:p>
        </p:txBody>
      </p:sp>
    </p:spTree>
    <p:extLst>
      <p:ext uri="{BB962C8B-B14F-4D97-AF65-F5344CB8AC3E}">
        <p14:creationId xmlns:p14="http://schemas.microsoft.com/office/powerpoint/2010/main" val="427747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31130" y="1484784"/>
            <a:ext cx="7850261" cy="648419"/>
          </a:xfrm>
        </p:spPr>
        <p:txBody>
          <a:bodyPr/>
          <a:lstStyle/>
          <a:p>
            <a:r>
              <a:rPr lang="en-US" sz="2800" b="1" dirty="0"/>
              <a:t>Problem</a:t>
            </a:r>
            <a:endParaRPr lang="uk-UA" sz="2800" b="1" dirty="0"/>
          </a:p>
        </p:txBody>
      </p:sp>
      <p:sp>
        <p:nvSpPr>
          <p:cNvPr id="36867" name="Rectangle 3"/>
          <p:cNvSpPr>
            <a:spLocks noGrp="1" noChangeArrowheads="1"/>
          </p:cNvSpPr>
          <p:nvPr>
            <p:ph type="body" idx="1"/>
          </p:nvPr>
        </p:nvSpPr>
        <p:spPr>
          <a:xfrm>
            <a:off x="131130" y="2132856"/>
            <a:ext cx="8687030" cy="4681339"/>
          </a:xfrm>
        </p:spPr>
        <p:txBody>
          <a:bodyPr/>
          <a:lstStyle/>
          <a:p>
            <a:pPr marL="0" indent="0" algn="just">
              <a:buNone/>
            </a:pPr>
            <a:r>
              <a:rPr lang="en-US" sz="1800" dirty="0"/>
              <a:t>Data that might contribute to determining the likeliness of a potential accident occurring might include information on previous accidents such as road conditions, weather conditions, exact time and place of the accident, type of </a:t>
            </a:r>
            <a:r>
              <a:rPr lang="en-US" sz="1800" dirty="0" err="1"/>
              <a:t>ve-hicles</a:t>
            </a:r>
            <a:r>
              <a:rPr lang="en-US" sz="1800" dirty="0"/>
              <a:t> involved in the accident, information on the users involved in the accident and o course the severity of the accident. This projects aims to forecast the severity of accidents with previous information that could be given by a witness informing the emergency services</a:t>
            </a:r>
            <a:endParaRPr lang="uk-U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79823" y="87759"/>
            <a:ext cx="6840538" cy="1354137"/>
          </a:xfrm>
        </p:spPr>
        <p:txBody>
          <a:bodyPr/>
          <a:lstStyle/>
          <a:p>
            <a:r>
              <a:rPr lang="en-IN" dirty="0"/>
              <a:t>Data source</a:t>
            </a:r>
            <a:endParaRPr lang="en-US" dirty="0"/>
          </a:p>
        </p:txBody>
      </p:sp>
      <p:sp>
        <p:nvSpPr>
          <p:cNvPr id="195587" name="Rectangle 3"/>
          <p:cNvSpPr>
            <a:spLocks noGrp="1" noChangeArrowheads="1"/>
          </p:cNvSpPr>
          <p:nvPr>
            <p:ph type="body" idx="1"/>
          </p:nvPr>
        </p:nvSpPr>
        <p:spPr>
          <a:xfrm>
            <a:off x="1763688" y="1268760"/>
            <a:ext cx="7272808" cy="4824412"/>
          </a:xfrm>
        </p:spPr>
        <p:txBody>
          <a:bodyPr/>
          <a:lstStyle/>
          <a:p>
            <a:pPr>
              <a:lnSpc>
                <a:spcPct val="90000"/>
              </a:lnSpc>
            </a:pPr>
            <a:r>
              <a:rPr lang="en-US" dirty="0"/>
              <a:t>The original data for this project comes from the following [Kaggle data set] </a:t>
            </a:r>
            <a:r>
              <a:rPr lang="en-US" dirty="0">
                <a:hlinkClick r:id="rId2"/>
              </a:rPr>
              <a:t>Link</a:t>
            </a:r>
            <a:endParaRPr lang="en-US" dirty="0"/>
          </a:p>
          <a:p>
            <a:pPr marL="0" indent="0">
              <a:lnSpc>
                <a:spcPct val="90000"/>
              </a:lnSpc>
              <a:buNone/>
            </a:pPr>
            <a:endParaRPr lang="en-US" dirty="0"/>
          </a:p>
          <a:p>
            <a:pPr>
              <a:lnSpc>
                <a:spcPct val="90000"/>
              </a:lnSpc>
            </a:pPr>
            <a:r>
              <a:rPr lang="en-US" dirty="0"/>
              <a:t>In a previous notebook feature selection i performed a selection of the most relevant features for the prediction of traffic accident severity</a:t>
            </a:r>
          </a:p>
          <a:p>
            <a:pPr marL="0" indent="0">
              <a:lnSpc>
                <a:spcPct val="90000"/>
              </a:lnSpc>
              <a:buNone/>
            </a:pPr>
            <a:endParaRPr lang="en-US" dirty="0"/>
          </a:p>
          <a:p>
            <a:pPr marL="0" indent="0">
              <a:lnSpc>
                <a:spcPct val="90000"/>
              </a:lnSpc>
              <a:buNone/>
            </a:pPr>
            <a:r>
              <a:rPr lang="en-US" dirty="0"/>
              <a:t>The features of the dataset resulting are the following:</a:t>
            </a:r>
          </a:p>
          <a:p>
            <a:pPr>
              <a:lnSpc>
                <a:spcPct val="90000"/>
              </a:lnSpc>
            </a:pPr>
            <a:r>
              <a:rPr lang="en-US" dirty="0"/>
              <a:t>Characteristics dataset</a:t>
            </a:r>
          </a:p>
          <a:p>
            <a:pPr>
              <a:lnSpc>
                <a:spcPct val="90000"/>
              </a:lnSpc>
            </a:pPr>
            <a:r>
              <a:rPr lang="en-US" dirty="0"/>
              <a:t>Place dataset</a:t>
            </a:r>
          </a:p>
          <a:p>
            <a:pPr>
              <a:lnSpc>
                <a:spcPct val="90000"/>
              </a:lnSpc>
            </a:pPr>
            <a:r>
              <a:rPr lang="en-US" dirty="0"/>
              <a:t>User dataset</a:t>
            </a:r>
          </a:p>
          <a:p>
            <a:pPr>
              <a:lnSpc>
                <a:spcPct val="90000"/>
              </a:lnSpc>
            </a:pPr>
            <a:r>
              <a:rPr lang="en-US" dirty="0"/>
              <a:t>Holiday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3888-A8F2-4F3D-9C5F-CAFD9CC27AF0}"/>
              </a:ext>
            </a:extLst>
          </p:cNvPr>
          <p:cNvSpPr>
            <a:spLocks noGrp="1"/>
          </p:cNvSpPr>
          <p:nvPr>
            <p:ph type="title"/>
          </p:nvPr>
        </p:nvSpPr>
        <p:spPr/>
        <p:txBody>
          <a:bodyPr/>
          <a:lstStyle/>
          <a:p>
            <a:r>
              <a:rPr lang="en-IN" dirty="0"/>
              <a:t>Characteristics dataset</a:t>
            </a:r>
          </a:p>
        </p:txBody>
      </p:sp>
      <p:sp>
        <p:nvSpPr>
          <p:cNvPr id="3" name="Content Placeholder 2">
            <a:extLst>
              <a:ext uri="{FF2B5EF4-FFF2-40B4-BE49-F238E27FC236}">
                <a16:creationId xmlns:a16="http://schemas.microsoft.com/office/drawing/2014/main" id="{D6C7ECEC-EE94-46F5-8B48-8B9C1DA66CF3}"/>
              </a:ext>
            </a:extLst>
          </p:cNvPr>
          <p:cNvSpPr>
            <a:spLocks noGrp="1"/>
          </p:cNvSpPr>
          <p:nvPr>
            <p:ph idx="1"/>
          </p:nvPr>
        </p:nvSpPr>
        <p:spPr>
          <a:xfrm>
            <a:off x="1908175" y="1168152"/>
            <a:ext cx="6778625" cy="2692896"/>
          </a:xfrm>
        </p:spPr>
        <p:txBody>
          <a:bodyPr/>
          <a:lstStyle/>
          <a:p>
            <a:pPr marL="0" indent="0" algn="just">
              <a:buNone/>
            </a:pPr>
            <a:r>
              <a:rPr lang="en-US" dirty="0"/>
              <a:t>In the *characteristics* dataset, I will keep the features: "lighting", "</a:t>
            </a:r>
            <a:r>
              <a:rPr lang="en-US" dirty="0" err="1"/>
              <a:t>localisation</a:t>
            </a:r>
            <a:r>
              <a:rPr lang="en-US" dirty="0"/>
              <a:t>"(</a:t>
            </a:r>
            <a:r>
              <a:rPr lang="en-US" dirty="0" err="1"/>
              <a:t>agg</a:t>
            </a:r>
            <a:r>
              <a:rPr lang="en-US" dirty="0"/>
              <a:t>), "type of intersection", "atmospheric conditions", "type of collisions", "department", "</a:t>
            </a:r>
            <a:r>
              <a:rPr lang="en-US" dirty="0" err="1"/>
              <a:t>adress</a:t>
            </a:r>
            <a:r>
              <a:rPr lang="en-US" dirty="0"/>
              <a:t>", "time" and the coordinates. I added two new features from this original dataset: "date" and "weekend" indicating if the accident occurred during the weekend or not.</a:t>
            </a:r>
            <a:endParaRPr lang="en-IN" dirty="0"/>
          </a:p>
        </p:txBody>
      </p:sp>
      <p:sp>
        <p:nvSpPr>
          <p:cNvPr id="5" name="Title 1">
            <a:extLst>
              <a:ext uri="{FF2B5EF4-FFF2-40B4-BE49-F238E27FC236}">
                <a16:creationId xmlns:a16="http://schemas.microsoft.com/office/drawing/2014/main" id="{48296BBB-AA32-4BB5-95C1-D838B676E549}"/>
              </a:ext>
            </a:extLst>
          </p:cNvPr>
          <p:cNvSpPr txBox="1">
            <a:spLocks/>
          </p:cNvSpPr>
          <p:nvPr/>
        </p:nvSpPr>
        <p:spPr bwMode="auto">
          <a:xfrm>
            <a:off x="1897861" y="350100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a:lstStyle>
          <a:p>
            <a:r>
              <a:rPr lang="en-IN" kern="0" dirty="0"/>
              <a:t>Place dataset</a:t>
            </a:r>
          </a:p>
        </p:txBody>
      </p:sp>
      <p:sp>
        <p:nvSpPr>
          <p:cNvPr id="8" name="Content Placeholder 2">
            <a:extLst>
              <a:ext uri="{FF2B5EF4-FFF2-40B4-BE49-F238E27FC236}">
                <a16:creationId xmlns:a16="http://schemas.microsoft.com/office/drawing/2014/main" id="{EA3EBBEE-4D6E-495C-8928-F3394B1775C8}"/>
              </a:ext>
            </a:extLst>
          </p:cNvPr>
          <p:cNvSpPr txBox="1">
            <a:spLocks/>
          </p:cNvSpPr>
          <p:nvPr/>
        </p:nvSpPr>
        <p:spPr bwMode="auto">
          <a:xfrm>
            <a:off x="1973662" y="4437112"/>
            <a:ext cx="6865538" cy="269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a:lstStyle>
          <a:p>
            <a:pPr marL="0" indent="0" algn="just">
              <a:buFontTx/>
              <a:buNone/>
            </a:pPr>
            <a:r>
              <a:rPr lang="en-US" kern="0" dirty="0"/>
              <a:t>In the *characteristics* dataset, I will keep the features: "lighting", "</a:t>
            </a:r>
            <a:r>
              <a:rPr lang="en-US" kern="0" dirty="0" err="1"/>
              <a:t>localisation</a:t>
            </a:r>
            <a:r>
              <a:rPr lang="en-US" kern="0" dirty="0"/>
              <a:t>"(</a:t>
            </a:r>
            <a:r>
              <a:rPr lang="en-US" kern="0" dirty="0" err="1"/>
              <a:t>agg</a:t>
            </a:r>
            <a:r>
              <a:rPr lang="en-US" kern="0" dirty="0"/>
              <a:t>), "type of intersection", "atmospheric conditions", "type of collisions", "department", "</a:t>
            </a:r>
            <a:r>
              <a:rPr lang="en-US" kern="0" dirty="0" err="1"/>
              <a:t>adress</a:t>
            </a:r>
            <a:r>
              <a:rPr lang="en-US" kern="0" dirty="0"/>
              <a:t>", "time" and the coordinates. I added two new features from this original dataset: "date" and "weekend" indicating if the accident occurred during the weekend or not.</a:t>
            </a:r>
            <a:endParaRPr lang="en-IN" kern="0" dirty="0"/>
          </a:p>
        </p:txBody>
      </p:sp>
    </p:spTree>
    <p:extLst>
      <p:ext uri="{BB962C8B-B14F-4D97-AF65-F5344CB8AC3E}">
        <p14:creationId xmlns:p14="http://schemas.microsoft.com/office/powerpoint/2010/main" val="3774024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31BA-B2AD-4D95-AF03-BA5BB10DF94E}"/>
              </a:ext>
            </a:extLst>
          </p:cNvPr>
          <p:cNvSpPr>
            <a:spLocks noGrp="1"/>
          </p:cNvSpPr>
          <p:nvPr>
            <p:ph type="title"/>
          </p:nvPr>
        </p:nvSpPr>
        <p:spPr/>
        <p:txBody>
          <a:bodyPr/>
          <a:lstStyle/>
          <a:p>
            <a:r>
              <a:rPr lang="en-IN" dirty="0"/>
              <a:t>Users dataset</a:t>
            </a:r>
          </a:p>
        </p:txBody>
      </p:sp>
      <p:sp>
        <p:nvSpPr>
          <p:cNvPr id="3" name="Content Placeholder 2">
            <a:extLst>
              <a:ext uri="{FF2B5EF4-FFF2-40B4-BE49-F238E27FC236}">
                <a16:creationId xmlns:a16="http://schemas.microsoft.com/office/drawing/2014/main" id="{FFA052F2-00FC-4E44-98F7-FFA81DC43556}"/>
              </a:ext>
            </a:extLst>
          </p:cNvPr>
          <p:cNvSpPr>
            <a:spLocks noGrp="1"/>
          </p:cNvSpPr>
          <p:nvPr>
            <p:ph idx="1"/>
          </p:nvPr>
        </p:nvSpPr>
        <p:spPr>
          <a:xfrm>
            <a:off x="1908175" y="1196753"/>
            <a:ext cx="7235825" cy="3456384"/>
          </a:xfrm>
        </p:spPr>
        <p:txBody>
          <a:bodyPr/>
          <a:lstStyle/>
          <a:p>
            <a:pPr marL="0" indent="0">
              <a:buNone/>
            </a:pPr>
            <a:r>
              <a:rPr lang="en-US" dirty="0"/>
              <a:t>From the *users* dataset, I have created the following features: </a:t>
            </a:r>
          </a:p>
          <a:p>
            <a:pPr marL="0" indent="0">
              <a:buNone/>
            </a:pPr>
            <a:r>
              <a:rPr lang="en-US" dirty="0"/>
              <a:t>+ </a:t>
            </a:r>
            <a:r>
              <a:rPr lang="en-US" dirty="0" err="1"/>
              <a:t>num_us</a:t>
            </a:r>
            <a:r>
              <a:rPr lang="en-US" dirty="0"/>
              <a:t>: total number of users involved in the accident.</a:t>
            </a:r>
          </a:p>
          <a:p>
            <a:pPr marL="0" indent="0">
              <a:buNone/>
            </a:pPr>
            <a:r>
              <a:rPr lang="en-US" dirty="0"/>
              <a:t>+ ped: </a:t>
            </a:r>
            <a:r>
              <a:rPr lang="en-US" dirty="0" err="1"/>
              <a:t>Wether</a:t>
            </a:r>
            <a:r>
              <a:rPr lang="en-US" dirty="0"/>
              <a:t> there are pedestrians involved or not.</a:t>
            </a:r>
          </a:p>
          <a:p>
            <a:pPr marL="0" indent="0">
              <a:buNone/>
            </a:pPr>
            <a:r>
              <a:rPr lang="en-US" dirty="0"/>
              <a:t>+ </a:t>
            </a:r>
            <a:r>
              <a:rPr lang="en-US" dirty="0" err="1"/>
              <a:t>critic_age</a:t>
            </a:r>
            <a:r>
              <a:rPr lang="en-US" dirty="0"/>
              <a:t>: If there is any user in between 17 and 31 </a:t>
            </a:r>
            <a:r>
              <a:rPr lang="en-US" dirty="0" err="1"/>
              <a:t>y.o</a:t>
            </a:r>
            <a:r>
              <a:rPr lang="en-US" dirty="0"/>
              <a:t>.</a:t>
            </a:r>
          </a:p>
          <a:p>
            <a:pPr marL="0" indent="0">
              <a:buNone/>
            </a:pPr>
            <a:r>
              <a:rPr lang="en-US" dirty="0"/>
              <a:t>+ </a:t>
            </a:r>
            <a:r>
              <a:rPr lang="en-US" dirty="0" err="1"/>
              <a:t>sev</a:t>
            </a:r>
            <a:r>
              <a:rPr lang="en-US" dirty="0"/>
              <a:t> : maximum gravity suffered by any user involved in the accident:</a:t>
            </a:r>
          </a:p>
          <a:p>
            <a:pPr marL="0" indent="0">
              <a:buNone/>
            </a:pPr>
            <a:r>
              <a:rPr lang="en-US" dirty="0"/>
              <a:t>   + 0 = </a:t>
            </a:r>
            <a:r>
              <a:rPr lang="en-US" dirty="0" err="1"/>
              <a:t>Unscathered</a:t>
            </a:r>
            <a:r>
              <a:rPr lang="en-US" dirty="0"/>
              <a:t> or Light injury</a:t>
            </a:r>
          </a:p>
          <a:p>
            <a:pPr marL="0" indent="0">
              <a:buNone/>
            </a:pPr>
            <a:r>
              <a:rPr lang="en-US" dirty="0"/>
              <a:t>   + 1 = Hospitalized </a:t>
            </a:r>
            <a:r>
              <a:rPr lang="en-US" dirty="0" err="1"/>
              <a:t>wonded</a:t>
            </a:r>
            <a:r>
              <a:rPr lang="en-US" dirty="0"/>
              <a:t> or Death</a:t>
            </a:r>
            <a:endParaRPr lang="en-IN" dirty="0"/>
          </a:p>
        </p:txBody>
      </p:sp>
      <p:sp>
        <p:nvSpPr>
          <p:cNvPr id="5" name="Title 1">
            <a:extLst>
              <a:ext uri="{FF2B5EF4-FFF2-40B4-BE49-F238E27FC236}">
                <a16:creationId xmlns:a16="http://schemas.microsoft.com/office/drawing/2014/main" id="{D6EF8C01-15ED-4394-8E02-4FB2BF0251EB}"/>
              </a:ext>
            </a:extLst>
          </p:cNvPr>
          <p:cNvSpPr txBox="1">
            <a:spLocks/>
          </p:cNvSpPr>
          <p:nvPr/>
        </p:nvSpPr>
        <p:spPr bwMode="auto">
          <a:xfrm>
            <a:off x="1903611" y="4293096"/>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a:lstStyle>
          <a:p>
            <a:r>
              <a:rPr lang="en-IN" kern="0" dirty="0"/>
              <a:t>Holiday dataset</a:t>
            </a:r>
          </a:p>
        </p:txBody>
      </p:sp>
      <p:sp>
        <p:nvSpPr>
          <p:cNvPr id="6" name="Content Placeholder 2">
            <a:extLst>
              <a:ext uri="{FF2B5EF4-FFF2-40B4-BE49-F238E27FC236}">
                <a16:creationId xmlns:a16="http://schemas.microsoft.com/office/drawing/2014/main" id="{4AD4C34A-07CF-4B26-A67B-8DFB2FE710F4}"/>
              </a:ext>
            </a:extLst>
          </p:cNvPr>
          <p:cNvSpPr txBox="1">
            <a:spLocks/>
          </p:cNvSpPr>
          <p:nvPr/>
        </p:nvSpPr>
        <p:spPr bwMode="auto">
          <a:xfrm>
            <a:off x="1929859" y="5157192"/>
            <a:ext cx="7235825"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a:lstStyle>
          <a:p>
            <a:pPr marL="0" indent="0">
              <a:buFontTx/>
              <a:buNone/>
            </a:pPr>
            <a:r>
              <a:rPr lang="en-US" kern="0" dirty="0"/>
              <a:t>I used the *holiday* dataset to craft a new feature indicating the accident </a:t>
            </a:r>
            <a:r>
              <a:rPr lang="en-US" kern="0" dirty="0" err="1"/>
              <a:t>accurred</a:t>
            </a:r>
            <a:r>
              <a:rPr lang="en-US" kern="0" dirty="0"/>
              <a:t> during a holiday.</a:t>
            </a:r>
            <a:endParaRPr lang="en-IN" kern="0" dirty="0"/>
          </a:p>
        </p:txBody>
      </p:sp>
    </p:spTree>
    <p:extLst>
      <p:ext uri="{BB962C8B-B14F-4D97-AF65-F5344CB8AC3E}">
        <p14:creationId xmlns:p14="http://schemas.microsoft.com/office/powerpoint/2010/main" val="121598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85ADC-A48D-4BC7-9B88-CA04B4CF8DFB}"/>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A25204A9-F26E-4E81-B0B7-9457914380CC}"/>
              </a:ext>
            </a:extLst>
          </p:cNvPr>
          <p:cNvPicPr>
            <a:picLocks noGrp="1" noChangeAspect="1"/>
          </p:cNvPicPr>
          <p:nvPr>
            <p:ph idx="1"/>
          </p:nvPr>
        </p:nvPicPr>
        <p:blipFill>
          <a:blip r:embed="rId2"/>
          <a:stretch>
            <a:fillRect/>
          </a:stretch>
        </p:blipFill>
        <p:spPr>
          <a:xfrm>
            <a:off x="467544" y="1575662"/>
            <a:ext cx="8280920" cy="5021690"/>
          </a:xfrm>
          <a:prstGeom prst="rect">
            <a:avLst/>
          </a:prstGeom>
        </p:spPr>
      </p:pic>
      <p:sp>
        <p:nvSpPr>
          <p:cNvPr id="6" name="TextBox 5">
            <a:extLst>
              <a:ext uri="{FF2B5EF4-FFF2-40B4-BE49-F238E27FC236}">
                <a16:creationId xmlns:a16="http://schemas.microsoft.com/office/drawing/2014/main" id="{980877AB-4219-462A-A706-09FC9BAEF2F2}"/>
              </a:ext>
            </a:extLst>
          </p:cNvPr>
          <p:cNvSpPr txBox="1"/>
          <p:nvPr/>
        </p:nvSpPr>
        <p:spPr>
          <a:xfrm>
            <a:off x="611560" y="1700808"/>
            <a:ext cx="8064896" cy="975716"/>
          </a:xfrm>
          <a:prstGeom prst="rect">
            <a:avLst/>
          </a:prstGeom>
          <a:noFill/>
        </p:spPr>
        <p:txBody>
          <a:bodyPr wrap="square">
            <a:spAutoFit/>
          </a:bodyPr>
          <a:lstStyle/>
          <a:p>
            <a:pPr indent="-6350">
              <a:lnSpc>
                <a:spcPct val="107000"/>
              </a:lnSpc>
              <a:spcAft>
                <a:spcPts val="800"/>
              </a:spcAft>
            </a:pPr>
            <a:r>
              <a:rPr lang="en-IN" sz="2000" dirty="0">
                <a:solidFill>
                  <a:srgbClr val="4F5D66"/>
                </a:solidFill>
                <a:effectLst/>
                <a:latin typeface="Arial" panose="020B0604020202020204" pitchFamily="34" charset="0"/>
                <a:ea typeface="Arial" panose="020B0604020202020204" pitchFamily="34" charset="0"/>
              </a:rPr>
              <a:t>The number of traffic accidents decreased over the years from 2005 to 2013, </a:t>
            </a:r>
            <a:r>
              <a:rPr lang="en-IN" dirty="0">
                <a:solidFill>
                  <a:srgbClr val="4F5D66"/>
                </a:solidFill>
                <a:latin typeface="Arial" panose="020B0604020202020204" pitchFamily="34" charset="0"/>
              </a:rPr>
              <a:t>after which the trend became stable</a:t>
            </a:r>
            <a:r>
              <a:rPr lang="en-IN" sz="1800" dirty="0">
                <a:solidFill>
                  <a:srgbClr val="4F5D66"/>
                </a:solidFill>
                <a:effectLst/>
                <a:latin typeface="Arial" panose="020B0604020202020204" pitchFamily="34" charset="0"/>
                <a:ea typeface="Arial" panose="020B0604020202020204" pitchFamily="34" charset="0"/>
              </a:rPr>
              <a:t>.</a:t>
            </a:r>
            <a:endParaRPr lang="en-IN" sz="1800" dirty="0">
              <a:solidFill>
                <a:srgbClr val="000000"/>
              </a:solidFill>
              <a:effectLst/>
              <a:latin typeface="Arial" panose="020B0604020202020204" pitchFamily="34" charset="0"/>
              <a:ea typeface="Arial" panose="020B0604020202020204" pitchFamily="34" charset="0"/>
            </a:endParaRPr>
          </a:p>
          <a:p>
            <a:pPr indent="-6350" algn="l">
              <a:lnSpc>
                <a:spcPct val="107000"/>
              </a:lnSpc>
              <a:spcAft>
                <a:spcPts val="800"/>
              </a:spcAft>
            </a:pPr>
            <a:endParaRPr lang="en-IN" sz="800" dirty="0">
              <a:solidFill>
                <a:srgbClr val="000000"/>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23653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D4D1-BB6D-4C22-97D7-27B308AE30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0C20EE-0E16-4CA2-8B33-88B3FF86E361}"/>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5CD618F2-E525-4DFA-99F4-9066C67990B2}"/>
              </a:ext>
            </a:extLst>
          </p:cNvPr>
          <p:cNvPicPr/>
          <p:nvPr/>
        </p:nvPicPr>
        <p:blipFill rotWithShape="1">
          <a:blip r:embed="rId2"/>
          <a:srcRect l="18500" t="47042" r="17713" b="1"/>
          <a:stretch/>
        </p:blipFill>
        <p:spPr>
          <a:xfrm>
            <a:off x="0" y="1484784"/>
            <a:ext cx="9144000" cy="5373216"/>
          </a:xfrm>
          <a:prstGeom prst="rect">
            <a:avLst/>
          </a:prstGeom>
        </p:spPr>
      </p:pic>
    </p:spTree>
    <p:extLst>
      <p:ext uri="{BB962C8B-B14F-4D97-AF65-F5344CB8AC3E}">
        <p14:creationId xmlns:p14="http://schemas.microsoft.com/office/powerpoint/2010/main" val="1343107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9BB5C34-70D8-4513-BA82-6814495DF80F}"/>
              </a:ext>
            </a:extLst>
          </p:cNvPr>
          <p:cNvGrpSpPr/>
          <p:nvPr/>
        </p:nvGrpSpPr>
        <p:grpSpPr>
          <a:xfrm>
            <a:off x="0" y="1037825"/>
            <a:ext cx="9396537" cy="5814495"/>
            <a:chOff x="0" y="6922"/>
            <a:chExt cx="4710138" cy="3449383"/>
          </a:xfrm>
        </p:grpSpPr>
        <p:pic>
          <p:nvPicPr>
            <p:cNvPr id="6" name="Picture 5">
              <a:extLst>
                <a:ext uri="{FF2B5EF4-FFF2-40B4-BE49-F238E27FC236}">
                  <a16:creationId xmlns:a16="http://schemas.microsoft.com/office/drawing/2014/main" id="{6C883FA4-E7F6-453E-B0A4-A744BAB59335}"/>
                </a:ext>
              </a:extLst>
            </p:cNvPr>
            <p:cNvPicPr/>
            <p:nvPr/>
          </p:nvPicPr>
          <p:blipFill rotWithShape="1">
            <a:blip r:embed="rId2"/>
            <a:srcRect t="13558" r="-1570"/>
            <a:stretch/>
          </p:blipFill>
          <p:spPr>
            <a:xfrm>
              <a:off x="0" y="286131"/>
              <a:ext cx="4710138" cy="3170174"/>
            </a:xfrm>
            <a:prstGeom prst="rect">
              <a:avLst/>
            </a:prstGeom>
          </p:spPr>
        </p:pic>
        <p:sp>
          <p:nvSpPr>
            <p:cNvPr id="7" name="Rectangle 6">
              <a:extLst>
                <a:ext uri="{FF2B5EF4-FFF2-40B4-BE49-F238E27FC236}">
                  <a16:creationId xmlns:a16="http://schemas.microsoft.com/office/drawing/2014/main" id="{678EBDFD-4AF0-41D4-8634-31D022166FEF}"/>
                </a:ext>
              </a:extLst>
            </p:cNvPr>
            <p:cNvSpPr/>
            <p:nvPr/>
          </p:nvSpPr>
          <p:spPr>
            <a:xfrm>
              <a:off x="76200" y="6922"/>
              <a:ext cx="391514" cy="207168"/>
            </a:xfrm>
            <a:prstGeom prst="rect">
              <a:avLst/>
            </a:prstGeom>
            <a:ln>
              <a:noFill/>
            </a:ln>
          </p:spPr>
          <p:txBody>
            <a:bodyPr vert="horz" lIns="0" tIns="0" rIns="0" bIns="0" rtlCol="0">
              <a:noAutofit/>
            </a:bodyPr>
            <a:lstStyle/>
            <a:p>
              <a:pPr indent="-6350" algn="l">
                <a:lnSpc>
                  <a:spcPct val="107000"/>
                </a:lnSpc>
                <a:spcAft>
                  <a:spcPts val="800"/>
                </a:spcAft>
              </a:pPr>
              <a:r>
                <a:rPr lang="en-IN" sz="1100" b="1">
                  <a:solidFill>
                    <a:srgbClr val="FFFFFF"/>
                  </a:solidFill>
                  <a:effectLst/>
                  <a:latin typeface="Arial" panose="020B0604020202020204" pitchFamily="34" charset="0"/>
                  <a:ea typeface="Arial" panose="020B0604020202020204" pitchFamily="34" charset="0"/>
                </a:rPr>
                <a:t>EDA</a:t>
              </a:r>
              <a:endParaRPr lang="en-IN" sz="600">
                <a:solidFill>
                  <a:srgbClr val="000000"/>
                </a:solidFill>
                <a:effectLst/>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5B03F5B4-9357-490A-B967-09B9F4471691}"/>
                </a:ext>
              </a:extLst>
            </p:cNvPr>
            <p:cNvSpPr/>
            <p:nvPr/>
          </p:nvSpPr>
          <p:spPr>
            <a:xfrm>
              <a:off x="371793" y="6922"/>
              <a:ext cx="61873" cy="207168"/>
            </a:xfrm>
            <a:prstGeom prst="rect">
              <a:avLst/>
            </a:prstGeom>
            <a:ln>
              <a:noFill/>
            </a:ln>
          </p:spPr>
          <p:txBody>
            <a:bodyPr vert="horz" lIns="0" tIns="0" rIns="0" bIns="0" rtlCol="0">
              <a:noAutofit/>
            </a:bodyPr>
            <a:lstStyle/>
            <a:p>
              <a:pPr indent="-6350" algn="l">
                <a:lnSpc>
                  <a:spcPct val="107000"/>
                </a:lnSpc>
                <a:spcAft>
                  <a:spcPts val="800"/>
                </a:spcAft>
              </a:pPr>
              <a:r>
                <a:rPr lang="en-IN" sz="1100" b="1">
                  <a:solidFill>
                    <a:srgbClr val="FFFFFF"/>
                  </a:solidFill>
                  <a:effectLst/>
                  <a:latin typeface="Arial" panose="020B0604020202020204" pitchFamily="34" charset="0"/>
                  <a:ea typeface="Arial" panose="020B0604020202020204" pitchFamily="34" charset="0"/>
                </a:rPr>
                <a:t>-</a:t>
              </a:r>
              <a:endParaRPr lang="en-IN" sz="600">
                <a:solidFill>
                  <a:srgbClr val="000000"/>
                </a:solidFill>
                <a:effectLst/>
                <a:latin typeface="Arial" panose="020B0604020202020204" pitchFamily="34" charset="0"/>
                <a:ea typeface="Arial" panose="020B0604020202020204" pitchFamily="34" charset="0"/>
              </a:endParaRPr>
            </a:p>
          </p:txBody>
        </p:sp>
        <p:sp>
          <p:nvSpPr>
            <p:cNvPr id="10" name="Rectangle 9">
              <a:extLst>
                <a:ext uri="{FF2B5EF4-FFF2-40B4-BE49-F238E27FC236}">
                  <a16:creationId xmlns:a16="http://schemas.microsoft.com/office/drawing/2014/main" id="{65D63866-4977-4861-9732-0F25A57B516D}"/>
                </a:ext>
              </a:extLst>
            </p:cNvPr>
            <p:cNvSpPr/>
            <p:nvPr/>
          </p:nvSpPr>
          <p:spPr>
            <a:xfrm>
              <a:off x="1194753" y="20193"/>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11" name="Rectangle 10">
              <a:extLst>
                <a:ext uri="{FF2B5EF4-FFF2-40B4-BE49-F238E27FC236}">
                  <a16:creationId xmlns:a16="http://schemas.microsoft.com/office/drawing/2014/main" id="{7CF924CE-0139-4660-ABB9-D5E72ABBC848}"/>
                </a:ext>
              </a:extLst>
            </p:cNvPr>
            <p:cNvSpPr/>
            <p:nvPr/>
          </p:nvSpPr>
          <p:spPr>
            <a:xfrm>
              <a:off x="76200" y="144272"/>
              <a:ext cx="42228" cy="186983"/>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14" name="Rectangle 13">
              <a:extLst>
                <a:ext uri="{FF2B5EF4-FFF2-40B4-BE49-F238E27FC236}">
                  <a16:creationId xmlns:a16="http://schemas.microsoft.com/office/drawing/2014/main" id="{962939C7-931A-4921-81F7-83E25BFDB98C}"/>
                </a:ext>
              </a:extLst>
            </p:cNvPr>
            <p:cNvSpPr/>
            <p:nvPr/>
          </p:nvSpPr>
          <p:spPr>
            <a:xfrm>
              <a:off x="1169353" y="544703"/>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15" name="Rectangle 14">
              <a:extLst>
                <a:ext uri="{FF2B5EF4-FFF2-40B4-BE49-F238E27FC236}">
                  <a16:creationId xmlns:a16="http://schemas.microsoft.com/office/drawing/2014/main" id="{F1324D73-06A5-4A94-9E31-F3E17AAA346A}"/>
                </a:ext>
              </a:extLst>
            </p:cNvPr>
            <p:cNvSpPr/>
            <p:nvPr/>
          </p:nvSpPr>
          <p:spPr>
            <a:xfrm>
              <a:off x="76200" y="827532"/>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16" name="Rectangle 15">
              <a:extLst>
                <a:ext uri="{FF2B5EF4-FFF2-40B4-BE49-F238E27FC236}">
                  <a16:creationId xmlns:a16="http://schemas.microsoft.com/office/drawing/2014/main" id="{51D2D237-3021-4451-B77B-946CFE358E2C}"/>
                </a:ext>
              </a:extLst>
            </p:cNvPr>
            <p:cNvSpPr/>
            <p:nvPr/>
          </p:nvSpPr>
          <p:spPr>
            <a:xfrm>
              <a:off x="76200" y="954532"/>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17" name="Rectangle 16">
              <a:extLst>
                <a:ext uri="{FF2B5EF4-FFF2-40B4-BE49-F238E27FC236}">
                  <a16:creationId xmlns:a16="http://schemas.microsoft.com/office/drawing/2014/main" id="{A0AE84D3-940B-4626-A95A-6CAB1FA43157}"/>
                </a:ext>
              </a:extLst>
            </p:cNvPr>
            <p:cNvSpPr/>
            <p:nvPr/>
          </p:nvSpPr>
          <p:spPr>
            <a:xfrm>
              <a:off x="76200" y="1081913"/>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18" name="Rectangle 17">
              <a:extLst>
                <a:ext uri="{FF2B5EF4-FFF2-40B4-BE49-F238E27FC236}">
                  <a16:creationId xmlns:a16="http://schemas.microsoft.com/office/drawing/2014/main" id="{B1A98C69-D7D5-4F60-A983-FF62D6F76B54}"/>
                </a:ext>
              </a:extLst>
            </p:cNvPr>
            <p:cNvSpPr/>
            <p:nvPr/>
          </p:nvSpPr>
          <p:spPr>
            <a:xfrm>
              <a:off x="76200" y="1208913"/>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19" name="Rectangle 18">
              <a:extLst>
                <a:ext uri="{FF2B5EF4-FFF2-40B4-BE49-F238E27FC236}">
                  <a16:creationId xmlns:a16="http://schemas.microsoft.com/office/drawing/2014/main" id="{B0035C3D-8A9E-4257-BD9E-E337A57113E8}"/>
                </a:ext>
              </a:extLst>
            </p:cNvPr>
            <p:cNvSpPr/>
            <p:nvPr/>
          </p:nvSpPr>
          <p:spPr>
            <a:xfrm>
              <a:off x="76200" y="1335913"/>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20" name="Rectangle 19">
              <a:extLst>
                <a:ext uri="{FF2B5EF4-FFF2-40B4-BE49-F238E27FC236}">
                  <a16:creationId xmlns:a16="http://schemas.microsoft.com/office/drawing/2014/main" id="{E399515A-F3E3-450C-A831-A59EF3095FEE}"/>
                </a:ext>
              </a:extLst>
            </p:cNvPr>
            <p:cNvSpPr/>
            <p:nvPr/>
          </p:nvSpPr>
          <p:spPr>
            <a:xfrm>
              <a:off x="76200" y="1463167"/>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21" name="Rectangle 20">
              <a:extLst>
                <a:ext uri="{FF2B5EF4-FFF2-40B4-BE49-F238E27FC236}">
                  <a16:creationId xmlns:a16="http://schemas.microsoft.com/office/drawing/2014/main" id="{DDFA61F1-8B0C-47AD-AE6A-2A23725982C6}"/>
                </a:ext>
              </a:extLst>
            </p:cNvPr>
            <p:cNvSpPr/>
            <p:nvPr/>
          </p:nvSpPr>
          <p:spPr>
            <a:xfrm>
              <a:off x="76200" y="1590167"/>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22" name="Rectangle 21">
              <a:extLst>
                <a:ext uri="{FF2B5EF4-FFF2-40B4-BE49-F238E27FC236}">
                  <a16:creationId xmlns:a16="http://schemas.microsoft.com/office/drawing/2014/main" id="{F48E35C5-E66E-4F64-A246-A343863A0327}"/>
                </a:ext>
              </a:extLst>
            </p:cNvPr>
            <p:cNvSpPr/>
            <p:nvPr/>
          </p:nvSpPr>
          <p:spPr>
            <a:xfrm>
              <a:off x="76200" y="1726819"/>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26" name="Rectangle 25">
              <a:extLst>
                <a:ext uri="{FF2B5EF4-FFF2-40B4-BE49-F238E27FC236}">
                  <a16:creationId xmlns:a16="http://schemas.microsoft.com/office/drawing/2014/main" id="{44F6BE07-0FB3-4550-9ADF-14414AF83D50}"/>
                </a:ext>
              </a:extLst>
            </p:cNvPr>
            <p:cNvSpPr/>
            <p:nvPr/>
          </p:nvSpPr>
          <p:spPr>
            <a:xfrm>
              <a:off x="3742690" y="1850898"/>
              <a:ext cx="42228" cy="186983"/>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27" name="Rectangle 26">
              <a:extLst>
                <a:ext uri="{FF2B5EF4-FFF2-40B4-BE49-F238E27FC236}">
                  <a16:creationId xmlns:a16="http://schemas.microsoft.com/office/drawing/2014/main" id="{E66F47E9-2227-406F-9382-96FAF6082990}"/>
                </a:ext>
              </a:extLst>
            </p:cNvPr>
            <p:cNvSpPr/>
            <p:nvPr/>
          </p:nvSpPr>
          <p:spPr>
            <a:xfrm>
              <a:off x="76200" y="1974723"/>
              <a:ext cx="42228" cy="186983"/>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28" name="Rectangle 27">
              <a:extLst>
                <a:ext uri="{FF2B5EF4-FFF2-40B4-BE49-F238E27FC236}">
                  <a16:creationId xmlns:a16="http://schemas.microsoft.com/office/drawing/2014/main" id="{B46ED186-5BF1-4B54-A8C6-A77F2FA387D2}"/>
                </a:ext>
              </a:extLst>
            </p:cNvPr>
            <p:cNvSpPr/>
            <p:nvPr/>
          </p:nvSpPr>
          <p:spPr>
            <a:xfrm>
              <a:off x="76200" y="2102041"/>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29" name="Rectangle 28">
              <a:extLst>
                <a:ext uri="{FF2B5EF4-FFF2-40B4-BE49-F238E27FC236}">
                  <a16:creationId xmlns:a16="http://schemas.microsoft.com/office/drawing/2014/main" id="{14930469-58E8-4111-9B06-9D97FA8A9AB6}"/>
                </a:ext>
              </a:extLst>
            </p:cNvPr>
            <p:cNvSpPr/>
            <p:nvPr/>
          </p:nvSpPr>
          <p:spPr>
            <a:xfrm>
              <a:off x="76200" y="2229041"/>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30" name="Rectangle 29">
              <a:extLst>
                <a:ext uri="{FF2B5EF4-FFF2-40B4-BE49-F238E27FC236}">
                  <a16:creationId xmlns:a16="http://schemas.microsoft.com/office/drawing/2014/main" id="{89A59C41-B747-4F93-B2FE-4BBDF315A186}"/>
                </a:ext>
              </a:extLst>
            </p:cNvPr>
            <p:cNvSpPr/>
            <p:nvPr/>
          </p:nvSpPr>
          <p:spPr>
            <a:xfrm>
              <a:off x="76200" y="2356041"/>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31" name="Rectangle 30">
              <a:extLst>
                <a:ext uri="{FF2B5EF4-FFF2-40B4-BE49-F238E27FC236}">
                  <a16:creationId xmlns:a16="http://schemas.microsoft.com/office/drawing/2014/main" id="{FEC5EF74-C7DC-484D-AD2A-9A615AD8186D}"/>
                </a:ext>
              </a:extLst>
            </p:cNvPr>
            <p:cNvSpPr/>
            <p:nvPr/>
          </p:nvSpPr>
          <p:spPr>
            <a:xfrm>
              <a:off x="76200" y="2483358"/>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32" name="Rectangle 31">
              <a:extLst>
                <a:ext uri="{FF2B5EF4-FFF2-40B4-BE49-F238E27FC236}">
                  <a16:creationId xmlns:a16="http://schemas.microsoft.com/office/drawing/2014/main" id="{EB3023FA-EE77-4704-9F51-764ACC0218E9}"/>
                </a:ext>
              </a:extLst>
            </p:cNvPr>
            <p:cNvSpPr/>
            <p:nvPr/>
          </p:nvSpPr>
          <p:spPr>
            <a:xfrm>
              <a:off x="76200" y="2610358"/>
              <a:ext cx="42228" cy="186983"/>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33" name="Rectangle 32">
              <a:extLst>
                <a:ext uri="{FF2B5EF4-FFF2-40B4-BE49-F238E27FC236}">
                  <a16:creationId xmlns:a16="http://schemas.microsoft.com/office/drawing/2014/main" id="{1AD5EBDE-91DA-490D-8CCC-DCF5B82BC28E}"/>
                </a:ext>
              </a:extLst>
            </p:cNvPr>
            <p:cNvSpPr/>
            <p:nvPr/>
          </p:nvSpPr>
          <p:spPr>
            <a:xfrm>
              <a:off x="76200" y="2737358"/>
              <a:ext cx="42228" cy="186983"/>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34" name="Rectangle 33">
              <a:extLst>
                <a:ext uri="{FF2B5EF4-FFF2-40B4-BE49-F238E27FC236}">
                  <a16:creationId xmlns:a16="http://schemas.microsoft.com/office/drawing/2014/main" id="{89F562C2-5E12-4C6B-B485-AF38D21F61B4}"/>
                </a:ext>
              </a:extLst>
            </p:cNvPr>
            <p:cNvSpPr/>
            <p:nvPr/>
          </p:nvSpPr>
          <p:spPr>
            <a:xfrm>
              <a:off x="76200" y="2864676"/>
              <a:ext cx="42228" cy="186983"/>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35" name="Rectangle 34">
              <a:extLst>
                <a:ext uri="{FF2B5EF4-FFF2-40B4-BE49-F238E27FC236}">
                  <a16:creationId xmlns:a16="http://schemas.microsoft.com/office/drawing/2014/main" id="{7A866256-DC92-48F0-A66B-5C0B45563ADE}"/>
                </a:ext>
              </a:extLst>
            </p:cNvPr>
            <p:cNvSpPr/>
            <p:nvPr/>
          </p:nvSpPr>
          <p:spPr>
            <a:xfrm>
              <a:off x="76200" y="3077401"/>
              <a:ext cx="42228" cy="186983"/>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37" name="Rectangle 36">
              <a:extLst>
                <a:ext uri="{FF2B5EF4-FFF2-40B4-BE49-F238E27FC236}">
                  <a16:creationId xmlns:a16="http://schemas.microsoft.com/office/drawing/2014/main" id="{86CFC35A-4B14-429F-B812-DE94C60DA711}"/>
                </a:ext>
              </a:extLst>
            </p:cNvPr>
            <p:cNvSpPr/>
            <p:nvPr/>
          </p:nvSpPr>
          <p:spPr>
            <a:xfrm>
              <a:off x="1048385" y="3198368"/>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38" name="Rectangle 37">
              <a:extLst>
                <a:ext uri="{FF2B5EF4-FFF2-40B4-BE49-F238E27FC236}">
                  <a16:creationId xmlns:a16="http://schemas.microsoft.com/office/drawing/2014/main" id="{9AE227C7-7C6D-42E1-BB63-315DC45D48EE}"/>
                </a:ext>
              </a:extLst>
            </p:cNvPr>
            <p:cNvSpPr/>
            <p:nvPr/>
          </p:nvSpPr>
          <p:spPr>
            <a:xfrm>
              <a:off x="4448175" y="3254058"/>
              <a:ext cx="23464" cy="94167"/>
            </a:xfrm>
            <a:prstGeom prst="rect">
              <a:avLst/>
            </a:prstGeom>
            <a:ln>
              <a:noFill/>
            </a:ln>
          </p:spPr>
          <p:txBody>
            <a:bodyPr vert="horz" lIns="0" tIns="0" rIns="0" bIns="0" rtlCol="0">
              <a:noAutofit/>
            </a:bodyPr>
            <a:lstStyle/>
            <a:p>
              <a:pPr indent="-6350" algn="l">
                <a:lnSpc>
                  <a:spcPct val="107000"/>
                </a:lnSpc>
                <a:spcAft>
                  <a:spcPts val="800"/>
                </a:spcAft>
              </a:pPr>
              <a:r>
                <a:rPr lang="en-IN" sz="500">
                  <a:solidFill>
                    <a:srgbClr val="000000"/>
                  </a:solidFill>
                  <a:effectLst/>
                  <a:latin typeface="Arial" panose="020B0604020202020204" pitchFamily="34" charset="0"/>
                  <a:ea typeface="Arial" panose="020B0604020202020204" pitchFamily="34" charset="0"/>
                </a:rPr>
                <a:t> </a:t>
              </a:r>
              <a:endParaRPr lang="en-IN" sz="600">
                <a:solidFill>
                  <a:srgbClr val="000000"/>
                </a:solidFill>
                <a:effectLst/>
                <a:latin typeface="Arial" panose="020B0604020202020204" pitchFamily="34" charset="0"/>
                <a:ea typeface="Arial" panose="020B0604020202020204" pitchFamily="34" charset="0"/>
              </a:endParaRPr>
            </a:p>
          </p:txBody>
        </p:sp>
      </p:grpSp>
      <p:grpSp>
        <p:nvGrpSpPr>
          <p:cNvPr id="40" name="Group 39">
            <a:extLst>
              <a:ext uri="{FF2B5EF4-FFF2-40B4-BE49-F238E27FC236}">
                <a16:creationId xmlns:a16="http://schemas.microsoft.com/office/drawing/2014/main" id="{F8F4CFEC-9120-4E3B-951A-0A59B248CFF6}"/>
              </a:ext>
            </a:extLst>
          </p:cNvPr>
          <p:cNvGrpSpPr/>
          <p:nvPr/>
        </p:nvGrpSpPr>
        <p:grpSpPr>
          <a:xfrm>
            <a:off x="0" y="1043505"/>
            <a:ext cx="9396537" cy="5814495"/>
            <a:chOff x="0" y="6922"/>
            <a:chExt cx="4710138" cy="3449383"/>
          </a:xfrm>
        </p:grpSpPr>
        <p:pic>
          <p:nvPicPr>
            <p:cNvPr id="41" name="Picture 40">
              <a:extLst>
                <a:ext uri="{FF2B5EF4-FFF2-40B4-BE49-F238E27FC236}">
                  <a16:creationId xmlns:a16="http://schemas.microsoft.com/office/drawing/2014/main" id="{ED2BBB7B-F518-4139-83CF-5ABDA922D362}"/>
                </a:ext>
              </a:extLst>
            </p:cNvPr>
            <p:cNvPicPr/>
            <p:nvPr/>
          </p:nvPicPr>
          <p:blipFill rotWithShape="1">
            <a:blip r:embed="rId2"/>
            <a:srcRect t="13558" r="-1570"/>
            <a:stretch/>
          </p:blipFill>
          <p:spPr>
            <a:xfrm>
              <a:off x="0" y="286131"/>
              <a:ext cx="4710138" cy="3170174"/>
            </a:xfrm>
            <a:prstGeom prst="rect">
              <a:avLst/>
            </a:prstGeom>
          </p:spPr>
        </p:pic>
        <p:sp>
          <p:nvSpPr>
            <p:cNvPr id="43" name="Rectangle 42">
              <a:extLst>
                <a:ext uri="{FF2B5EF4-FFF2-40B4-BE49-F238E27FC236}">
                  <a16:creationId xmlns:a16="http://schemas.microsoft.com/office/drawing/2014/main" id="{4665B4F2-093A-4161-97E4-0F092DB868E8}"/>
                </a:ext>
              </a:extLst>
            </p:cNvPr>
            <p:cNvSpPr/>
            <p:nvPr/>
          </p:nvSpPr>
          <p:spPr>
            <a:xfrm>
              <a:off x="371793" y="6922"/>
              <a:ext cx="61873" cy="207168"/>
            </a:xfrm>
            <a:prstGeom prst="rect">
              <a:avLst/>
            </a:prstGeom>
            <a:ln>
              <a:noFill/>
            </a:ln>
          </p:spPr>
          <p:txBody>
            <a:bodyPr vert="horz" lIns="0" tIns="0" rIns="0" bIns="0" rtlCol="0">
              <a:noAutofit/>
            </a:bodyPr>
            <a:lstStyle/>
            <a:p>
              <a:pPr indent="-6350" algn="l">
                <a:lnSpc>
                  <a:spcPct val="107000"/>
                </a:lnSpc>
                <a:spcAft>
                  <a:spcPts val="800"/>
                </a:spcAft>
              </a:pPr>
              <a:r>
                <a:rPr lang="en-IN" sz="1100" b="1">
                  <a:solidFill>
                    <a:srgbClr val="FFFFFF"/>
                  </a:solidFill>
                  <a:effectLst/>
                  <a:latin typeface="Arial" panose="020B0604020202020204" pitchFamily="34" charset="0"/>
                  <a:ea typeface="Arial" panose="020B0604020202020204" pitchFamily="34" charset="0"/>
                </a:rPr>
                <a:t>-</a:t>
              </a:r>
              <a:endParaRPr lang="en-IN" sz="600">
                <a:solidFill>
                  <a:srgbClr val="000000"/>
                </a:solidFill>
                <a:effectLst/>
                <a:latin typeface="Arial" panose="020B0604020202020204" pitchFamily="34" charset="0"/>
                <a:ea typeface="Arial" panose="020B0604020202020204" pitchFamily="34" charset="0"/>
              </a:endParaRPr>
            </a:p>
          </p:txBody>
        </p:sp>
        <p:sp>
          <p:nvSpPr>
            <p:cNvPr id="45" name="Rectangle 44">
              <a:extLst>
                <a:ext uri="{FF2B5EF4-FFF2-40B4-BE49-F238E27FC236}">
                  <a16:creationId xmlns:a16="http://schemas.microsoft.com/office/drawing/2014/main" id="{492EE9F5-A995-47D3-B726-E226CCD587D0}"/>
                </a:ext>
              </a:extLst>
            </p:cNvPr>
            <p:cNvSpPr/>
            <p:nvPr/>
          </p:nvSpPr>
          <p:spPr>
            <a:xfrm>
              <a:off x="1194753" y="20193"/>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46" name="Rectangle 45">
              <a:extLst>
                <a:ext uri="{FF2B5EF4-FFF2-40B4-BE49-F238E27FC236}">
                  <a16:creationId xmlns:a16="http://schemas.microsoft.com/office/drawing/2014/main" id="{0D1FD9D1-FBA1-45B3-B7D9-A45A7FE705A4}"/>
                </a:ext>
              </a:extLst>
            </p:cNvPr>
            <p:cNvSpPr/>
            <p:nvPr/>
          </p:nvSpPr>
          <p:spPr>
            <a:xfrm>
              <a:off x="76200" y="144272"/>
              <a:ext cx="42228" cy="186983"/>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47" name="Rectangle 46">
              <a:extLst>
                <a:ext uri="{FF2B5EF4-FFF2-40B4-BE49-F238E27FC236}">
                  <a16:creationId xmlns:a16="http://schemas.microsoft.com/office/drawing/2014/main" id="{599A7127-5886-4EFC-AA3B-E6BE9BB12168}"/>
                </a:ext>
              </a:extLst>
            </p:cNvPr>
            <p:cNvSpPr/>
            <p:nvPr/>
          </p:nvSpPr>
          <p:spPr>
            <a:xfrm>
              <a:off x="1169353" y="544703"/>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48" name="Rectangle 47">
              <a:extLst>
                <a:ext uri="{FF2B5EF4-FFF2-40B4-BE49-F238E27FC236}">
                  <a16:creationId xmlns:a16="http://schemas.microsoft.com/office/drawing/2014/main" id="{98D9C3D7-D117-48FB-BA50-407A759DF39A}"/>
                </a:ext>
              </a:extLst>
            </p:cNvPr>
            <p:cNvSpPr/>
            <p:nvPr/>
          </p:nvSpPr>
          <p:spPr>
            <a:xfrm>
              <a:off x="76200" y="827532"/>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49" name="Rectangle 48">
              <a:extLst>
                <a:ext uri="{FF2B5EF4-FFF2-40B4-BE49-F238E27FC236}">
                  <a16:creationId xmlns:a16="http://schemas.microsoft.com/office/drawing/2014/main" id="{EA612FE1-F091-4E45-8D3F-CA2B1DFD9328}"/>
                </a:ext>
              </a:extLst>
            </p:cNvPr>
            <p:cNvSpPr/>
            <p:nvPr/>
          </p:nvSpPr>
          <p:spPr>
            <a:xfrm>
              <a:off x="76200" y="954532"/>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50" name="Rectangle 49">
              <a:extLst>
                <a:ext uri="{FF2B5EF4-FFF2-40B4-BE49-F238E27FC236}">
                  <a16:creationId xmlns:a16="http://schemas.microsoft.com/office/drawing/2014/main" id="{13948DA7-44D8-46B4-8764-3DCAE0CFD604}"/>
                </a:ext>
              </a:extLst>
            </p:cNvPr>
            <p:cNvSpPr/>
            <p:nvPr/>
          </p:nvSpPr>
          <p:spPr>
            <a:xfrm>
              <a:off x="76200" y="1081913"/>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51" name="Rectangle 50">
              <a:extLst>
                <a:ext uri="{FF2B5EF4-FFF2-40B4-BE49-F238E27FC236}">
                  <a16:creationId xmlns:a16="http://schemas.microsoft.com/office/drawing/2014/main" id="{F8633D50-0AE1-4B88-8FDC-5C007DAC2CF9}"/>
                </a:ext>
              </a:extLst>
            </p:cNvPr>
            <p:cNvSpPr/>
            <p:nvPr/>
          </p:nvSpPr>
          <p:spPr>
            <a:xfrm>
              <a:off x="76200" y="1208913"/>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52" name="Rectangle 51">
              <a:extLst>
                <a:ext uri="{FF2B5EF4-FFF2-40B4-BE49-F238E27FC236}">
                  <a16:creationId xmlns:a16="http://schemas.microsoft.com/office/drawing/2014/main" id="{54EBB93C-841E-4850-8283-AB68DC5BB83A}"/>
                </a:ext>
              </a:extLst>
            </p:cNvPr>
            <p:cNvSpPr/>
            <p:nvPr/>
          </p:nvSpPr>
          <p:spPr>
            <a:xfrm>
              <a:off x="76200" y="1335913"/>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53" name="Rectangle 52">
              <a:extLst>
                <a:ext uri="{FF2B5EF4-FFF2-40B4-BE49-F238E27FC236}">
                  <a16:creationId xmlns:a16="http://schemas.microsoft.com/office/drawing/2014/main" id="{C70F7A29-C38A-40F8-9091-E06C80D36996}"/>
                </a:ext>
              </a:extLst>
            </p:cNvPr>
            <p:cNvSpPr/>
            <p:nvPr/>
          </p:nvSpPr>
          <p:spPr>
            <a:xfrm>
              <a:off x="76200" y="1463167"/>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54" name="Rectangle 53">
              <a:extLst>
                <a:ext uri="{FF2B5EF4-FFF2-40B4-BE49-F238E27FC236}">
                  <a16:creationId xmlns:a16="http://schemas.microsoft.com/office/drawing/2014/main" id="{6CB6B5DF-FF3A-4E48-89DE-2006E002B93A}"/>
                </a:ext>
              </a:extLst>
            </p:cNvPr>
            <p:cNvSpPr/>
            <p:nvPr/>
          </p:nvSpPr>
          <p:spPr>
            <a:xfrm>
              <a:off x="76200" y="1590167"/>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55" name="Rectangle 54">
              <a:extLst>
                <a:ext uri="{FF2B5EF4-FFF2-40B4-BE49-F238E27FC236}">
                  <a16:creationId xmlns:a16="http://schemas.microsoft.com/office/drawing/2014/main" id="{B9616159-417A-42ED-AF7E-EED7D7647814}"/>
                </a:ext>
              </a:extLst>
            </p:cNvPr>
            <p:cNvSpPr/>
            <p:nvPr/>
          </p:nvSpPr>
          <p:spPr>
            <a:xfrm>
              <a:off x="76200" y="1726819"/>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56" name="Rectangle 55">
              <a:extLst>
                <a:ext uri="{FF2B5EF4-FFF2-40B4-BE49-F238E27FC236}">
                  <a16:creationId xmlns:a16="http://schemas.microsoft.com/office/drawing/2014/main" id="{6A769CD9-E234-48F1-B2D7-FBA46C5D86E0}"/>
                </a:ext>
              </a:extLst>
            </p:cNvPr>
            <p:cNvSpPr/>
            <p:nvPr/>
          </p:nvSpPr>
          <p:spPr>
            <a:xfrm>
              <a:off x="3742690" y="1850898"/>
              <a:ext cx="42228" cy="186983"/>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57" name="Rectangle 56">
              <a:extLst>
                <a:ext uri="{FF2B5EF4-FFF2-40B4-BE49-F238E27FC236}">
                  <a16:creationId xmlns:a16="http://schemas.microsoft.com/office/drawing/2014/main" id="{803CCE48-1E5B-4107-A36A-81E7F147D92D}"/>
                </a:ext>
              </a:extLst>
            </p:cNvPr>
            <p:cNvSpPr/>
            <p:nvPr/>
          </p:nvSpPr>
          <p:spPr>
            <a:xfrm>
              <a:off x="76200" y="1974723"/>
              <a:ext cx="42228" cy="186983"/>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58" name="Rectangle 57">
              <a:extLst>
                <a:ext uri="{FF2B5EF4-FFF2-40B4-BE49-F238E27FC236}">
                  <a16:creationId xmlns:a16="http://schemas.microsoft.com/office/drawing/2014/main" id="{504628CB-75CC-45FF-8C7C-F5EFB6F0E469}"/>
                </a:ext>
              </a:extLst>
            </p:cNvPr>
            <p:cNvSpPr/>
            <p:nvPr/>
          </p:nvSpPr>
          <p:spPr>
            <a:xfrm>
              <a:off x="76200" y="2102041"/>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59" name="Rectangle 58">
              <a:extLst>
                <a:ext uri="{FF2B5EF4-FFF2-40B4-BE49-F238E27FC236}">
                  <a16:creationId xmlns:a16="http://schemas.microsoft.com/office/drawing/2014/main" id="{490E7840-437F-4861-842C-875777E6D3F7}"/>
                </a:ext>
              </a:extLst>
            </p:cNvPr>
            <p:cNvSpPr/>
            <p:nvPr/>
          </p:nvSpPr>
          <p:spPr>
            <a:xfrm>
              <a:off x="76200" y="2229041"/>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60" name="Rectangle 59">
              <a:extLst>
                <a:ext uri="{FF2B5EF4-FFF2-40B4-BE49-F238E27FC236}">
                  <a16:creationId xmlns:a16="http://schemas.microsoft.com/office/drawing/2014/main" id="{9D875730-8908-47C9-99C3-5263D795ABD1}"/>
                </a:ext>
              </a:extLst>
            </p:cNvPr>
            <p:cNvSpPr/>
            <p:nvPr/>
          </p:nvSpPr>
          <p:spPr>
            <a:xfrm>
              <a:off x="76200" y="2356041"/>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61" name="Rectangle 60">
              <a:extLst>
                <a:ext uri="{FF2B5EF4-FFF2-40B4-BE49-F238E27FC236}">
                  <a16:creationId xmlns:a16="http://schemas.microsoft.com/office/drawing/2014/main" id="{4A835F48-3497-424D-B2B9-A6DD3DE5C276}"/>
                </a:ext>
              </a:extLst>
            </p:cNvPr>
            <p:cNvSpPr/>
            <p:nvPr/>
          </p:nvSpPr>
          <p:spPr>
            <a:xfrm>
              <a:off x="76200" y="2483358"/>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62" name="Rectangle 61">
              <a:extLst>
                <a:ext uri="{FF2B5EF4-FFF2-40B4-BE49-F238E27FC236}">
                  <a16:creationId xmlns:a16="http://schemas.microsoft.com/office/drawing/2014/main" id="{68FFB345-6C49-43D9-BC62-09938C2A912A}"/>
                </a:ext>
              </a:extLst>
            </p:cNvPr>
            <p:cNvSpPr/>
            <p:nvPr/>
          </p:nvSpPr>
          <p:spPr>
            <a:xfrm>
              <a:off x="76200" y="2610358"/>
              <a:ext cx="42228" cy="186983"/>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63" name="Rectangle 62">
              <a:extLst>
                <a:ext uri="{FF2B5EF4-FFF2-40B4-BE49-F238E27FC236}">
                  <a16:creationId xmlns:a16="http://schemas.microsoft.com/office/drawing/2014/main" id="{52A272BF-5226-4A97-8475-E6498EA9D33A}"/>
                </a:ext>
              </a:extLst>
            </p:cNvPr>
            <p:cNvSpPr/>
            <p:nvPr/>
          </p:nvSpPr>
          <p:spPr>
            <a:xfrm>
              <a:off x="76200" y="2737358"/>
              <a:ext cx="42228" cy="186983"/>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64" name="Rectangle 63">
              <a:extLst>
                <a:ext uri="{FF2B5EF4-FFF2-40B4-BE49-F238E27FC236}">
                  <a16:creationId xmlns:a16="http://schemas.microsoft.com/office/drawing/2014/main" id="{426007C0-5CC6-4117-A4C2-A749CE9E685D}"/>
                </a:ext>
              </a:extLst>
            </p:cNvPr>
            <p:cNvSpPr/>
            <p:nvPr/>
          </p:nvSpPr>
          <p:spPr>
            <a:xfrm>
              <a:off x="76200" y="2864676"/>
              <a:ext cx="42228" cy="186983"/>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65" name="Rectangle 64">
              <a:extLst>
                <a:ext uri="{FF2B5EF4-FFF2-40B4-BE49-F238E27FC236}">
                  <a16:creationId xmlns:a16="http://schemas.microsoft.com/office/drawing/2014/main" id="{AB6EB05F-FDD7-4DD5-B885-78DAA7907BE2}"/>
                </a:ext>
              </a:extLst>
            </p:cNvPr>
            <p:cNvSpPr/>
            <p:nvPr/>
          </p:nvSpPr>
          <p:spPr>
            <a:xfrm>
              <a:off x="76200" y="3077401"/>
              <a:ext cx="42228" cy="186983"/>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66" name="Rectangle 65">
              <a:extLst>
                <a:ext uri="{FF2B5EF4-FFF2-40B4-BE49-F238E27FC236}">
                  <a16:creationId xmlns:a16="http://schemas.microsoft.com/office/drawing/2014/main" id="{8E7FBD78-C9D4-445F-969A-F54B775E2F39}"/>
                </a:ext>
              </a:extLst>
            </p:cNvPr>
            <p:cNvSpPr/>
            <p:nvPr/>
          </p:nvSpPr>
          <p:spPr>
            <a:xfrm>
              <a:off x="1048385" y="3198368"/>
              <a:ext cx="42228" cy="186984"/>
            </a:xfrm>
            <a:prstGeom prst="rect">
              <a:avLst/>
            </a:prstGeom>
            <a:ln>
              <a:noFill/>
            </a:ln>
          </p:spPr>
          <p:txBody>
            <a:bodyPr vert="horz" lIns="0" tIns="0" rIns="0" bIns="0" rtlCol="0">
              <a:noAutofit/>
            </a:bodyPr>
            <a:lstStyle/>
            <a:p>
              <a:pPr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600">
                <a:solidFill>
                  <a:srgbClr val="000000"/>
                </a:solidFill>
                <a:effectLst/>
                <a:latin typeface="Arial" panose="020B0604020202020204" pitchFamily="34" charset="0"/>
                <a:ea typeface="Arial" panose="020B0604020202020204" pitchFamily="34" charset="0"/>
              </a:endParaRPr>
            </a:p>
          </p:txBody>
        </p:sp>
        <p:sp>
          <p:nvSpPr>
            <p:cNvPr id="67" name="Rectangle 66">
              <a:extLst>
                <a:ext uri="{FF2B5EF4-FFF2-40B4-BE49-F238E27FC236}">
                  <a16:creationId xmlns:a16="http://schemas.microsoft.com/office/drawing/2014/main" id="{0BB44041-4857-45B6-A1CF-A554972A4CD5}"/>
                </a:ext>
              </a:extLst>
            </p:cNvPr>
            <p:cNvSpPr/>
            <p:nvPr/>
          </p:nvSpPr>
          <p:spPr>
            <a:xfrm>
              <a:off x="4448175" y="3254058"/>
              <a:ext cx="23464" cy="94167"/>
            </a:xfrm>
            <a:prstGeom prst="rect">
              <a:avLst/>
            </a:prstGeom>
            <a:ln>
              <a:noFill/>
            </a:ln>
          </p:spPr>
          <p:txBody>
            <a:bodyPr vert="horz" lIns="0" tIns="0" rIns="0" bIns="0" rtlCol="0">
              <a:noAutofit/>
            </a:bodyPr>
            <a:lstStyle/>
            <a:p>
              <a:pPr indent="-6350" algn="l">
                <a:lnSpc>
                  <a:spcPct val="107000"/>
                </a:lnSpc>
                <a:spcAft>
                  <a:spcPts val="800"/>
                </a:spcAft>
              </a:pPr>
              <a:r>
                <a:rPr lang="en-IN" sz="500">
                  <a:solidFill>
                    <a:srgbClr val="000000"/>
                  </a:solidFill>
                  <a:effectLst/>
                  <a:latin typeface="Arial" panose="020B0604020202020204" pitchFamily="34" charset="0"/>
                  <a:ea typeface="Arial" panose="020B0604020202020204" pitchFamily="34" charset="0"/>
                </a:rPr>
                <a:t> </a:t>
              </a:r>
              <a:endParaRPr lang="en-IN" sz="600">
                <a:solidFill>
                  <a:srgbClr val="000000"/>
                </a:solidFill>
                <a:effectLst/>
                <a:latin typeface="Arial" panose="020B0604020202020204" pitchFamily="34" charset="0"/>
                <a:ea typeface="Arial" panose="020B0604020202020204" pitchFamily="34" charset="0"/>
              </a:endParaRPr>
            </a:p>
          </p:txBody>
        </p:sp>
      </p:grpSp>
      <p:sp>
        <p:nvSpPr>
          <p:cNvPr id="68" name="Rectangle 67">
            <a:extLst>
              <a:ext uri="{FF2B5EF4-FFF2-40B4-BE49-F238E27FC236}">
                <a16:creationId xmlns:a16="http://schemas.microsoft.com/office/drawing/2014/main" id="{84698605-1A24-4DCE-88D7-8B874912E98D}"/>
              </a:ext>
            </a:extLst>
          </p:cNvPr>
          <p:cNvSpPr/>
          <p:nvPr/>
        </p:nvSpPr>
        <p:spPr>
          <a:xfrm>
            <a:off x="251520" y="1674284"/>
            <a:ext cx="8907741" cy="275738"/>
          </a:xfrm>
          <a:prstGeom prst="rect">
            <a:avLst/>
          </a:prstGeom>
          <a:ln>
            <a:noFill/>
          </a:ln>
        </p:spPr>
        <p:txBody>
          <a:bodyPr vert="horz" lIns="0" tIns="0" rIns="0" bIns="0" rtlCol="0">
            <a:noAutofit/>
          </a:bodyPr>
          <a:lstStyle/>
          <a:p>
            <a:pPr indent="-6350" algn="l">
              <a:lnSpc>
                <a:spcPct val="107000"/>
              </a:lnSpc>
              <a:spcAft>
                <a:spcPts val="800"/>
              </a:spcAft>
            </a:pPr>
            <a:r>
              <a:rPr lang="en-IN" sz="1400" dirty="0">
                <a:solidFill>
                  <a:schemeClr val="accent4"/>
                </a:solidFill>
                <a:effectLst/>
                <a:latin typeface="Arial" panose="020B0604020202020204" pitchFamily="34" charset="0"/>
                <a:ea typeface="Arial" panose="020B0604020202020204" pitchFamily="34" charset="0"/>
              </a:rPr>
              <a:t>Accidents increase from March to June and then again in September, decreasing at the end of the year.</a:t>
            </a:r>
            <a:endParaRPr lang="en-IN" sz="1100" dirty="0">
              <a:solidFill>
                <a:schemeClr val="accent4"/>
              </a:solidFill>
              <a:effectLst/>
              <a:latin typeface="Arial" panose="020B0604020202020204" pitchFamily="34" charset="0"/>
              <a:ea typeface="Arial" panose="020B0604020202020204" pitchFamily="34" charset="0"/>
            </a:endParaRPr>
          </a:p>
          <a:p>
            <a:pPr indent="-6350" algn="l">
              <a:lnSpc>
                <a:spcPct val="107000"/>
              </a:lnSpc>
              <a:spcAft>
                <a:spcPts val="800"/>
              </a:spcAft>
            </a:pPr>
            <a:r>
              <a:rPr lang="en-IN" sz="1100" dirty="0">
                <a:solidFill>
                  <a:schemeClr val="accent4"/>
                </a:solidFill>
                <a:effectLst/>
                <a:latin typeface="Arial" panose="020B0604020202020204" pitchFamily="34" charset="0"/>
                <a:ea typeface="Arial" panose="020B0604020202020204" pitchFamily="34" charset="0"/>
              </a:rPr>
              <a:t> </a:t>
            </a:r>
          </a:p>
        </p:txBody>
      </p:sp>
      <p:sp>
        <p:nvSpPr>
          <p:cNvPr id="70" name="TextBox 69">
            <a:extLst>
              <a:ext uri="{FF2B5EF4-FFF2-40B4-BE49-F238E27FC236}">
                <a16:creationId xmlns:a16="http://schemas.microsoft.com/office/drawing/2014/main" id="{39DFB3B2-F8D6-4DED-8F25-AB61F7214129}"/>
              </a:ext>
            </a:extLst>
          </p:cNvPr>
          <p:cNvSpPr txBox="1"/>
          <p:nvPr/>
        </p:nvSpPr>
        <p:spPr>
          <a:xfrm>
            <a:off x="179512" y="4131003"/>
            <a:ext cx="8268685" cy="306109"/>
          </a:xfrm>
          <a:prstGeom prst="rect">
            <a:avLst/>
          </a:prstGeom>
          <a:noFill/>
        </p:spPr>
        <p:txBody>
          <a:bodyPr wrap="square">
            <a:spAutoFit/>
          </a:bodyPr>
          <a:lstStyle/>
          <a:p>
            <a:pPr indent="-6350" algn="l">
              <a:lnSpc>
                <a:spcPct val="107000"/>
              </a:lnSpc>
              <a:spcAft>
                <a:spcPts val="800"/>
              </a:spcAft>
            </a:pPr>
            <a:r>
              <a:rPr lang="en-IN" sz="1400" dirty="0">
                <a:solidFill>
                  <a:schemeClr val="accent4"/>
                </a:solidFill>
                <a:effectLst/>
                <a:latin typeface="Arial" panose="020B0604020202020204" pitchFamily="34" charset="0"/>
                <a:ea typeface="Arial" panose="020B0604020202020204" pitchFamily="34" charset="0"/>
              </a:rPr>
              <a:t>. More accidents on Friday and less on Sunday</a:t>
            </a:r>
          </a:p>
        </p:txBody>
      </p:sp>
    </p:spTree>
    <p:extLst>
      <p:ext uri="{BB962C8B-B14F-4D97-AF65-F5344CB8AC3E}">
        <p14:creationId xmlns:p14="http://schemas.microsoft.com/office/powerpoint/2010/main" val="4079618756"/>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0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0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0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0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TotalTime>
  <Words>1383</Words>
  <Application>Microsoft Office PowerPoint</Application>
  <PresentationFormat>On-screen Show (4:3)</PresentationFormat>
  <Paragraphs>157</Paragraphs>
  <Slides>20</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Arial</vt:lpstr>
      <vt:lpstr>Futura LT Book</vt:lpstr>
      <vt:lpstr>Times New Roman</vt:lpstr>
      <vt:lpstr>template</vt:lpstr>
      <vt:lpstr>Custom Design</vt:lpstr>
      <vt:lpstr>Predicting Traffic Accident Severity</vt:lpstr>
      <vt:lpstr>Introduction</vt:lpstr>
      <vt:lpstr>Problem</vt:lpstr>
      <vt:lpstr>Data source</vt:lpstr>
      <vt:lpstr>Characteristics dataset</vt:lpstr>
      <vt:lpstr>Users dataset</vt:lpstr>
      <vt:lpstr>PowerPoint Presentation</vt:lpstr>
      <vt:lpstr>PowerPoint Presentation</vt:lpstr>
      <vt:lpstr>PowerPoint Presentation</vt:lpstr>
      <vt:lpstr>PowerPoint Presentation</vt:lpstr>
      <vt:lpstr>Classification Model</vt:lpstr>
      <vt:lpstr>Accuracy of KNN models increasing the value of K. </vt:lpstr>
      <vt:lpstr>Accuracy of SVM increasing the training sample’s size.</vt:lpstr>
      <vt:lpstr>Computational time of SVM increasing the training sample’s size.</vt:lpstr>
      <vt:lpstr>The table reports the result of  the evaluation of each model   </vt:lpstr>
      <vt:lpstr>PowerPoint Presentation</vt:lpstr>
      <vt:lpstr>Conclusion </vt:lpstr>
      <vt:lpstr>Observation</vt:lpstr>
      <vt:lpstr>References </vt:lpstr>
      <vt:lpstr>Thank You </vt:lpstr>
    </vt:vector>
  </TitlesOfParts>
  <Company>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 </dc:title>
  <dc:creator>ADMIN</dc:creator>
  <cp:lastModifiedBy>subham patro</cp:lastModifiedBy>
  <cp:revision>16</cp:revision>
  <dcterms:created xsi:type="dcterms:W3CDTF">2014-01-21T13:09:06Z</dcterms:created>
  <dcterms:modified xsi:type="dcterms:W3CDTF">2020-10-03T07:10:52Z</dcterms:modified>
</cp:coreProperties>
</file>