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Montserra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2" roundtripDataSignature="AMtx7mhKA1HJpboYr0UXqWc66ehSsMGf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Montserrat-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Montserrat-bold.fntdata"/><Relationship Id="rId16" Type="http://schemas.openxmlformats.org/officeDocument/2006/relationships/slide" Target="slides/slide11.xml"/><Relationship Id="rId38" Type="http://schemas.openxmlformats.org/officeDocument/2006/relationships/font" Target="fonts/Montserra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3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3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 name="Google Shape;16;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3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0" name="Google Shape;20;p3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3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7" name="Google Shape;27;p3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3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1" name="Google Shape;3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5" name="Google Shape;35;p3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3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7" name="Google Shape;37;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3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0" name="Google Shape;40;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38"/>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3" name="Google Shape;43;p38"/>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4" name="Google Shape;44;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29"/>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1.png"/><Relationship Id="rId4" Type="http://schemas.openxmlformats.org/officeDocument/2006/relationships/image" Target="../media/image1.png"/><Relationship Id="rId5" Type="http://schemas.openxmlformats.org/officeDocument/2006/relationships/image" Target="../media/image17.png"/><Relationship Id="rId6" Type="http://schemas.openxmlformats.org/officeDocument/2006/relationships/image" Target="../media/image24.png"/><Relationship Id="rId7" Type="http://schemas.openxmlformats.org/officeDocument/2006/relationships/image" Target="../media/image5.png"/><Relationship Id="rId8"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3.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6.png"/><Relationship Id="rId4" Type="http://schemas.openxmlformats.org/officeDocument/2006/relationships/image" Target="../media/image26.jpg"/><Relationship Id="rId5" Type="http://schemas.openxmlformats.org/officeDocument/2006/relationships/image" Target="../media/image39.jpg"/><Relationship Id="rId6" Type="http://schemas.openxmlformats.org/officeDocument/2006/relationships/image" Target="../media/image3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8.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20.png"/><Relationship Id="rId6"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US" sz="4200">
                <a:solidFill>
                  <a:srgbClr val="CC0000"/>
                </a:solidFill>
                <a:latin typeface="Montserrat"/>
                <a:ea typeface="Montserrat"/>
                <a:cs typeface="Montserrat"/>
                <a:sym typeface="Montserrat"/>
              </a:rPr>
              <a:t>Capstone Project-1</a:t>
            </a:r>
            <a:br>
              <a:rPr b="1" lang="en-US" sz="4200">
                <a:solidFill>
                  <a:srgbClr val="CC0000"/>
                </a:solidFill>
                <a:latin typeface="Montserrat"/>
                <a:ea typeface="Montserrat"/>
                <a:cs typeface="Montserrat"/>
                <a:sym typeface="Montserrat"/>
              </a:rPr>
            </a:br>
            <a:r>
              <a:rPr b="1" lang="en-US" sz="4200">
                <a:solidFill>
                  <a:srgbClr val="CC0000"/>
                </a:solidFill>
                <a:latin typeface="Montserrat"/>
                <a:ea typeface="Montserrat"/>
                <a:cs typeface="Montserrat"/>
                <a:sym typeface="Montserrat"/>
              </a:rPr>
              <a:t>EDA</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US" sz="3600">
                <a:solidFill>
                  <a:schemeClr val="lt1"/>
                </a:solidFill>
                <a:latin typeface="Montserrat"/>
                <a:ea typeface="Montserrat"/>
                <a:cs typeface="Montserrat"/>
                <a:sym typeface="Montserrat"/>
              </a:rPr>
              <a:t>Play Store App Review Analysis</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br>
              <a:rPr b="1" lang="en-US" sz="2800">
                <a:solidFill>
                  <a:schemeClr val="lt1"/>
                </a:solidFill>
                <a:latin typeface="Montserrat"/>
                <a:ea typeface="Montserrat"/>
                <a:cs typeface="Montserrat"/>
                <a:sym typeface="Montserrat"/>
              </a:rPr>
            </a:br>
            <a:endParaRPr b="1" sz="28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US" sz="3200">
                <a:solidFill>
                  <a:schemeClr val="lt1"/>
                </a:solidFill>
                <a:latin typeface="Montserrat"/>
                <a:ea typeface="Montserrat"/>
                <a:cs typeface="Montserrat"/>
                <a:sym typeface="Montserrat"/>
              </a:rPr>
              <a:t>T SUBAM</a:t>
            </a:r>
            <a:endParaRPr b="1" sz="32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52" name="Google Shape;52;p1"/>
          <p:cNvSpPr/>
          <p:nvPr/>
        </p:nvSpPr>
        <p:spPr>
          <a:xfrm rot="10800000">
            <a:off x="7472362" y="3257550"/>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53" name="Google Shape;53;p1"/>
          <p:cNvSpPr/>
          <p:nvPr/>
        </p:nvSpPr>
        <p:spPr>
          <a:xfrm rot="-5400000">
            <a:off x="8263001" y="4262501"/>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54" name="Google Shape;54;p1"/>
          <p:cNvGrpSpPr/>
          <p:nvPr/>
        </p:nvGrpSpPr>
        <p:grpSpPr>
          <a:xfrm>
            <a:off x="7472362" y="3259263"/>
            <a:ext cx="1671638" cy="1885950"/>
            <a:chOff x="7472362" y="3274176"/>
            <a:chExt cx="1671638" cy="1885950"/>
          </a:xfrm>
        </p:grpSpPr>
        <p:sp>
          <p:nvSpPr>
            <p:cNvPr id="55" name="Google Shape;55;p1"/>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56" name="Google Shape;56;p1"/>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grpSp>
        <p:nvGrpSpPr>
          <p:cNvPr id="177" name="Google Shape;177;p10"/>
          <p:cNvGrpSpPr/>
          <p:nvPr/>
        </p:nvGrpSpPr>
        <p:grpSpPr>
          <a:xfrm>
            <a:off x="7472362" y="3259263"/>
            <a:ext cx="1671638" cy="1885950"/>
            <a:chOff x="7472362" y="3274176"/>
            <a:chExt cx="1671638" cy="1885950"/>
          </a:xfrm>
        </p:grpSpPr>
        <p:sp>
          <p:nvSpPr>
            <p:cNvPr id="178" name="Google Shape;178;p10"/>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79" name="Google Shape;179;p10"/>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80" name="Google Shape;180;p10"/>
          <p:cNvSpPr txBox="1"/>
          <p:nvPr/>
        </p:nvSpPr>
        <p:spPr>
          <a:xfrm>
            <a:off x="649823" y="436928"/>
            <a:ext cx="4459206"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1 (Cont.)</a:t>
            </a:r>
            <a:endParaRPr b="1" i="0" sz="3200" u="none" cap="none" strike="noStrike">
              <a:solidFill>
                <a:srgbClr val="000000"/>
              </a:solidFill>
              <a:latin typeface="Arial"/>
              <a:ea typeface="Arial"/>
              <a:cs typeface="Arial"/>
              <a:sym typeface="Arial"/>
            </a:endParaRPr>
          </a:p>
        </p:txBody>
      </p:sp>
      <p:pic>
        <p:nvPicPr>
          <p:cNvPr id="181" name="Google Shape;181;p10"/>
          <p:cNvPicPr preferRelativeResize="0"/>
          <p:nvPr/>
        </p:nvPicPr>
        <p:blipFill rotWithShape="1">
          <a:blip r:embed="rId3">
            <a:alphaModFix/>
          </a:blip>
          <a:srcRect b="0" l="0" r="0" t="0"/>
          <a:stretch/>
        </p:blipFill>
        <p:spPr>
          <a:xfrm>
            <a:off x="777875" y="1223926"/>
            <a:ext cx="6406696" cy="39195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grpSp>
        <p:nvGrpSpPr>
          <p:cNvPr id="186" name="Google Shape;186;p11"/>
          <p:cNvGrpSpPr/>
          <p:nvPr/>
        </p:nvGrpSpPr>
        <p:grpSpPr>
          <a:xfrm>
            <a:off x="7472362" y="3259263"/>
            <a:ext cx="1671638" cy="1885950"/>
            <a:chOff x="7472362" y="3274176"/>
            <a:chExt cx="1671638" cy="1885950"/>
          </a:xfrm>
        </p:grpSpPr>
        <p:sp>
          <p:nvSpPr>
            <p:cNvPr id="187" name="Google Shape;187;p11"/>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88" name="Google Shape;188;p11"/>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89" name="Google Shape;189;p11"/>
          <p:cNvSpPr txBox="1"/>
          <p:nvPr/>
        </p:nvSpPr>
        <p:spPr>
          <a:xfrm>
            <a:off x="649823" y="436928"/>
            <a:ext cx="3049991"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1</a:t>
            </a:r>
            <a:endParaRPr b="1" i="0" sz="3200" u="none" cap="none" strike="noStrike">
              <a:solidFill>
                <a:srgbClr val="000000"/>
              </a:solidFill>
              <a:latin typeface="Arial"/>
              <a:ea typeface="Arial"/>
              <a:cs typeface="Arial"/>
              <a:sym typeface="Arial"/>
            </a:endParaRPr>
          </a:p>
        </p:txBody>
      </p:sp>
      <p:sp>
        <p:nvSpPr>
          <p:cNvPr id="190" name="Google Shape;190;p11"/>
          <p:cNvSpPr/>
          <p:nvPr/>
        </p:nvSpPr>
        <p:spPr>
          <a:xfrm>
            <a:off x="649823" y="1706334"/>
            <a:ext cx="7866743" cy="2497616"/>
          </a:xfrm>
          <a:prstGeom prst="roundRect">
            <a:avLst>
              <a:gd fmla="val 16667" name="adj"/>
            </a:avLst>
          </a:prstGeom>
          <a:solidFill>
            <a:srgbClr val="E3E8E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717D"/>
                </a:solidFill>
                <a:latin typeface="Roboto"/>
                <a:ea typeface="Roboto"/>
                <a:cs typeface="Roboto"/>
                <a:sym typeface="Roboto"/>
              </a:rPr>
              <a:t>Well, we have got some surprising results</a:t>
            </a:r>
            <a:endParaRPr/>
          </a:p>
          <a:p>
            <a:pPr indent="-8890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717D"/>
                </a:solidFill>
                <a:latin typeface="Roboto"/>
                <a:ea typeface="Roboto"/>
                <a:cs typeface="Roboto"/>
                <a:sym typeface="Roboto"/>
              </a:rPr>
              <a:t>Social category app are downloaded the most but they don't even contribute by a fourth to the overall apps present in the play store.</a:t>
            </a:r>
            <a:endParaRPr/>
          </a:p>
          <a:p>
            <a:pPr indent="-8890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717D"/>
                </a:solidFill>
                <a:latin typeface="Roboto"/>
                <a:ea typeface="Roboto"/>
                <a:cs typeface="Roboto"/>
                <a:sym typeface="Roboto"/>
              </a:rPr>
              <a:t>Communication and news/magazine closely follow the suit and are not very far behind it.</a:t>
            </a:r>
            <a:endParaRPr/>
          </a:p>
          <a:p>
            <a:pPr indent="-8890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717D"/>
                </a:solidFill>
                <a:latin typeface="Roboto"/>
                <a:ea typeface="Roboto"/>
                <a:cs typeface="Roboto"/>
                <a:sym typeface="Roboto"/>
              </a:rPr>
              <a:t>The amount of apps present in the store not necessarily means that they are downloaded.</a:t>
            </a:r>
            <a:endParaRPr/>
          </a:p>
          <a:p>
            <a:pPr indent="-8890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717D"/>
                </a:solidFill>
                <a:latin typeface="Roboto"/>
                <a:ea typeface="Roboto"/>
                <a:cs typeface="Roboto"/>
                <a:sym typeface="Roboto"/>
              </a:rPr>
              <a:t>There are around 8% paid apps available in app store but the users give free apps more preference.</a:t>
            </a:r>
            <a:endParaRPr/>
          </a:p>
          <a:p>
            <a:pPr indent="-8890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717D"/>
                </a:solidFill>
                <a:latin typeface="Roboto"/>
                <a:ea typeface="Roboto"/>
                <a:cs typeface="Roboto"/>
                <a:sym typeface="Roboto"/>
              </a:rPr>
              <a:t>There are loads of free apps on play store, but within it there are apps which have in app purchase feature which is not mentioned in our data is. So, there can be a sizeable amount which may fall under free category but may charge for unlocking more features.</a:t>
            </a:r>
            <a:endParaRPr b="0" i="0" sz="1400" u="none" cap="none" strike="noStrike">
              <a:solidFill>
                <a:srgbClr val="00717D"/>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grpSp>
        <p:nvGrpSpPr>
          <p:cNvPr id="195" name="Google Shape;195;p12"/>
          <p:cNvGrpSpPr/>
          <p:nvPr/>
        </p:nvGrpSpPr>
        <p:grpSpPr>
          <a:xfrm>
            <a:off x="7472362" y="3259263"/>
            <a:ext cx="1671638" cy="1885950"/>
            <a:chOff x="7472362" y="3274176"/>
            <a:chExt cx="1671638" cy="1885950"/>
          </a:xfrm>
        </p:grpSpPr>
        <p:sp>
          <p:nvSpPr>
            <p:cNvPr id="196" name="Google Shape;196;p12"/>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97" name="Google Shape;197;p12"/>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98" name="Google Shape;198;p12"/>
          <p:cNvSpPr txBox="1"/>
          <p:nvPr/>
        </p:nvSpPr>
        <p:spPr>
          <a:xfrm>
            <a:off x="649823" y="436928"/>
            <a:ext cx="6679891"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2: The User Rating</a:t>
            </a:r>
            <a:endParaRPr b="1" i="0" sz="3200" u="none" cap="none" strike="noStrike">
              <a:solidFill>
                <a:srgbClr val="000000"/>
              </a:solidFill>
              <a:latin typeface="Arial"/>
              <a:ea typeface="Arial"/>
              <a:cs typeface="Arial"/>
              <a:sym typeface="Arial"/>
            </a:endParaRPr>
          </a:p>
        </p:txBody>
      </p:sp>
      <p:pic>
        <p:nvPicPr>
          <p:cNvPr id="199" name="Google Shape;199;p12"/>
          <p:cNvPicPr preferRelativeResize="0"/>
          <p:nvPr/>
        </p:nvPicPr>
        <p:blipFill rotWithShape="1">
          <a:blip r:embed="rId3">
            <a:alphaModFix/>
          </a:blip>
          <a:srcRect b="0" l="0" r="0" t="0"/>
          <a:stretch/>
        </p:blipFill>
        <p:spPr>
          <a:xfrm>
            <a:off x="301512" y="1153886"/>
            <a:ext cx="4112757" cy="3243943"/>
          </a:xfrm>
          <a:prstGeom prst="rect">
            <a:avLst/>
          </a:prstGeom>
          <a:noFill/>
          <a:ln>
            <a:noFill/>
          </a:ln>
        </p:spPr>
      </p:pic>
      <p:pic>
        <p:nvPicPr>
          <p:cNvPr id="200" name="Google Shape;200;p12"/>
          <p:cNvPicPr preferRelativeResize="0"/>
          <p:nvPr/>
        </p:nvPicPr>
        <p:blipFill rotWithShape="1">
          <a:blip r:embed="rId4">
            <a:alphaModFix/>
          </a:blip>
          <a:srcRect b="0" l="0" r="0" t="0"/>
          <a:stretch/>
        </p:blipFill>
        <p:spPr>
          <a:xfrm>
            <a:off x="4414269" y="1153886"/>
            <a:ext cx="3817143" cy="318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grpSp>
        <p:nvGrpSpPr>
          <p:cNvPr id="205" name="Google Shape;205;p13"/>
          <p:cNvGrpSpPr/>
          <p:nvPr/>
        </p:nvGrpSpPr>
        <p:grpSpPr>
          <a:xfrm>
            <a:off x="7472362" y="3259263"/>
            <a:ext cx="1671638" cy="1885950"/>
            <a:chOff x="7472362" y="3274176"/>
            <a:chExt cx="1671638" cy="1885950"/>
          </a:xfrm>
        </p:grpSpPr>
        <p:sp>
          <p:nvSpPr>
            <p:cNvPr id="206" name="Google Shape;206;p13"/>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07" name="Google Shape;207;p13"/>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08" name="Google Shape;208;p13"/>
          <p:cNvSpPr txBox="1"/>
          <p:nvPr/>
        </p:nvSpPr>
        <p:spPr>
          <a:xfrm>
            <a:off x="649823" y="436928"/>
            <a:ext cx="429954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2(Cont.)</a:t>
            </a:r>
            <a:endParaRPr b="1" i="0" sz="3200" u="none" cap="none" strike="noStrike">
              <a:solidFill>
                <a:srgbClr val="000000"/>
              </a:solidFill>
              <a:latin typeface="Arial"/>
              <a:ea typeface="Arial"/>
              <a:cs typeface="Arial"/>
              <a:sym typeface="Arial"/>
            </a:endParaRPr>
          </a:p>
        </p:txBody>
      </p:sp>
      <p:pic>
        <p:nvPicPr>
          <p:cNvPr id="209" name="Google Shape;209;p13"/>
          <p:cNvPicPr preferRelativeResize="0"/>
          <p:nvPr/>
        </p:nvPicPr>
        <p:blipFill rotWithShape="1">
          <a:blip r:embed="rId3">
            <a:alphaModFix/>
          </a:blip>
          <a:srcRect b="0" l="0" r="0" t="0"/>
          <a:stretch/>
        </p:blipFill>
        <p:spPr>
          <a:xfrm>
            <a:off x="2224621" y="1021703"/>
            <a:ext cx="4138951" cy="38188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grpSp>
        <p:nvGrpSpPr>
          <p:cNvPr id="214" name="Google Shape;214;p14"/>
          <p:cNvGrpSpPr/>
          <p:nvPr/>
        </p:nvGrpSpPr>
        <p:grpSpPr>
          <a:xfrm>
            <a:off x="7472362" y="3259263"/>
            <a:ext cx="1671638" cy="1885950"/>
            <a:chOff x="7472362" y="3274176"/>
            <a:chExt cx="1671638" cy="1885950"/>
          </a:xfrm>
        </p:grpSpPr>
        <p:sp>
          <p:nvSpPr>
            <p:cNvPr id="215" name="Google Shape;215;p14"/>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16" name="Google Shape;216;p14"/>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17" name="Google Shape;217;p14"/>
          <p:cNvSpPr txBox="1"/>
          <p:nvPr/>
        </p:nvSpPr>
        <p:spPr>
          <a:xfrm>
            <a:off x="649823" y="436928"/>
            <a:ext cx="4393891"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2(Cont.)</a:t>
            </a:r>
            <a:endParaRPr b="1" i="0" sz="3200" u="none" cap="none" strike="noStrike">
              <a:solidFill>
                <a:srgbClr val="000000"/>
              </a:solidFill>
              <a:latin typeface="Arial"/>
              <a:ea typeface="Arial"/>
              <a:cs typeface="Arial"/>
              <a:sym typeface="Arial"/>
            </a:endParaRPr>
          </a:p>
        </p:txBody>
      </p:sp>
      <p:sp>
        <p:nvSpPr>
          <p:cNvPr id="218" name="Google Shape;218;p14"/>
          <p:cNvSpPr/>
          <p:nvPr/>
        </p:nvSpPr>
        <p:spPr>
          <a:xfrm>
            <a:off x="566057" y="1628774"/>
            <a:ext cx="7866743" cy="1885951"/>
          </a:xfrm>
          <a:prstGeom prst="roundRect">
            <a:avLst>
              <a:gd fmla="val 16667" name="adj"/>
            </a:avLst>
          </a:prstGeom>
          <a:solidFill>
            <a:srgbClr val="E3E8E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717D"/>
                </a:solidFill>
                <a:latin typeface="Roboto"/>
                <a:ea typeface="Roboto"/>
                <a:cs typeface="Roboto"/>
                <a:sym typeface="Roboto"/>
              </a:rPr>
              <a:t>From our observation, we found that the average volume of ratings across all app categories is between 4-4.5.</a:t>
            </a:r>
            <a:endParaRPr/>
          </a:p>
          <a:p>
            <a:pPr indent="0" lvl="0" marL="0" marR="0" rtl="0" algn="l">
              <a:lnSpc>
                <a:spcPct val="100000"/>
              </a:lnSpc>
              <a:spcBef>
                <a:spcPts val="0"/>
              </a:spcBef>
              <a:spcAft>
                <a:spcPts val="0"/>
              </a:spcAft>
              <a:buNone/>
            </a:pPr>
            <a:r>
              <a:rPr b="0" i="0" lang="en-US" sz="1400" u="none" cap="none" strike="noStrike">
                <a:solidFill>
                  <a:srgbClr val="00717D"/>
                </a:solidFill>
                <a:latin typeface="Roboto"/>
                <a:ea typeface="Roboto"/>
                <a:cs typeface="Roboto"/>
                <a:sym typeface="Roboto"/>
              </a:rPr>
              <a:t>Even though, almost 40% people have negative and neutral outlook in reviews, people generally rate the apps as good and very good.</a:t>
            </a:r>
            <a:endParaRPr/>
          </a:p>
          <a:p>
            <a:pPr indent="0" lvl="0" marL="0" marR="0" rtl="0" algn="l">
              <a:lnSpc>
                <a:spcPct val="100000"/>
              </a:lnSpc>
              <a:spcBef>
                <a:spcPts val="0"/>
              </a:spcBef>
              <a:spcAft>
                <a:spcPts val="0"/>
              </a:spcAft>
              <a:buNone/>
            </a:pPr>
            <a:r>
              <a:rPr b="0" i="0" lang="en-US" sz="1400" u="none" cap="none" strike="noStrike">
                <a:solidFill>
                  <a:srgbClr val="00717D"/>
                </a:solidFill>
                <a:latin typeface="Roboto"/>
                <a:ea typeface="Roboto"/>
                <a:cs typeface="Roboto"/>
                <a:sym typeface="Roboto"/>
              </a:rPr>
              <a:t>The histogram plot is skewed to the left indicating that the majority of the apps are highly rated with only a few exceptions in the low-rated apps.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grpSp>
        <p:nvGrpSpPr>
          <p:cNvPr id="223" name="Google Shape;223;p15"/>
          <p:cNvGrpSpPr/>
          <p:nvPr/>
        </p:nvGrpSpPr>
        <p:grpSpPr>
          <a:xfrm>
            <a:off x="7472362" y="3259263"/>
            <a:ext cx="1671638" cy="1885950"/>
            <a:chOff x="7472362" y="3274176"/>
            <a:chExt cx="1671638" cy="1885950"/>
          </a:xfrm>
        </p:grpSpPr>
        <p:sp>
          <p:nvSpPr>
            <p:cNvPr id="224" name="Google Shape;224;p15"/>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25" name="Google Shape;225;p15"/>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26" name="Google Shape;226;p15"/>
          <p:cNvSpPr txBox="1"/>
          <p:nvPr/>
        </p:nvSpPr>
        <p:spPr>
          <a:xfrm>
            <a:off x="649823" y="436928"/>
            <a:ext cx="584532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3: Type of Apps</a:t>
            </a:r>
            <a:endParaRPr b="1" i="0" sz="3200" u="none" cap="none" strike="noStrike">
              <a:solidFill>
                <a:srgbClr val="000000"/>
              </a:solidFill>
              <a:latin typeface="Arial"/>
              <a:ea typeface="Arial"/>
              <a:cs typeface="Arial"/>
              <a:sym typeface="Arial"/>
            </a:endParaRPr>
          </a:p>
        </p:txBody>
      </p:sp>
      <p:pic>
        <p:nvPicPr>
          <p:cNvPr id="227" name="Google Shape;227;p15"/>
          <p:cNvPicPr preferRelativeResize="0"/>
          <p:nvPr/>
        </p:nvPicPr>
        <p:blipFill rotWithShape="1">
          <a:blip r:embed="rId3">
            <a:alphaModFix/>
          </a:blip>
          <a:srcRect b="0" l="0" r="0" t="0"/>
          <a:stretch/>
        </p:blipFill>
        <p:spPr>
          <a:xfrm>
            <a:off x="649823" y="1225056"/>
            <a:ext cx="3931271" cy="3426774"/>
          </a:xfrm>
          <a:prstGeom prst="rect">
            <a:avLst/>
          </a:prstGeom>
          <a:noFill/>
          <a:ln>
            <a:noFill/>
          </a:ln>
        </p:spPr>
      </p:pic>
      <p:pic>
        <p:nvPicPr>
          <p:cNvPr id="228" name="Google Shape;228;p15"/>
          <p:cNvPicPr preferRelativeResize="0"/>
          <p:nvPr/>
        </p:nvPicPr>
        <p:blipFill rotWithShape="1">
          <a:blip r:embed="rId4">
            <a:alphaModFix/>
          </a:blip>
          <a:srcRect b="0" l="0" r="0" t="0"/>
          <a:stretch/>
        </p:blipFill>
        <p:spPr>
          <a:xfrm>
            <a:off x="4738914" y="1225056"/>
            <a:ext cx="3648075" cy="3552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grpSp>
        <p:nvGrpSpPr>
          <p:cNvPr id="233" name="Google Shape;233;p16"/>
          <p:cNvGrpSpPr/>
          <p:nvPr/>
        </p:nvGrpSpPr>
        <p:grpSpPr>
          <a:xfrm>
            <a:off x="7472362" y="3259263"/>
            <a:ext cx="1671638" cy="1885950"/>
            <a:chOff x="7472362" y="3274176"/>
            <a:chExt cx="1671638" cy="1885950"/>
          </a:xfrm>
        </p:grpSpPr>
        <p:sp>
          <p:nvSpPr>
            <p:cNvPr id="234" name="Google Shape;234;p16"/>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35" name="Google Shape;235;p16"/>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36" name="Google Shape;236;p16"/>
          <p:cNvSpPr txBox="1"/>
          <p:nvPr/>
        </p:nvSpPr>
        <p:spPr>
          <a:xfrm>
            <a:off x="649823" y="436928"/>
            <a:ext cx="523572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3(Cont.)</a:t>
            </a:r>
            <a:endParaRPr b="1" i="0" sz="3200" u="none" cap="none" strike="noStrike">
              <a:solidFill>
                <a:srgbClr val="000000"/>
              </a:solidFill>
              <a:latin typeface="Arial"/>
              <a:ea typeface="Arial"/>
              <a:cs typeface="Arial"/>
              <a:sym typeface="Arial"/>
            </a:endParaRPr>
          </a:p>
        </p:txBody>
      </p:sp>
      <p:pic>
        <p:nvPicPr>
          <p:cNvPr id="237" name="Google Shape;237;p16"/>
          <p:cNvPicPr preferRelativeResize="0"/>
          <p:nvPr/>
        </p:nvPicPr>
        <p:blipFill rotWithShape="1">
          <a:blip r:embed="rId3">
            <a:alphaModFix/>
          </a:blip>
          <a:srcRect b="0" l="0" r="0" t="0"/>
          <a:stretch/>
        </p:blipFill>
        <p:spPr>
          <a:xfrm>
            <a:off x="1262064" y="1113220"/>
            <a:ext cx="5849936" cy="374452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grpSp>
        <p:nvGrpSpPr>
          <p:cNvPr id="242" name="Google Shape;242;p17"/>
          <p:cNvGrpSpPr/>
          <p:nvPr/>
        </p:nvGrpSpPr>
        <p:grpSpPr>
          <a:xfrm>
            <a:off x="7472362" y="3259263"/>
            <a:ext cx="1671638" cy="1885950"/>
            <a:chOff x="7472362" y="3274176"/>
            <a:chExt cx="1671638" cy="1885950"/>
          </a:xfrm>
        </p:grpSpPr>
        <p:sp>
          <p:nvSpPr>
            <p:cNvPr id="243" name="Google Shape;243;p17"/>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44" name="Google Shape;244;p17"/>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45" name="Google Shape;245;p17"/>
          <p:cNvSpPr txBox="1"/>
          <p:nvPr/>
        </p:nvSpPr>
        <p:spPr>
          <a:xfrm>
            <a:off x="649823" y="436928"/>
            <a:ext cx="523572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3(Cont.)</a:t>
            </a:r>
            <a:endParaRPr b="1" i="0" sz="3200" u="none" cap="none" strike="noStrike">
              <a:solidFill>
                <a:srgbClr val="000000"/>
              </a:solidFill>
              <a:latin typeface="Arial"/>
              <a:ea typeface="Arial"/>
              <a:cs typeface="Arial"/>
              <a:sym typeface="Arial"/>
            </a:endParaRPr>
          </a:p>
        </p:txBody>
      </p:sp>
      <p:pic>
        <p:nvPicPr>
          <p:cNvPr id="246" name="Google Shape;246;p17"/>
          <p:cNvPicPr preferRelativeResize="0"/>
          <p:nvPr/>
        </p:nvPicPr>
        <p:blipFill rotWithShape="1">
          <a:blip r:embed="rId3">
            <a:alphaModFix/>
          </a:blip>
          <a:srcRect b="0" l="0" r="0" t="0"/>
          <a:stretch/>
        </p:blipFill>
        <p:spPr>
          <a:xfrm>
            <a:off x="885371" y="1021703"/>
            <a:ext cx="6586989" cy="422179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grpSp>
        <p:nvGrpSpPr>
          <p:cNvPr id="251" name="Google Shape;251;p18"/>
          <p:cNvGrpSpPr/>
          <p:nvPr/>
        </p:nvGrpSpPr>
        <p:grpSpPr>
          <a:xfrm>
            <a:off x="7472362" y="3259263"/>
            <a:ext cx="1671638" cy="1885950"/>
            <a:chOff x="7472362" y="3274176"/>
            <a:chExt cx="1671638" cy="1885950"/>
          </a:xfrm>
        </p:grpSpPr>
        <p:sp>
          <p:nvSpPr>
            <p:cNvPr id="252" name="Google Shape;252;p18"/>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53" name="Google Shape;253;p18"/>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54" name="Google Shape;254;p18"/>
          <p:cNvSpPr txBox="1"/>
          <p:nvPr/>
        </p:nvSpPr>
        <p:spPr>
          <a:xfrm>
            <a:off x="649823" y="436928"/>
            <a:ext cx="445194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3(Cont.)</a:t>
            </a:r>
            <a:endParaRPr b="1" i="0" sz="3200" u="none" cap="none" strike="noStrike">
              <a:solidFill>
                <a:srgbClr val="000000"/>
              </a:solidFill>
              <a:latin typeface="Arial"/>
              <a:ea typeface="Arial"/>
              <a:cs typeface="Arial"/>
              <a:sym typeface="Arial"/>
            </a:endParaRPr>
          </a:p>
        </p:txBody>
      </p:sp>
      <p:pic>
        <p:nvPicPr>
          <p:cNvPr id="255" name="Google Shape;255;p18"/>
          <p:cNvPicPr preferRelativeResize="0"/>
          <p:nvPr/>
        </p:nvPicPr>
        <p:blipFill rotWithShape="1">
          <a:blip r:embed="rId3">
            <a:alphaModFix/>
          </a:blip>
          <a:srcRect b="0" l="0" r="0" t="0"/>
          <a:stretch/>
        </p:blipFill>
        <p:spPr>
          <a:xfrm>
            <a:off x="327660" y="1064669"/>
            <a:ext cx="7444740" cy="407883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grpSp>
        <p:nvGrpSpPr>
          <p:cNvPr id="260" name="Google Shape;260;p19"/>
          <p:cNvGrpSpPr/>
          <p:nvPr/>
        </p:nvGrpSpPr>
        <p:grpSpPr>
          <a:xfrm>
            <a:off x="7472362" y="3259263"/>
            <a:ext cx="1671638" cy="1885950"/>
            <a:chOff x="7472362" y="3274176"/>
            <a:chExt cx="1671638" cy="1885950"/>
          </a:xfrm>
        </p:grpSpPr>
        <p:sp>
          <p:nvSpPr>
            <p:cNvPr id="261" name="Google Shape;261;p19"/>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62" name="Google Shape;262;p19"/>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63" name="Google Shape;263;p19"/>
          <p:cNvSpPr txBox="1"/>
          <p:nvPr/>
        </p:nvSpPr>
        <p:spPr>
          <a:xfrm>
            <a:off x="649823" y="436928"/>
            <a:ext cx="445194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3(Cont.)</a:t>
            </a:r>
            <a:endParaRPr b="1" i="0" sz="3200" u="none" cap="none" strike="noStrike">
              <a:solidFill>
                <a:srgbClr val="000000"/>
              </a:solidFill>
              <a:latin typeface="Arial"/>
              <a:ea typeface="Arial"/>
              <a:cs typeface="Arial"/>
              <a:sym typeface="Arial"/>
            </a:endParaRPr>
          </a:p>
        </p:txBody>
      </p:sp>
      <p:sp>
        <p:nvSpPr>
          <p:cNvPr id="264" name="Google Shape;264;p19"/>
          <p:cNvSpPr/>
          <p:nvPr/>
        </p:nvSpPr>
        <p:spPr>
          <a:xfrm>
            <a:off x="566057" y="1628773"/>
            <a:ext cx="7866743" cy="2391683"/>
          </a:xfrm>
          <a:prstGeom prst="roundRect">
            <a:avLst>
              <a:gd fmla="val 16667" name="adj"/>
            </a:avLst>
          </a:prstGeom>
          <a:solidFill>
            <a:srgbClr val="E3E8E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717D"/>
                </a:solidFill>
                <a:latin typeface="Roboto"/>
                <a:ea typeface="Roboto"/>
                <a:cs typeface="Roboto"/>
                <a:sym typeface="Roboto"/>
              </a:rPr>
              <a:t>The app store contains almost 60-70%  apps which still have support for the older devices which means there are still older version android devices in the market.</a:t>
            </a:r>
            <a:endParaRPr/>
          </a:p>
          <a:p>
            <a:pPr indent="0" lvl="0" marL="0" marR="0" rtl="0" algn="l">
              <a:lnSpc>
                <a:spcPct val="100000"/>
              </a:lnSpc>
              <a:spcBef>
                <a:spcPts val="0"/>
              </a:spcBef>
              <a:spcAft>
                <a:spcPts val="0"/>
              </a:spcAft>
              <a:buNone/>
            </a:pPr>
            <a:r>
              <a:rPr b="0" i="0" lang="en-US" sz="1400" u="none" cap="none" strike="noStrike">
                <a:solidFill>
                  <a:srgbClr val="00717D"/>
                </a:solidFill>
                <a:latin typeface="Roboto"/>
                <a:ea typeface="Roboto"/>
                <a:cs typeface="Roboto"/>
                <a:sym typeface="Roboto"/>
              </a:rPr>
              <a:t>Maximum apps available in the market are generally small in size.</a:t>
            </a:r>
            <a:endParaRPr/>
          </a:p>
          <a:p>
            <a:pPr indent="0" lvl="0" marL="0" marR="0" rtl="0" algn="l">
              <a:lnSpc>
                <a:spcPct val="100000"/>
              </a:lnSpc>
              <a:spcBef>
                <a:spcPts val="0"/>
              </a:spcBef>
              <a:spcAft>
                <a:spcPts val="0"/>
              </a:spcAft>
              <a:buNone/>
            </a:pPr>
            <a:r>
              <a:rPr b="0" i="0" lang="en-US" sz="1400" u="none" cap="none" strike="noStrike">
                <a:solidFill>
                  <a:srgbClr val="00717D"/>
                </a:solidFill>
                <a:latin typeface="Roboto"/>
                <a:ea typeface="Roboto"/>
                <a:cs typeface="Roboto"/>
                <a:sym typeface="Roboto"/>
              </a:rPr>
              <a:t>The apps falling under the genre "Tools" are the most closely followed by "Travel and Local"     and 'Health &amp; Fitness“</a:t>
            </a:r>
            <a:endParaRPr/>
          </a:p>
          <a:p>
            <a:pPr indent="0" lvl="0" marL="0" marR="0" rtl="0" algn="l">
              <a:lnSpc>
                <a:spcPct val="100000"/>
              </a:lnSpc>
              <a:spcBef>
                <a:spcPts val="0"/>
              </a:spcBef>
              <a:spcAft>
                <a:spcPts val="0"/>
              </a:spcAft>
              <a:buNone/>
            </a:pPr>
            <a:r>
              <a:rPr b="0" i="0" lang="en-US" sz="1400" u="none" cap="none" strike="noStrike">
                <a:solidFill>
                  <a:srgbClr val="00717D"/>
                </a:solidFill>
                <a:latin typeface="Roboto"/>
                <a:ea typeface="Roboto"/>
                <a:cs typeface="Roboto"/>
                <a:sym typeface="Roboto"/>
              </a:rPr>
              <a:t>Though the “Tools” genre have the largest chunk in the marketplace, the “Social” genre rules the marketplace in terms of downloads.</a:t>
            </a:r>
            <a:endParaRPr/>
          </a:p>
          <a:p>
            <a:pPr indent="0" lvl="0" marL="0" marR="0" rtl="0" algn="l">
              <a:lnSpc>
                <a:spcPct val="100000"/>
              </a:lnSpc>
              <a:spcBef>
                <a:spcPts val="0"/>
              </a:spcBef>
              <a:spcAft>
                <a:spcPts val="0"/>
              </a:spcAft>
              <a:buNone/>
            </a:pPr>
            <a:r>
              <a:rPr b="0" i="0" lang="en-US" sz="1400" u="none" cap="none" strike="noStrike">
                <a:solidFill>
                  <a:srgbClr val="00717D"/>
                </a:solidFill>
                <a:latin typeface="Roboto"/>
                <a:ea typeface="Roboto"/>
                <a:cs typeface="Roboto"/>
                <a:sym typeface="Roboto"/>
              </a:rPr>
              <a:t>The size may impact the number of installations, bulkier applications are less likely to be installed by the user.</a:t>
            </a:r>
            <a:endParaRPr/>
          </a:p>
          <a:p>
            <a:pPr indent="0" lvl="0" marL="0" marR="0" rtl="0" algn="l">
              <a:lnSpc>
                <a:spcPct val="100000"/>
              </a:lnSpc>
              <a:spcBef>
                <a:spcPts val="0"/>
              </a:spcBef>
              <a:spcAft>
                <a:spcPts val="0"/>
              </a:spcAft>
              <a:buNone/>
            </a:pPr>
            <a:r>
              <a:t/>
            </a:r>
            <a:endParaRPr b="0" i="0" sz="1400" u="none" cap="none" strike="noStrike">
              <a:solidFill>
                <a:srgbClr val="00717D"/>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2"/>
          <p:cNvPicPr preferRelativeResize="0"/>
          <p:nvPr/>
        </p:nvPicPr>
        <p:blipFill rotWithShape="1">
          <a:blip r:embed="rId3">
            <a:alphaModFix/>
          </a:blip>
          <a:srcRect b="0" l="0" r="0" t="0"/>
          <a:stretch/>
        </p:blipFill>
        <p:spPr>
          <a:xfrm>
            <a:off x="799305" y="604904"/>
            <a:ext cx="7508875" cy="3593991"/>
          </a:xfrm>
          <a:prstGeom prst="rect">
            <a:avLst/>
          </a:prstGeom>
          <a:noFill/>
          <a:ln>
            <a:noFill/>
          </a:ln>
        </p:spPr>
      </p:pic>
      <p:sp>
        <p:nvSpPr>
          <p:cNvPr id="62" name="Google Shape;62;p2"/>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grpSp>
        <p:nvGrpSpPr>
          <p:cNvPr id="63" name="Google Shape;63;p2"/>
          <p:cNvGrpSpPr/>
          <p:nvPr/>
        </p:nvGrpSpPr>
        <p:grpSpPr>
          <a:xfrm>
            <a:off x="7472362" y="3259263"/>
            <a:ext cx="1671638" cy="1885950"/>
            <a:chOff x="7472362" y="3274176"/>
            <a:chExt cx="1671638" cy="1885950"/>
          </a:xfrm>
        </p:grpSpPr>
        <p:sp>
          <p:nvSpPr>
            <p:cNvPr id="64" name="Google Shape;64;p2"/>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65" name="Google Shape;65;p2"/>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66" name="Google Shape;66;p2"/>
          <p:cNvSpPr/>
          <p:nvPr/>
        </p:nvSpPr>
        <p:spPr>
          <a:xfrm>
            <a:off x="1052152" y="1344938"/>
            <a:ext cx="2452254" cy="2028305"/>
          </a:xfrm>
          <a:prstGeom prst="roundRect">
            <a:avLst>
              <a:gd fmla="val 16667"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3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b="0" i="0" lang="en-US" sz="3600" u="none" cap="none" strike="noStrike">
                <a:solidFill>
                  <a:schemeClr val="lt1"/>
                </a:solidFill>
                <a:latin typeface="Arial"/>
                <a:ea typeface="Arial"/>
                <a:cs typeface="Arial"/>
                <a:sym typeface="Arial"/>
              </a:rPr>
              <a:t>EDA</a:t>
            </a:r>
            <a:endParaRPr b="0" i="0" sz="3600" u="none" cap="none" strike="noStrike">
              <a:solidFill>
                <a:schemeClr val="lt1"/>
              </a:solidFill>
              <a:latin typeface="Arial"/>
              <a:ea typeface="Arial"/>
              <a:cs typeface="Arial"/>
              <a:sym typeface="Arial"/>
            </a:endParaRPr>
          </a:p>
        </p:txBody>
      </p:sp>
      <p:sp>
        <p:nvSpPr>
          <p:cNvPr id="67" name="Google Shape;67;p2"/>
          <p:cNvSpPr/>
          <p:nvPr/>
        </p:nvSpPr>
        <p:spPr>
          <a:xfrm>
            <a:off x="4166197" y="637424"/>
            <a:ext cx="1473398" cy="301752"/>
          </a:xfrm>
          <a:prstGeom prst="flowChartTerminator">
            <a:avLst/>
          </a:prstGeom>
          <a:solidFill>
            <a:srgbClr val="92D050"/>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FEEDD8"/>
                </a:solidFill>
                <a:latin typeface="Arial"/>
                <a:ea typeface="Arial"/>
                <a:cs typeface="Arial"/>
                <a:sym typeface="Arial"/>
              </a:rPr>
              <a:t>Project Recap</a:t>
            </a:r>
            <a:endParaRPr b="0" i="0" sz="1400" u="none" cap="none" strike="noStrike">
              <a:solidFill>
                <a:srgbClr val="FEEDD8"/>
              </a:solidFill>
              <a:latin typeface="Arial"/>
              <a:ea typeface="Arial"/>
              <a:cs typeface="Arial"/>
              <a:sym typeface="Arial"/>
            </a:endParaRPr>
          </a:p>
        </p:txBody>
      </p:sp>
      <p:sp>
        <p:nvSpPr>
          <p:cNvPr id="68" name="Google Shape;68;p2"/>
          <p:cNvSpPr/>
          <p:nvPr/>
        </p:nvSpPr>
        <p:spPr>
          <a:xfrm>
            <a:off x="5639596" y="1621006"/>
            <a:ext cx="1414985" cy="301752"/>
          </a:xfrm>
          <a:prstGeom prst="flowChartTerminator">
            <a:avLst/>
          </a:prstGeom>
          <a:solidFill>
            <a:srgbClr val="FF4747"/>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FEEDD8"/>
                </a:solidFill>
                <a:latin typeface="Arial"/>
                <a:ea typeface="Arial"/>
                <a:cs typeface="Arial"/>
                <a:sym typeface="Arial"/>
              </a:rPr>
              <a:t>Problem</a:t>
            </a:r>
            <a:endParaRPr b="0" i="0" sz="1400" u="none" cap="none" strike="noStrike">
              <a:solidFill>
                <a:srgbClr val="FEEDD8"/>
              </a:solidFill>
              <a:latin typeface="Arial"/>
              <a:ea typeface="Arial"/>
              <a:cs typeface="Arial"/>
              <a:sym typeface="Arial"/>
            </a:endParaRPr>
          </a:p>
        </p:txBody>
      </p:sp>
      <p:sp>
        <p:nvSpPr>
          <p:cNvPr id="69" name="Google Shape;69;p2"/>
          <p:cNvSpPr/>
          <p:nvPr/>
        </p:nvSpPr>
        <p:spPr>
          <a:xfrm>
            <a:off x="5639595" y="2918991"/>
            <a:ext cx="1414986" cy="301752"/>
          </a:xfrm>
          <a:prstGeom prst="flowChartTerminator">
            <a:avLst/>
          </a:prstGeom>
          <a:solidFill>
            <a:srgbClr val="0070C0"/>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FEEDD8"/>
                </a:solidFill>
                <a:latin typeface="Arial"/>
                <a:ea typeface="Arial"/>
                <a:cs typeface="Arial"/>
                <a:sym typeface="Arial"/>
              </a:rPr>
              <a:t>Process</a:t>
            </a:r>
            <a:endParaRPr b="0" i="0" sz="1400" u="none" cap="none" strike="noStrike">
              <a:solidFill>
                <a:srgbClr val="FEEDD8"/>
              </a:solidFill>
              <a:latin typeface="Arial"/>
              <a:ea typeface="Arial"/>
              <a:cs typeface="Arial"/>
              <a:sym typeface="Arial"/>
            </a:endParaRPr>
          </a:p>
        </p:txBody>
      </p:sp>
      <p:sp>
        <p:nvSpPr>
          <p:cNvPr id="70" name="Google Shape;70;p2"/>
          <p:cNvSpPr/>
          <p:nvPr/>
        </p:nvSpPr>
        <p:spPr>
          <a:xfrm>
            <a:off x="4221615" y="3795543"/>
            <a:ext cx="1417980" cy="301752"/>
          </a:xfrm>
          <a:prstGeom prst="flowChartTerminator">
            <a:avLst/>
          </a:prstGeom>
          <a:solidFill>
            <a:srgbClr val="7030A0"/>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FEEDD8"/>
                </a:solidFill>
                <a:latin typeface="Arial"/>
                <a:ea typeface="Arial"/>
                <a:cs typeface="Arial"/>
                <a:sym typeface="Arial"/>
              </a:rPr>
              <a:t>Insights</a:t>
            </a:r>
            <a:endParaRPr b="0" i="0" sz="1400" u="none" cap="none" strike="noStrike">
              <a:solidFill>
                <a:srgbClr val="FEEDD8"/>
              </a:solidFill>
              <a:latin typeface="Arial"/>
              <a:ea typeface="Arial"/>
              <a:cs typeface="Arial"/>
              <a:sym typeface="Arial"/>
            </a:endParaRPr>
          </a:p>
        </p:txBody>
      </p:sp>
      <p:cxnSp>
        <p:nvCxnSpPr>
          <p:cNvPr id="71" name="Google Shape;71;p2"/>
          <p:cNvCxnSpPr>
            <a:endCxn id="67" idx="2"/>
          </p:cNvCxnSpPr>
          <p:nvPr/>
        </p:nvCxnSpPr>
        <p:spPr>
          <a:xfrm flipH="1" rot="10800000">
            <a:off x="3504296" y="939176"/>
            <a:ext cx="1398600" cy="773100"/>
          </a:xfrm>
          <a:prstGeom prst="curvedConnector2">
            <a:avLst/>
          </a:prstGeom>
          <a:noFill/>
          <a:ln cap="flat" cmpd="sng" w="60325">
            <a:solidFill>
              <a:srgbClr val="FF0000"/>
            </a:solidFill>
            <a:prstDash val="solid"/>
            <a:round/>
            <a:headEnd len="sm" w="sm" type="none"/>
            <a:tailEnd len="med" w="med" type="triangle"/>
          </a:ln>
        </p:spPr>
      </p:cxnSp>
      <p:cxnSp>
        <p:nvCxnSpPr>
          <p:cNvPr id="72" name="Google Shape;72;p2"/>
          <p:cNvCxnSpPr>
            <a:endCxn id="68" idx="1"/>
          </p:cNvCxnSpPr>
          <p:nvPr/>
        </p:nvCxnSpPr>
        <p:spPr>
          <a:xfrm flipH="1" rot="10800000">
            <a:off x="3526696" y="1771882"/>
            <a:ext cx="2112900" cy="406200"/>
          </a:xfrm>
          <a:prstGeom prst="curvedConnector3">
            <a:avLst>
              <a:gd fmla="val 50003" name="adj1"/>
            </a:avLst>
          </a:prstGeom>
          <a:noFill/>
          <a:ln cap="flat" cmpd="sng" w="60325">
            <a:solidFill>
              <a:srgbClr val="FF0000"/>
            </a:solidFill>
            <a:prstDash val="solid"/>
            <a:round/>
            <a:headEnd len="sm" w="sm" type="none"/>
            <a:tailEnd len="med" w="med" type="triangle"/>
          </a:ln>
        </p:spPr>
      </p:cxnSp>
      <p:cxnSp>
        <p:nvCxnSpPr>
          <p:cNvPr id="73" name="Google Shape;73;p2"/>
          <p:cNvCxnSpPr>
            <a:endCxn id="69" idx="1"/>
          </p:cNvCxnSpPr>
          <p:nvPr/>
        </p:nvCxnSpPr>
        <p:spPr>
          <a:xfrm>
            <a:off x="3526695" y="2604567"/>
            <a:ext cx="2112900" cy="465300"/>
          </a:xfrm>
          <a:prstGeom prst="curvedConnector3">
            <a:avLst>
              <a:gd fmla="val 50003" name="adj1"/>
            </a:avLst>
          </a:prstGeom>
          <a:noFill/>
          <a:ln cap="flat" cmpd="sng" w="60325">
            <a:solidFill>
              <a:srgbClr val="FF0000"/>
            </a:solidFill>
            <a:prstDash val="solid"/>
            <a:round/>
            <a:headEnd len="sm" w="sm" type="none"/>
            <a:tailEnd len="med" w="med" type="triangle"/>
          </a:ln>
        </p:spPr>
      </p:cxnSp>
      <p:cxnSp>
        <p:nvCxnSpPr>
          <p:cNvPr id="74" name="Google Shape;74;p2"/>
          <p:cNvCxnSpPr>
            <a:endCxn id="70" idx="0"/>
          </p:cNvCxnSpPr>
          <p:nvPr/>
        </p:nvCxnSpPr>
        <p:spPr>
          <a:xfrm>
            <a:off x="3515505" y="3069843"/>
            <a:ext cx="1415100" cy="725700"/>
          </a:xfrm>
          <a:prstGeom prst="curvedConnector2">
            <a:avLst/>
          </a:prstGeom>
          <a:noFill/>
          <a:ln cap="flat" cmpd="sng" w="60325">
            <a:solidFill>
              <a:srgbClr val="FF0000"/>
            </a:solidFill>
            <a:prstDash val="solid"/>
            <a:round/>
            <a:headEnd len="sm" w="sm" type="none"/>
            <a:tailEnd len="med" w="med" type="triangle"/>
          </a:ln>
        </p:spPr>
      </p:cxnSp>
      <p:pic>
        <p:nvPicPr>
          <p:cNvPr descr="Head with gears" id="75" name="Google Shape;75;p2"/>
          <p:cNvPicPr preferRelativeResize="0"/>
          <p:nvPr/>
        </p:nvPicPr>
        <p:blipFill rotWithShape="1">
          <a:blip r:embed="rId4">
            <a:alphaModFix/>
          </a:blip>
          <a:srcRect b="0" l="0" r="0" t="0"/>
          <a:stretch/>
        </p:blipFill>
        <p:spPr>
          <a:xfrm>
            <a:off x="1853306" y="1487500"/>
            <a:ext cx="914400" cy="914400"/>
          </a:xfrm>
          <a:prstGeom prst="rect">
            <a:avLst/>
          </a:prstGeom>
          <a:noFill/>
          <a:ln>
            <a:noFill/>
          </a:ln>
        </p:spPr>
      </p:pic>
      <p:pic>
        <p:nvPicPr>
          <p:cNvPr descr="Bullseye" id="76" name="Google Shape;76;p2"/>
          <p:cNvPicPr preferRelativeResize="0"/>
          <p:nvPr/>
        </p:nvPicPr>
        <p:blipFill rotWithShape="1">
          <a:blip r:embed="rId5">
            <a:alphaModFix/>
          </a:blip>
          <a:srcRect b="0" l="0" r="0" t="0"/>
          <a:stretch/>
        </p:blipFill>
        <p:spPr>
          <a:xfrm>
            <a:off x="5743275" y="408838"/>
            <a:ext cx="671231" cy="671231"/>
          </a:xfrm>
          <a:prstGeom prst="rect">
            <a:avLst/>
          </a:prstGeom>
          <a:noFill/>
          <a:ln>
            <a:noFill/>
          </a:ln>
        </p:spPr>
      </p:pic>
      <p:pic>
        <p:nvPicPr>
          <p:cNvPr descr="Playbook" id="77" name="Google Shape;77;p2"/>
          <p:cNvPicPr preferRelativeResize="0"/>
          <p:nvPr/>
        </p:nvPicPr>
        <p:blipFill rotWithShape="1">
          <a:blip r:embed="rId6">
            <a:alphaModFix/>
          </a:blip>
          <a:srcRect b="0" l="0" r="0" t="0"/>
          <a:stretch/>
        </p:blipFill>
        <p:spPr>
          <a:xfrm>
            <a:off x="7120050" y="1376806"/>
            <a:ext cx="671231" cy="671231"/>
          </a:xfrm>
          <a:prstGeom prst="rect">
            <a:avLst/>
          </a:prstGeom>
          <a:noFill/>
          <a:ln>
            <a:noFill/>
          </a:ln>
        </p:spPr>
      </p:pic>
      <p:pic>
        <p:nvPicPr>
          <p:cNvPr descr="Processor" id="78" name="Google Shape;78;p2"/>
          <p:cNvPicPr preferRelativeResize="0"/>
          <p:nvPr/>
        </p:nvPicPr>
        <p:blipFill rotWithShape="1">
          <a:blip r:embed="rId7">
            <a:alphaModFix/>
          </a:blip>
          <a:srcRect b="0" l="0" r="0" t="0"/>
          <a:stretch/>
        </p:blipFill>
        <p:spPr>
          <a:xfrm>
            <a:off x="7136745" y="2734251"/>
            <a:ext cx="671231" cy="671231"/>
          </a:xfrm>
          <a:prstGeom prst="rect">
            <a:avLst/>
          </a:prstGeom>
          <a:noFill/>
          <a:ln>
            <a:noFill/>
          </a:ln>
        </p:spPr>
      </p:pic>
      <p:pic>
        <p:nvPicPr>
          <p:cNvPr descr="Presentation with bar chart RTL" id="79" name="Google Shape;79;p2"/>
          <p:cNvPicPr preferRelativeResize="0"/>
          <p:nvPr/>
        </p:nvPicPr>
        <p:blipFill rotWithShape="1">
          <a:blip r:embed="rId8">
            <a:alphaModFix/>
          </a:blip>
          <a:srcRect b="0" l="0" r="0" t="0"/>
          <a:stretch/>
        </p:blipFill>
        <p:spPr>
          <a:xfrm>
            <a:off x="5781506" y="3701249"/>
            <a:ext cx="646898" cy="64689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grpSp>
        <p:nvGrpSpPr>
          <p:cNvPr id="269" name="Google Shape;269;p20"/>
          <p:cNvGrpSpPr/>
          <p:nvPr/>
        </p:nvGrpSpPr>
        <p:grpSpPr>
          <a:xfrm>
            <a:off x="7472362" y="3259263"/>
            <a:ext cx="1671638" cy="1885950"/>
            <a:chOff x="7472362" y="3274176"/>
            <a:chExt cx="1671638" cy="1885950"/>
          </a:xfrm>
        </p:grpSpPr>
        <p:sp>
          <p:nvSpPr>
            <p:cNvPr id="270" name="Google Shape;270;p20"/>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71" name="Google Shape;271;p20"/>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72" name="Google Shape;272;p20"/>
          <p:cNvSpPr txBox="1"/>
          <p:nvPr/>
        </p:nvSpPr>
        <p:spPr>
          <a:xfrm>
            <a:off x="649822" y="436928"/>
            <a:ext cx="761606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4: The User Experience-I</a:t>
            </a:r>
            <a:endParaRPr b="1" i="0" sz="3200" u="none" cap="none" strike="noStrike">
              <a:solidFill>
                <a:srgbClr val="000000"/>
              </a:solidFill>
              <a:latin typeface="Arial"/>
              <a:ea typeface="Arial"/>
              <a:cs typeface="Arial"/>
              <a:sym typeface="Arial"/>
            </a:endParaRPr>
          </a:p>
        </p:txBody>
      </p:sp>
      <p:pic>
        <p:nvPicPr>
          <p:cNvPr id="273" name="Google Shape;273;p20"/>
          <p:cNvPicPr preferRelativeResize="0"/>
          <p:nvPr/>
        </p:nvPicPr>
        <p:blipFill rotWithShape="1">
          <a:blip r:embed="rId3">
            <a:alphaModFix/>
          </a:blip>
          <a:srcRect b="0" l="0" r="0" t="0"/>
          <a:stretch/>
        </p:blipFill>
        <p:spPr>
          <a:xfrm>
            <a:off x="649823" y="1054051"/>
            <a:ext cx="6807200" cy="1970505"/>
          </a:xfrm>
          <a:prstGeom prst="rect">
            <a:avLst/>
          </a:prstGeom>
          <a:noFill/>
          <a:ln>
            <a:noFill/>
          </a:ln>
        </p:spPr>
      </p:pic>
      <p:pic>
        <p:nvPicPr>
          <p:cNvPr id="274" name="Google Shape;274;p20"/>
          <p:cNvPicPr preferRelativeResize="0"/>
          <p:nvPr/>
        </p:nvPicPr>
        <p:blipFill rotWithShape="1">
          <a:blip r:embed="rId4">
            <a:alphaModFix/>
          </a:blip>
          <a:srcRect b="0" l="0" r="0" t="0"/>
          <a:stretch/>
        </p:blipFill>
        <p:spPr>
          <a:xfrm>
            <a:off x="649822" y="3071820"/>
            <a:ext cx="6807201" cy="203525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grpSp>
        <p:nvGrpSpPr>
          <p:cNvPr id="279" name="Google Shape;279;p21"/>
          <p:cNvGrpSpPr/>
          <p:nvPr/>
        </p:nvGrpSpPr>
        <p:grpSpPr>
          <a:xfrm>
            <a:off x="7472362" y="3259263"/>
            <a:ext cx="1671638" cy="1885950"/>
            <a:chOff x="7472362" y="3274176"/>
            <a:chExt cx="1671638" cy="1885950"/>
          </a:xfrm>
        </p:grpSpPr>
        <p:sp>
          <p:nvSpPr>
            <p:cNvPr id="280" name="Google Shape;280;p21"/>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81" name="Google Shape;281;p21"/>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82" name="Google Shape;282;p21"/>
          <p:cNvSpPr txBox="1"/>
          <p:nvPr/>
        </p:nvSpPr>
        <p:spPr>
          <a:xfrm>
            <a:off x="649823" y="436928"/>
            <a:ext cx="445194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4(Cont.)</a:t>
            </a:r>
            <a:endParaRPr b="1" i="0" sz="3200" u="none" cap="none" strike="noStrike">
              <a:solidFill>
                <a:srgbClr val="000000"/>
              </a:solidFill>
              <a:latin typeface="Arial"/>
              <a:ea typeface="Arial"/>
              <a:cs typeface="Arial"/>
              <a:sym typeface="Arial"/>
            </a:endParaRPr>
          </a:p>
        </p:txBody>
      </p:sp>
      <p:pic>
        <p:nvPicPr>
          <p:cNvPr id="283" name="Google Shape;283;p21"/>
          <p:cNvPicPr preferRelativeResize="0"/>
          <p:nvPr/>
        </p:nvPicPr>
        <p:blipFill rotWithShape="1">
          <a:blip r:embed="rId3">
            <a:alphaModFix/>
          </a:blip>
          <a:srcRect b="0" l="0" r="0" t="0"/>
          <a:stretch/>
        </p:blipFill>
        <p:spPr>
          <a:xfrm>
            <a:off x="1560285" y="1220285"/>
            <a:ext cx="5529943" cy="367981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grpSp>
        <p:nvGrpSpPr>
          <p:cNvPr id="288" name="Google Shape;288;p22"/>
          <p:cNvGrpSpPr/>
          <p:nvPr/>
        </p:nvGrpSpPr>
        <p:grpSpPr>
          <a:xfrm>
            <a:off x="7472362" y="3259263"/>
            <a:ext cx="1671638" cy="1885950"/>
            <a:chOff x="7472362" y="3274176"/>
            <a:chExt cx="1671638" cy="1885950"/>
          </a:xfrm>
        </p:grpSpPr>
        <p:sp>
          <p:nvSpPr>
            <p:cNvPr id="289" name="Google Shape;289;p22"/>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90" name="Google Shape;290;p22"/>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91" name="Google Shape;291;p22"/>
          <p:cNvSpPr txBox="1"/>
          <p:nvPr/>
        </p:nvSpPr>
        <p:spPr>
          <a:xfrm>
            <a:off x="649823" y="436928"/>
            <a:ext cx="445194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4(Cont.)</a:t>
            </a:r>
            <a:endParaRPr b="1" i="0" sz="3200" u="none" cap="none" strike="noStrike">
              <a:solidFill>
                <a:srgbClr val="000000"/>
              </a:solidFill>
              <a:latin typeface="Arial"/>
              <a:ea typeface="Arial"/>
              <a:cs typeface="Arial"/>
              <a:sym typeface="Arial"/>
            </a:endParaRPr>
          </a:p>
        </p:txBody>
      </p:sp>
      <p:pic>
        <p:nvPicPr>
          <p:cNvPr id="292" name="Google Shape;292;p22"/>
          <p:cNvPicPr preferRelativeResize="0"/>
          <p:nvPr/>
        </p:nvPicPr>
        <p:blipFill rotWithShape="1">
          <a:blip r:embed="rId3">
            <a:alphaModFix/>
          </a:blip>
          <a:srcRect b="0" l="0" r="0" t="0"/>
          <a:stretch/>
        </p:blipFill>
        <p:spPr>
          <a:xfrm>
            <a:off x="1067028" y="1240529"/>
            <a:ext cx="6037716" cy="361427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grpSp>
        <p:nvGrpSpPr>
          <p:cNvPr id="297" name="Google Shape;297;p23"/>
          <p:cNvGrpSpPr/>
          <p:nvPr/>
        </p:nvGrpSpPr>
        <p:grpSpPr>
          <a:xfrm>
            <a:off x="7472362" y="3259263"/>
            <a:ext cx="1671638" cy="1885950"/>
            <a:chOff x="7472362" y="3274176"/>
            <a:chExt cx="1671638" cy="1885950"/>
          </a:xfrm>
        </p:grpSpPr>
        <p:sp>
          <p:nvSpPr>
            <p:cNvPr id="298" name="Google Shape;298;p23"/>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99" name="Google Shape;299;p23"/>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300" name="Google Shape;300;p23"/>
          <p:cNvSpPr txBox="1"/>
          <p:nvPr/>
        </p:nvSpPr>
        <p:spPr>
          <a:xfrm>
            <a:off x="649823" y="436928"/>
            <a:ext cx="445194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4(Cont.)</a:t>
            </a:r>
            <a:endParaRPr b="1" i="0" sz="3200" u="none" cap="none" strike="noStrike">
              <a:solidFill>
                <a:srgbClr val="000000"/>
              </a:solidFill>
              <a:latin typeface="Arial"/>
              <a:ea typeface="Arial"/>
              <a:cs typeface="Arial"/>
              <a:sym typeface="Arial"/>
            </a:endParaRPr>
          </a:p>
        </p:txBody>
      </p:sp>
      <p:sp>
        <p:nvSpPr>
          <p:cNvPr id="301" name="Google Shape;301;p23"/>
          <p:cNvSpPr/>
          <p:nvPr/>
        </p:nvSpPr>
        <p:spPr>
          <a:xfrm>
            <a:off x="566057" y="1628774"/>
            <a:ext cx="7866743" cy="2333626"/>
          </a:xfrm>
          <a:prstGeom prst="roundRect">
            <a:avLst>
              <a:gd fmla="val 16667" name="adj"/>
            </a:avLst>
          </a:prstGeom>
          <a:solidFill>
            <a:srgbClr val="E3E8E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717D"/>
                </a:solidFill>
                <a:latin typeface="Roboto"/>
                <a:ea typeface="Roboto"/>
                <a:cs typeface="Roboto"/>
                <a:sym typeface="Roboto"/>
              </a:rPr>
              <a:t>We observed that there is a direct relation between the sentiment polarity, rating, sentiment subjectivity and installs.</a:t>
            </a:r>
            <a:endParaRPr/>
          </a:p>
          <a:p>
            <a:pPr indent="0" lvl="0" marL="0" marR="0" rtl="0" algn="l">
              <a:lnSpc>
                <a:spcPct val="100000"/>
              </a:lnSpc>
              <a:spcBef>
                <a:spcPts val="0"/>
              </a:spcBef>
              <a:spcAft>
                <a:spcPts val="0"/>
              </a:spcAft>
              <a:buNone/>
            </a:pPr>
            <a:r>
              <a:rPr b="0" i="0" lang="en-US" sz="1400" u="none" cap="none" strike="noStrike">
                <a:solidFill>
                  <a:srgbClr val="00717D"/>
                </a:solidFill>
                <a:latin typeface="Roboto"/>
                <a:ea typeface="Roboto"/>
                <a:cs typeface="Roboto"/>
                <a:sym typeface="Roboto"/>
              </a:rPr>
              <a:t>If the sentiments are negative then then there can be decrease in the number of installs by users.</a:t>
            </a:r>
            <a:endParaRPr/>
          </a:p>
          <a:p>
            <a:pPr indent="0" lvl="0" marL="0" marR="0" rtl="0" algn="l">
              <a:lnSpc>
                <a:spcPct val="100000"/>
              </a:lnSpc>
              <a:spcBef>
                <a:spcPts val="0"/>
              </a:spcBef>
              <a:spcAft>
                <a:spcPts val="0"/>
              </a:spcAft>
              <a:buNone/>
            </a:pPr>
            <a:r>
              <a:rPr b="0" i="0" lang="en-US" sz="1400" u="none" cap="none" strike="noStrike">
                <a:solidFill>
                  <a:srgbClr val="00717D"/>
                </a:solidFill>
                <a:latin typeface="Roboto"/>
                <a:ea typeface="Roboto"/>
                <a:cs typeface="Roboto"/>
                <a:sym typeface="Roboto"/>
              </a:rPr>
              <a:t>The maximum installs is for apps which are available for 12 and above group, which constitutes to the maximum phone users.</a:t>
            </a:r>
            <a:endParaRPr/>
          </a:p>
          <a:p>
            <a:pPr indent="0" lvl="0" marL="0" marR="0" rtl="0" algn="l">
              <a:lnSpc>
                <a:spcPct val="100000"/>
              </a:lnSpc>
              <a:spcBef>
                <a:spcPts val="0"/>
              </a:spcBef>
              <a:spcAft>
                <a:spcPts val="0"/>
              </a:spcAft>
              <a:buNone/>
            </a:pPr>
            <a:r>
              <a:rPr b="0" i="0" lang="en-US" sz="1400" u="none" cap="none" strike="noStrike">
                <a:solidFill>
                  <a:srgbClr val="00717D"/>
                </a:solidFill>
                <a:latin typeface="Roboto"/>
                <a:ea typeface="Roboto"/>
                <a:cs typeface="Roboto"/>
                <a:sym typeface="Roboto"/>
              </a:rPr>
              <a:t>The adult category has the least installs as it specifically caters the content to the age group.</a:t>
            </a:r>
            <a:endParaRPr b="0" i="0" sz="1400" u="none" cap="none" strike="noStrike">
              <a:solidFill>
                <a:srgbClr val="00717D"/>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grpSp>
        <p:nvGrpSpPr>
          <p:cNvPr id="306" name="Google Shape;306;p24"/>
          <p:cNvGrpSpPr/>
          <p:nvPr/>
        </p:nvGrpSpPr>
        <p:grpSpPr>
          <a:xfrm>
            <a:off x="7472362" y="3259263"/>
            <a:ext cx="1671638" cy="1885950"/>
            <a:chOff x="7472362" y="3274176"/>
            <a:chExt cx="1671638" cy="1885950"/>
          </a:xfrm>
        </p:grpSpPr>
        <p:sp>
          <p:nvSpPr>
            <p:cNvPr id="307" name="Google Shape;307;p24"/>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08" name="Google Shape;308;p24"/>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309" name="Google Shape;309;p24"/>
          <p:cNvSpPr txBox="1"/>
          <p:nvPr/>
        </p:nvSpPr>
        <p:spPr>
          <a:xfrm>
            <a:off x="615196" y="371614"/>
            <a:ext cx="7913607"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5:The User Experience-II (Sentiments)</a:t>
            </a:r>
            <a:endParaRPr b="1" i="0" sz="3200" u="none" cap="none" strike="noStrike">
              <a:solidFill>
                <a:srgbClr val="000000"/>
              </a:solidFill>
              <a:latin typeface="Arial"/>
              <a:ea typeface="Arial"/>
              <a:cs typeface="Arial"/>
              <a:sym typeface="Arial"/>
            </a:endParaRPr>
          </a:p>
        </p:txBody>
      </p:sp>
      <p:pic>
        <p:nvPicPr>
          <p:cNvPr id="310" name="Google Shape;310;p24"/>
          <p:cNvPicPr preferRelativeResize="0"/>
          <p:nvPr/>
        </p:nvPicPr>
        <p:blipFill rotWithShape="1">
          <a:blip r:embed="rId3">
            <a:alphaModFix/>
          </a:blip>
          <a:srcRect b="0" l="0" r="0" t="0"/>
          <a:stretch/>
        </p:blipFill>
        <p:spPr>
          <a:xfrm>
            <a:off x="1189039" y="1346512"/>
            <a:ext cx="5734276" cy="382550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grpSp>
        <p:nvGrpSpPr>
          <p:cNvPr id="315" name="Google Shape;315;p25"/>
          <p:cNvGrpSpPr/>
          <p:nvPr/>
        </p:nvGrpSpPr>
        <p:grpSpPr>
          <a:xfrm>
            <a:off x="7472362" y="3259263"/>
            <a:ext cx="1671638" cy="1885950"/>
            <a:chOff x="7472362" y="3274176"/>
            <a:chExt cx="1671638" cy="1885950"/>
          </a:xfrm>
        </p:grpSpPr>
        <p:sp>
          <p:nvSpPr>
            <p:cNvPr id="316" name="Google Shape;316;p25"/>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17" name="Google Shape;317;p25"/>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318" name="Google Shape;318;p25"/>
          <p:cNvSpPr txBox="1"/>
          <p:nvPr/>
        </p:nvSpPr>
        <p:spPr>
          <a:xfrm>
            <a:off x="649822" y="436928"/>
            <a:ext cx="746366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5(Cont.)</a:t>
            </a:r>
            <a:endParaRPr b="1" i="0" sz="3200" u="none" cap="none" strike="noStrike">
              <a:solidFill>
                <a:srgbClr val="000000"/>
              </a:solidFill>
              <a:latin typeface="Arial"/>
              <a:ea typeface="Arial"/>
              <a:cs typeface="Arial"/>
              <a:sym typeface="Arial"/>
            </a:endParaRPr>
          </a:p>
        </p:txBody>
      </p:sp>
      <p:pic>
        <p:nvPicPr>
          <p:cNvPr id="319" name="Google Shape;319;p25"/>
          <p:cNvPicPr preferRelativeResize="0"/>
          <p:nvPr/>
        </p:nvPicPr>
        <p:blipFill rotWithShape="1">
          <a:blip r:embed="rId3">
            <a:alphaModFix/>
          </a:blip>
          <a:srcRect b="0" l="0" r="0" t="0"/>
          <a:stretch/>
        </p:blipFill>
        <p:spPr>
          <a:xfrm>
            <a:off x="500852" y="1205968"/>
            <a:ext cx="3605913" cy="3743403"/>
          </a:xfrm>
          <a:prstGeom prst="rect">
            <a:avLst/>
          </a:prstGeom>
          <a:noFill/>
          <a:ln>
            <a:noFill/>
          </a:ln>
        </p:spPr>
      </p:pic>
      <p:pic>
        <p:nvPicPr>
          <p:cNvPr id="320" name="Google Shape;320;p25"/>
          <p:cNvPicPr preferRelativeResize="0"/>
          <p:nvPr/>
        </p:nvPicPr>
        <p:blipFill rotWithShape="1">
          <a:blip r:embed="rId4">
            <a:alphaModFix/>
          </a:blip>
          <a:srcRect b="0" l="0" r="0" t="0"/>
          <a:stretch/>
        </p:blipFill>
        <p:spPr>
          <a:xfrm>
            <a:off x="4329644" y="1205968"/>
            <a:ext cx="3783841" cy="374340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grpSp>
        <p:nvGrpSpPr>
          <p:cNvPr id="325" name="Google Shape;325;p26"/>
          <p:cNvGrpSpPr/>
          <p:nvPr/>
        </p:nvGrpSpPr>
        <p:grpSpPr>
          <a:xfrm>
            <a:off x="7472362" y="3259263"/>
            <a:ext cx="1671638" cy="1885950"/>
            <a:chOff x="7472362" y="3274176"/>
            <a:chExt cx="1671638" cy="1885950"/>
          </a:xfrm>
        </p:grpSpPr>
        <p:sp>
          <p:nvSpPr>
            <p:cNvPr id="326" name="Google Shape;326;p26"/>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27" name="Google Shape;327;p26"/>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328" name="Google Shape;328;p26"/>
          <p:cNvSpPr txBox="1"/>
          <p:nvPr/>
        </p:nvSpPr>
        <p:spPr>
          <a:xfrm>
            <a:off x="649822" y="436928"/>
            <a:ext cx="746366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5(Cont.)</a:t>
            </a:r>
            <a:endParaRPr b="1" i="0" sz="3200" u="none" cap="none" strike="noStrike">
              <a:solidFill>
                <a:srgbClr val="000000"/>
              </a:solidFill>
              <a:latin typeface="Arial"/>
              <a:ea typeface="Arial"/>
              <a:cs typeface="Arial"/>
              <a:sym typeface="Arial"/>
            </a:endParaRPr>
          </a:p>
        </p:txBody>
      </p:sp>
      <p:sp>
        <p:nvSpPr>
          <p:cNvPr id="329" name="Google Shape;329;p26"/>
          <p:cNvSpPr/>
          <p:nvPr/>
        </p:nvSpPr>
        <p:spPr>
          <a:xfrm>
            <a:off x="566057" y="1628774"/>
            <a:ext cx="7866743" cy="2333626"/>
          </a:xfrm>
          <a:prstGeom prst="roundRect">
            <a:avLst>
              <a:gd fmla="val 16667" name="adj"/>
            </a:avLst>
          </a:prstGeom>
          <a:solidFill>
            <a:srgbClr val="E3E8E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717D"/>
                </a:solidFill>
                <a:latin typeface="Roboto"/>
                <a:ea typeface="Roboto"/>
                <a:cs typeface="Roboto"/>
                <a:sym typeface="Roboto"/>
              </a:rPr>
              <a:t>We observed the sentiment subjectivity is not always proportional to sentiment polarity but in maximum number of case, shows a proportional behavior.</a:t>
            </a:r>
            <a:endParaRPr/>
          </a:p>
          <a:p>
            <a:pPr indent="0" lvl="0" marL="0" marR="0" rtl="0" algn="l">
              <a:lnSpc>
                <a:spcPct val="100000"/>
              </a:lnSpc>
              <a:spcBef>
                <a:spcPts val="0"/>
              </a:spcBef>
              <a:spcAft>
                <a:spcPts val="0"/>
              </a:spcAft>
              <a:buNone/>
            </a:pPr>
            <a:r>
              <a:rPr b="0" i="0" lang="en-US" sz="1400" u="none" cap="none" strike="noStrike">
                <a:solidFill>
                  <a:srgbClr val="00717D"/>
                </a:solidFill>
                <a:latin typeface="Roboto"/>
                <a:ea typeface="Roboto"/>
                <a:cs typeface="Roboto"/>
                <a:sym typeface="Roboto"/>
              </a:rPr>
              <a:t>Using the sentiment data we observed that reviews play a major role in app development process. It not only help the developer to know the shortcoming in the app so that the developer can provide a great user experience.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grpSp>
        <p:nvGrpSpPr>
          <p:cNvPr id="334" name="Google Shape;334;p27"/>
          <p:cNvGrpSpPr/>
          <p:nvPr/>
        </p:nvGrpSpPr>
        <p:grpSpPr>
          <a:xfrm>
            <a:off x="7472362" y="3259263"/>
            <a:ext cx="1671638" cy="1885950"/>
            <a:chOff x="7472362" y="3274176"/>
            <a:chExt cx="1671638" cy="1885950"/>
          </a:xfrm>
        </p:grpSpPr>
        <p:sp>
          <p:nvSpPr>
            <p:cNvPr id="335" name="Google Shape;335;p27"/>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36" name="Google Shape;336;p27"/>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337" name="Google Shape;337;p27"/>
          <p:cNvGrpSpPr/>
          <p:nvPr/>
        </p:nvGrpSpPr>
        <p:grpSpPr>
          <a:xfrm>
            <a:off x="1621970" y="580571"/>
            <a:ext cx="6302829" cy="4011830"/>
            <a:chOff x="0" y="0"/>
            <a:chExt cx="6302829" cy="4011830"/>
          </a:xfrm>
        </p:grpSpPr>
        <p:sp>
          <p:nvSpPr>
            <p:cNvPr id="338" name="Google Shape;338;p27"/>
            <p:cNvSpPr/>
            <p:nvPr/>
          </p:nvSpPr>
          <p:spPr>
            <a:xfrm>
              <a:off x="0" y="0"/>
              <a:ext cx="6302829" cy="932983"/>
            </a:xfrm>
            <a:prstGeom prst="roundRect">
              <a:avLst>
                <a:gd fmla="val 10000" name="adj"/>
              </a:avLst>
            </a:prstGeom>
            <a:solidFill>
              <a:schemeClr val="dk2"/>
            </a:solidFill>
            <a:ln cap="flat" cmpd="sng" w="25400">
              <a:solidFill>
                <a:srgbClr val="10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txBox="1"/>
            <p:nvPr/>
          </p:nvSpPr>
          <p:spPr>
            <a:xfrm>
              <a:off x="1353864" y="0"/>
              <a:ext cx="4948964" cy="932983"/>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Size &amp; Type</a:t>
              </a:r>
              <a:endParaRPr b="0" i="0" sz="1600" u="none" cap="none" strike="noStrike">
                <a:solidFill>
                  <a:schemeClr val="lt1"/>
                </a:solidFill>
                <a:latin typeface="Arial"/>
                <a:ea typeface="Arial"/>
                <a:cs typeface="Arial"/>
                <a:sym typeface="Arial"/>
              </a:endParaRPr>
            </a:p>
            <a:p>
              <a:pPr indent="-114300" lvl="1" marL="114300" marR="0" rtl="0" algn="l">
                <a:lnSpc>
                  <a:spcPct val="90000"/>
                </a:lnSpc>
                <a:spcBef>
                  <a:spcPts val="560"/>
                </a:spcBef>
                <a:spcAft>
                  <a:spcPts val="0"/>
                </a:spcAft>
                <a:buClr>
                  <a:srgbClr val="000000"/>
                </a:buClr>
                <a:buSzPts val="1200"/>
                <a:buFont typeface="Arial"/>
                <a:buChar char="•"/>
              </a:pPr>
              <a:r>
                <a:rPr b="0" i="0" lang="en-US" sz="1200" u="none" cap="none" strike="noStrike">
                  <a:solidFill>
                    <a:schemeClr val="lt1"/>
                  </a:solidFill>
                  <a:latin typeface="Arial"/>
                  <a:ea typeface="Arial"/>
                  <a:cs typeface="Arial"/>
                  <a:sym typeface="Arial"/>
                </a:rPr>
                <a:t>The smaller apps which are free have more audience in the Play store.</a:t>
              </a:r>
              <a:endParaRPr b="0" i="0" sz="1200" u="none" cap="none" strike="noStrike">
                <a:solidFill>
                  <a:schemeClr val="lt1"/>
                </a:solidFill>
                <a:latin typeface="Arial"/>
                <a:ea typeface="Arial"/>
                <a:cs typeface="Arial"/>
                <a:sym typeface="Arial"/>
              </a:endParaRPr>
            </a:p>
          </p:txBody>
        </p:sp>
        <p:sp>
          <p:nvSpPr>
            <p:cNvPr id="340" name="Google Shape;340;p27"/>
            <p:cNvSpPr/>
            <p:nvPr/>
          </p:nvSpPr>
          <p:spPr>
            <a:xfrm>
              <a:off x="93298" y="93298"/>
              <a:ext cx="1260565" cy="746387"/>
            </a:xfrm>
            <a:prstGeom prst="roundRect">
              <a:avLst>
                <a:gd fmla="val 10000" name="adj"/>
              </a:avLst>
            </a:prstGeom>
            <a:blipFill rotWithShape="1">
              <a:blip r:embed="rId3">
                <a:alphaModFix/>
              </a:blip>
              <a:stretch>
                <a:fillRect b="0" l="-29999" r="-29997" t="0"/>
              </a:stretch>
            </a:blipFill>
            <a:ln cap="flat" cmpd="sng" w="25400">
              <a:solidFill>
                <a:srgbClr val="10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
            <p:cNvSpPr/>
            <p:nvPr/>
          </p:nvSpPr>
          <p:spPr>
            <a:xfrm>
              <a:off x="0" y="1026282"/>
              <a:ext cx="6302829" cy="932983"/>
            </a:xfrm>
            <a:prstGeom prst="roundRect">
              <a:avLst>
                <a:gd fmla="val 10000" name="adj"/>
              </a:avLst>
            </a:prstGeom>
            <a:noFill/>
            <a:ln cap="flat" cmpd="sng" w="25400">
              <a:solidFill>
                <a:srgbClr val="10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
            <p:cNvSpPr txBox="1"/>
            <p:nvPr/>
          </p:nvSpPr>
          <p:spPr>
            <a:xfrm>
              <a:off x="1353864" y="1026282"/>
              <a:ext cx="4948964" cy="932983"/>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User OS</a:t>
              </a:r>
              <a:endParaRPr b="0" i="0" sz="1600" u="none" cap="none" strike="noStrike">
                <a:solidFill>
                  <a:schemeClr val="lt1"/>
                </a:solidFill>
                <a:latin typeface="Arial"/>
                <a:ea typeface="Arial"/>
                <a:cs typeface="Arial"/>
                <a:sym typeface="Arial"/>
              </a:endParaRPr>
            </a:p>
            <a:p>
              <a:pPr indent="-114300" lvl="1" marL="114300" marR="0" rtl="0" algn="l">
                <a:lnSpc>
                  <a:spcPct val="90000"/>
                </a:lnSpc>
                <a:spcBef>
                  <a:spcPts val="560"/>
                </a:spcBef>
                <a:spcAft>
                  <a:spcPts val="0"/>
                </a:spcAft>
                <a:buClr>
                  <a:srgbClr val="000000"/>
                </a:buClr>
                <a:buSzPts val="1200"/>
                <a:buFont typeface="Arial"/>
                <a:buChar char="•"/>
              </a:pPr>
              <a:r>
                <a:rPr b="0" i="0" lang="en-US" sz="1200" u="none" cap="none" strike="noStrike">
                  <a:solidFill>
                    <a:schemeClr val="lt1"/>
                  </a:solidFill>
                  <a:latin typeface="Arial"/>
                  <a:ea typeface="Arial"/>
                  <a:cs typeface="Arial"/>
                  <a:sym typeface="Arial"/>
                </a:rPr>
                <a:t>Better to have support for devices with older versions as well</a:t>
              </a:r>
              <a:endParaRPr b="0" i="0" sz="1200" u="none" cap="none" strike="noStrike">
                <a:solidFill>
                  <a:schemeClr val="lt1"/>
                </a:solidFill>
                <a:latin typeface="Arial"/>
                <a:ea typeface="Arial"/>
                <a:cs typeface="Arial"/>
                <a:sym typeface="Arial"/>
              </a:endParaRPr>
            </a:p>
          </p:txBody>
        </p:sp>
        <p:sp>
          <p:nvSpPr>
            <p:cNvPr id="343" name="Google Shape;343;p27"/>
            <p:cNvSpPr/>
            <p:nvPr/>
          </p:nvSpPr>
          <p:spPr>
            <a:xfrm>
              <a:off x="93298" y="1119580"/>
              <a:ext cx="1260565" cy="746387"/>
            </a:xfrm>
            <a:prstGeom prst="roundRect">
              <a:avLst>
                <a:gd fmla="val 10000" name="adj"/>
              </a:avLst>
            </a:prstGeom>
            <a:blipFill rotWithShape="1">
              <a:blip r:embed="rId4">
                <a:alphaModFix/>
              </a:blip>
              <a:stretch>
                <a:fillRect b="0" l="-20998" r="-20998" t="0"/>
              </a:stretch>
            </a:blipFill>
            <a:ln cap="flat" cmpd="sng" w="25400">
              <a:solidFill>
                <a:srgbClr val="10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7"/>
            <p:cNvSpPr/>
            <p:nvPr/>
          </p:nvSpPr>
          <p:spPr>
            <a:xfrm>
              <a:off x="0" y="2052564"/>
              <a:ext cx="6302829" cy="932983"/>
            </a:xfrm>
            <a:prstGeom prst="roundRect">
              <a:avLst>
                <a:gd fmla="val 10000" name="adj"/>
              </a:avLst>
            </a:prstGeom>
            <a:noFill/>
            <a:ln cap="flat" cmpd="sng" w="25400">
              <a:solidFill>
                <a:srgbClr val="10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
            <p:cNvSpPr txBox="1"/>
            <p:nvPr/>
          </p:nvSpPr>
          <p:spPr>
            <a:xfrm>
              <a:off x="1353864" y="2052564"/>
              <a:ext cx="4948964" cy="932983"/>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User Rating &amp; Category</a:t>
              </a:r>
              <a:endParaRPr b="0" i="0" sz="1600" u="none" cap="none" strike="noStrike">
                <a:solidFill>
                  <a:schemeClr val="lt1"/>
                </a:solidFill>
                <a:latin typeface="Arial"/>
                <a:ea typeface="Arial"/>
                <a:cs typeface="Arial"/>
                <a:sym typeface="Arial"/>
              </a:endParaRPr>
            </a:p>
            <a:p>
              <a:pPr indent="-114300" lvl="1" marL="114300" marR="0" rtl="0" algn="l">
                <a:lnSpc>
                  <a:spcPct val="90000"/>
                </a:lnSpc>
                <a:spcBef>
                  <a:spcPts val="560"/>
                </a:spcBef>
                <a:spcAft>
                  <a:spcPts val="0"/>
                </a:spcAft>
                <a:buClr>
                  <a:srgbClr val="000000"/>
                </a:buClr>
                <a:buSzPts val="1200"/>
                <a:buFont typeface="Arial"/>
                <a:buChar char="•"/>
              </a:pPr>
              <a:r>
                <a:rPr b="0" i="0" lang="en-US" sz="1200" u="none" cap="none" strike="noStrike">
                  <a:solidFill>
                    <a:schemeClr val="lt1"/>
                  </a:solidFill>
                  <a:latin typeface="Arial"/>
                  <a:ea typeface="Arial"/>
                  <a:cs typeface="Arial"/>
                  <a:sym typeface="Arial"/>
                </a:rPr>
                <a:t>Making an app which is 12+ rated is better. The social, communication and tools category find the maximum number of installs on the android devices.</a:t>
              </a:r>
              <a:endParaRPr b="0" i="0" sz="1200" u="none" cap="none" strike="noStrike">
                <a:solidFill>
                  <a:schemeClr val="lt1"/>
                </a:solidFill>
                <a:latin typeface="Arial"/>
                <a:ea typeface="Arial"/>
                <a:cs typeface="Arial"/>
                <a:sym typeface="Arial"/>
              </a:endParaRPr>
            </a:p>
          </p:txBody>
        </p:sp>
        <p:sp>
          <p:nvSpPr>
            <p:cNvPr id="346" name="Google Shape;346;p27"/>
            <p:cNvSpPr/>
            <p:nvPr/>
          </p:nvSpPr>
          <p:spPr>
            <a:xfrm>
              <a:off x="93298" y="2145863"/>
              <a:ext cx="1260565" cy="746387"/>
            </a:xfrm>
            <a:prstGeom prst="roundRect">
              <a:avLst>
                <a:gd fmla="val 10000" name="adj"/>
              </a:avLst>
            </a:prstGeom>
            <a:blipFill rotWithShape="1">
              <a:blip r:embed="rId5">
                <a:alphaModFix/>
              </a:blip>
              <a:stretch>
                <a:fillRect b="-12999" l="0" r="0" t="-12999"/>
              </a:stretch>
            </a:blipFill>
            <a:ln cap="flat" cmpd="sng" w="25400">
              <a:solidFill>
                <a:srgbClr val="10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7"/>
            <p:cNvSpPr/>
            <p:nvPr/>
          </p:nvSpPr>
          <p:spPr>
            <a:xfrm>
              <a:off x="0" y="3078847"/>
              <a:ext cx="6302829" cy="932983"/>
            </a:xfrm>
            <a:prstGeom prst="roundRect">
              <a:avLst>
                <a:gd fmla="val 10000" name="adj"/>
              </a:avLst>
            </a:prstGeom>
            <a:noFill/>
            <a:ln cap="flat" cmpd="sng" w="25400">
              <a:solidFill>
                <a:srgbClr val="10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7"/>
            <p:cNvSpPr txBox="1"/>
            <p:nvPr/>
          </p:nvSpPr>
          <p:spPr>
            <a:xfrm>
              <a:off x="1353864" y="3078847"/>
              <a:ext cx="4948964" cy="932983"/>
            </a:xfrm>
            <a:prstGeom prst="rect">
              <a:avLst/>
            </a:prstGeom>
            <a:noFill/>
            <a:ln>
              <a:noFill/>
            </a:ln>
          </p:spPr>
          <p:txBody>
            <a:bodyPr anchorCtr="0" anchor="t" bIns="60950" lIns="60950" spcFirstLastPara="1" rIns="60950" wrap="square" tIns="60950">
              <a:no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User Sentiments</a:t>
              </a:r>
              <a:endParaRPr b="0" i="0" sz="1600" u="none" cap="none" strike="noStrike">
                <a:solidFill>
                  <a:schemeClr val="lt1"/>
                </a:solidFill>
                <a:latin typeface="Arial"/>
                <a:ea typeface="Arial"/>
                <a:cs typeface="Arial"/>
                <a:sym typeface="Arial"/>
              </a:endParaRPr>
            </a:p>
            <a:p>
              <a:pPr indent="-114300" lvl="1" marL="114300" marR="0" rtl="0" algn="l">
                <a:lnSpc>
                  <a:spcPct val="90000"/>
                </a:lnSpc>
                <a:spcBef>
                  <a:spcPts val="560"/>
                </a:spcBef>
                <a:spcAft>
                  <a:spcPts val="0"/>
                </a:spcAft>
                <a:buClr>
                  <a:srgbClr val="000000"/>
                </a:buClr>
                <a:buSzPts val="1200"/>
                <a:buFont typeface="Arial"/>
                <a:buChar char="•"/>
              </a:pPr>
              <a:r>
                <a:rPr b="0" i="0" lang="en-US" sz="1200" u="none" cap="none" strike="noStrike">
                  <a:solidFill>
                    <a:schemeClr val="lt1"/>
                  </a:solidFill>
                  <a:latin typeface="Arial"/>
                  <a:ea typeface="Arial"/>
                  <a:cs typeface="Arial"/>
                  <a:sym typeface="Arial"/>
                </a:rPr>
                <a:t>The negative sentiments directly affect the installs by the users, developer needs to keep an eye on the reviews and feedbacks.</a:t>
              </a:r>
              <a:endParaRPr b="0" i="0" sz="1200" u="none" cap="none" strike="noStrike">
                <a:solidFill>
                  <a:schemeClr val="lt1"/>
                </a:solidFill>
                <a:latin typeface="Arial"/>
                <a:ea typeface="Arial"/>
                <a:cs typeface="Arial"/>
                <a:sym typeface="Arial"/>
              </a:endParaRPr>
            </a:p>
          </p:txBody>
        </p:sp>
        <p:sp>
          <p:nvSpPr>
            <p:cNvPr id="349" name="Google Shape;349;p27"/>
            <p:cNvSpPr/>
            <p:nvPr/>
          </p:nvSpPr>
          <p:spPr>
            <a:xfrm>
              <a:off x="93298" y="3172145"/>
              <a:ext cx="1260565" cy="746387"/>
            </a:xfrm>
            <a:prstGeom prst="roundRect">
              <a:avLst>
                <a:gd fmla="val 10000" name="adj"/>
              </a:avLst>
            </a:prstGeom>
            <a:blipFill rotWithShape="1">
              <a:blip r:embed="rId6">
                <a:alphaModFix/>
              </a:blip>
              <a:stretch>
                <a:fillRect b="-11997" l="0" r="0" t="-11999"/>
              </a:stretch>
            </a:blipFill>
            <a:ln cap="flat" cmpd="sng" w="25400">
              <a:solidFill>
                <a:srgbClr val="10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 name="Google Shape;350;p27"/>
          <p:cNvSpPr txBox="1"/>
          <p:nvPr/>
        </p:nvSpPr>
        <p:spPr>
          <a:xfrm>
            <a:off x="649823" y="371147"/>
            <a:ext cx="453264"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000000"/>
                </a:solidFill>
                <a:latin typeface="Arial"/>
                <a:ea typeface="Arial"/>
                <a:cs typeface="Arial"/>
                <a:sym typeface="Arial"/>
              </a:rPr>
              <a:t>Conclusion</a:t>
            </a:r>
            <a:endParaRPr b="1" i="0" sz="28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28"/>
          <p:cNvPicPr preferRelativeResize="0"/>
          <p:nvPr/>
        </p:nvPicPr>
        <p:blipFill rotWithShape="1">
          <a:blip r:embed="rId3">
            <a:alphaModFix/>
          </a:blip>
          <a:srcRect b="0" l="0" r="0" t="0"/>
          <a:stretch/>
        </p:blipFill>
        <p:spPr>
          <a:xfrm>
            <a:off x="0" y="103188"/>
            <a:ext cx="9144000" cy="4935537"/>
          </a:xfrm>
          <a:prstGeom prst="rect">
            <a:avLst/>
          </a:prstGeom>
          <a:noFill/>
          <a:ln>
            <a:noFill/>
          </a:ln>
        </p:spPr>
      </p:pic>
      <p:grpSp>
        <p:nvGrpSpPr>
          <p:cNvPr id="356" name="Google Shape;356;p28"/>
          <p:cNvGrpSpPr/>
          <p:nvPr/>
        </p:nvGrpSpPr>
        <p:grpSpPr>
          <a:xfrm>
            <a:off x="7472362" y="3259263"/>
            <a:ext cx="1671638" cy="1885950"/>
            <a:chOff x="7472362" y="3274176"/>
            <a:chExt cx="1671638" cy="1885950"/>
          </a:xfrm>
        </p:grpSpPr>
        <p:sp>
          <p:nvSpPr>
            <p:cNvPr id="357" name="Google Shape;357;p28"/>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58" name="Google Shape;358;p28"/>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3"/>
          <p:cNvPicPr preferRelativeResize="0"/>
          <p:nvPr/>
        </p:nvPicPr>
        <p:blipFill rotWithShape="1">
          <a:blip r:embed="rId3">
            <a:alphaModFix/>
          </a:blip>
          <a:srcRect b="0" l="0" r="0" t="0"/>
          <a:stretch/>
        </p:blipFill>
        <p:spPr>
          <a:xfrm>
            <a:off x="575800" y="356062"/>
            <a:ext cx="7564583" cy="4247804"/>
          </a:xfrm>
          <a:prstGeom prst="rect">
            <a:avLst/>
          </a:prstGeom>
          <a:noFill/>
          <a:ln cap="flat" cmpd="sng" w="9525">
            <a:solidFill>
              <a:srgbClr val="BA7C2E"/>
            </a:solidFill>
            <a:prstDash val="solid"/>
            <a:round/>
            <a:headEnd len="sm" w="sm" type="none"/>
            <a:tailEnd len="sm" w="sm" type="none"/>
          </a:ln>
          <a:effectLst>
            <a:outerShdw blurRad="50800" rotWithShape="0" algn="ctr" dir="5400000" dist="50800">
              <a:srgbClr val="000000"/>
            </a:outerShdw>
          </a:effectLst>
        </p:spPr>
      </p:pic>
      <p:sp>
        <p:nvSpPr>
          <p:cNvPr id="85" name="Google Shape;85;p3"/>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grpSp>
        <p:nvGrpSpPr>
          <p:cNvPr id="86" name="Google Shape;86;p3"/>
          <p:cNvGrpSpPr/>
          <p:nvPr/>
        </p:nvGrpSpPr>
        <p:grpSpPr>
          <a:xfrm>
            <a:off x="7472362" y="3259263"/>
            <a:ext cx="1671638" cy="1885950"/>
            <a:chOff x="7472362" y="3274176"/>
            <a:chExt cx="1671638" cy="1885950"/>
          </a:xfrm>
        </p:grpSpPr>
        <p:sp>
          <p:nvSpPr>
            <p:cNvPr id="87" name="Google Shape;87;p3"/>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88" name="Google Shape;88;p3"/>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89" name="Google Shape;89;p3"/>
          <p:cNvSpPr txBox="1"/>
          <p:nvPr/>
        </p:nvSpPr>
        <p:spPr>
          <a:xfrm>
            <a:off x="758680" y="495298"/>
            <a:ext cx="3049991"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Project Recap</a:t>
            </a:r>
            <a:endParaRPr b="1" i="0" sz="3200" u="none" cap="none" strike="noStrike">
              <a:solidFill>
                <a:srgbClr val="000000"/>
              </a:solidFill>
              <a:latin typeface="Arial"/>
              <a:ea typeface="Arial"/>
              <a:cs typeface="Arial"/>
              <a:sym typeface="Arial"/>
            </a:endParaRPr>
          </a:p>
        </p:txBody>
      </p:sp>
      <p:pic>
        <p:nvPicPr>
          <p:cNvPr id="90" name="Google Shape;90;p3"/>
          <p:cNvPicPr preferRelativeResize="0"/>
          <p:nvPr/>
        </p:nvPicPr>
        <p:blipFill rotWithShape="1">
          <a:blip r:embed="rId4">
            <a:alphaModFix/>
          </a:blip>
          <a:srcRect b="0" l="0" r="0" t="0"/>
          <a:stretch/>
        </p:blipFill>
        <p:spPr>
          <a:xfrm>
            <a:off x="2453091" y="1283922"/>
            <a:ext cx="3810000" cy="771525"/>
          </a:xfrm>
          <a:prstGeom prst="rect">
            <a:avLst/>
          </a:prstGeom>
          <a:noFill/>
          <a:ln>
            <a:noFill/>
          </a:ln>
          <a:effectLst>
            <a:outerShdw blurRad="50800" rotWithShape="0" algn="ctr" dir="5400000" dist="50800">
              <a:srgbClr val="000000"/>
            </a:outerShdw>
          </a:effectLst>
        </p:spPr>
      </p:pic>
      <p:sp>
        <p:nvSpPr>
          <p:cNvPr id="91" name="Google Shape;91;p3"/>
          <p:cNvSpPr/>
          <p:nvPr/>
        </p:nvSpPr>
        <p:spPr>
          <a:xfrm>
            <a:off x="875332" y="2248468"/>
            <a:ext cx="6910099" cy="1679171"/>
          </a:xfrm>
          <a:prstGeom prst="roundRect">
            <a:avLst>
              <a:gd fmla="val 16667" name="adj"/>
            </a:avLst>
          </a:prstGeom>
          <a:solidFill>
            <a:srgbClr val="C8D2D6">
              <a:alpha val="2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3A484F"/>
                </a:solidFill>
                <a:latin typeface="Roboto"/>
                <a:ea typeface="Roboto"/>
                <a:cs typeface="Roboto"/>
                <a:sym typeface="Roboto"/>
              </a:rPr>
              <a:t>The Google Play Store is a digital distribution service operated and developed by Google. It serves as the official app store for certified devices running on the Android operating system and its derivatives as well as ChromeOS.</a:t>
            </a:r>
            <a:endParaRPr/>
          </a:p>
          <a:p>
            <a:pPr indent="0" lvl="0" marL="0" marR="0" rtl="0" algn="l">
              <a:lnSpc>
                <a:spcPct val="100000"/>
              </a:lnSpc>
              <a:spcBef>
                <a:spcPts val="0"/>
              </a:spcBef>
              <a:spcAft>
                <a:spcPts val="0"/>
              </a:spcAft>
              <a:buNone/>
            </a:pPr>
            <a:r>
              <a:t/>
            </a:r>
            <a:endParaRPr b="0" i="0" sz="1400" u="none" cap="none" strike="noStrike">
              <a:solidFill>
                <a:srgbClr val="3A484F"/>
              </a:solidFill>
              <a:latin typeface="Roboto"/>
              <a:ea typeface="Roboto"/>
              <a:cs typeface="Roboto"/>
              <a:sym typeface="Roboto"/>
            </a:endParaRPr>
          </a:p>
          <a:p>
            <a:pPr indent="0" lvl="0" marL="0" marR="0" rtl="0" algn="l">
              <a:lnSpc>
                <a:spcPct val="100000"/>
              </a:lnSpc>
              <a:spcBef>
                <a:spcPts val="0"/>
              </a:spcBef>
              <a:spcAft>
                <a:spcPts val="0"/>
              </a:spcAft>
              <a:buNone/>
            </a:pPr>
            <a:r>
              <a:rPr b="0" i="0" lang="en-US" sz="1400" u="none" cap="none" strike="noStrike">
                <a:solidFill>
                  <a:srgbClr val="3A484F"/>
                </a:solidFill>
                <a:latin typeface="Roboto"/>
                <a:ea typeface="Roboto"/>
                <a:cs typeface="Roboto"/>
                <a:sym typeface="Roboto"/>
              </a:rPr>
              <a:t>The Play Store apps data has enormous potential to drive app-making businesses to success. </a:t>
            </a:r>
            <a:endParaRPr/>
          </a:p>
          <a:p>
            <a:pPr indent="0" lvl="0" marL="0" marR="0" rtl="0" algn="l">
              <a:lnSpc>
                <a:spcPct val="100000"/>
              </a:lnSpc>
              <a:spcBef>
                <a:spcPts val="0"/>
              </a:spcBef>
              <a:spcAft>
                <a:spcPts val="0"/>
              </a:spcAft>
              <a:buNone/>
            </a:pPr>
            <a:r>
              <a:t/>
            </a:r>
            <a:endParaRPr b="0" i="0" sz="1400" u="none" cap="none" strike="noStrike">
              <a:solidFill>
                <a:srgbClr val="3A484F"/>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400" u="none" cap="none" strike="noStrike">
              <a:solidFill>
                <a:srgbClr val="3A484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alpha val="0"/>
          </a:srgbClr>
        </a:solidFill>
      </p:bgPr>
    </p:bg>
    <p:spTree>
      <p:nvGrpSpPr>
        <p:cNvPr id="95" name="Shape 95"/>
        <p:cNvGrpSpPr/>
        <p:nvPr/>
      </p:nvGrpSpPr>
      <p:grpSpPr>
        <a:xfrm>
          <a:off x="0" y="0"/>
          <a:ext cx="0" cy="0"/>
          <a:chOff x="0" y="0"/>
          <a:chExt cx="0" cy="0"/>
        </a:xfrm>
      </p:grpSpPr>
      <p:sp>
        <p:nvSpPr>
          <p:cNvPr id="96" name="Google Shape;96;p4"/>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grpSp>
        <p:nvGrpSpPr>
          <p:cNvPr id="97" name="Google Shape;97;p4"/>
          <p:cNvGrpSpPr/>
          <p:nvPr/>
        </p:nvGrpSpPr>
        <p:grpSpPr>
          <a:xfrm>
            <a:off x="7472362" y="3259263"/>
            <a:ext cx="1671638" cy="1885950"/>
            <a:chOff x="7472362" y="3274176"/>
            <a:chExt cx="1671638" cy="1885950"/>
          </a:xfrm>
        </p:grpSpPr>
        <p:sp>
          <p:nvSpPr>
            <p:cNvPr id="98" name="Google Shape;98;p4"/>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99" name="Google Shape;99;p4"/>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pic>
        <p:nvPicPr>
          <p:cNvPr descr="Math, Formulas - Vector Math Formula, HD Png Download " id="100" name="Google Shape;100;p4"/>
          <p:cNvPicPr preferRelativeResize="0"/>
          <p:nvPr/>
        </p:nvPicPr>
        <p:blipFill rotWithShape="1">
          <a:blip r:embed="rId3">
            <a:alphaModFix/>
          </a:blip>
          <a:srcRect b="0" l="0" r="0" t="0"/>
          <a:stretch/>
        </p:blipFill>
        <p:spPr>
          <a:xfrm>
            <a:off x="2286000" y="868291"/>
            <a:ext cx="4870614" cy="3629437"/>
          </a:xfrm>
          <a:prstGeom prst="rect">
            <a:avLst/>
          </a:prstGeom>
          <a:noFill/>
          <a:ln>
            <a:noFill/>
          </a:ln>
          <a:effectLst>
            <a:outerShdw blurRad="50800" rotWithShape="0" algn="ctr" dir="5400000" dist="50800">
              <a:srgbClr val="000000"/>
            </a:outerShdw>
          </a:effectLst>
        </p:spPr>
      </p:pic>
      <p:sp>
        <p:nvSpPr>
          <p:cNvPr id="101" name="Google Shape;101;p4"/>
          <p:cNvSpPr txBox="1"/>
          <p:nvPr/>
        </p:nvSpPr>
        <p:spPr>
          <a:xfrm>
            <a:off x="758680" y="509500"/>
            <a:ext cx="3049991"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Problem</a:t>
            </a:r>
            <a:endParaRPr b="1" i="0" sz="3200" u="none" cap="none" strike="noStrike">
              <a:solidFill>
                <a:srgbClr val="000000"/>
              </a:solidFill>
              <a:latin typeface="Arial"/>
              <a:ea typeface="Arial"/>
              <a:cs typeface="Arial"/>
              <a:sym typeface="Arial"/>
            </a:endParaRPr>
          </a:p>
        </p:txBody>
      </p:sp>
      <p:sp>
        <p:nvSpPr>
          <p:cNvPr id="102" name="Google Shape;102;p4"/>
          <p:cNvSpPr/>
          <p:nvPr/>
        </p:nvSpPr>
        <p:spPr>
          <a:xfrm>
            <a:off x="902856" y="1799262"/>
            <a:ext cx="7636901" cy="1767494"/>
          </a:xfrm>
          <a:prstGeom prst="roundRect">
            <a:avLst>
              <a:gd fmla="val 16667" name="adj"/>
            </a:avLst>
          </a:prstGeom>
          <a:solidFill>
            <a:srgbClr val="C8D2D6">
              <a:alpha val="75686"/>
            </a:srgbClr>
          </a:solidFill>
          <a:ln>
            <a:noFill/>
          </a:ln>
        </p:spPr>
        <p:txBody>
          <a:bodyPr anchorCtr="0" anchor="ctr" bIns="45700" lIns="91425" spcFirstLastPara="1" rIns="91425" wrap="square" tIns="45700">
            <a:noAutofit/>
          </a:bodyPr>
          <a:lstStyle/>
          <a:p>
            <a:pPr indent="-8890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363636"/>
                </a:solidFill>
                <a:latin typeface="Arial"/>
                <a:ea typeface="Arial"/>
                <a:cs typeface="Arial"/>
                <a:sym typeface="Arial"/>
              </a:rPr>
              <a:t>The Play Store app data has enormous potential to drive app-making businesses to success.</a:t>
            </a:r>
            <a:endParaRPr/>
          </a:p>
          <a:p>
            <a:pPr indent="-8890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363636"/>
                </a:solidFill>
                <a:latin typeface="Arial"/>
                <a:ea typeface="Arial"/>
                <a:cs typeface="Arial"/>
                <a:sym typeface="Arial"/>
              </a:rPr>
              <a:t>Actionable insights can be drawn for developers to work on and capture the Android market. Each app (row) has values for category, rating, size, and more.</a:t>
            </a:r>
            <a:endParaRPr/>
          </a:p>
          <a:p>
            <a:pPr indent="-8890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363636"/>
                </a:solidFill>
                <a:latin typeface="Arial"/>
                <a:ea typeface="Arial"/>
                <a:cs typeface="Arial"/>
                <a:sym typeface="Arial"/>
              </a:rPr>
              <a:t>Another dataset contains customer reviews of the android apps along with the sentiment analysis. We have to explore and analyze the data to discover key factors responsible for app engagement and success.</a:t>
            </a:r>
            <a:endParaRPr/>
          </a:p>
          <a:p>
            <a:pPr indent="0" lvl="0" marL="0" marR="0" rtl="0" algn="l">
              <a:lnSpc>
                <a:spcPct val="100000"/>
              </a:lnSpc>
              <a:spcBef>
                <a:spcPts val="0"/>
              </a:spcBef>
              <a:spcAft>
                <a:spcPts val="0"/>
              </a:spcAft>
              <a:buNone/>
            </a:pPr>
            <a:r>
              <a:rPr b="0" i="0" lang="en-US" sz="1400" u="none" cap="none" strike="noStrike">
                <a:solidFill>
                  <a:srgbClr val="363636"/>
                </a:solidFill>
                <a:latin typeface="Arial"/>
                <a:ea typeface="Arial"/>
                <a:cs typeface="Arial"/>
                <a:sym typeface="Arial"/>
              </a:rPr>
              <a:t> </a:t>
            </a:r>
            <a:endParaRPr b="0" i="0" sz="1400" u="none" cap="none" strike="noStrike">
              <a:solidFill>
                <a:srgbClr val="363636"/>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ctrTitle"/>
          </p:nvPr>
        </p:nvSpPr>
        <p:spPr>
          <a:xfrm>
            <a:off x="315750" y="509500"/>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grpSp>
        <p:nvGrpSpPr>
          <p:cNvPr id="108" name="Google Shape;108;p5"/>
          <p:cNvGrpSpPr/>
          <p:nvPr/>
        </p:nvGrpSpPr>
        <p:grpSpPr>
          <a:xfrm>
            <a:off x="7472362" y="3259263"/>
            <a:ext cx="1671638" cy="1885950"/>
            <a:chOff x="7472362" y="3274176"/>
            <a:chExt cx="1671638" cy="1885950"/>
          </a:xfrm>
        </p:grpSpPr>
        <p:sp>
          <p:nvSpPr>
            <p:cNvPr id="109" name="Google Shape;109;p5"/>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10" name="Google Shape;110;p5"/>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11" name="Google Shape;111;p5"/>
          <p:cNvSpPr txBox="1"/>
          <p:nvPr/>
        </p:nvSpPr>
        <p:spPr>
          <a:xfrm>
            <a:off x="758680" y="509500"/>
            <a:ext cx="3049991"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Process</a:t>
            </a:r>
            <a:endParaRPr b="1" i="0" sz="3200" u="none" cap="none" strike="noStrike">
              <a:solidFill>
                <a:srgbClr val="000000"/>
              </a:solidFill>
              <a:latin typeface="Arial"/>
              <a:ea typeface="Arial"/>
              <a:cs typeface="Arial"/>
              <a:sym typeface="Arial"/>
            </a:endParaRPr>
          </a:p>
        </p:txBody>
      </p:sp>
      <p:grpSp>
        <p:nvGrpSpPr>
          <p:cNvPr id="112" name="Google Shape;112;p5"/>
          <p:cNvGrpSpPr/>
          <p:nvPr/>
        </p:nvGrpSpPr>
        <p:grpSpPr>
          <a:xfrm>
            <a:off x="758680" y="1341370"/>
            <a:ext cx="5087257" cy="2860867"/>
            <a:chOff x="0" y="0"/>
            <a:chExt cx="5087257" cy="2860867"/>
          </a:xfrm>
        </p:grpSpPr>
        <p:sp>
          <p:nvSpPr>
            <p:cNvPr id="113" name="Google Shape;113;p5"/>
            <p:cNvSpPr/>
            <p:nvPr/>
          </p:nvSpPr>
          <p:spPr>
            <a:xfrm>
              <a:off x="0" y="0"/>
              <a:ext cx="3917188" cy="514956"/>
            </a:xfrm>
            <a:prstGeom prst="roundRect">
              <a:avLst>
                <a:gd fmla="val 10000" name="adj"/>
              </a:avLst>
            </a:prstGeom>
            <a:solidFill>
              <a:srgbClr val="FFAA3F"/>
            </a:solidFill>
            <a:ln cap="flat" cmpd="sng" w="25400">
              <a:solidFill>
                <a:srgbClr val="10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txBox="1"/>
            <p:nvPr/>
          </p:nvSpPr>
          <p:spPr>
            <a:xfrm>
              <a:off x="15083" y="15083"/>
              <a:ext cx="3301259" cy="48479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rgbClr val="FEEDD8"/>
                  </a:solidFill>
                  <a:latin typeface="Arial"/>
                  <a:ea typeface="Arial"/>
                  <a:cs typeface="Arial"/>
                  <a:sym typeface="Arial"/>
                </a:rPr>
                <a:t>Data Understanding</a:t>
              </a:r>
              <a:endParaRPr b="0" i="0" sz="1800" u="none" cap="none" strike="noStrike">
                <a:solidFill>
                  <a:srgbClr val="FEEDD8"/>
                </a:solidFill>
                <a:latin typeface="Arial"/>
                <a:ea typeface="Arial"/>
                <a:cs typeface="Arial"/>
                <a:sym typeface="Arial"/>
              </a:endParaRPr>
            </a:p>
          </p:txBody>
        </p:sp>
        <p:sp>
          <p:nvSpPr>
            <p:cNvPr id="115" name="Google Shape;115;p5"/>
            <p:cNvSpPr/>
            <p:nvPr/>
          </p:nvSpPr>
          <p:spPr>
            <a:xfrm>
              <a:off x="292517" y="586477"/>
              <a:ext cx="3917188" cy="514956"/>
            </a:xfrm>
            <a:prstGeom prst="roundRect">
              <a:avLst>
                <a:gd fmla="val 10000" name="adj"/>
              </a:avLst>
            </a:prstGeom>
            <a:solidFill>
              <a:srgbClr val="92D050"/>
            </a:solidFill>
            <a:ln cap="flat" cmpd="sng" w="25400">
              <a:solidFill>
                <a:srgbClr val="10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txBox="1"/>
            <p:nvPr/>
          </p:nvSpPr>
          <p:spPr>
            <a:xfrm>
              <a:off x="307600" y="601560"/>
              <a:ext cx="3259783" cy="48479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rgbClr val="FEEDD8"/>
                  </a:solidFill>
                  <a:latin typeface="Arial"/>
                  <a:ea typeface="Arial"/>
                  <a:cs typeface="Arial"/>
                  <a:sym typeface="Arial"/>
                </a:rPr>
                <a:t>Data Cleaning</a:t>
              </a:r>
              <a:endParaRPr b="0" i="0" sz="1800" u="none" cap="none" strike="noStrike">
                <a:solidFill>
                  <a:srgbClr val="FEEDD8"/>
                </a:solidFill>
                <a:latin typeface="Arial"/>
                <a:ea typeface="Arial"/>
                <a:cs typeface="Arial"/>
                <a:sym typeface="Arial"/>
              </a:endParaRPr>
            </a:p>
          </p:txBody>
        </p:sp>
        <p:sp>
          <p:nvSpPr>
            <p:cNvPr id="117" name="Google Shape;117;p5"/>
            <p:cNvSpPr/>
            <p:nvPr/>
          </p:nvSpPr>
          <p:spPr>
            <a:xfrm>
              <a:off x="585034" y="1172955"/>
              <a:ext cx="3917188" cy="514956"/>
            </a:xfrm>
            <a:prstGeom prst="roundRect">
              <a:avLst>
                <a:gd fmla="val 10000" name="adj"/>
              </a:avLst>
            </a:prstGeom>
            <a:solidFill>
              <a:srgbClr val="F80000"/>
            </a:solidFill>
            <a:ln cap="flat" cmpd="sng" w="25400">
              <a:solidFill>
                <a:srgbClr val="10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txBox="1"/>
            <p:nvPr/>
          </p:nvSpPr>
          <p:spPr>
            <a:xfrm>
              <a:off x="600117" y="1188038"/>
              <a:ext cx="3259783" cy="48479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rgbClr val="FEEDD8"/>
                  </a:solidFill>
                  <a:latin typeface="Arial"/>
                  <a:ea typeface="Arial"/>
                  <a:cs typeface="Arial"/>
                  <a:sym typeface="Arial"/>
                </a:rPr>
                <a:t>Missing Null/Value Treatment</a:t>
              </a:r>
              <a:endParaRPr b="0" i="0" sz="1800" u="none" cap="none" strike="noStrike">
                <a:solidFill>
                  <a:srgbClr val="FEEDD8"/>
                </a:solidFill>
                <a:latin typeface="Arial"/>
                <a:ea typeface="Arial"/>
                <a:cs typeface="Arial"/>
                <a:sym typeface="Arial"/>
              </a:endParaRPr>
            </a:p>
          </p:txBody>
        </p:sp>
        <p:sp>
          <p:nvSpPr>
            <p:cNvPr id="119" name="Google Shape;119;p5"/>
            <p:cNvSpPr/>
            <p:nvPr/>
          </p:nvSpPr>
          <p:spPr>
            <a:xfrm>
              <a:off x="877552" y="1759433"/>
              <a:ext cx="3917188" cy="514956"/>
            </a:xfrm>
            <a:prstGeom prst="roundRect">
              <a:avLst>
                <a:gd fmla="val 10000" name="adj"/>
              </a:avLst>
            </a:prstGeom>
            <a:solidFill>
              <a:srgbClr val="0070C0"/>
            </a:solidFill>
            <a:ln cap="flat" cmpd="sng" w="25400">
              <a:solidFill>
                <a:srgbClr val="10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txBox="1"/>
            <p:nvPr/>
          </p:nvSpPr>
          <p:spPr>
            <a:xfrm>
              <a:off x="892635" y="1774516"/>
              <a:ext cx="3259783" cy="48479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rgbClr val="FEEDD8"/>
                  </a:solidFill>
                  <a:latin typeface="Arial"/>
                  <a:ea typeface="Arial"/>
                  <a:cs typeface="Arial"/>
                  <a:sym typeface="Arial"/>
                </a:rPr>
                <a:t>Correcting Data Type</a:t>
              </a:r>
              <a:endParaRPr b="0" i="0" sz="1800" u="none" cap="none" strike="noStrike">
                <a:solidFill>
                  <a:srgbClr val="FEEDD8"/>
                </a:solidFill>
                <a:latin typeface="Arial"/>
                <a:ea typeface="Arial"/>
                <a:cs typeface="Arial"/>
                <a:sym typeface="Arial"/>
              </a:endParaRPr>
            </a:p>
          </p:txBody>
        </p:sp>
        <p:sp>
          <p:nvSpPr>
            <p:cNvPr id="121" name="Google Shape;121;p5"/>
            <p:cNvSpPr/>
            <p:nvPr/>
          </p:nvSpPr>
          <p:spPr>
            <a:xfrm>
              <a:off x="1170069" y="2345911"/>
              <a:ext cx="3917188" cy="514956"/>
            </a:xfrm>
            <a:prstGeom prst="roundRect">
              <a:avLst>
                <a:gd fmla="val 10000" name="adj"/>
              </a:avLst>
            </a:prstGeom>
            <a:solidFill>
              <a:srgbClr val="7030A0"/>
            </a:solidFill>
            <a:ln cap="flat" cmpd="sng" w="25400">
              <a:solidFill>
                <a:srgbClr val="10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txBox="1"/>
            <p:nvPr/>
          </p:nvSpPr>
          <p:spPr>
            <a:xfrm>
              <a:off x="1185152" y="2360994"/>
              <a:ext cx="3259783" cy="48479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rgbClr val="FEEDD8"/>
                  </a:solidFill>
                  <a:latin typeface="Arial"/>
                  <a:ea typeface="Arial"/>
                  <a:cs typeface="Arial"/>
                  <a:sym typeface="Arial"/>
                </a:rPr>
                <a:t>Visualization</a:t>
              </a:r>
              <a:endParaRPr b="0" i="0" sz="1800" u="none" cap="none" strike="noStrike">
                <a:solidFill>
                  <a:srgbClr val="FEEDD8"/>
                </a:solidFill>
                <a:latin typeface="Arial"/>
                <a:ea typeface="Arial"/>
                <a:cs typeface="Arial"/>
                <a:sym typeface="Arial"/>
              </a:endParaRPr>
            </a:p>
          </p:txBody>
        </p:sp>
        <p:sp>
          <p:nvSpPr>
            <p:cNvPr id="123" name="Google Shape;123;p5"/>
            <p:cNvSpPr/>
            <p:nvPr/>
          </p:nvSpPr>
          <p:spPr>
            <a:xfrm>
              <a:off x="3582467" y="376204"/>
              <a:ext cx="334721" cy="334721"/>
            </a:xfrm>
            <a:prstGeom prst="downArrow">
              <a:avLst>
                <a:gd fmla="val 55000" name="adj1"/>
                <a:gd fmla="val 45000" name="adj2"/>
              </a:avLst>
            </a:prstGeom>
            <a:solidFill>
              <a:srgbClr val="FFE2CD">
                <a:alpha val="89803"/>
              </a:srgbClr>
            </a:solidFill>
            <a:ln cap="flat" cmpd="sng" w="25400">
              <a:solidFill>
                <a:srgbClr val="002732">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txBox="1"/>
            <p:nvPr/>
          </p:nvSpPr>
          <p:spPr>
            <a:xfrm>
              <a:off x="3657779" y="376204"/>
              <a:ext cx="184097" cy="251878"/>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25" name="Google Shape;125;p5"/>
            <p:cNvSpPr/>
            <p:nvPr/>
          </p:nvSpPr>
          <p:spPr>
            <a:xfrm>
              <a:off x="3874984" y="962682"/>
              <a:ext cx="334721" cy="334721"/>
            </a:xfrm>
            <a:prstGeom prst="downArrow">
              <a:avLst>
                <a:gd fmla="val 55000" name="adj1"/>
                <a:gd fmla="val 45000" name="adj2"/>
              </a:avLst>
            </a:prstGeom>
            <a:solidFill>
              <a:srgbClr val="FFE2CD">
                <a:alpha val="89803"/>
              </a:srgbClr>
            </a:solidFill>
            <a:ln cap="flat" cmpd="sng" w="25400">
              <a:solidFill>
                <a:srgbClr val="002732">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txBox="1"/>
            <p:nvPr/>
          </p:nvSpPr>
          <p:spPr>
            <a:xfrm>
              <a:off x="3950296" y="962682"/>
              <a:ext cx="184097" cy="251878"/>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27" name="Google Shape;127;p5"/>
            <p:cNvSpPr/>
            <p:nvPr/>
          </p:nvSpPr>
          <p:spPr>
            <a:xfrm>
              <a:off x="4167501" y="1540577"/>
              <a:ext cx="334721" cy="334721"/>
            </a:xfrm>
            <a:prstGeom prst="downArrow">
              <a:avLst>
                <a:gd fmla="val 55000" name="adj1"/>
                <a:gd fmla="val 45000" name="adj2"/>
              </a:avLst>
            </a:prstGeom>
            <a:solidFill>
              <a:srgbClr val="FFE2CD">
                <a:alpha val="89803"/>
              </a:srgbClr>
            </a:solidFill>
            <a:ln cap="flat" cmpd="sng" w="25400">
              <a:solidFill>
                <a:srgbClr val="002732">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txBox="1"/>
            <p:nvPr/>
          </p:nvSpPr>
          <p:spPr>
            <a:xfrm>
              <a:off x="4242813" y="1540577"/>
              <a:ext cx="184097" cy="251878"/>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29" name="Google Shape;129;p5"/>
            <p:cNvSpPr/>
            <p:nvPr/>
          </p:nvSpPr>
          <p:spPr>
            <a:xfrm>
              <a:off x="4460019" y="2132777"/>
              <a:ext cx="334721" cy="334721"/>
            </a:xfrm>
            <a:prstGeom prst="downArrow">
              <a:avLst>
                <a:gd fmla="val 55000" name="adj1"/>
                <a:gd fmla="val 45000" name="adj2"/>
              </a:avLst>
            </a:prstGeom>
            <a:solidFill>
              <a:srgbClr val="FFE2CD">
                <a:alpha val="89803"/>
              </a:srgbClr>
            </a:solidFill>
            <a:ln cap="flat" cmpd="sng" w="25400">
              <a:solidFill>
                <a:srgbClr val="002732">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txBox="1"/>
            <p:nvPr/>
          </p:nvSpPr>
          <p:spPr>
            <a:xfrm>
              <a:off x="4535331" y="2132777"/>
              <a:ext cx="184097" cy="251878"/>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131" name="Google Shape;131;p5"/>
          <p:cNvSpPr/>
          <p:nvPr/>
        </p:nvSpPr>
        <p:spPr>
          <a:xfrm>
            <a:off x="6233886" y="1233714"/>
            <a:ext cx="616857" cy="2968524"/>
          </a:xfrm>
          <a:prstGeom prst="rightBrace">
            <a:avLst>
              <a:gd fmla="val 8333" name="adj1"/>
              <a:gd fmla="val 50000" name="adj2"/>
            </a:avLst>
          </a:prstGeom>
          <a:noFill/>
          <a:ln cap="flat" cmpd="sng" w="41275">
            <a:solidFill>
              <a:srgbClr val="FDA73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descr="Insights - YouTube" id="132" name="Google Shape;132;p5"/>
          <p:cNvPicPr preferRelativeResize="0"/>
          <p:nvPr/>
        </p:nvPicPr>
        <p:blipFill rotWithShape="1">
          <a:blip r:embed="rId3">
            <a:alphaModFix/>
          </a:blip>
          <a:srcRect b="40176" l="15572" r="12751" t="32028"/>
          <a:stretch/>
        </p:blipFill>
        <p:spPr>
          <a:xfrm>
            <a:off x="6850743" y="2240442"/>
            <a:ext cx="2178163" cy="8446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grpSp>
        <p:nvGrpSpPr>
          <p:cNvPr id="137" name="Google Shape;137;p6"/>
          <p:cNvGrpSpPr/>
          <p:nvPr/>
        </p:nvGrpSpPr>
        <p:grpSpPr>
          <a:xfrm>
            <a:off x="0" y="0"/>
            <a:ext cx="8647583" cy="5143500"/>
            <a:chOff x="0" y="0"/>
            <a:chExt cx="8647583" cy="5143500"/>
          </a:xfrm>
        </p:grpSpPr>
        <p:pic>
          <p:nvPicPr>
            <p:cNvPr id="138" name="Google Shape;138;p6"/>
            <p:cNvPicPr preferRelativeResize="0"/>
            <p:nvPr/>
          </p:nvPicPr>
          <p:blipFill rotWithShape="1">
            <a:blip r:embed="rId3">
              <a:alphaModFix/>
            </a:blip>
            <a:srcRect b="9904" l="8064" r="35644" t="20359"/>
            <a:stretch/>
          </p:blipFill>
          <p:spPr>
            <a:xfrm>
              <a:off x="1" y="0"/>
              <a:ext cx="4334335" cy="2571750"/>
            </a:xfrm>
            <a:prstGeom prst="rect">
              <a:avLst/>
            </a:prstGeom>
            <a:noFill/>
            <a:ln>
              <a:noFill/>
            </a:ln>
          </p:spPr>
        </p:pic>
        <p:pic>
          <p:nvPicPr>
            <p:cNvPr id="139" name="Google Shape;139;p6"/>
            <p:cNvPicPr preferRelativeResize="0"/>
            <p:nvPr/>
          </p:nvPicPr>
          <p:blipFill rotWithShape="1">
            <a:blip r:embed="rId4">
              <a:alphaModFix/>
            </a:blip>
            <a:srcRect b="0" l="0" r="0" t="0"/>
            <a:stretch/>
          </p:blipFill>
          <p:spPr>
            <a:xfrm>
              <a:off x="4650085" y="97238"/>
              <a:ext cx="3997498" cy="2571751"/>
            </a:xfrm>
            <a:prstGeom prst="rect">
              <a:avLst/>
            </a:prstGeom>
            <a:noFill/>
            <a:ln>
              <a:noFill/>
            </a:ln>
          </p:spPr>
        </p:pic>
        <p:pic>
          <p:nvPicPr>
            <p:cNvPr id="140" name="Google Shape;140;p6"/>
            <p:cNvPicPr preferRelativeResize="0"/>
            <p:nvPr/>
          </p:nvPicPr>
          <p:blipFill rotWithShape="1">
            <a:blip r:embed="rId5">
              <a:alphaModFix/>
            </a:blip>
            <a:srcRect b="0" l="0" r="0" t="0"/>
            <a:stretch/>
          </p:blipFill>
          <p:spPr>
            <a:xfrm>
              <a:off x="0" y="2571750"/>
              <a:ext cx="4334336" cy="2571750"/>
            </a:xfrm>
            <a:prstGeom prst="rect">
              <a:avLst/>
            </a:prstGeom>
            <a:noFill/>
            <a:ln>
              <a:noFill/>
            </a:ln>
          </p:spPr>
        </p:pic>
        <p:pic>
          <p:nvPicPr>
            <p:cNvPr id="141" name="Google Shape;141;p6"/>
            <p:cNvPicPr preferRelativeResize="0"/>
            <p:nvPr/>
          </p:nvPicPr>
          <p:blipFill rotWithShape="1">
            <a:blip r:embed="rId6">
              <a:alphaModFix/>
            </a:blip>
            <a:srcRect b="2561" l="49296" r="445" t="-21820"/>
            <a:stretch/>
          </p:blipFill>
          <p:spPr>
            <a:xfrm>
              <a:off x="5185238" y="2094270"/>
              <a:ext cx="2941124" cy="3049229"/>
            </a:xfrm>
            <a:prstGeom prst="rect">
              <a:avLst/>
            </a:prstGeom>
            <a:noFill/>
            <a:ln>
              <a:noFill/>
            </a:ln>
          </p:spPr>
        </p:pic>
      </p:grpSp>
      <p:grpSp>
        <p:nvGrpSpPr>
          <p:cNvPr id="142" name="Google Shape;142;p6"/>
          <p:cNvGrpSpPr/>
          <p:nvPr/>
        </p:nvGrpSpPr>
        <p:grpSpPr>
          <a:xfrm>
            <a:off x="7472362" y="3259263"/>
            <a:ext cx="1671638" cy="1885950"/>
            <a:chOff x="7472362" y="3274176"/>
            <a:chExt cx="1671638" cy="1885950"/>
          </a:xfrm>
        </p:grpSpPr>
        <p:sp>
          <p:nvSpPr>
            <p:cNvPr id="143" name="Google Shape;143;p6"/>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44" name="Google Shape;144;p6"/>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45" name="Google Shape;145;p6"/>
          <p:cNvSpPr/>
          <p:nvPr/>
        </p:nvSpPr>
        <p:spPr>
          <a:xfrm>
            <a:off x="2573251" y="1719943"/>
            <a:ext cx="3997498" cy="1654628"/>
          </a:xfrm>
          <a:prstGeom prst="roundRect">
            <a:avLst>
              <a:gd fmla="val 16667" name="adj"/>
            </a:avLst>
          </a:prstGeom>
          <a:solidFill>
            <a:srgbClr val="E3E8EA">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4800" u="none" cap="none" strike="noStrike">
                <a:solidFill>
                  <a:srgbClr val="00717D"/>
                </a:solidFill>
                <a:latin typeface="Arial"/>
                <a:ea typeface="Arial"/>
                <a:cs typeface="Arial"/>
                <a:sym typeface="Arial"/>
              </a:rPr>
              <a:t>Insights</a:t>
            </a:r>
            <a:endParaRPr b="0" i="0" sz="1400" u="none" cap="none" strike="noStrike">
              <a:solidFill>
                <a:srgbClr val="00717D"/>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pSp>
        <p:nvGrpSpPr>
          <p:cNvPr id="150" name="Google Shape;150;p7"/>
          <p:cNvGrpSpPr/>
          <p:nvPr/>
        </p:nvGrpSpPr>
        <p:grpSpPr>
          <a:xfrm>
            <a:off x="7472362" y="3259263"/>
            <a:ext cx="1671638" cy="1885950"/>
            <a:chOff x="7472362" y="3274176"/>
            <a:chExt cx="1671638" cy="1885950"/>
          </a:xfrm>
        </p:grpSpPr>
        <p:sp>
          <p:nvSpPr>
            <p:cNvPr id="151" name="Google Shape;151;p7"/>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52" name="Google Shape;152;p7"/>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53" name="Google Shape;153;p7"/>
          <p:cNvSpPr txBox="1"/>
          <p:nvPr/>
        </p:nvSpPr>
        <p:spPr>
          <a:xfrm>
            <a:off x="628051" y="436928"/>
            <a:ext cx="665812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1:The Top Apps</a:t>
            </a:r>
            <a:endParaRPr b="1" i="0" sz="3200" u="none" cap="none" strike="noStrike">
              <a:solidFill>
                <a:srgbClr val="000000"/>
              </a:solidFill>
              <a:latin typeface="Arial"/>
              <a:ea typeface="Arial"/>
              <a:cs typeface="Arial"/>
              <a:sym typeface="Arial"/>
            </a:endParaRPr>
          </a:p>
        </p:txBody>
      </p:sp>
      <p:pic>
        <p:nvPicPr>
          <p:cNvPr id="154" name="Google Shape;154;p7"/>
          <p:cNvPicPr preferRelativeResize="0"/>
          <p:nvPr/>
        </p:nvPicPr>
        <p:blipFill rotWithShape="1">
          <a:blip r:embed="rId3">
            <a:alphaModFix/>
          </a:blip>
          <a:srcRect b="0" l="0" r="0" t="0"/>
          <a:stretch/>
        </p:blipFill>
        <p:spPr>
          <a:xfrm>
            <a:off x="542295" y="1021703"/>
            <a:ext cx="7113991" cy="40316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pSp>
        <p:nvGrpSpPr>
          <p:cNvPr id="159" name="Google Shape;159;p8"/>
          <p:cNvGrpSpPr/>
          <p:nvPr/>
        </p:nvGrpSpPr>
        <p:grpSpPr>
          <a:xfrm>
            <a:off x="7472362" y="3259263"/>
            <a:ext cx="1671638" cy="1885950"/>
            <a:chOff x="7472362" y="3274176"/>
            <a:chExt cx="1671638" cy="1885950"/>
          </a:xfrm>
        </p:grpSpPr>
        <p:sp>
          <p:nvSpPr>
            <p:cNvPr id="160" name="Google Shape;160;p8"/>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61" name="Google Shape;161;p8"/>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62" name="Google Shape;162;p8"/>
          <p:cNvSpPr txBox="1"/>
          <p:nvPr/>
        </p:nvSpPr>
        <p:spPr>
          <a:xfrm>
            <a:off x="649823" y="436928"/>
            <a:ext cx="445194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1(Cont.)</a:t>
            </a:r>
            <a:endParaRPr b="1" i="0" sz="3200" u="none" cap="none" strike="noStrike">
              <a:solidFill>
                <a:srgbClr val="000000"/>
              </a:solidFill>
              <a:latin typeface="Arial"/>
              <a:ea typeface="Arial"/>
              <a:cs typeface="Arial"/>
              <a:sym typeface="Arial"/>
            </a:endParaRPr>
          </a:p>
        </p:txBody>
      </p:sp>
      <p:pic>
        <p:nvPicPr>
          <p:cNvPr id="163" name="Google Shape;163;p8"/>
          <p:cNvPicPr preferRelativeResize="0"/>
          <p:nvPr/>
        </p:nvPicPr>
        <p:blipFill rotWithShape="1">
          <a:blip r:embed="rId3">
            <a:alphaModFix/>
          </a:blip>
          <a:srcRect b="0" l="0" r="0" t="0"/>
          <a:stretch/>
        </p:blipFill>
        <p:spPr>
          <a:xfrm>
            <a:off x="869950" y="1033238"/>
            <a:ext cx="6691993" cy="41102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grpSp>
        <p:nvGrpSpPr>
          <p:cNvPr id="168" name="Google Shape;168;p9"/>
          <p:cNvGrpSpPr/>
          <p:nvPr/>
        </p:nvGrpSpPr>
        <p:grpSpPr>
          <a:xfrm>
            <a:off x="7472362" y="3259263"/>
            <a:ext cx="1671638" cy="1885950"/>
            <a:chOff x="7472362" y="3274176"/>
            <a:chExt cx="1671638" cy="1885950"/>
          </a:xfrm>
        </p:grpSpPr>
        <p:sp>
          <p:nvSpPr>
            <p:cNvPr id="169" name="Google Shape;169;p9"/>
            <p:cNvSpPr/>
            <p:nvPr/>
          </p:nvSpPr>
          <p:spPr>
            <a:xfrm rot="10800000">
              <a:off x="7472362" y="3274176"/>
              <a:ext cx="1671637" cy="1885950"/>
            </a:xfrm>
            <a:prstGeom prst="diagStripe">
              <a:avLst>
                <a:gd fmla="val 50000"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70" name="Google Shape;170;p9"/>
            <p:cNvSpPr/>
            <p:nvPr/>
          </p:nvSpPr>
          <p:spPr>
            <a:xfrm rot="-5400000">
              <a:off x="8263001" y="4279127"/>
              <a:ext cx="941261" cy="820737"/>
            </a:xfrm>
            <a:prstGeom prst="rtTriangle">
              <a:avLst/>
            </a:prstGeom>
            <a:solidFill>
              <a:srgbClr val="00717D"/>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71" name="Google Shape;171;p9"/>
          <p:cNvSpPr txBox="1"/>
          <p:nvPr/>
        </p:nvSpPr>
        <p:spPr>
          <a:xfrm>
            <a:off x="649823" y="436928"/>
            <a:ext cx="445194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Observation 1(Cont.)</a:t>
            </a:r>
            <a:endParaRPr b="1" i="0" sz="3200" u="none" cap="none" strike="noStrike">
              <a:solidFill>
                <a:srgbClr val="000000"/>
              </a:solidFill>
              <a:latin typeface="Arial"/>
              <a:ea typeface="Arial"/>
              <a:cs typeface="Arial"/>
              <a:sym typeface="Arial"/>
            </a:endParaRPr>
          </a:p>
        </p:txBody>
      </p:sp>
      <p:pic>
        <p:nvPicPr>
          <p:cNvPr id="172" name="Google Shape;172;p9"/>
          <p:cNvPicPr preferRelativeResize="0"/>
          <p:nvPr/>
        </p:nvPicPr>
        <p:blipFill rotWithShape="1">
          <a:blip r:embed="rId3">
            <a:alphaModFix/>
          </a:blip>
          <a:srcRect b="0" l="0" r="0" t="0"/>
          <a:stretch/>
        </p:blipFill>
        <p:spPr>
          <a:xfrm>
            <a:off x="605745" y="1021703"/>
            <a:ext cx="7292067" cy="39639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