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Bold" panose="020B0604020202020204" charset="0"/>
      <p:regular r:id="rId17"/>
    </p:embeddedFont>
    <p:embeddedFont>
      <p:font typeface="Montserrat Classic" panose="020B0604020202020204" charset="0"/>
      <p:regular r:id="rId18"/>
    </p:embeddedFont>
    <p:embeddedFont>
      <p:font typeface="Montserrat Classic Bold" panose="020B0604020202020204" charset="0"/>
      <p:regular r:id="rId19"/>
    </p:embeddedFont>
    <p:embeddedFont>
      <p:font typeface="Montserrat Heavy" panose="020B0604020202020204" charset="0"/>
      <p:regular r:id="rId20"/>
    </p:embeddedFont>
    <p:embeddedFont>
      <p:font typeface="Montserrat Ultra-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9840" y="0"/>
            <a:ext cx="212090" cy="51435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29775" y="4088040"/>
            <a:ext cx="9288593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1211CA"/>
                </a:solidFill>
                <a:latin typeface="Montserrat Ultra-Bold"/>
              </a:rPr>
              <a:t>HUFFMAN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29775" y="5238750"/>
            <a:ext cx="9288593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F9B314"/>
                </a:solidFill>
                <a:latin typeface="Montserrat Ultra-Bold"/>
              </a:rPr>
              <a:t>CODING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29775" y="7008131"/>
            <a:ext cx="928859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spc="963">
                <a:solidFill>
                  <a:srgbClr val="101010"/>
                </a:solidFill>
                <a:latin typeface="Montserrat Classic"/>
              </a:rPr>
              <a:t>OPTIMAL DATA COMPRESSION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743319" y="4590532"/>
            <a:ext cx="6544681" cy="259937"/>
            <a:chOff x="0" y="0"/>
            <a:chExt cx="1723702" cy="684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23702" cy="68461"/>
            </a:xfrm>
            <a:custGeom>
              <a:avLst/>
              <a:gdLst/>
              <a:ahLst/>
              <a:cxnLst/>
              <a:rect l="l" t="t" r="r" b="b"/>
              <a:pathLst>
                <a:path w="1723702" h="68461">
                  <a:moveTo>
                    <a:pt x="0" y="0"/>
                  </a:moveTo>
                  <a:lnTo>
                    <a:pt x="1723702" y="0"/>
                  </a:lnTo>
                  <a:lnTo>
                    <a:pt x="1723702" y="68461"/>
                  </a:lnTo>
                  <a:lnTo>
                    <a:pt x="0" y="68461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23702" cy="106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27" y="1605399"/>
            <a:ext cx="9143973" cy="93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82"/>
              </a:lnSpc>
            </a:pPr>
            <a:r>
              <a:rPr lang="en-US" sz="7641" dirty="0">
                <a:solidFill>
                  <a:srgbClr val="1211CA"/>
                </a:solidFill>
                <a:latin typeface="Montserrat Heavy"/>
              </a:rPr>
              <a:t>Time Complexity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24000" y="3543300"/>
            <a:ext cx="118110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F9B314"/>
                </a:solidFill>
                <a:latin typeface="Montserrat Heavy"/>
              </a:rPr>
              <a:t>Frequency Counting:</a:t>
            </a:r>
            <a:r>
              <a:rPr lang="en-US" sz="2100" dirty="0">
                <a:solidFill>
                  <a:srgbClr val="000000"/>
                </a:solidFill>
                <a:latin typeface="Montserrat Classic Bold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Montserrat Classic Bold"/>
              </a:rPr>
              <a:t>O(n)</a:t>
            </a:r>
            <a:endParaRPr lang="en-US" sz="2100" dirty="0">
              <a:solidFill>
                <a:srgbClr val="000000"/>
              </a:solidFill>
              <a:latin typeface="Montserrat Classic Bold"/>
            </a:endParaRP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F9B314"/>
                </a:solidFill>
                <a:latin typeface="Montserrat Heavy"/>
              </a:rPr>
              <a:t>Priority Queue Construction:</a:t>
            </a:r>
            <a:r>
              <a:rPr lang="en-US" sz="2100" dirty="0">
                <a:solidFill>
                  <a:srgbClr val="000000"/>
                </a:solidFill>
                <a:latin typeface="Montserrat Classic Bold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Montserrat Classic Bold"/>
              </a:rPr>
              <a:t>O(n log n)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F9B314"/>
                </a:solidFill>
                <a:latin typeface="Montserrat Heavy"/>
              </a:rPr>
              <a:t>Huffman Tree Construction:</a:t>
            </a:r>
            <a:r>
              <a:rPr lang="en-US" sz="2100" dirty="0">
                <a:solidFill>
                  <a:srgbClr val="000000"/>
                </a:solidFill>
                <a:latin typeface="Montserrat Classic Bold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Montserrat Classic Bold"/>
              </a:rPr>
              <a:t>O(n log n)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F9B314"/>
                </a:solidFill>
                <a:latin typeface="Montserrat Heavy"/>
              </a:rPr>
              <a:t>Code Table Construction:</a:t>
            </a:r>
            <a:r>
              <a:rPr lang="en-US" sz="2100" dirty="0">
                <a:solidFill>
                  <a:srgbClr val="000000"/>
                </a:solidFill>
                <a:latin typeface="Montserrat Classic Bold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Montserrat Classic Bold"/>
              </a:rPr>
              <a:t>O(n)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F9B314"/>
                </a:solidFill>
                <a:latin typeface="Montserrat Heavy"/>
              </a:rPr>
              <a:t>Encoding and Decoding:</a:t>
            </a:r>
            <a:r>
              <a:rPr lang="en-US" sz="2100" dirty="0">
                <a:solidFill>
                  <a:srgbClr val="000000"/>
                </a:solidFill>
                <a:latin typeface="Montserrat Classic Bold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Montserrat Classic Bold"/>
              </a:rPr>
              <a:t>O(m)</a:t>
            </a:r>
            <a:endParaRPr lang="en-US" sz="2100" dirty="0">
              <a:solidFill>
                <a:srgbClr val="000000"/>
              </a:solidFill>
              <a:latin typeface="Montserrat Classic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6427" y="2745961"/>
            <a:ext cx="8839173" cy="111540"/>
            <a:chOff x="0" y="0"/>
            <a:chExt cx="2185801" cy="435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85801" cy="43503"/>
            </a:xfrm>
            <a:custGeom>
              <a:avLst/>
              <a:gdLst/>
              <a:ahLst/>
              <a:cxnLst/>
              <a:rect l="l" t="t" r="r" b="b"/>
              <a:pathLst>
                <a:path w="2185801" h="43503">
                  <a:moveTo>
                    <a:pt x="0" y="0"/>
                  </a:moveTo>
                  <a:lnTo>
                    <a:pt x="2185801" y="0"/>
                  </a:lnTo>
                  <a:lnTo>
                    <a:pt x="2185801" y="43503"/>
                  </a:lnTo>
                  <a:lnTo>
                    <a:pt x="0" y="43503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185801" cy="81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7990B8F-EF23-863B-18D4-01982C819678}"/>
              </a:ext>
            </a:extLst>
          </p:cNvPr>
          <p:cNvSpPr txBox="1"/>
          <p:nvPr/>
        </p:nvSpPr>
        <p:spPr>
          <a:xfrm>
            <a:off x="1540329" y="7008799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9B314"/>
                </a:solidFill>
                <a:latin typeface="Montserrat Heavy"/>
              </a:rPr>
              <a:t>Overall Dominant Term, </a:t>
            </a:r>
            <a:r>
              <a:rPr lang="en-US" sz="3200" dirty="0">
                <a:solidFill>
                  <a:srgbClr val="000000"/>
                </a:solidFill>
                <a:latin typeface="Montserrat Classic Bold"/>
              </a:rPr>
              <a:t>O(n log n)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77108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1040" y="0"/>
            <a:ext cx="212090" cy="51435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95805" y="4343400"/>
            <a:ext cx="11096390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>
                <a:solidFill>
                  <a:srgbClr val="1211CA"/>
                </a:solidFill>
                <a:latin typeface="Montserrat Ultra-Bold"/>
              </a:rPr>
              <a:t>Q&amp;A SESSION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47210" y="5143500"/>
            <a:ext cx="212090" cy="5143500"/>
            <a:chOff x="0" y="0"/>
            <a:chExt cx="55859" cy="13546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4950" y="-1527493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43050" y="874395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919525" y="1200150"/>
            <a:ext cx="6448950" cy="888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6999">
                <a:solidFill>
                  <a:srgbClr val="1211CA"/>
                </a:solidFill>
                <a:latin typeface="Montserrat Heavy"/>
              </a:rPr>
              <a:t>Our Great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19525" y="2259964"/>
            <a:ext cx="6448950" cy="888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6999">
                <a:solidFill>
                  <a:srgbClr val="F9B314"/>
                </a:solidFill>
                <a:latin typeface="Montserrat Heavy"/>
              </a:rPr>
              <a:t>Team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0121" y="4434588"/>
            <a:ext cx="3919404" cy="1784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099">
                <a:solidFill>
                  <a:srgbClr val="1211CA"/>
                </a:solidFill>
                <a:latin typeface="Montserrat Classic Bold"/>
              </a:rPr>
              <a:t>Subhan Amjad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14089" y="4434588"/>
            <a:ext cx="4459822" cy="1784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099">
                <a:solidFill>
                  <a:srgbClr val="1211CA"/>
                </a:solidFill>
                <a:latin typeface="Montserrat Classic Bold"/>
              </a:rPr>
              <a:t>Muhammad Umer Riaz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68475" y="4434588"/>
            <a:ext cx="3919404" cy="1784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099">
                <a:solidFill>
                  <a:srgbClr val="1211CA"/>
                </a:solidFill>
                <a:latin typeface="Montserrat Classic Bold"/>
              </a:rPr>
              <a:t>Nabeel Ahmed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27" y="1557774"/>
            <a:ext cx="8805931" cy="1454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4"/>
              </a:lnSpc>
            </a:pPr>
            <a:r>
              <a:rPr lang="en-US" sz="5941">
                <a:solidFill>
                  <a:srgbClr val="1211CA"/>
                </a:solidFill>
                <a:latin typeface="Montserrat Heavy"/>
              </a:rPr>
              <a:t>Overview of Data Compression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284289"/>
            <a:ext cx="10101385" cy="2510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3947"/>
              </a:lnSpc>
              <a:buFont typeface="Arial"/>
              <a:buChar char="•"/>
            </a:pPr>
            <a:r>
              <a:rPr lang="en-US" sz="4200">
                <a:solidFill>
                  <a:srgbClr val="F9B314"/>
                </a:solidFill>
                <a:latin typeface="Montserrat Heavy"/>
              </a:rPr>
              <a:t>What is Data Compression?</a:t>
            </a:r>
          </a:p>
          <a:p>
            <a:pPr>
              <a:lnSpc>
                <a:spcPts val="3947"/>
              </a:lnSpc>
            </a:pPr>
            <a:endParaRPr lang="en-US" sz="4200">
              <a:solidFill>
                <a:srgbClr val="F9B314"/>
              </a:solidFill>
              <a:latin typeface="Montserrat Heavy"/>
            </a:endParaRPr>
          </a:p>
          <a:p>
            <a:pPr marL="906780" lvl="1" indent="-453390">
              <a:lnSpc>
                <a:spcPts val="3947"/>
              </a:lnSpc>
              <a:buFont typeface="Arial"/>
              <a:buChar char="•"/>
            </a:pPr>
            <a:r>
              <a:rPr lang="en-US" sz="4200">
                <a:solidFill>
                  <a:srgbClr val="F9B314"/>
                </a:solidFill>
                <a:latin typeface="Montserrat Heavy"/>
              </a:rPr>
              <a:t>Importance of Efficient Encoding Techniques</a:t>
            </a:r>
          </a:p>
          <a:p>
            <a:pPr>
              <a:lnSpc>
                <a:spcPts val="3947"/>
              </a:lnSpc>
            </a:pPr>
            <a:endParaRPr lang="en-US" sz="4200">
              <a:solidFill>
                <a:srgbClr val="F9B314"/>
              </a:solidFill>
              <a:latin typeface="Montserrat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769329" y="1544955"/>
            <a:ext cx="3489971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101010"/>
                </a:solidFill>
                <a:latin typeface="Montserrat Classic Bold"/>
              </a:rPr>
              <a:t>About The Idea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500955" y="3012321"/>
            <a:ext cx="2758345" cy="245871"/>
            <a:chOff x="0" y="0"/>
            <a:chExt cx="726478" cy="647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27" y="1605399"/>
            <a:ext cx="8805931" cy="966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82"/>
              </a:lnSpc>
            </a:pPr>
            <a:r>
              <a:rPr lang="en-US" sz="7641">
                <a:solidFill>
                  <a:srgbClr val="1211CA"/>
                </a:solidFill>
                <a:latin typeface="Montserrat Heavy"/>
              </a:rPr>
              <a:t>Data Structures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284289"/>
            <a:ext cx="10101385" cy="151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3947"/>
              </a:lnSpc>
              <a:buFont typeface="Arial"/>
              <a:buChar char="•"/>
            </a:pPr>
            <a:r>
              <a:rPr lang="en-US" sz="4200">
                <a:solidFill>
                  <a:srgbClr val="F9B314"/>
                </a:solidFill>
                <a:latin typeface="Montserrat Bold"/>
              </a:rPr>
              <a:t>Priority Queues</a:t>
            </a:r>
          </a:p>
          <a:p>
            <a:pPr>
              <a:lnSpc>
                <a:spcPts val="3947"/>
              </a:lnSpc>
            </a:pPr>
            <a:endParaRPr lang="en-US" sz="4200">
              <a:solidFill>
                <a:srgbClr val="F9B314"/>
              </a:solidFill>
              <a:latin typeface="Montserrat Bold"/>
            </a:endParaRPr>
          </a:p>
          <a:p>
            <a:pPr marL="906780" lvl="1" indent="-453390">
              <a:lnSpc>
                <a:spcPts val="3947"/>
              </a:lnSpc>
              <a:buFont typeface="Arial"/>
              <a:buChar char="•"/>
            </a:pPr>
            <a:r>
              <a:rPr lang="en-US" sz="4200">
                <a:solidFill>
                  <a:srgbClr val="F9B314"/>
                </a:solidFill>
                <a:latin typeface="Montserrat Bold"/>
              </a:rPr>
              <a:t>Binary Trees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6427" y="2745960"/>
            <a:ext cx="8299213" cy="165175"/>
            <a:chOff x="0" y="0"/>
            <a:chExt cx="2185801" cy="435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85801" cy="43503"/>
            </a:xfrm>
            <a:custGeom>
              <a:avLst/>
              <a:gdLst/>
              <a:ahLst/>
              <a:cxnLst/>
              <a:rect l="l" t="t" r="r" b="b"/>
              <a:pathLst>
                <a:path w="2185801" h="43503">
                  <a:moveTo>
                    <a:pt x="0" y="0"/>
                  </a:moveTo>
                  <a:lnTo>
                    <a:pt x="2185801" y="0"/>
                  </a:lnTo>
                  <a:lnTo>
                    <a:pt x="2185801" y="43503"/>
                  </a:lnTo>
                  <a:lnTo>
                    <a:pt x="0" y="43503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185801" cy="81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6584006" y="-1903231"/>
            <a:ext cx="214100" cy="8305371"/>
            <a:chOff x="0" y="0"/>
            <a:chExt cx="56388" cy="21874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388" cy="2187423"/>
            </a:xfrm>
            <a:custGeom>
              <a:avLst/>
              <a:gdLst/>
              <a:ahLst/>
              <a:cxnLst/>
              <a:rect l="l" t="t" r="r" b="b"/>
              <a:pathLst>
                <a:path w="56388" h="2187423">
                  <a:moveTo>
                    <a:pt x="0" y="0"/>
                  </a:moveTo>
                  <a:lnTo>
                    <a:pt x="56388" y="0"/>
                  </a:lnTo>
                  <a:lnTo>
                    <a:pt x="56388" y="2187423"/>
                  </a:lnTo>
                  <a:lnTo>
                    <a:pt x="0" y="2187423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6388" cy="22255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343287" y="359992"/>
            <a:ext cx="3086100" cy="2700338"/>
            <a:chOff x="0" y="0"/>
            <a:chExt cx="812800" cy="711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38370" y="1420791"/>
            <a:ext cx="8516665" cy="72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58"/>
              </a:lnSpc>
            </a:pPr>
            <a:r>
              <a:rPr lang="en-US" sz="5700">
                <a:solidFill>
                  <a:srgbClr val="1211CA"/>
                </a:solidFill>
                <a:latin typeface="Montserrat Heavy"/>
              </a:rPr>
              <a:t>Let’s see an Example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05375" y="2814342"/>
            <a:ext cx="6182656" cy="678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ontserrat Classic"/>
              </a:rPr>
              <a:t>Consider we are given the following data</a:t>
            </a:r>
          </a:p>
          <a:p>
            <a:pPr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Montserrat Classic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ontserrat Classic"/>
              </a:rPr>
              <a:t>character   Frequency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ontserrat Classic"/>
              </a:rPr>
              <a:t>    a            5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ontserrat Classic"/>
              </a:rPr>
              <a:t>    b           9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ontserrat Classic"/>
              </a:rPr>
              <a:t>    c           12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ontserrat Classic"/>
              </a:rPr>
              <a:t>    d           13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ontserrat Classic"/>
              </a:rPr>
              <a:t>    e           16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ontserrat Classic"/>
              </a:rPr>
              <a:t>    f           45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33891" y="1484963"/>
            <a:ext cx="11277318" cy="192106"/>
            <a:chOff x="0" y="0"/>
            <a:chExt cx="2970158" cy="505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70158" cy="50596"/>
            </a:xfrm>
            <a:custGeom>
              <a:avLst/>
              <a:gdLst/>
              <a:ahLst/>
              <a:cxnLst/>
              <a:rect l="l" t="t" r="r" b="b"/>
              <a:pathLst>
                <a:path w="2970158" h="50596">
                  <a:moveTo>
                    <a:pt x="0" y="0"/>
                  </a:moveTo>
                  <a:lnTo>
                    <a:pt x="2970158" y="0"/>
                  </a:lnTo>
                  <a:lnTo>
                    <a:pt x="2970158" y="50596"/>
                  </a:lnTo>
                  <a:lnTo>
                    <a:pt x="0" y="50596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70158" cy="88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04798" y="2266368"/>
            <a:ext cx="11878404" cy="6236162"/>
          </a:xfrm>
          <a:custGeom>
            <a:avLst/>
            <a:gdLst/>
            <a:ahLst/>
            <a:cxnLst/>
            <a:rect l="l" t="t" r="r" b="b"/>
            <a:pathLst>
              <a:path w="11878404" h="6236162">
                <a:moveTo>
                  <a:pt x="0" y="0"/>
                </a:moveTo>
                <a:lnTo>
                  <a:pt x="11878404" y="0"/>
                </a:lnTo>
                <a:lnTo>
                  <a:pt x="11878404" y="6236162"/>
                </a:lnTo>
                <a:lnTo>
                  <a:pt x="0" y="6236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6" name="TextBox 6"/>
          <p:cNvSpPr txBox="1"/>
          <p:nvPr/>
        </p:nvSpPr>
        <p:spPr>
          <a:xfrm>
            <a:off x="3333891" y="724837"/>
            <a:ext cx="11620219" cy="760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0"/>
              </a:lnSpc>
            </a:pPr>
            <a:r>
              <a:rPr lang="en-US" sz="6000">
                <a:solidFill>
                  <a:srgbClr val="1211CA"/>
                </a:solidFill>
                <a:latin typeface="Montserrat Heavy"/>
              </a:rPr>
              <a:t>Huffman Tree Construction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9606" y="9220200"/>
            <a:ext cx="348472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0000"/>
                </a:solidFill>
                <a:latin typeface="Montserrat Classic Bold"/>
              </a:rPr>
              <a:t>Huffman Tree Decoding??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936144"/>
            <a:ext cx="18288000" cy="1590241"/>
          </a:xfrm>
          <a:custGeom>
            <a:avLst/>
            <a:gdLst/>
            <a:ahLst/>
            <a:cxnLst/>
            <a:rect l="l" t="t" r="r" b="b"/>
            <a:pathLst>
              <a:path w="18288000" h="1590241">
                <a:moveTo>
                  <a:pt x="0" y="0"/>
                </a:moveTo>
                <a:lnTo>
                  <a:pt x="18288000" y="0"/>
                </a:lnTo>
                <a:lnTo>
                  <a:pt x="18288000" y="1590241"/>
                </a:lnTo>
                <a:lnTo>
                  <a:pt x="0" y="1590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4410" b="-91872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Freeform 3"/>
          <p:cNvSpPr/>
          <p:nvPr/>
        </p:nvSpPr>
        <p:spPr>
          <a:xfrm>
            <a:off x="0" y="2487176"/>
            <a:ext cx="18288000" cy="2108811"/>
          </a:xfrm>
          <a:custGeom>
            <a:avLst/>
            <a:gdLst/>
            <a:ahLst/>
            <a:cxnLst/>
            <a:rect l="l" t="t" r="r" b="b"/>
            <a:pathLst>
              <a:path w="18288000" h="2108811">
                <a:moveTo>
                  <a:pt x="0" y="0"/>
                </a:moveTo>
                <a:lnTo>
                  <a:pt x="18288000" y="0"/>
                </a:lnTo>
                <a:lnTo>
                  <a:pt x="18288000" y="2108811"/>
                </a:lnTo>
                <a:lnTo>
                  <a:pt x="0" y="2108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33" t="-107477" r="-6133" b="-55393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K"/>
          </a:p>
        </p:txBody>
      </p:sp>
      <p:sp>
        <p:nvSpPr>
          <p:cNvPr id="4" name="TextBox 4"/>
          <p:cNvSpPr txBox="1"/>
          <p:nvPr/>
        </p:nvSpPr>
        <p:spPr>
          <a:xfrm>
            <a:off x="6200306" y="1179537"/>
            <a:ext cx="5378241" cy="760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0"/>
              </a:lnSpc>
            </a:pPr>
            <a:r>
              <a:rPr lang="en-US" sz="6000">
                <a:solidFill>
                  <a:srgbClr val="1211CA"/>
                </a:solidFill>
                <a:latin typeface="Montserrat Heavy"/>
              </a:rPr>
              <a:t>Encoded File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63090" y="5605015"/>
            <a:ext cx="5561820" cy="147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0"/>
              </a:lnSpc>
            </a:pPr>
            <a:r>
              <a:rPr lang="en-US" sz="6000">
                <a:solidFill>
                  <a:srgbClr val="1211CA"/>
                </a:solidFill>
                <a:latin typeface="Montserrat Heavy"/>
              </a:rPr>
              <a:t>Original &amp; Decoded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97624" y="1608664"/>
            <a:ext cx="7142232" cy="192106"/>
            <a:chOff x="0" y="0"/>
            <a:chExt cx="1881082" cy="505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1082" cy="50596"/>
            </a:xfrm>
            <a:custGeom>
              <a:avLst/>
              <a:gdLst/>
              <a:ahLst/>
              <a:cxnLst/>
              <a:rect l="l" t="t" r="r" b="b"/>
              <a:pathLst>
                <a:path w="1881082" h="50596">
                  <a:moveTo>
                    <a:pt x="0" y="0"/>
                  </a:moveTo>
                  <a:lnTo>
                    <a:pt x="1881082" y="0"/>
                  </a:lnTo>
                  <a:lnTo>
                    <a:pt x="1881082" y="50596"/>
                  </a:lnTo>
                  <a:lnTo>
                    <a:pt x="0" y="50596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81082" cy="88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597624" y="848538"/>
            <a:ext cx="7463855" cy="760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6000">
                <a:solidFill>
                  <a:srgbClr val="1211CA"/>
                </a:solidFill>
                <a:latin typeface="Montserrat Heavy"/>
              </a:rPr>
              <a:t>main.cpp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99653" y="2062621"/>
            <a:ext cx="12659797" cy="913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#include &lt;iostream&gt;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#include "huffman.h"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using namespace std;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int main()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{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   //________________________________________________________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//COMPRESSING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   cout &lt;&lt; "TAKING INPUT FILE..." &lt;&lt; endl;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huffman h("E:\final\final\Files\decoded\DecodedFile.txt" , "E:\final\final\Files\test decode\Encoded FIle.txt");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   cout &lt;&lt; "Compressing..." &lt;&lt; endl;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h.create_heap();</a:t>
            </a:r>
          </a:p>
          <a:p>
            <a:pPr>
              <a:lnSpc>
                <a:spcPts val="2379"/>
              </a:lnSpc>
            </a:pPr>
            <a:endParaRPr lang="en-US" sz="1699">
              <a:solidFill>
                <a:srgbClr val="1211CA"/>
              </a:solidFill>
              <a:latin typeface="Montserrat Classic Bold"/>
            </a:endParaRP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h.create_huffman_tree();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h.calculate_huffman_codes();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h.coding_save();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cout&lt;&lt;"Compressed Succesfully"&lt;&lt;endl;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cout &lt;&lt; endl;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   //________________________________________________________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//decoding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   cout&lt;&lt;"Taking input for decompressing"&lt;&lt;endl;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   huffman H("E:\final\final\Files\test decode\Encoded File.txt" , "E:\final\final\Files\test decode\Decoded File.txt");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   cout&lt;&lt;"decoding"&lt;&lt;endl;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H.recreate_huffman_tree();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H.decoding_save();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cout &lt;&lt; "decoding complete" &lt;&lt; endl;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cout &lt;&lt; endl;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 return 0;</a:t>
            </a:r>
          </a:p>
          <a:p>
            <a:pPr>
              <a:lnSpc>
                <a:spcPts val="2379"/>
              </a:lnSpc>
            </a:pPr>
            <a:r>
              <a:rPr lang="en-US" sz="1699">
                <a:solidFill>
                  <a:srgbClr val="1211CA"/>
                </a:solidFill>
                <a:latin typeface="Montserrat Classic Bold"/>
              </a:rPr>
              <a:t>}</a:t>
            </a:r>
          </a:p>
          <a:p>
            <a:pPr>
              <a:lnSpc>
                <a:spcPts val="2379"/>
              </a:lnSpc>
            </a:pPr>
            <a:endParaRPr lang="en-US" sz="1699">
              <a:solidFill>
                <a:srgbClr val="1211CA"/>
              </a:solidFill>
              <a:latin typeface="Montserrat Classic Bold"/>
            </a:endParaRPr>
          </a:p>
          <a:p>
            <a:pPr>
              <a:lnSpc>
                <a:spcPts val="2379"/>
              </a:lnSpc>
            </a:pPr>
            <a:endParaRPr lang="en-US" sz="1699">
              <a:solidFill>
                <a:srgbClr val="1211CA"/>
              </a:solidFill>
              <a:latin typeface="Montserrat Classic Bold"/>
            </a:endParaRPr>
          </a:p>
          <a:p>
            <a:pPr>
              <a:lnSpc>
                <a:spcPts val="2379"/>
              </a:lnSpc>
              <a:spcBef>
                <a:spcPct val="0"/>
              </a:spcBef>
            </a:pPr>
            <a:endParaRPr lang="en-US" sz="1699">
              <a:solidFill>
                <a:srgbClr val="1211CA"/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543050" y="-1493089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B31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1133" y="906051"/>
            <a:ext cx="5985734" cy="708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64"/>
              </a:lnSpc>
            </a:pPr>
            <a:r>
              <a:rPr lang="en-US" sz="5600">
                <a:solidFill>
                  <a:srgbClr val="1211CA"/>
                </a:solidFill>
                <a:latin typeface="Montserrat Heavy"/>
              </a:rPr>
              <a:t>Applications of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19525" y="1949207"/>
            <a:ext cx="6448950" cy="708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64"/>
              </a:lnSpc>
            </a:pPr>
            <a:r>
              <a:rPr lang="en-US" sz="5600">
                <a:solidFill>
                  <a:srgbClr val="F9B314"/>
                </a:solidFill>
                <a:latin typeface="Montserrat Heavy"/>
              </a:rPr>
              <a:t>Huffman Coding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1893" y="5127396"/>
            <a:ext cx="6247127" cy="63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0"/>
              </a:lnSpc>
            </a:pPr>
            <a:r>
              <a:rPr lang="en-US" sz="5000" dirty="0">
                <a:solidFill>
                  <a:srgbClr val="F9B314"/>
                </a:solidFill>
                <a:latin typeface="Montserrat Heavy"/>
              </a:rPr>
              <a:t>Text Compression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81171" y="5127396"/>
            <a:ext cx="6969130" cy="63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0"/>
              </a:lnSpc>
            </a:pPr>
            <a:r>
              <a:rPr lang="en-US" sz="5000">
                <a:solidFill>
                  <a:srgbClr val="F9B314"/>
                </a:solidFill>
                <a:latin typeface="Montserrat Heavy"/>
              </a:rPr>
              <a:t>Image Compression</a:t>
            </a:r>
          </a:p>
        </p:txBody>
      </p:sp>
      <p:grpSp>
        <p:nvGrpSpPr>
          <p:cNvPr id="9" name="Group 9"/>
          <p:cNvGrpSpPr/>
          <p:nvPr/>
        </p:nvGrpSpPr>
        <p:grpSpPr>
          <a:xfrm rot="2700000">
            <a:off x="16744950" y="8743950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11CA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841851" y="6243121"/>
            <a:ext cx="5447211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Montserrat Classic Bold"/>
              </a:rPr>
              <a:t> Assigns shorter codes to frequently occurring characters.</a:t>
            </a:r>
          </a:p>
          <a:p>
            <a:pPr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Montserrat Classic Bold"/>
            </a:endParaRP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Montserrat Classic Bold"/>
              </a:rPr>
              <a:t>Compact representation of text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642131" y="6243121"/>
            <a:ext cx="5447211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 Classic Bold"/>
              </a:rPr>
              <a:t>Assigns shorter codes to frequently occurring image patterns.</a:t>
            </a:r>
          </a:p>
          <a:p>
            <a:pPr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Montserrat Classic Bold"/>
            </a:endParaRP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 Classic Bold"/>
              </a:rPr>
              <a:t>Optimizes Storage and Transmission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401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Montserrat Classic</vt:lpstr>
      <vt:lpstr>Montserrat Bold</vt:lpstr>
      <vt:lpstr>Montserrat Ultra-Bold</vt:lpstr>
      <vt:lpstr>Calibri</vt:lpstr>
      <vt:lpstr>Arial</vt:lpstr>
      <vt:lpstr>Montserrat Heavy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cp:lastModifiedBy>Nabeel Ahmed</cp:lastModifiedBy>
  <cp:revision>3</cp:revision>
  <dcterms:created xsi:type="dcterms:W3CDTF">2006-08-16T00:00:00Z</dcterms:created>
  <dcterms:modified xsi:type="dcterms:W3CDTF">2023-12-28T04:04:37Z</dcterms:modified>
  <dc:identifier>DAF4MXJnuGQ</dc:identifier>
</cp:coreProperties>
</file>