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310" r:id="rId5"/>
    <p:sldId id="257" r:id="rId6"/>
    <p:sldId id="311" r:id="rId7"/>
    <p:sldId id="312" r:id="rId8"/>
    <p:sldId id="329" r:id="rId9"/>
    <p:sldId id="330" r:id="rId10"/>
    <p:sldId id="313" r:id="rId11"/>
    <p:sldId id="314" r:id="rId12"/>
    <p:sldId id="315" r:id="rId13"/>
    <p:sldId id="316" r:id="rId14"/>
    <p:sldId id="317" r:id="rId15"/>
    <p:sldId id="318" r:id="rId16"/>
    <p:sldId id="319" r:id="rId17"/>
    <p:sldId id="320" r:id="rId18"/>
    <p:sldId id="321" r:id="rId19"/>
    <p:sldId id="322" r:id="rId20"/>
    <p:sldId id="323" r:id="rId21"/>
    <p:sldId id="327" r:id="rId22"/>
    <p:sldId id="328" r:id="rId23"/>
    <p:sldId id="324" r:id="rId24"/>
    <p:sldId id="325" r:id="rId25"/>
    <p:sldId id="32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search.aalto.fi/en/datasets/phishstorm-phishing-legitimate-url-data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sedeo2\Desktop\Cerficate 2.jpg">
            <a:extLst>
              <a:ext uri="{FF2B5EF4-FFF2-40B4-BE49-F238E27FC236}">
                <a16:creationId xmlns:a16="http://schemas.microsoft.com/office/drawing/2014/main" id="{C2B0CDE1-37BF-2764-63D7-8CFC445C2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2480925"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A3F6A5C1-096D-DCA4-B939-6959A2A2750C}"/>
              </a:ext>
            </a:extLst>
          </p:cNvPr>
          <p:cNvSpPr/>
          <p:nvPr/>
        </p:nvSpPr>
        <p:spPr>
          <a:xfrm>
            <a:off x="1117600" y="2895600"/>
            <a:ext cx="10160000" cy="990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eaLnBrk="1" fontAlgn="auto" hangingPunct="1">
              <a:lnSpc>
                <a:spcPct val="150000"/>
              </a:lnSpc>
              <a:spcBef>
                <a:spcPts val="0"/>
              </a:spcBef>
              <a:spcAft>
                <a:spcPts val="0"/>
              </a:spcAft>
              <a:defRPr/>
            </a:pPr>
            <a:r>
              <a:rPr lang="en-US" b="1" dirty="0"/>
              <a:t>Project Title:  PHISHING URL CLASSIFICATION USING MACHINE LEARNING</a:t>
            </a:r>
          </a:p>
        </p:txBody>
      </p:sp>
      <p:graphicFrame>
        <p:nvGraphicFramePr>
          <p:cNvPr id="13" name="Table 12">
            <a:extLst>
              <a:ext uri="{FF2B5EF4-FFF2-40B4-BE49-F238E27FC236}">
                <a16:creationId xmlns:a16="http://schemas.microsoft.com/office/drawing/2014/main" id="{F6A6B1AD-C765-D567-D447-23F59ECF4021}"/>
              </a:ext>
            </a:extLst>
          </p:cNvPr>
          <p:cNvGraphicFramePr>
            <a:graphicFrameLocks noGrp="1"/>
          </p:cNvGraphicFramePr>
          <p:nvPr>
            <p:extLst>
              <p:ext uri="{D42A27DB-BD31-4B8C-83A1-F6EECF244321}">
                <p14:modId xmlns:p14="http://schemas.microsoft.com/office/powerpoint/2010/main" val="3077567198"/>
              </p:ext>
            </p:extLst>
          </p:nvPr>
        </p:nvGraphicFramePr>
        <p:xfrm>
          <a:off x="1172464" y="4545149"/>
          <a:ext cx="6462527" cy="609600"/>
        </p:xfrm>
        <a:graphic>
          <a:graphicData uri="http://schemas.openxmlformats.org/drawingml/2006/table">
            <a:tbl>
              <a:tblPr firstRow="1" bandRow="1">
                <a:tableStyleId>{08FB837D-C827-4EFA-A057-4D05807E0F7C}</a:tableStyleId>
              </a:tblPr>
              <a:tblGrid>
                <a:gridCol w="953487">
                  <a:extLst>
                    <a:ext uri="{9D8B030D-6E8A-4147-A177-3AD203B41FA5}">
                      <a16:colId xmlns:a16="http://schemas.microsoft.com/office/drawing/2014/main" val="20000"/>
                    </a:ext>
                  </a:extLst>
                </a:gridCol>
                <a:gridCol w="2128641">
                  <a:extLst>
                    <a:ext uri="{9D8B030D-6E8A-4147-A177-3AD203B41FA5}">
                      <a16:colId xmlns:a16="http://schemas.microsoft.com/office/drawing/2014/main" val="20001"/>
                    </a:ext>
                  </a:extLst>
                </a:gridCol>
                <a:gridCol w="3380399">
                  <a:extLst>
                    <a:ext uri="{9D8B030D-6E8A-4147-A177-3AD203B41FA5}">
                      <a16:colId xmlns:a16="http://schemas.microsoft.com/office/drawing/2014/main" val="20002"/>
                    </a:ext>
                  </a:extLst>
                </a:gridCol>
              </a:tblGrid>
              <a:tr h="265995">
                <a:tc>
                  <a:txBody>
                    <a:bodyPr/>
                    <a:lstStyle/>
                    <a:p>
                      <a:pPr algn="ctr"/>
                      <a:r>
                        <a:rPr lang="en-US" sz="1400" dirty="0" err="1">
                          <a:solidFill>
                            <a:schemeClr val="tx1">
                              <a:lumMod val="95000"/>
                              <a:lumOff val="5000"/>
                            </a:schemeClr>
                          </a:solidFill>
                        </a:rPr>
                        <a:t>S.No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err="1">
                          <a:solidFill>
                            <a:schemeClr val="tx1">
                              <a:lumMod val="95000"/>
                              <a:lumOff val="5000"/>
                            </a:schemeClr>
                          </a:solidFill>
                        </a:rPr>
                        <a:t>Regd.No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a:solidFill>
                            <a:schemeClr val="tx1">
                              <a:lumMod val="95000"/>
                              <a:lumOff val="5000"/>
                            </a:schemeClr>
                          </a:solidFill>
                        </a:rPr>
                        <a:t>Student </a:t>
                      </a:r>
                      <a:r>
                        <a:rPr lang="en-US" sz="1400" baseline="0" dirty="0">
                          <a:solidFill>
                            <a:schemeClr val="tx1">
                              <a:lumMod val="95000"/>
                              <a:lumOff val="5000"/>
                            </a:schemeClr>
                          </a:solidFill>
                        </a:rPr>
                        <a:t> Name</a:t>
                      </a:r>
                      <a:endParaRPr lang="en-US" sz="1400" i="0" dirty="0">
                        <a:solidFill>
                          <a:schemeClr val="tx1">
                            <a:lumMod val="95000"/>
                            <a:lumOff val="5000"/>
                          </a:schemeClr>
                        </a:solidFill>
                      </a:endParaRPr>
                    </a:p>
                  </a:txBody>
                  <a:tcPr marL="121920" marR="121920">
                    <a:solidFill>
                      <a:srgbClr val="00B0F0"/>
                    </a:solidFill>
                  </a:tcPr>
                </a:tc>
                <a:extLst>
                  <a:ext uri="{0D108BD9-81ED-4DB2-BD59-A6C34878D82A}">
                    <a16:rowId xmlns:a16="http://schemas.microsoft.com/office/drawing/2014/main" val="10000"/>
                  </a:ext>
                </a:extLst>
              </a:tr>
              <a:tr h="265995">
                <a:tc>
                  <a:txBody>
                    <a:bodyPr/>
                    <a:lstStyle/>
                    <a:p>
                      <a:pPr algn="ctr"/>
                      <a:r>
                        <a:rPr lang="en-IN" sz="1400" dirty="0"/>
                        <a:t>1</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t>20A81A05I3</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t>SHAIK SUBHAN SAHEB</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1"/>
                  </a:ext>
                </a:extLst>
              </a:tr>
            </a:tbl>
          </a:graphicData>
        </a:graphic>
      </p:graphicFrame>
      <p:graphicFrame>
        <p:nvGraphicFramePr>
          <p:cNvPr id="15" name="Table 14">
            <a:extLst>
              <a:ext uri="{FF2B5EF4-FFF2-40B4-BE49-F238E27FC236}">
                <a16:creationId xmlns:a16="http://schemas.microsoft.com/office/drawing/2014/main" id="{A1711CD1-A493-2769-923F-644A992727F3}"/>
              </a:ext>
            </a:extLst>
          </p:cNvPr>
          <p:cNvGraphicFramePr>
            <a:graphicFrameLocks noGrp="1"/>
          </p:cNvGraphicFramePr>
          <p:nvPr>
            <p:extLst>
              <p:ext uri="{D42A27DB-BD31-4B8C-83A1-F6EECF244321}">
                <p14:modId xmlns:p14="http://schemas.microsoft.com/office/powerpoint/2010/main" val="3478467754"/>
              </p:ext>
            </p:extLst>
          </p:nvPr>
        </p:nvGraphicFramePr>
        <p:xfrm>
          <a:off x="7348728" y="5559552"/>
          <a:ext cx="3989832" cy="741680"/>
        </p:xfrm>
        <a:graphic>
          <a:graphicData uri="http://schemas.openxmlformats.org/drawingml/2006/table">
            <a:tbl>
              <a:tblPr firstRow="1" bandRow="1">
                <a:tableStyleId>{08FB837D-C827-4EFA-A057-4D05807E0F7C}</a:tableStyleId>
              </a:tblPr>
              <a:tblGrid>
                <a:gridCol w="3989832">
                  <a:extLst>
                    <a:ext uri="{9D8B030D-6E8A-4147-A177-3AD203B41FA5}">
                      <a16:colId xmlns:a16="http://schemas.microsoft.com/office/drawing/2014/main" val="20000"/>
                    </a:ext>
                  </a:extLst>
                </a:gridCol>
              </a:tblGrid>
              <a:tr h="370840">
                <a:tc>
                  <a:txBody>
                    <a:bodyPr/>
                    <a:lstStyle/>
                    <a:p>
                      <a:pPr algn="ctr"/>
                      <a:r>
                        <a:rPr lang="en-US" sz="1600" dirty="0">
                          <a:solidFill>
                            <a:schemeClr val="tx1">
                              <a:lumMod val="95000"/>
                              <a:lumOff val="5000"/>
                            </a:schemeClr>
                          </a:solidFill>
                        </a:rPr>
                        <a:t>Project Guide:</a:t>
                      </a:r>
                    </a:p>
                  </a:txBody>
                  <a:tcPr marL="121920" marR="121920">
                    <a:solidFill>
                      <a:srgbClr val="00B0F0"/>
                    </a:solidFill>
                  </a:tcPr>
                </a:tc>
                <a:extLst>
                  <a:ext uri="{0D108BD9-81ED-4DB2-BD59-A6C34878D82A}">
                    <a16:rowId xmlns:a16="http://schemas.microsoft.com/office/drawing/2014/main" val="10000"/>
                  </a:ext>
                </a:extLst>
              </a:tr>
              <a:tr h="370840">
                <a:tc>
                  <a:txBody>
                    <a:bodyPr/>
                    <a:lstStyle/>
                    <a:p>
                      <a:pPr algn="ctr"/>
                      <a:r>
                        <a:rPr lang="en-IN" dirty="0"/>
                        <a:t>Mr. M. S. Kumar </a:t>
                      </a:r>
                      <a:r>
                        <a:rPr lang="en-IN" dirty="0" err="1"/>
                        <a:t>Reddy</a:t>
                      </a:r>
                      <a:r>
                        <a:rPr lang="en-IN" sz="1100" dirty="0" err="1"/>
                        <a:t>MTech</a:t>
                      </a:r>
                      <a:r>
                        <a:rPr lang="en-IN" sz="1100" dirty="0"/>
                        <a:t>,(</a:t>
                      </a:r>
                      <a:r>
                        <a:rPr lang="en-IN" sz="1100" dirty="0" err="1"/>
                        <a:t>Ph.D</a:t>
                      </a:r>
                      <a:r>
                        <a:rPr lang="en-IN" sz="1100" dirty="0"/>
                        <a:t>),</a:t>
                      </a:r>
                      <a:r>
                        <a:rPr lang="en-IN" sz="1100" dirty="0" err="1"/>
                        <a:t>Asst.Prof</a:t>
                      </a:r>
                      <a:r>
                        <a:rPr lang="en-IN" sz="1100" dirty="0"/>
                        <a:t>.</a:t>
                      </a:r>
                      <a:endParaRPr lang="en-US" sz="11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3078" name="Rectangle 15">
            <a:extLst>
              <a:ext uri="{FF2B5EF4-FFF2-40B4-BE49-F238E27FC236}">
                <a16:creationId xmlns:a16="http://schemas.microsoft.com/office/drawing/2014/main" id="{65532DF7-D082-BC0B-0030-D8CD04D0387A}"/>
              </a:ext>
            </a:extLst>
          </p:cNvPr>
          <p:cNvSpPr>
            <a:spLocks noChangeArrowheads="1"/>
          </p:cNvSpPr>
          <p:nvPr/>
        </p:nvSpPr>
        <p:spPr bwMode="auto">
          <a:xfrm>
            <a:off x="4102100" y="2209800"/>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solidFill>
                  <a:srgbClr val="0070C0"/>
                </a:solidFill>
                <a:latin typeface="Calisto MT" panose="02040603050505030304" pitchFamily="18" charset="0"/>
              </a:rPr>
              <a:t>Project Review</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REQUIREMENT ANALYSIS: FUNCTIONAL REQUIREMENTS</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2219579"/>
            <a:ext cx="11029615" cy="1842262"/>
          </a:xfrm>
        </p:spPr>
        <p:txBody>
          <a:bodyPr>
            <a:normAutofit/>
          </a:bodyPr>
          <a:lstStyle/>
          <a:p>
            <a:pPr algn="just"/>
            <a:r>
              <a:rPr lang="en-US" sz="1800" dirty="0">
                <a:latin typeface="Times New Roman" panose="02020603050405020304" pitchFamily="18" charset="0"/>
                <a:cs typeface="Times New Roman" panose="02020603050405020304" pitchFamily="18" charset="0"/>
              </a:rPr>
              <a:t>System should collect URL from user</a:t>
            </a:r>
          </a:p>
          <a:p>
            <a:pPr algn="just"/>
            <a:r>
              <a:rPr lang="en-US" sz="1800" dirty="0">
                <a:latin typeface="Times New Roman" panose="02020603050405020304" pitchFamily="18" charset="0"/>
                <a:cs typeface="Times New Roman" panose="02020603050405020304" pitchFamily="18" charset="0"/>
              </a:rPr>
              <a:t>System should get features from URL and classifies its class</a:t>
            </a:r>
          </a:p>
          <a:p>
            <a:pPr algn="just"/>
            <a:r>
              <a:rPr lang="en-US" sz="1800" dirty="0">
                <a:latin typeface="Times New Roman" panose="02020603050405020304" pitchFamily="18" charset="0"/>
                <a:cs typeface="Times New Roman" panose="02020603050405020304" pitchFamily="18" charset="0"/>
              </a:rPr>
              <a:t>System has to render the predicted output to user</a:t>
            </a:r>
          </a:p>
        </p:txBody>
      </p:sp>
    </p:spTree>
    <p:extLst>
      <p:ext uri="{BB962C8B-B14F-4D97-AF65-F5344CB8AC3E}">
        <p14:creationId xmlns:p14="http://schemas.microsoft.com/office/powerpoint/2010/main" val="13418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REQUIREMENT ANALYSIS: NON-FUNCTIONAL REQUIREMENTS</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2219579"/>
            <a:ext cx="11029615" cy="1842262"/>
          </a:xfrm>
        </p:spPr>
        <p:txBody>
          <a:bodyPr>
            <a:normAutofit fontScale="92500" lnSpcReduction="20000"/>
          </a:bodyPr>
          <a:lstStyle/>
          <a:p>
            <a:pPr algn="just"/>
            <a:r>
              <a:rPr lang="en-US" sz="1800" dirty="0">
                <a:latin typeface="Times New Roman" panose="02020603050405020304" pitchFamily="18" charset="0"/>
                <a:cs typeface="Times New Roman" panose="02020603050405020304" pitchFamily="18" charset="0"/>
              </a:rPr>
              <a:t>User friendly</a:t>
            </a:r>
          </a:p>
          <a:p>
            <a:pPr algn="just"/>
            <a:r>
              <a:rPr lang="en-US" sz="1800" dirty="0">
                <a:latin typeface="Times New Roman" panose="02020603050405020304" pitchFamily="18" charset="0"/>
                <a:cs typeface="Times New Roman" panose="02020603050405020304" pitchFamily="18" charset="0"/>
              </a:rPr>
              <a:t>System should provide better accuracy</a:t>
            </a:r>
          </a:p>
          <a:p>
            <a:pPr algn="just"/>
            <a:r>
              <a:rPr lang="en-US" sz="1800" dirty="0">
                <a:latin typeface="Times New Roman" panose="02020603050405020304" pitchFamily="18" charset="0"/>
                <a:cs typeface="Times New Roman" panose="02020603050405020304" pitchFamily="18" charset="0"/>
              </a:rPr>
              <a:t>To perform with efficient response time</a:t>
            </a:r>
          </a:p>
          <a:p>
            <a:pPr algn="just"/>
            <a:r>
              <a:rPr lang="en-US" sz="1800" dirty="0">
                <a:latin typeface="Times New Roman" panose="02020603050405020304" pitchFamily="18" charset="0"/>
                <a:cs typeface="Times New Roman" panose="02020603050405020304" pitchFamily="18" charset="0"/>
              </a:rPr>
              <a:t>Availability</a:t>
            </a:r>
          </a:p>
          <a:p>
            <a:pPr algn="just"/>
            <a:r>
              <a:rPr lang="en-US" sz="1800" dirty="0">
                <a:latin typeface="Times New Roman" panose="02020603050405020304" pitchFamily="18" charset="0"/>
                <a:cs typeface="Times New Roman" panose="02020603050405020304" pitchFamily="18" charset="0"/>
              </a:rPr>
              <a:t>Scalability</a:t>
            </a:r>
          </a:p>
        </p:txBody>
      </p:sp>
    </p:spTree>
    <p:extLst>
      <p:ext uri="{BB962C8B-B14F-4D97-AF65-F5344CB8AC3E}">
        <p14:creationId xmlns:p14="http://schemas.microsoft.com/office/powerpoint/2010/main" val="293889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REQUIREMENT ANALYSIS: SOFTWARE REQUIREMENTS</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758952" y="2219579"/>
            <a:ext cx="10851855" cy="1842262"/>
          </a:xfrm>
        </p:spPr>
        <p:txBody>
          <a:bodyPr>
            <a:normAutofit/>
          </a:bodyPr>
          <a:lstStyle/>
          <a:p>
            <a:pPr algn="just"/>
            <a:r>
              <a:rPr lang="en-US" sz="1800" dirty="0">
                <a:latin typeface="Times New Roman" panose="02020603050405020304" pitchFamily="18" charset="0"/>
                <a:cs typeface="Times New Roman" panose="02020603050405020304" pitchFamily="18" charset="0"/>
              </a:rPr>
              <a:t>Coding Language 		Python3</a:t>
            </a:r>
          </a:p>
          <a:p>
            <a:pPr algn="just"/>
            <a:r>
              <a:rPr lang="en-US" sz="1800" dirty="0">
                <a:latin typeface="Times New Roman" panose="02020603050405020304" pitchFamily="18" charset="0"/>
                <a:cs typeface="Times New Roman" panose="02020603050405020304" pitchFamily="18" charset="0"/>
              </a:rPr>
              <a:t>Backend Framework 		Django</a:t>
            </a:r>
          </a:p>
          <a:p>
            <a:pPr algn="just"/>
            <a:r>
              <a:rPr lang="en-US" sz="1800" dirty="0">
                <a:latin typeface="Times New Roman" panose="02020603050405020304" pitchFamily="18" charset="0"/>
                <a:cs typeface="Times New Roman" panose="02020603050405020304" pitchFamily="18" charset="0"/>
              </a:rPr>
              <a:t>Frontend Technology 	React JS</a:t>
            </a:r>
          </a:p>
        </p:txBody>
      </p:sp>
    </p:spTree>
    <p:extLst>
      <p:ext uri="{BB962C8B-B14F-4D97-AF65-F5344CB8AC3E}">
        <p14:creationId xmlns:p14="http://schemas.microsoft.com/office/powerpoint/2010/main" val="208799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REQUIREMENT ANALYSIS: HARDWARE REQUIREMENTS</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2219578"/>
            <a:ext cx="11029615" cy="2747547"/>
          </a:xfrm>
        </p:spPr>
        <p:txBody>
          <a:bodyPr>
            <a:normAutofit/>
          </a:bodyPr>
          <a:lstStyle/>
          <a:p>
            <a:pPr algn="just"/>
            <a:r>
              <a:rPr lang="en-US" sz="1800" dirty="0">
                <a:latin typeface="Times New Roman" panose="02020603050405020304" pitchFamily="18" charset="0"/>
                <a:cs typeface="Times New Roman" panose="02020603050405020304" pitchFamily="18" charset="0"/>
              </a:rPr>
              <a:t>Server Side Requirements</a:t>
            </a:r>
          </a:p>
          <a:p>
            <a:pPr lvl="1" algn="just"/>
            <a:r>
              <a:rPr lang="en-US" sz="1800" dirty="0">
                <a:latin typeface="Times New Roman" panose="02020603050405020304" pitchFamily="18" charset="0"/>
                <a:cs typeface="Times New Roman" panose="02020603050405020304" pitchFamily="18" charset="0"/>
              </a:rPr>
              <a:t>Processor Support 	i3 onwards</a:t>
            </a:r>
          </a:p>
          <a:p>
            <a:pPr lvl="1" algn="just"/>
            <a:r>
              <a:rPr lang="en-US" sz="1800" dirty="0">
                <a:latin typeface="Times New Roman" panose="02020603050405020304" pitchFamily="18" charset="0"/>
                <a:cs typeface="Times New Roman" panose="02020603050405020304" pitchFamily="18" charset="0"/>
              </a:rPr>
              <a:t>RAM 				4GB</a:t>
            </a:r>
          </a:p>
          <a:p>
            <a:pPr algn="just"/>
            <a:r>
              <a:rPr lang="en-US" sz="1800" dirty="0">
                <a:latin typeface="Times New Roman" panose="02020603050405020304" pitchFamily="18" charset="0"/>
                <a:cs typeface="Times New Roman" panose="02020603050405020304" pitchFamily="18" charset="0"/>
              </a:rPr>
              <a:t>Client Side Requirements</a:t>
            </a:r>
          </a:p>
          <a:p>
            <a:pPr lvl="1" algn="just"/>
            <a:r>
              <a:rPr lang="en-US" sz="1800" dirty="0">
                <a:latin typeface="Times New Roman" panose="02020603050405020304" pitchFamily="18" charset="0"/>
                <a:cs typeface="Times New Roman" panose="02020603050405020304" pitchFamily="18" charset="0"/>
              </a:rPr>
              <a:t>Any device that connected to active internet and has browser/terminal</a:t>
            </a:r>
          </a:p>
        </p:txBody>
      </p:sp>
    </p:spTree>
    <p:extLst>
      <p:ext uri="{BB962C8B-B14F-4D97-AF65-F5344CB8AC3E}">
        <p14:creationId xmlns:p14="http://schemas.microsoft.com/office/powerpoint/2010/main" val="89504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SYSTEM ARCHITECTURE</a:t>
            </a:r>
          </a:p>
        </p:txBody>
      </p:sp>
      <p:pic>
        <p:nvPicPr>
          <p:cNvPr id="6" name="Picture 5">
            <a:extLst>
              <a:ext uri="{FF2B5EF4-FFF2-40B4-BE49-F238E27FC236}">
                <a16:creationId xmlns:a16="http://schemas.microsoft.com/office/drawing/2014/main" id="{BD93B449-DCA8-0827-1FE5-A394FBF6BEC2}"/>
              </a:ext>
            </a:extLst>
          </p:cNvPr>
          <p:cNvPicPr>
            <a:picLocks noChangeAspect="1"/>
          </p:cNvPicPr>
          <p:nvPr/>
        </p:nvPicPr>
        <p:blipFill>
          <a:blip r:embed="rId2"/>
          <a:stretch>
            <a:fillRect/>
          </a:stretch>
        </p:blipFill>
        <p:spPr>
          <a:xfrm>
            <a:off x="2552700" y="1890876"/>
            <a:ext cx="7086600" cy="4318000"/>
          </a:xfrm>
          <a:prstGeom prst="rect">
            <a:avLst/>
          </a:prstGeom>
        </p:spPr>
      </p:pic>
    </p:spTree>
    <p:extLst>
      <p:ext uri="{BB962C8B-B14F-4D97-AF65-F5344CB8AC3E}">
        <p14:creationId xmlns:p14="http://schemas.microsoft.com/office/powerpoint/2010/main" val="370997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3" y="1990978"/>
            <a:ext cx="6916887" cy="393626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Random Forest Algorithm :</a:t>
            </a:r>
          </a:p>
          <a:p>
            <a:pPr algn="just"/>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In Random forest n number of random records are taken from the data set having k number of records.</a:t>
            </a:r>
          </a:p>
          <a:p>
            <a:pPr algn="just"/>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Individual decision trees are constructed for each sample.</a:t>
            </a:r>
          </a:p>
          <a:p>
            <a:pPr algn="just"/>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Each decision tree will generate an output.</a:t>
            </a:r>
          </a:p>
          <a:p>
            <a:pPr algn="just"/>
            <a:r>
              <a:rPr lang="en-US" sz="2000" b="1" dirty="0">
                <a:latin typeface="Times New Roman" panose="02020603050405020304" pitchFamily="18" charset="0"/>
                <a:cs typeface="Times New Roman" panose="02020603050405020304" pitchFamily="18" charset="0"/>
              </a:rPr>
              <a:t>Step 4:</a:t>
            </a:r>
            <a:r>
              <a:rPr lang="en-US" sz="2000" dirty="0">
                <a:latin typeface="Times New Roman" panose="02020603050405020304" pitchFamily="18" charset="0"/>
                <a:cs typeface="Times New Roman" panose="02020603050405020304" pitchFamily="18" charset="0"/>
              </a:rPr>
              <a:t> Final output is considered based on Majority Voting or Averaging for Classification and regression respectively.</a:t>
            </a:r>
          </a:p>
        </p:txBody>
      </p:sp>
      <p:pic>
        <p:nvPicPr>
          <p:cNvPr id="7" name="Picture 6">
            <a:extLst>
              <a:ext uri="{FF2B5EF4-FFF2-40B4-BE49-F238E27FC236}">
                <a16:creationId xmlns:a16="http://schemas.microsoft.com/office/drawing/2014/main" id="{5FCEFC39-E71C-F848-97F6-96BC97418D2D}"/>
              </a:ext>
            </a:extLst>
          </p:cNvPr>
          <p:cNvPicPr>
            <a:picLocks noChangeAspect="1"/>
          </p:cNvPicPr>
          <p:nvPr/>
        </p:nvPicPr>
        <p:blipFill>
          <a:blip r:embed="rId2"/>
          <a:stretch>
            <a:fillRect/>
          </a:stretch>
        </p:blipFill>
        <p:spPr>
          <a:xfrm>
            <a:off x="7498080" y="2862072"/>
            <a:ext cx="4391216" cy="2819400"/>
          </a:xfrm>
          <a:prstGeom prst="rect">
            <a:avLst/>
          </a:prstGeom>
        </p:spPr>
      </p:pic>
    </p:spTree>
    <p:extLst>
      <p:ext uri="{BB962C8B-B14F-4D97-AF65-F5344CB8AC3E}">
        <p14:creationId xmlns:p14="http://schemas.microsoft.com/office/powerpoint/2010/main" val="281804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1890876"/>
            <a:ext cx="11029615" cy="4264967"/>
          </a:xfrm>
        </p:spPr>
        <p:txBody>
          <a:bodyPr>
            <a:normAutofit/>
          </a:bodyPr>
          <a:lstStyle/>
          <a:p>
            <a:pPr algn="just"/>
            <a:r>
              <a:rPr lang="en-US" sz="1800" dirty="0">
                <a:latin typeface="Times New Roman" panose="02020603050405020304" pitchFamily="18" charset="0"/>
                <a:cs typeface="Times New Roman" panose="02020603050405020304" pitchFamily="18" charset="0"/>
              </a:rPr>
              <a:t>Collecting Dataset</a:t>
            </a:r>
          </a:p>
          <a:p>
            <a:pPr marL="0" indent="0" algn="just">
              <a:buNone/>
            </a:pPr>
            <a:r>
              <a:rPr lang="en-US" sz="1800" dirty="0">
                <a:latin typeface="Times New Roman" panose="02020603050405020304" pitchFamily="18" charset="0"/>
                <a:cs typeface="Times New Roman" panose="02020603050405020304" pitchFamily="18" charset="0"/>
              </a:rPr>
              <a:t>The dataset is collected from </a:t>
            </a:r>
            <a:r>
              <a:rPr lang="en-IN" sz="1800" dirty="0">
                <a:effectLst/>
                <a:latin typeface="Times New Roman" panose="02020603050405020304" pitchFamily="18" charset="0"/>
                <a:ea typeface="Calibri" panose="020F0502020204030204" pitchFamily="34" charset="0"/>
                <a:hlinkClick r:id="rId2"/>
              </a:rPr>
              <a:t>https://research.aalto.fi/en/datasets/phishstorm-phishing-legitimate-url-dataset</a:t>
            </a:r>
            <a:r>
              <a:rPr lang="en-IN" sz="1800" dirty="0">
                <a:latin typeface="Times New Roman" panose="02020603050405020304" pitchFamily="18" charset="0"/>
                <a:ea typeface="Calibri" panose="020F0502020204030204" pitchFamily="34" charset="0"/>
              </a:rPr>
              <a:t>, which has around 90K records collected till 2014. It contains URLs and their labels, whether it is phishing or not with 12 features.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Pre-processing the Dataset</a:t>
            </a:r>
          </a:p>
          <a:p>
            <a:pPr marL="0" indent="0" algn="just">
              <a:buNone/>
            </a:pPr>
            <a:r>
              <a:rPr lang="en-US" sz="1800" dirty="0">
                <a:latin typeface="Times New Roman" panose="02020603050405020304" pitchFamily="18" charset="0"/>
                <a:cs typeface="Times New Roman" panose="02020603050405020304" pitchFamily="18" charset="0"/>
              </a:rPr>
              <a:t>Pre-processing of dataset includes excluding the pre-provided features and then checking every URL to its availability. And then new features has been generated from the URLs.</a:t>
            </a:r>
          </a:p>
          <a:p>
            <a:pPr algn="just"/>
            <a:r>
              <a:rPr lang="en-US" sz="1800" dirty="0">
                <a:latin typeface="Times New Roman" panose="02020603050405020304" pitchFamily="18" charset="0"/>
                <a:cs typeface="Times New Roman" panose="02020603050405020304" pitchFamily="18" charset="0"/>
              </a:rPr>
              <a:t>Model Training</a:t>
            </a:r>
          </a:p>
          <a:p>
            <a:pPr marL="0" indent="0" algn="just">
              <a:buNone/>
            </a:pPr>
            <a:r>
              <a:rPr lang="en-US" sz="1800" dirty="0">
                <a:latin typeface="Times New Roman" panose="02020603050405020304" pitchFamily="18" charset="0"/>
                <a:cs typeface="Times New Roman" panose="02020603050405020304" pitchFamily="18" charset="0"/>
              </a:rPr>
              <a:t>Now the pre-processed data is trained on various machine learning models and pickled the best Random Forest one.</a:t>
            </a:r>
          </a:p>
        </p:txBody>
      </p:sp>
    </p:spTree>
    <p:extLst>
      <p:ext uri="{BB962C8B-B14F-4D97-AF65-F5344CB8AC3E}">
        <p14:creationId xmlns:p14="http://schemas.microsoft.com/office/powerpoint/2010/main" val="80174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RESULT ANALYSIS</a:t>
            </a:r>
          </a:p>
        </p:txBody>
      </p:sp>
      <p:pic>
        <p:nvPicPr>
          <p:cNvPr id="7" name="Picture 6">
            <a:extLst>
              <a:ext uri="{FF2B5EF4-FFF2-40B4-BE49-F238E27FC236}">
                <a16:creationId xmlns:a16="http://schemas.microsoft.com/office/drawing/2014/main" id="{C7DDBD70-12B5-E24A-7550-D844E51FE7EB}"/>
              </a:ext>
            </a:extLst>
          </p:cNvPr>
          <p:cNvPicPr>
            <a:picLocks noChangeAspect="1"/>
          </p:cNvPicPr>
          <p:nvPr/>
        </p:nvPicPr>
        <p:blipFill>
          <a:blip r:embed="rId2"/>
          <a:stretch>
            <a:fillRect/>
          </a:stretch>
        </p:blipFill>
        <p:spPr>
          <a:xfrm>
            <a:off x="1845449" y="1890876"/>
            <a:ext cx="8501101" cy="4786168"/>
          </a:xfrm>
          <a:prstGeom prst="rect">
            <a:avLst/>
          </a:prstGeom>
        </p:spPr>
      </p:pic>
    </p:spTree>
    <p:extLst>
      <p:ext uri="{BB962C8B-B14F-4D97-AF65-F5344CB8AC3E}">
        <p14:creationId xmlns:p14="http://schemas.microsoft.com/office/powerpoint/2010/main" val="27235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RESULT ANALYSIS</a:t>
            </a:r>
          </a:p>
        </p:txBody>
      </p:sp>
      <p:pic>
        <p:nvPicPr>
          <p:cNvPr id="4" name="Picture 3">
            <a:extLst>
              <a:ext uri="{FF2B5EF4-FFF2-40B4-BE49-F238E27FC236}">
                <a16:creationId xmlns:a16="http://schemas.microsoft.com/office/drawing/2014/main" id="{373E0C47-B72A-F69C-AC61-8CBA2D8EA340}"/>
              </a:ext>
            </a:extLst>
          </p:cNvPr>
          <p:cNvPicPr>
            <a:picLocks noChangeAspect="1"/>
          </p:cNvPicPr>
          <p:nvPr/>
        </p:nvPicPr>
        <p:blipFill>
          <a:blip r:embed="rId2"/>
          <a:stretch>
            <a:fillRect/>
          </a:stretch>
        </p:blipFill>
        <p:spPr>
          <a:xfrm>
            <a:off x="1785617" y="1890876"/>
            <a:ext cx="8620766" cy="4853541"/>
          </a:xfrm>
          <a:prstGeom prst="rect">
            <a:avLst/>
          </a:prstGeom>
        </p:spPr>
      </p:pic>
    </p:spTree>
    <p:extLst>
      <p:ext uri="{BB962C8B-B14F-4D97-AF65-F5344CB8AC3E}">
        <p14:creationId xmlns:p14="http://schemas.microsoft.com/office/powerpoint/2010/main" val="355134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RESULT ANALYSIS</a:t>
            </a:r>
          </a:p>
        </p:txBody>
      </p:sp>
      <p:pic>
        <p:nvPicPr>
          <p:cNvPr id="5" name="Picture 4">
            <a:extLst>
              <a:ext uri="{FF2B5EF4-FFF2-40B4-BE49-F238E27FC236}">
                <a16:creationId xmlns:a16="http://schemas.microsoft.com/office/drawing/2014/main" id="{AF5271A4-3EB6-FF2B-176C-FAA4F50F1BA4}"/>
              </a:ext>
            </a:extLst>
          </p:cNvPr>
          <p:cNvPicPr>
            <a:picLocks noChangeAspect="1"/>
          </p:cNvPicPr>
          <p:nvPr/>
        </p:nvPicPr>
        <p:blipFill>
          <a:blip r:embed="rId2"/>
          <a:stretch>
            <a:fillRect/>
          </a:stretch>
        </p:blipFill>
        <p:spPr>
          <a:xfrm>
            <a:off x="1260150" y="1890876"/>
            <a:ext cx="9671699" cy="4874983"/>
          </a:xfrm>
          <a:prstGeom prst="rect">
            <a:avLst/>
          </a:prstGeom>
        </p:spPr>
      </p:pic>
    </p:spTree>
    <p:extLst>
      <p:ext uri="{BB962C8B-B14F-4D97-AF65-F5344CB8AC3E}">
        <p14:creationId xmlns:p14="http://schemas.microsoft.com/office/powerpoint/2010/main" val="94847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6B8FFFE1-1AB9-F6AB-0CC3-DB37DEB8190E}"/>
              </a:ext>
            </a:extLst>
          </p:cNvPr>
          <p:cNvSpPr txBox="1"/>
          <p:nvPr/>
        </p:nvSpPr>
        <p:spPr>
          <a:xfrm>
            <a:off x="576072" y="1009397"/>
            <a:ext cx="3302699"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Table of Contents:</a:t>
            </a:r>
          </a:p>
        </p:txBody>
      </p:sp>
      <p:sp>
        <p:nvSpPr>
          <p:cNvPr id="10" name="TextBox 9">
            <a:extLst>
              <a:ext uri="{FF2B5EF4-FFF2-40B4-BE49-F238E27FC236}">
                <a16:creationId xmlns:a16="http://schemas.microsoft.com/office/drawing/2014/main" id="{0DDB8770-F2FC-7BD0-0EAD-FD3FB31B7406}"/>
              </a:ext>
            </a:extLst>
          </p:cNvPr>
          <p:cNvSpPr txBox="1"/>
          <p:nvPr/>
        </p:nvSpPr>
        <p:spPr>
          <a:xfrm>
            <a:off x="575086" y="1934935"/>
            <a:ext cx="5327904"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Requirement Analysis</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Functional Requirements</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Non-Functional Requirements</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Software Requirements</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Hardware Requirements</a:t>
            </a:r>
          </a:p>
        </p:txBody>
      </p:sp>
      <p:sp>
        <p:nvSpPr>
          <p:cNvPr id="11" name="TextBox 10">
            <a:extLst>
              <a:ext uri="{FF2B5EF4-FFF2-40B4-BE49-F238E27FC236}">
                <a16:creationId xmlns:a16="http://schemas.microsoft.com/office/drawing/2014/main" id="{D1B66E20-99AC-CFD3-62FC-BADC7324CDC1}"/>
              </a:ext>
            </a:extLst>
          </p:cNvPr>
          <p:cNvSpPr txBox="1"/>
          <p:nvPr/>
        </p:nvSpPr>
        <p:spPr>
          <a:xfrm>
            <a:off x="6093490" y="1934935"/>
            <a:ext cx="5327904"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 Architecture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Implementation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 Analysis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Attainment Objective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scope of Project</a:t>
            </a:r>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ATTAINMENT OF OBJECTIVE</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2219579"/>
            <a:ext cx="11029615" cy="2187830"/>
          </a:xfrm>
        </p:spPr>
        <p:txBody>
          <a:bodyPr>
            <a:normAutofit/>
          </a:bodyPr>
          <a:lstStyle/>
          <a:p>
            <a:pPr algn="just"/>
            <a:r>
              <a:rPr lang="en-US" sz="1800" dirty="0">
                <a:latin typeface="Times New Roman" panose="02020603050405020304" pitchFamily="18" charset="0"/>
                <a:cs typeface="Times New Roman" panose="02020603050405020304" pitchFamily="18" charset="0"/>
              </a:rPr>
              <a:t>The main objective of developing easy to use interface to access the machine learning estimator is developed.</a:t>
            </a:r>
          </a:p>
          <a:p>
            <a:pPr algn="just"/>
            <a:r>
              <a:rPr lang="en-US" sz="1800" dirty="0">
                <a:latin typeface="Times New Roman" panose="02020603050405020304" pitchFamily="18" charset="0"/>
                <a:cs typeface="Times New Roman" panose="02020603050405020304" pitchFamily="18" charset="0"/>
              </a:rPr>
              <a:t>It could be accessed through any Terminal or any Programming language that has ability to support API and had active internet connection.</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36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FUTURE SCOPE OF PROJECT</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2219579"/>
            <a:ext cx="11029615" cy="1842262"/>
          </a:xfrm>
        </p:spPr>
        <p:txBody>
          <a:bodyPr>
            <a:normAutofit/>
          </a:bodyPr>
          <a:lstStyle/>
          <a:p>
            <a:pPr algn="just"/>
            <a:r>
              <a:rPr lang="en-US" sz="1800" dirty="0">
                <a:latin typeface="Times New Roman" panose="02020603050405020304" pitchFamily="18" charset="0"/>
                <a:cs typeface="Times New Roman" panose="02020603050405020304" pitchFamily="18" charset="0"/>
              </a:rPr>
              <a:t>This project can be scaled in future by implementing advanced Artificial Intelligence concepts like Natural Language Processing.</a:t>
            </a:r>
          </a:p>
          <a:p>
            <a:pPr algn="just"/>
            <a:r>
              <a:rPr lang="en-US" sz="1800" dirty="0">
                <a:latin typeface="Times New Roman" panose="02020603050405020304" pitchFamily="18" charset="0"/>
                <a:cs typeface="Times New Roman" panose="02020603050405020304" pitchFamily="18" charset="0"/>
              </a:rPr>
              <a:t>And we could also consider the content of the webpage instead of taking only URL structure and its features.</a:t>
            </a:r>
          </a:p>
        </p:txBody>
      </p:sp>
    </p:spTree>
    <p:extLst>
      <p:ext uri="{BB962C8B-B14F-4D97-AF65-F5344CB8AC3E}">
        <p14:creationId xmlns:p14="http://schemas.microsoft.com/office/powerpoint/2010/main" val="101591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10C720-9B7A-AFC9-E35E-B9BC7529660A}"/>
              </a:ext>
            </a:extLst>
          </p:cNvPr>
          <p:cNvSpPr>
            <a:spLocks noGrp="1"/>
          </p:cNvSpPr>
          <p:nvPr>
            <p:ph type="title"/>
          </p:nvPr>
        </p:nvSpPr>
        <p:spPr>
          <a:xfrm>
            <a:off x="581192" y="2934834"/>
            <a:ext cx="11029616" cy="988332"/>
          </a:xfrm>
        </p:spPr>
        <p:txBody>
          <a:bodyPr/>
          <a:lstStyle/>
          <a:p>
            <a:pPr algn="ctr"/>
            <a:r>
              <a:rPr lang="en-IN" dirty="0"/>
              <a:t>THANK YOU</a:t>
            </a:r>
          </a:p>
        </p:txBody>
      </p:sp>
    </p:spTree>
    <p:extLst>
      <p:ext uri="{BB962C8B-B14F-4D97-AF65-F5344CB8AC3E}">
        <p14:creationId xmlns:p14="http://schemas.microsoft.com/office/powerpoint/2010/main" val="302272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ECB9-804E-A86D-FE5D-2651099690B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7314468-2E07-1206-E70E-DFA405924D2B}"/>
              </a:ext>
            </a:extLst>
          </p:cNvPr>
          <p:cNvSpPr>
            <a:spLocks noGrp="1"/>
          </p:cNvSpPr>
          <p:nvPr>
            <p:ph idx="1"/>
          </p:nvPr>
        </p:nvSpPr>
        <p:spPr>
          <a:xfrm>
            <a:off x="581192" y="2112264"/>
            <a:ext cx="11029615" cy="404358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exponential growth of digital world providing great opportunities for both positive advancements and malicious activities. While the internet facilitates seamless communication, collaboration, and innovation, it has also become a breeding ground for cyber threats, with phishing attacks being a prominent concern. Phishing, a deceptive practice where attackers masquerade as trustworthy entities to trick individuals into revealing sensitive information, poses a significant risk to online security.</a:t>
            </a:r>
          </a:p>
          <a:p>
            <a:pPr marL="0" indent="0" algn="just">
              <a:buNone/>
            </a:pPr>
            <a:r>
              <a:rPr lang="en-US" sz="1800" dirty="0">
                <a:latin typeface="Times New Roman" panose="02020603050405020304" pitchFamily="18" charset="0"/>
                <a:cs typeface="Times New Roman" panose="02020603050405020304" pitchFamily="18" charset="0"/>
              </a:rPr>
              <a:t>In response to the ever-evolving landscape of cyber threats, this project introduces a cutting-edge approach to identify phishing attack URLs using machine learning. Leveraging the power of machine learning, the proposing Phishing URL Classification System aims to dynamically adapt to the latest tactics employed by malicious actors. By extracting and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a diverse range of features from URLs, including lexical, structural, and content-based attributes, the system enhances its ability to distinguish between legitimate and phishing URLs. I am working to train the Machine Learning model over 10,000 distinct URLs to make the system more accurate.</a:t>
            </a:r>
          </a:p>
        </p:txBody>
      </p:sp>
    </p:spTree>
    <p:extLst>
      <p:ext uri="{BB962C8B-B14F-4D97-AF65-F5344CB8AC3E}">
        <p14:creationId xmlns:p14="http://schemas.microsoft.com/office/powerpoint/2010/main" val="403600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ECB9-804E-A86D-FE5D-2651099690B2}"/>
              </a:ext>
            </a:extLst>
          </p:cNvPr>
          <p:cNvSpPr>
            <a:spLocks noGrp="1"/>
          </p:cNvSpPr>
          <p:nvPr>
            <p:ph type="title"/>
          </p:nvPr>
        </p:nvSpPr>
        <p:spPr/>
        <p:txBody>
          <a:bodyPr/>
          <a:lstStyle/>
          <a:p>
            <a:r>
              <a:rPr lang="en-IN" dirty="0"/>
              <a:t>LITERATURE SURVEY</a:t>
            </a:r>
          </a:p>
        </p:txBody>
      </p:sp>
      <p:graphicFrame>
        <p:nvGraphicFramePr>
          <p:cNvPr id="6" name="Table 5">
            <a:extLst>
              <a:ext uri="{FF2B5EF4-FFF2-40B4-BE49-F238E27FC236}">
                <a16:creationId xmlns:a16="http://schemas.microsoft.com/office/drawing/2014/main" id="{C0C3F6DA-A1AB-B436-B0B3-20024E0465DE}"/>
              </a:ext>
            </a:extLst>
          </p:cNvPr>
          <p:cNvGraphicFramePr>
            <a:graphicFrameLocks noGrp="1"/>
          </p:cNvGraphicFramePr>
          <p:nvPr>
            <p:extLst>
              <p:ext uri="{D42A27DB-BD31-4B8C-83A1-F6EECF244321}">
                <p14:modId xmlns:p14="http://schemas.microsoft.com/office/powerpoint/2010/main" val="2116786885"/>
              </p:ext>
            </p:extLst>
          </p:nvPr>
        </p:nvGraphicFramePr>
        <p:xfrm>
          <a:off x="633495" y="1890876"/>
          <a:ext cx="10925010" cy="4427628"/>
        </p:xfrm>
        <a:graphic>
          <a:graphicData uri="http://schemas.openxmlformats.org/drawingml/2006/table">
            <a:tbl>
              <a:tblPr firstRow="1" bandRow="1">
                <a:tableStyleId>{5C22544A-7EE6-4342-B048-85BDC9FD1C3A}</a:tableStyleId>
              </a:tblPr>
              <a:tblGrid>
                <a:gridCol w="795528">
                  <a:extLst>
                    <a:ext uri="{9D8B030D-6E8A-4147-A177-3AD203B41FA5}">
                      <a16:colId xmlns:a16="http://schemas.microsoft.com/office/drawing/2014/main" val="1877828429"/>
                    </a:ext>
                  </a:extLst>
                </a:gridCol>
                <a:gridCol w="2258570">
                  <a:extLst>
                    <a:ext uri="{9D8B030D-6E8A-4147-A177-3AD203B41FA5}">
                      <a16:colId xmlns:a16="http://schemas.microsoft.com/office/drawing/2014/main" val="2897415152"/>
                    </a:ext>
                  </a:extLst>
                </a:gridCol>
                <a:gridCol w="2075688">
                  <a:extLst>
                    <a:ext uri="{9D8B030D-6E8A-4147-A177-3AD203B41FA5}">
                      <a16:colId xmlns:a16="http://schemas.microsoft.com/office/drawing/2014/main" val="419811776"/>
                    </a:ext>
                  </a:extLst>
                </a:gridCol>
                <a:gridCol w="2153554">
                  <a:extLst>
                    <a:ext uri="{9D8B030D-6E8A-4147-A177-3AD203B41FA5}">
                      <a16:colId xmlns:a16="http://schemas.microsoft.com/office/drawing/2014/main" val="836801533"/>
                    </a:ext>
                  </a:extLst>
                </a:gridCol>
                <a:gridCol w="1820835">
                  <a:extLst>
                    <a:ext uri="{9D8B030D-6E8A-4147-A177-3AD203B41FA5}">
                      <a16:colId xmlns:a16="http://schemas.microsoft.com/office/drawing/2014/main" val="3175009341"/>
                    </a:ext>
                  </a:extLst>
                </a:gridCol>
                <a:gridCol w="1820835">
                  <a:extLst>
                    <a:ext uri="{9D8B030D-6E8A-4147-A177-3AD203B41FA5}">
                      <a16:colId xmlns:a16="http://schemas.microsoft.com/office/drawing/2014/main" val="3287129025"/>
                    </a:ext>
                  </a:extLst>
                </a:gridCol>
              </a:tblGrid>
              <a:tr h="404268">
                <a:tc>
                  <a:txBody>
                    <a:bodyPr/>
                    <a:lstStyle/>
                    <a:p>
                      <a:r>
                        <a:rPr lang="en-IN" dirty="0" err="1">
                          <a:latin typeface="Times New Roman" panose="02020603050405020304" pitchFamily="18" charset="0"/>
                          <a:cs typeface="Times New Roman" panose="02020603050405020304" pitchFamily="18" charset="0"/>
                        </a:rPr>
                        <a:t>S.No</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err="1">
                          <a:latin typeface="Times New Roman" panose="02020603050405020304" pitchFamily="18" charset="0"/>
                          <a:cs typeface="Times New Roman" panose="02020603050405020304" pitchFamily="18" charset="0"/>
                        </a:rPr>
                        <a:t>Authours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Paper Title</a:t>
                      </a:r>
                    </a:p>
                  </a:txBody>
                  <a:tcPr/>
                </a:tc>
                <a:tc>
                  <a:txBody>
                    <a:bodyPr/>
                    <a:lstStyle/>
                    <a:p>
                      <a:r>
                        <a:rPr lang="en-IN" dirty="0">
                          <a:latin typeface="Times New Roman" panose="02020603050405020304" pitchFamily="18" charset="0"/>
                          <a:cs typeface="Times New Roman" panose="02020603050405020304" pitchFamily="18" charset="0"/>
                        </a:rPr>
                        <a:t>Publication</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1233746254"/>
                  </a:ext>
                </a:extLst>
              </a:tr>
              <a:tr h="552688">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M. Zabihimayvan and D. Doran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Fuzzy Rough Set Feature Selection to Enhance Phishing Attack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 IEEE International Conference on Fuzzy Systems (FUZZ-IEEE), New Orleans, LA, USA, 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Fuzzy Rough Set Feature Selection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study the concluded that selection of URL features are main to classify the URLs effectively.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8153125"/>
                  </a:ext>
                </a:extLst>
              </a:tr>
              <a:tr h="552688">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pl-PL" dirty="0">
                          <a:latin typeface="Times New Roman" panose="02020603050405020304" pitchFamily="18" charset="0"/>
                          <a:cs typeface="Times New Roman" panose="02020603050405020304" pitchFamily="18" charset="0"/>
                        </a:rPr>
                        <a:t>I. Kara, M. Ok and A. Ozaday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Characteristics of Understanding URLs and Domain Names Features: The Detection of Phishing Websites with Machine Learning Methods</a:t>
                      </a:r>
                      <a:endParaRPr lang="en-IN" dirty="0">
                        <a:latin typeface="Times New Roman" panose="02020603050405020304" pitchFamily="18" charset="0"/>
                        <a:cs typeface="Times New Roman" panose="02020603050405020304" pitchFamily="18" charset="0"/>
                      </a:endParaRPr>
                    </a:p>
                  </a:txBody>
                  <a:tcPr/>
                </a:tc>
                <a:tc>
                  <a:txBody>
                    <a:bodyPr/>
                    <a:lstStyle/>
                    <a:p>
                      <a:r>
                        <a:rPr lang="nl-NL" dirty="0">
                          <a:latin typeface="Times New Roman" panose="02020603050405020304" pitchFamily="18" charset="0"/>
                          <a:cs typeface="Times New Roman" panose="02020603050405020304" pitchFamily="18" charset="0"/>
                        </a:rPr>
                        <a:t>IEEE Access, vol. 10, pp. 124420-124428,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Random Forest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study, they concluded that Random Forest algorithm is providing effective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4812821"/>
                  </a:ext>
                </a:extLst>
              </a:tr>
            </a:tbl>
          </a:graphicData>
        </a:graphic>
      </p:graphicFrame>
    </p:spTree>
    <p:extLst>
      <p:ext uri="{BB962C8B-B14F-4D97-AF65-F5344CB8AC3E}">
        <p14:creationId xmlns:p14="http://schemas.microsoft.com/office/powerpoint/2010/main" val="312527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ECB9-804E-A86D-FE5D-2651099690B2}"/>
              </a:ext>
            </a:extLst>
          </p:cNvPr>
          <p:cNvSpPr>
            <a:spLocks noGrp="1"/>
          </p:cNvSpPr>
          <p:nvPr>
            <p:ph type="title"/>
          </p:nvPr>
        </p:nvSpPr>
        <p:spPr/>
        <p:txBody>
          <a:bodyPr/>
          <a:lstStyle/>
          <a:p>
            <a:r>
              <a:rPr lang="en-IN" dirty="0"/>
              <a:t>LITERATURE SURVEY</a:t>
            </a:r>
          </a:p>
        </p:txBody>
      </p:sp>
      <p:graphicFrame>
        <p:nvGraphicFramePr>
          <p:cNvPr id="6" name="Table 5">
            <a:extLst>
              <a:ext uri="{FF2B5EF4-FFF2-40B4-BE49-F238E27FC236}">
                <a16:creationId xmlns:a16="http://schemas.microsoft.com/office/drawing/2014/main" id="{C0C3F6DA-A1AB-B436-B0B3-20024E0465DE}"/>
              </a:ext>
            </a:extLst>
          </p:cNvPr>
          <p:cNvGraphicFramePr>
            <a:graphicFrameLocks noGrp="1"/>
          </p:cNvGraphicFramePr>
          <p:nvPr>
            <p:extLst>
              <p:ext uri="{D42A27DB-BD31-4B8C-83A1-F6EECF244321}">
                <p14:modId xmlns:p14="http://schemas.microsoft.com/office/powerpoint/2010/main" val="2769115510"/>
              </p:ext>
            </p:extLst>
          </p:nvPr>
        </p:nvGraphicFramePr>
        <p:xfrm>
          <a:off x="633495" y="1890876"/>
          <a:ext cx="10925010" cy="4701948"/>
        </p:xfrm>
        <a:graphic>
          <a:graphicData uri="http://schemas.openxmlformats.org/drawingml/2006/table">
            <a:tbl>
              <a:tblPr firstRow="1" bandRow="1">
                <a:tableStyleId>{5C22544A-7EE6-4342-B048-85BDC9FD1C3A}</a:tableStyleId>
              </a:tblPr>
              <a:tblGrid>
                <a:gridCol w="795528">
                  <a:extLst>
                    <a:ext uri="{9D8B030D-6E8A-4147-A177-3AD203B41FA5}">
                      <a16:colId xmlns:a16="http://schemas.microsoft.com/office/drawing/2014/main" val="1877828429"/>
                    </a:ext>
                  </a:extLst>
                </a:gridCol>
                <a:gridCol w="2258570">
                  <a:extLst>
                    <a:ext uri="{9D8B030D-6E8A-4147-A177-3AD203B41FA5}">
                      <a16:colId xmlns:a16="http://schemas.microsoft.com/office/drawing/2014/main" val="2897415152"/>
                    </a:ext>
                  </a:extLst>
                </a:gridCol>
                <a:gridCol w="2075688">
                  <a:extLst>
                    <a:ext uri="{9D8B030D-6E8A-4147-A177-3AD203B41FA5}">
                      <a16:colId xmlns:a16="http://schemas.microsoft.com/office/drawing/2014/main" val="419811776"/>
                    </a:ext>
                  </a:extLst>
                </a:gridCol>
                <a:gridCol w="2153554">
                  <a:extLst>
                    <a:ext uri="{9D8B030D-6E8A-4147-A177-3AD203B41FA5}">
                      <a16:colId xmlns:a16="http://schemas.microsoft.com/office/drawing/2014/main" val="836801533"/>
                    </a:ext>
                  </a:extLst>
                </a:gridCol>
                <a:gridCol w="1820835">
                  <a:extLst>
                    <a:ext uri="{9D8B030D-6E8A-4147-A177-3AD203B41FA5}">
                      <a16:colId xmlns:a16="http://schemas.microsoft.com/office/drawing/2014/main" val="3175009341"/>
                    </a:ext>
                  </a:extLst>
                </a:gridCol>
                <a:gridCol w="1820835">
                  <a:extLst>
                    <a:ext uri="{9D8B030D-6E8A-4147-A177-3AD203B41FA5}">
                      <a16:colId xmlns:a16="http://schemas.microsoft.com/office/drawing/2014/main" val="3287129025"/>
                    </a:ext>
                  </a:extLst>
                </a:gridCol>
              </a:tblGrid>
              <a:tr h="404268">
                <a:tc>
                  <a:txBody>
                    <a:bodyPr/>
                    <a:lstStyle/>
                    <a:p>
                      <a:r>
                        <a:rPr lang="en-IN" dirty="0" err="1">
                          <a:latin typeface="Times New Roman" panose="02020603050405020304" pitchFamily="18" charset="0"/>
                          <a:cs typeface="Times New Roman" panose="02020603050405020304" pitchFamily="18" charset="0"/>
                        </a:rPr>
                        <a:t>S.No</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err="1">
                          <a:latin typeface="Times New Roman" panose="02020603050405020304" pitchFamily="18" charset="0"/>
                          <a:cs typeface="Times New Roman" panose="02020603050405020304" pitchFamily="18" charset="0"/>
                        </a:rPr>
                        <a:t>Authours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Paper Title</a:t>
                      </a:r>
                    </a:p>
                  </a:txBody>
                  <a:tcPr/>
                </a:tc>
                <a:tc>
                  <a:txBody>
                    <a:bodyPr/>
                    <a:lstStyle/>
                    <a:p>
                      <a:r>
                        <a:rPr lang="en-IN" dirty="0">
                          <a:latin typeface="Times New Roman" panose="02020603050405020304" pitchFamily="18" charset="0"/>
                          <a:cs typeface="Times New Roman" panose="02020603050405020304" pitchFamily="18" charset="0"/>
                        </a:rPr>
                        <a:t>Publication</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1233746254"/>
                  </a:ext>
                </a:extLst>
              </a:tr>
              <a:tr h="552688">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 Parekh, D. Parikh, S. Kotak and S. </a:t>
                      </a:r>
                      <a:r>
                        <a:rPr lang="en-IN" dirty="0" err="1">
                          <a:latin typeface="Times New Roman" panose="02020603050405020304" pitchFamily="18" charset="0"/>
                          <a:cs typeface="Times New Roman" panose="02020603050405020304" pitchFamily="18" charset="0"/>
                        </a:rPr>
                        <a:t>Sankhe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New Method for Detection of Phishing Websites: URL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International Conference on Inventive Communication and Computational Technologies, Coimbatore, 2018</a:t>
                      </a:r>
                    </a:p>
                  </a:txBody>
                  <a:tcPr/>
                </a:tc>
                <a:tc>
                  <a:txBody>
                    <a:bodyPr/>
                    <a:lstStyle/>
                    <a:p>
                      <a:r>
                        <a:rPr lang="en-US" dirty="0">
                          <a:latin typeface="Times New Roman" panose="02020603050405020304" pitchFamily="18" charset="0"/>
                          <a:cs typeface="Times New Roman" panose="02020603050405020304" pitchFamily="18" charset="0"/>
                        </a:rPr>
                        <a:t>Random Forest Algorithm and RStudio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study, they worked on Random Forest algorithm to get accuracy around 90%.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8153125"/>
                  </a:ext>
                </a:extLst>
              </a:tr>
              <a:tr h="552688">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 M. Vilas, K. P. </a:t>
                      </a:r>
                      <a:r>
                        <a:rPr lang="en-US" dirty="0" err="1">
                          <a:latin typeface="Times New Roman" panose="02020603050405020304" pitchFamily="18" charset="0"/>
                          <a:cs typeface="Times New Roman" panose="02020603050405020304" pitchFamily="18" charset="0"/>
                        </a:rPr>
                        <a:t>Ghansham</a:t>
                      </a:r>
                      <a:r>
                        <a:rPr lang="en-US" dirty="0">
                          <a:latin typeface="Times New Roman" panose="02020603050405020304" pitchFamily="18" charset="0"/>
                          <a:cs typeface="Times New Roman" panose="02020603050405020304" pitchFamily="18" charset="0"/>
                        </a:rPr>
                        <a:t>, S. P. </a:t>
                      </a:r>
                      <a:r>
                        <a:rPr lang="en-US" dirty="0" err="1">
                          <a:latin typeface="Times New Roman" panose="02020603050405020304" pitchFamily="18" charset="0"/>
                          <a:cs typeface="Times New Roman" panose="02020603050405020304" pitchFamily="18" charset="0"/>
                        </a:rPr>
                        <a:t>Jaypralash</a:t>
                      </a:r>
                      <a:r>
                        <a:rPr lang="en-US" dirty="0">
                          <a:latin typeface="Times New Roman" panose="02020603050405020304" pitchFamily="18" charset="0"/>
                          <a:cs typeface="Times New Roman" panose="02020603050405020304" pitchFamily="18" charset="0"/>
                        </a:rPr>
                        <a:t> and P. Shila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Detection of Phishing Website Using Machine Learning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2019 4th ICEECCOT, Mysuru, India, 2019</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WEKA, Rstudio and SVM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study, they concluded that the SVM is able to identify the URLs. WEKA, Rstudio are helpful to extract features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4812821"/>
                  </a:ext>
                </a:extLst>
              </a:tr>
            </a:tbl>
          </a:graphicData>
        </a:graphic>
      </p:graphicFrame>
    </p:spTree>
    <p:extLst>
      <p:ext uri="{BB962C8B-B14F-4D97-AF65-F5344CB8AC3E}">
        <p14:creationId xmlns:p14="http://schemas.microsoft.com/office/powerpoint/2010/main" val="427308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ECB9-804E-A86D-FE5D-2651099690B2}"/>
              </a:ext>
            </a:extLst>
          </p:cNvPr>
          <p:cNvSpPr>
            <a:spLocks noGrp="1"/>
          </p:cNvSpPr>
          <p:nvPr>
            <p:ph type="title"/>
          </p:nvPr>
        </p:nvSpPr>
        <p:spPr/>
        <p:txBody>
          <a:bodyPr/>
          <a:lstStyle/>
          <a:p>
            <a:r>
              <a:rPr lang="en-IN" dirty="0"/>
              <a:t>LITERATURE SURVEY</a:t>
            </a:r>
          </a:p>
        </p:txBody>
      </p:sp>
      <p:graphicFrame>
        <p:nvGraphicFramePr>
          <p:cNvPr id="6" name="Table 5">
            <a:extLst>
              <a:ext uri="{FF2B5EF4-FFF2-40B4-BE49-F238E27FC236}">
                <a16:creationId xmlns:a16="http://schemas.microsoft.com/office/drawing/2014/main" id="{C0C3F6DA-A1AB-B436-B0B3-20024E0465DE}"/>
              </a:ext>
            </a:extLst>
          </p:cNvPr>
          <p:cNvGraphicFramePr>
            <a:graphicFrameLocks noGrp="1"/>
          </p:cNvGraphicFramePr>
          <p:nvPr>
            <p:extLst>
              <p:ext uri="{D42A27DB-BD31-4B8C-83A1-F6EECF244321}">
                <p14:modId xmlns:p14="http://schemas.microsoft.com/office/powerpoint/2010/main" val="3425774991"/>
              </p:ext>
            </p:extLst>
          </p:nvPr>
        </p:nvGraphicFramePr>
        <p:xfrm>
          <a:off x="633495" y="1890876"/>
          <a:ext cx="10925010" cy="4061868"/>
        </p:xfrm>
        <a:graphic>
          <a:graphicData uri="http://schemas.openxmlformats.org/drawingml/2006/table">
            <a:tbl>
              <a:tblPr firstRow="1" bandRow="1">
                <a:tableStyleId>{5C22544A-7EE6-4342-B048-85BDC9FD1C3A}</a:tableStyleId>
              </a:tblPr>
              <a:tblGrid>
                <a:gridCol w="795528">
                  <a:extLst>
                    <a:ext uri="{9D8B030D-6E8A-4147-A177-3AD203B41FA5}">
                      <a16:colId xmlns:a16="http://schemas.microsoft.com/office/drawing/2014/main" val="1877828429"/>
                    </a:ext>
                  </a:extLst>
                </a:gridCol>
                <a:gridCol w="2258570">
                  <a:extLst>
                    <a:ext uri="{9D8B030D-6E8A-4147-A177-3AD203B41FA5}">
                      <a16:colId xmlns:a16="http://schemas.microsoft.com/office/drawing/2014/main" val="2897415152"/>
                    </a:ext>
                  </a:extLst>
                </a:gridCol>
                <a:gridCol w="2075688">
                  <a:extLst>
                    <a:ext uri="{9D8B030D-6E8A-4147-A177-3AD203B41FA5}">
                      <a16:colId xmlns:a16="http://schemas.microsoft.com/office/drawing/2014/main" val="419811776"/>
                    </a:ext>
                  </a:extLst>
                </a:gridCol>
                <a:gridCol w="2153554">
                  <a:extLst>
                    <a:ext uri="{9D8B030D-6E8A-4147-A177-3AD203B41FA5}">
                      <a16:colId xmlns:a16="http://schemas.microsoft.com/office/drawing/2014/main" val="836801533"/>
                    </a:ext>
                  </a:extLst>
                </a:gridCol>
                <a:gridCol w="1820835">
                  <a:extLst>
                    <a:ext uri="{9D8B030D-6E8A-4147-A177-3AD203B41FA5}">
                      <a16:colId xmlns:a16="http://schemas.microsoft.com/office/drawing/2014/main" val="3175009341"/>
                    </a:ext>
                  </a:extLst>
                </a:gridCol>
                <a:gridCol w="1820835">
                  <a:extLst>
                    <a:ext uri="{9D8B030D-6E8A-4147-A177-3AD203B41FA5}">
                      <a16:colId xmlns:a16="http://schemas.microsoft.com/office/drawing/2014/main" val="3287129025"/>
                    </a:ext>
                  </a:extLst>
                </a:gridCol>
              </a:tblGrid>
              <a:tr h="404268">
                <a:tc>
                  <a:txBody>
                    <a:bodyPr/>
                    <a:lstStyle/>
                    <a:p>
                      <a:r>
                        <a:rPr lang="en-IN" dirty="0" err="1">
                          <a:latin typeface="Times New Roman" panose="02020603050405020304" pitchFamily="18" charset="0"/>
                          <a:cs typeface="Times New Roman" panose="02020603050405020304" pitchFamily="18" charset="0"/>
                        </a:rPr>
                        <a:t>S.No</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err="1">
                          <a:latin typeface="Times New Roman" panose="02020603050405020304" pitchFamily="18" charset="0"/>
                          <a:cs typeface="Times New Roman" panose="02020603050405020304" pitchFamily="18" charset="0"/>
                        </a:rPr>
                        <a:t>Authours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Paper Title</a:t>
                      </a:r>
                    </a:p>
                  </a:txBody>
                  <a:tcPr/>
                </a:tc>
                <a:tc>
                  <a:txBody>
                    <a:bodyPr/>
                    <a:lstStyle/>
                    <a:p>
                      <a:r>
                        <a:rPr lang="en-IN" dirty="0">
                          <a:latin typeface="Times New Roman" panose="02020603050405020304" pitchFamily="18" charset="0"/>
                          <a:cs typeface="Times New Roman" panose="02020603050405020304" pitchFamily="18" charset="0"/>
                        </a:rPr>
                        <a:t>Publication</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1233746254"/>
                  </a:ext>
                </a:extLst>
              </a:tr>
              <a:tr h="552688">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 F. Abedin, R. </a:t>
                      </a:r>
                      <a:r>
                        <a:rPr lang="en-IN" dirty="0" err="1">
                          <a:latin typeface="Times New Roman" panose="02020603050405020304" pitchFamily="18" charset="0"/>
                          <a:cs typeface="Times New Roman" panose="02020603050405020304" pitchFamily="18" charset="0"/>
                        </a:rPr>
                        <a:t>Bawm</a:t>
                      </a:r>
                      <a:r>
                        <a:rPr lang="en-IN" dirty="0">
                          <a:latin typeface="Times New Roman" panose="02020603050405020304" pitchFamily="18" charset="0"/>
                          <a:cs typeface="Times New Roman" panose="02020603050405020304" pitchFamily="18" charset="0"/>
                        </a:rPr>
                        <a:t>, T. Sarwar, M. Saifuddin, M. A. Rahman and S. Hossain</a:t>
                      </a:r>
                    </a:p>
                  </a:txBody>
                  <a:tcPr/>
                </a:tc>
                <a:tc>
                  <a:txBody>
                    <a:bodyPr/>
                    <a:lstStyle/>
                    <a:p>
                      <a:r>
                        <a:rPr lang="en-US" dirty="0">
                          <a:latin typeface="Times New Roman" panose="02020603050405020304" pitchFamily="18" charset="0"/>
                          <a:cs typeface="Times New Roman" panose="02020603050405020304" pitchFamily="18" charset="0"/>
                        </a:rPr>
                        <a:t>Phishing Attack Detection using Machine Learning Classification Techniques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 3rd International Conference on Intelligent Sustainable Systems (ICISS), </a:t>
                      </a:r>
                      <a:r>
                        <a:rPr lang="en-US" dirty="0" err="1">
                          <a:latin typeface="Times New Roman" panose="02020603050405020304" pitchFamily="18" charset="0"/>
                          <a:cs typeface="Times New Roman" panose="02020603050405020304" pitchFamily="18" charset="0"/>
                        </a:rPr>
                        <a:t>Thoothukudi</a:t>
                      </a:r>
                      <a:r>
                        <a:rPr lang="en-US" dirty="0">
                          <a:latin typeface="Times New Roman" panose="02020603050405020304" pitchFamily="18" charset="0"/>
                          <a:cs typeface="Times New Roman" panose="02020603050405020304" pitchFamily="18" charset="0"/>
                        </a:rPr>
                        <a:t>, India, 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KNN, Logistic Regression and Random Forest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paper, the performance of three widely used machine</a:t>
                      </a:r>
                    </a:p>
                    <a:p>
                      <a:r>
                        <a:rPr lang="en-US" dirty="0">
                          <a:latin typeface="Times New Roman" panose="02020603050405020304" pitchFamily="18" charset="0"/>
                          <a:cs typeface="Times New Roman" panose="02020603050405020304" pitchFamily="18" charset="0"/>
                        </a:rPr>
                        <a:t>learning classifiers are compared. Among these three</a:t>
                      </a:r>
                    </a:p>
                    <a:p>
                      <a:r>
                        <a:rPr lang="en-US" dirty="0">
                          <a:latin typeface="Times New Roman" panose="02020603050405020304" pitchFamily="18" charset="0"/>
                          <a:cs typeface="Times New Roman" panose="02020603050405020304" pitchFamily="18" charset="0"/>
                        </a:rPr>
                        <a:t>classifiers, random forest performance is the highest.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8153125"/>
                  </a:ext>
                </a:extLst>
              </a:tr>
            </a:tbl>
          </a:graphicData>
        </a:graphic>
      </p:graphicFrame>
    </p:spTree>
    <p:extLst>
      <p:ext uri="{BB962C8B-B14F-4D97-AF65-F5344CB8AC3E}">
        <p14:creationId xmlns:p14="http://schemas.microsoft.com/office/powerpoint/2010/main" val="207856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3" y="2203704"/>
            <a:ext cx="11029615" cy="217144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Phishing attacks via URLs continue to pose a significant threat to cybersecurity. Existing methods for detecting phishing URLs are often insufficient due to the dynamic nature of these attacks and the large volume of websites to monitor. Manual inspection and rule-based approaches are labor-intensive and prone to errors. Therefore, there is a critical need for automated and accurate techniques to detect phishing URLs efficiently. This study aims to address this challenge by developing machine learning-based approaches for robust phishing URL classification, mitigating the risks associated with online fraud and data breaches.</a:t>
            </a:r>
          </a:p>
        </p:txBody>
      </p:sp>
    </p:spTree>
    <p:extLst>
      <p:ext uri="{BB962C8B-B14F-4D97-AF65-F5344CB8AC3E}">
        <p14:creationId xmlns:p14="http://schemas.microsoft.com/office/powerpoint/2010/main" val="87773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3" y="2203704"/>
            <a:ext cx="11029615" cy="217144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proposed system aims to create a machine learning (ML) solution for identifying phishing URLs. With a dataset comprising 10,000 records, the ML model will undergo comprehensive training to effectively differentiate between legitimate and malicious URLs. Once deployed across diverse digital platforms, the system will continuously analyze URLs in real-time, promptly alerting users to potential phishing risks. To maximize accessibility, the ML-based detection system will be packaged into an API, facilitating effortless integration into existing software frameworks and bolstering overall cybersecurity defenses.</a:t>
            </a:r>
          </a:p>
        </p:txBody>
      </p:sp>
    </p:spTree>
    <p:extLst>
      <p:ext uri="{BB962C8B-B14F-4D97-AF65-F5344CB8AC3E}">
        <p14:creationId xmlns:p14="http://schemas.microsoft.com/office/powerpoint/2010/main" val="29641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A5-4497-7A28-5975-A4081727209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FFD74B4-420E-FC0B-AF88-67E06CD0FFCD}"/>
              </a:ext>
            </a:extLst>
          </p:cNvPr>
          <p:cNvSpPr>
            <a:spLocks noGrp="1"/>
          </p:cNvSpPr>
          <p:nvPr>
            <p:ph idx="1"/>
          </p:nvPr>
        </p:nvSpPr>
        <p:spPr>
          <a:xfrm>
            <a:off x="581192" y="2219579"/>
            <a:ext cx="11029615" cy="1842262"/>
          </a:xfrm>
        </p:spPr>
        <p:txBody>
          <a:bodyPr>
            <a:normAutofit/>
          </a:bodyPr>
          <a:lstStyle/>
          <a:p>
            <a:pPr algn="just"/>
            <a:r>
              <a:rPr lang="en-US" sz="1800" dirty="0">
                <a:latin typeface="Times New Roman" panose="02020603050405020304" pitchFamily="18" charset="0"/>
                <a:cs typeface="Times New Roman" panose="02020603050405020304" pitchFamily="18" charset="0"/>
              </a:rPr>
              <a:t>Develop a robust machine learning model capable of accurately detecting phishing URLs.</a:t>
            </a:r>
          </a:p>
          <a:p>
            <a:pPr algn="just"/>
            <a:r>
              <a:rPr lang="en-US" sz="1800" dirty="0">
                <a:latin typeface="Times New Roman" panose="02020603050405020304" pitchFamily="18" charset="0"/>
                <a:cs typeface="Times New Roman" panose="02020603050405020304" pitchFamily="18" charset="0"/>
              </a:rPr>
              <a:t>Train the model using a diverse dataset to ensure comprehensive coverage of phishing patterns.</a:t>
            </a:r>
          </a:p>
          <a:p>
            <a:pPr algn="just"/>
            <a:r>
              <a:rPr lang="en-US" sz="1800" dirty="0">
                <a:latin typeface="Times New Roman" panose="02020603050405020304" pitchFamily="18" charset="0"/>
                <a:cs typeface="Times New Roman" panose="02020603050405020304" pitchFamily="18" charset="0"/>
              </a:rPr>
              <a:t>Design and deploy an API for seamless integration of the phishing detection system into various digital platforms.</a:t>
            </a:r>
          </a:p>
        </p:txBody>
      </p:sp>
    </p:spTree>
    <p:extLst>
      <p:ext uri="{BB962C8B-B14F-4D97-AF65-F5344CB8AC3E}">
        <p14:creationId xmlns:p14="http://schemas.microsoft.com/office/powerpoint/2010/main" val="35399258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{7B9C7EBD-D1D5-415B-98A7-3881B6BEBA5C}tf33552983_win32</Template>
  <TotalTime>362</TotalTime>
  <Words>1242</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Calisto MT</vt:lpstr>
      <vt:lpstr>Franklin Gothic Book</vt:lpstr>
      <vt:lpstr>Franklin Gothic Demi</vt:lpstr>
      <vt:lpstr>Times New Roman</vt:lpstr>
      <vt:lpstr>Wingdings 2</vt:lpstr>
      <vt:lpstr>DividendVTI</vt:lpstr>
      <vt:lpstr>PowerPoint Presentation</vt:lpstr>
      <vt:lpstr>PowerPoint Presentation</vt:lpstr>
      <vt:lpstr>ABSTRACT</vt:lpstr>
      <vt:lpstr>LITERATURE SURVEY</vt:lpstr>
      <vt:lpstr>LITERATURE SURVEY</vt:lpstr>
      <vt:lpstr>LITERATURE SURVEY</vt:lpstr>
      <vt:lpstr>PROBLEM STATEMENT</vt:lpstr>
      <vt:lpstr>PROPOSED SYSTEM</vt:lpstr>
      <vt:lpstr>OBJECTIVE</vt:lpstr>
      <vt:lpstr>REQUIREMENT ANALYSIS: FUNCTIONAL REQUIREMENTS</vt:lpstr>
      <vt:lpstr>REQUIREMENT ANALYSIS: NON-FUNCTIONAL REQUIREMENTS</vt:lpstr>
      <vt:lpstr>REQUIREMENT ANALYSIS: SOFTWARE REQUIREMENTS</vt:lpstr>
      <vt:lpstr>REQUIREMENT ANALYSIS: HARDWARE REQUIREMENTS</vt:lpstr>
      <vt:lpstr>SYSTEM ARCHITECTURE</vt:lpstr>
      <vt:lpstr>METHODOLOGY</vt:lpstr>
      <vt:lpstr>IMPLEMENTATION</vt:lpstr>
      <vt:lpstr>RESULT ANALYSIS</vt:lpstr>
      <vt:lpstr>RESULT ANALYSIS</vt:lpstr>
      <vt:lpstr>RESULT ANALYSIS</vt:lpstr>
      <vt:lpstr>ATTAINMENT OF OBJECTIVE</vt:lpstr>
      <vt:lpstr>FUTURE SCOPE OF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SUBHAN SAHEB SHAIK</dc:creator>
  <cp:lastModifiedBy>SUBHAN SAHEB SHAIK</cp:lastModifiedBy>
  <cp:revision>114</cp:revision>
  <dcterms:created xsi:type="dcterms:W3CDTF">2024-03-24T12:49:03Z</dcterms:created>
  <dcterms:modified xsi:type="dcterms:W3CDTF">2024-04-19T08:30:19Z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