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616" autoAdjust="0"/>
  </p:normalViewPr>
  <p:slideViewPr>
    <p:cSldViewPr snapToGrid="0">
      <p:cViewPr>
        <p:scale>
          <a:sx n="66" d="100"/>
          <a:sy n="66" d="100"/>
        </p:scale>
        <p:origin x="128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9C14-3008-8C9B-266E-30B748304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73D12-A5C2-4DDB-D391-9D31B88A5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B7E48-6BFD-4C27-7817-19C07D70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9569-C960-432B-8FBD-C9EE8B77E7DC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D0D1D-A8BB-A2C8-C16D-0FDC75933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FB2E3-BCA7-C1AA-5879-76A87897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130F-F43A-4DAC-9FC3-D0C3452E8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34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67508-686B-9F56-2E59-495EBFFD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79387-4C06-EC25-A052-4C6B6786B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995C0-9846-ACCD-E0CB-B5F28A643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9569-C960-432B-8FBD-C9EE8B77E7DC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E8C53-8B5D-7AA3-DFC4-3611840F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1C1FD-7925-B728-6CEA-522E2784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130F-F43A-4DAC-9FC3-D0C3452E8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6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1E494-CD55-3F2A-756A-3D7B386C1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36917-6EA9-31DA-74F3-8FBD6DB65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5025-2138-4924-D4D2-208BFCB0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9569-C960-432B-8FBD-C9EE8B77E7DC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1CC6C-7EEF-8DF9-7B17-9D270960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EB4C3-C8EB-5B37-EBB3-23D54BA5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130F-F43A-4DAC-9FC3-D0C3452E8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23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B62D-8F86-8171-C10C-E781A9C86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409B2-7D24-76E5-6794-605A1525C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9FA12-5578-6F64-6612-4FB3E364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9569-C960-432B-8FBD-C9EE8B77E7DC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1FCEA-AAC2-0B68-9BE0-1525C5FB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51599-8D80-3054-7A4E-90A357F0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130F-F43A-4DAC-9FC3-D0C3452E8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65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8270-FD33-F0BA-C0C1-9214964D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1C3A5-52F0-67FA-D281-A1A6F654A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B7C81-FD17-ACF5-8903-4FD299D1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9569-C960-432B-8FBD-C9EE8B77E7DC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DAF7-DC89-0141-DF9C-98C4C59DD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642AA-EB21-3D4E-82B1-D9C5C17A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130F-F43A-4DAC-9FC3-D0C3452E8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6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72ED-3466-6D8D-753D-AEB1AD23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AB173-DE2B-2BE0-2363-2EDA21EC8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969D2-42E4-2F72-4763-6C10BC1B8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0215-E478-7D71-75B0-AABBDC14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9569-C960-432B-8FBD-C9EE8B77E7DC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EF62B-7764-1E7D-5104-789C68F74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FF64C-C983-CA8A-33AA-4CA7AEBA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130F-F43A-4DAC-9FC3-D0C3452E8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57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8411-C05B-F9D3-EBC1-940529FC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75108-BBF6-AD18-4190-829ED57D9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4B49F-9D2D-169E-E10C-AB6E3794B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5E6B3-A9BE-2643-5547-7EF4C83FA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171F2-44DB-E9AE-FF64-17EB63DEB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B772B1-7D58-9720-A544-39A75A9A0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9569-C960-432B-8FBD-C9EE8B77E7DC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BCBA11-A385-4241-4306-2C64ED24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C2BF58-450D-552A-7653-705F6909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130F-F43A-4DAC-9FC3-D0C3452E8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1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CEF46-8A25-3121-7F8B-DBEEAAA6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B36690-850D-6EFE-4F62-77D18636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9569-C960-432B-8FBD-C9EE8B77E7DC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91AF1-C2EC-5937-309A-B06D8938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83F7C-ED77-ED3A-2D16-77338882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130F-F43A-4DAC-9FC3-D0C3452E8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07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87236-F56F-3E11-236D-CDE9B626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9569-C960-432B-8FBD-C9EE8B77E7DC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D25910-429F-453D-2BDA-D6AE9CDE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BC46A-09C9-99EB-DB11-AA9DEB04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130F-F43A-4DAC-9FC3-D0C3452E8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55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7126E-5D2B-1E35-72CE-58AA8C65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AA412-5768-9EEA-C219-54FE1FF33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ABBC1-7CCA-754B-5780-07BD42D0C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FADE0-D14D-CA0F-7E95-E94F9ABB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9569-C960-432B-8FBD-C9EE8B77E7DC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D805C-9AE8-660B-E0DA-969044F9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69282-E906-41E5-8D9E-2E4DBFFF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130F-F43A-4DAC-9FC3-D0C3452E8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13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042A-4050-57CD-06D0-52B359EA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04AF0-50E4-B072-8185-85372A8C4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BF300-13B6-9A89-18E5-4684067CA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6799A-C0E4-84F7-A25D-71A13D86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9569-C960-432B-8FBD-C9EE8B77E7DC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91126-FE3B-8FE5-DD84-25E66D53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733EC-CC80-995F-6FD0-6B0E5124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130F-F43A-4DAC-9FC3-D0C3452E8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10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826226-BAF6-EEF2-D5D4-3E75D218A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15060-D94F-A47B-68E3-CE9E72177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11120-8A2E-8D49-E0B0-BBF42D9DC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E9569-C960-432B-8FBD-C9EE8B77E7DC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76616-0BFF-8C84-D1E5-1BE3B1711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CB637-546E-CC5B-2EB6-F4E38BE65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9130F-F43A-4DAC-9FC3-D0C3452E8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35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66FE-7E9E-6D06-2BB5-B466FB1A6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ED293-D33A-B8AF-5639-7AEA7C5ABC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5F4535-7399-3584-8C6C-2DF51F6C2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440333"/>
              </p:ext>
            </p:extLst>
          </p:nvPr>
        </p:nvGraphicFramePr>
        <p:xfrm>
          <a:off x="0" y="0"/>
          <a:ext cx="12192000" cy="7737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4135">
                  <a:extLst>
                    <a:ext uri="{9D8B030D-6E8A-4147-A177-3AD203B41FA5}">
                      <a16:colId xmlns:a16="http://schemas.microsoft.com/office/drawing/2014/main" val="920683828"/>
                    </a:ext>
                  </a:extLst>
                </a:gridCol>
                <a:gridCol w="6067865">
                  <a:extLst>
                    <a:ext uri="{9D8B030D-6E8A-4147-A177-3AD203B41FA5}">
                      <a16:colId xmlns:a16="http://schemas.microsoft.com/office/drawing/2014/main" val="453676644"/>
                    </a:ext>
                  </a:extLst>
                </a:gridCol>
              </a:tblGrid>
              <a:tr h="407825">
                <a:tc>
                  <a:txBody>
                    <a:bodyPr/>
                    <a:lstStyle/>
                    <a:p>
                      <a:r>
                        <a:rPr lang="en-US" dirty="0"/>
                        <a:t>Start up 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blinkit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335175"/>
                  </a:ext>
                </a:extLst>
              </a:tr>
              <a:tr h="407825">
                <a:tc>
                  <a:txBody>
                    <a:bodyPr/>
                    <a:lstStyle/>
                    <a:p>
                      <a:r>
                        <a:rPr lang="en-US" dirty="0"/>
                        <a:t>valuation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02498"/>
                  </a:ext>
                </a:extLst>
              </a:tr>
              <a:tr h="407825">
                <a:tc>
                  <a:txBody>
                    <a:bodyPr/>
                    <a:lstStyle/>
                    <a:p>
                      <a:r>
                        <a:rPr lang="en-US" dirty="0"/>
                        <a:t>Funded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464304"/>
                  </a:ext>
                </a:extLst>
              </a:tr>
              <a:tr h="407825">
                <a:tc>
                  <a:txBody>
                    <a:bodyPr/>
                    <a:lstStyle/>
                    <a:p>
                      <a:r>
                        <a:rPr lang="en-US" dirty="0"/>
                        <a:t>USP(unique selling proposition)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ultra-Fast Delivery: </a:t>
                      </a:r>
                      <a:r>
                        <a:rPr lang="en-US" sz="1400" dirty="0" err="1"/>
                        <a:t>Blinkit</a:t>
                      </a:r>
                      <a:r>
                        <a:rPr lang="en-US" sz="1400" dirty="0"/>
                        <a:t> focuses on delivering groceries and daily essentials within minutes. Their promise of quick delivery—often in the blink of an eye—has captured the attention of busy urban consumers</a:t>
                      </a:r>
                      <a:endParaRPr lang="en-IN" sz="1400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257878"/>
                  </a:ext>
                </a:extLst>
              </a:tr>
              <a:tr h="185515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Problem Statement</a:t>
                      </a:r>
                      <a:r>
                        <a:rPr lang="en-US" dirty="0"/>
                        <a:t>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Quick Shopping: </a:t>
                      </a:r>
                      <a:r>
                        <a:rPr lang="en-US" sz="1600" dirty="0" err="1"/>
                        <a:t>Blinkit</a:t>
                      </a:r>
                      <a:r>
                        <a:rPr lang="en-US" sz="1600" dirty="0"/>
                        <a:t> allows customers to shop from their favorite stores in their neighborhood with just a few taps. You can buy groceries, fruits, vegetables, bakery items, flowers, meats, pet care products, baby care items, and cosmetics—all delivered quickly.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863869"/>
                  </a:ext>
                </a:extLst>
              </a:tr>
              <a:tr h="2148070">
                <a:tc>
                  <a:txBody>
                    <a:bodyPr/>
                    <a:lstStyle/>
                    <a:p>
                      <a:r>
                        <a:rPr lang="en-US" dirty="0"/>
                        <a:t>Cap Table: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SoftBank: Japan’s SoftBank was the largest shareholder in </a:t>
                      </a:r>
                      <a:r>
                        <a:rPr lang="en-US" sz="1200" dirty="0" err="1"/>
                        <a:t>Blinkit</a:t>
                      </a:r>
                      <a:r>
                        <a:rPr lang="en-US" sz="1200" dirty="0"/>
                        <a:t>, holding a 46% stake. As part of the acquisition by Zomato, SoftBank will receive around 3.2% stake in Zomato12.Tiger Global Management: Tiger Global, another major investor in </a:t>
                      </a:r>
                      <a:r>
                        <a:rPr lang="en-US" sz="1200" dirty="0" err="1"/>
                        <a:t>Blinkit</a:t>
                      </a:r>
                      <a:r>
                        <a:rPr lang="en-US" sz="1200" dirty="0"/>
                        <a:t>, will get around 1.3% stake in </a:t>
                      </a:r>
                      <a:r>
                        <a:rPr lang="en-US" sz="1200" dirty="0" err="1"/>
                        <a:t>Zomato.Sequoia</a:t>
                      </a:r>
                      <a:r>
                        <a:rPr lang="en-US" sz="1200" dirty="0"/>
                        <a:t> Capital: Sequoia Capital, an existing investor in Zomato, will receive an additional 0.5% </a:t>
                      </a:r>
                      <a:r>
                        <a:rPr lang="en-US" sz="1200" dirty="0" err="1"/>
                        <a:t>stake.Other</a:t>
                      </a:r>
                      <a:r>
                        <a:rPr lang="en-US" sz="1200" dirty="0"/>
                        <a:t> Investors: Other investors in </a:t>
                      </a:r>
                      <a:r>
                        <a:rPr lang="en-US" sz="1200" dirty="0" err="1"/>
                        <a:t>Blinkit</a:t>
                      </a:r>
                      <a:r>
                        <a:rPr lang="en-US" sz="1200" dirty="0"/>
                        <a:t> (previously </a:t>
                      </a:r>
                      <a:r>
                        <a:rPr lang="en-US" sz="1200" dirty="0" err="1"/>
                        <a:t>Grofers</a:t>
                      </a:r>
                      <a:r>
                        <a:rPr lang="en-US" sz="1200" dirty="0"/>
                        <a:t>) who will get new shares in Zomato include Korea’s KTB Ventures, Yuri Milner’s </a:t>
                      </a:r>
                      <a:r>
                        <a:rPr lang="en-US" sz="1200" dirty="0" err="1"/>
                        <a:t>Apollete</a:t>
                      </a:r>
                      <a:r>
                        <a:rPr lang="en-US" sz="1200" dirty="0"/>
                        <a:t> Asia, and Bennet Coleman and Co. Ltd. </a:t>
                      </a:r>
                      <a:r>
                        <a:rPr lang="en-US" sz="1200" dirty="0" err="1"/>
                        <a:t>Grofers</a:t>
                      </a:r>
                      <a:r>
                        <a:rPr lang="en-US" sz="1200" dirty="0"/>
                        <a:t> International Pte, the promoter entity of </a:t>
                      </a:r>
                      <a:r>
                        <a:rPr lang="en-US" sz="1200" dirty="0" err="1"/>
                        <a:t>Grofers</a:t>
                      </a:r>
                      <a:r>
                        <a:rPr lang="en-US" sz="1200" dirty="0"/>
                        <a:t> founders, will also hold over 0.8% stake in Zomato</a:t>
                      </a:r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588625"/>
                  </a:ext>
                </a:extLst>
              </a:tr>
              <a:tr h="407825">
                <a:tc>
                  <a:txBody>
                    <a:bodyPr/>
                    <a:lstStyle/>
                    <a:p>
                      <a:r>
                        <a:rPr lang="en-US" dirty="0"/>
                        <a:t>Market Revenue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company’s revenues have more than doubled, with ₹2,302 crore reported in FY24 compared to ₹1,064 crore in FY23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19726"/>
                  </a:ext>
                </a:extLst>
              </a:tr>
              <a:tr h="407825">
                <a:tc>
                  <a:txBody>
                    <a:bodyPr/>
                    <a:lstStyle/>
                    <a:p>
                      <a:r>
                        <a:rPr lang="en-US" dirty="0"/>
                        <a:t>Team 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 of the available information, Zomato currently employs 8,339 employees1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328952"/>
                  </a:ext>
                </a:extLst>
              </a:tr>
              <a:tr h="407825">
                <a:tc>
                  <a:txBody>
                    <a:bodyPr/>
                    <a:lstStyle/>
                    <a:p>
                      <a:r>
                        <a:rPr lang="en-US" dirty="0" err="1"/>
                        <a:t>Technololgy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sss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414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45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281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Joktry Banerjee</dc:creator>
  <cp:lastModifiedBy>Joktry Banerjee</cp:lastModifiedBy>
  <cp:revision>3</cp:revision>
  <dcterms:created xsi:type="dcterms:W3CDTF">2024-06-13T14:18:37Z</dcterms:created>
  <dcterms:modified xsi:type="dcterms:W3CDTF">2024-06-13T14:58:26Z</dcterms:modified>
</cp:coreProperties>
</file>