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osario" charset="1" panose="02000503040000020003"/>
      <p:regular r:id="rId17"/>
    </p:embeddedFont>
    <p:embeddedFont>
      <p:font typeface="Rosario Bold" charset="1" panose="020005030600000200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50413" y="-2743662"/>
            <a:ext cx="7298595" cy="729859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342613" y="5961860"/>
            <a:ext cx="7298595" cy="729859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86675" y="9096618"/>
            <a:ext cx="2353208" cy="23532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59727" y="3595206"/>
            <a:ext cx="1919454" cy="191945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91032" y="-89250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153568" y="2389297"/>
            <a:ext cx="1665995" cy="1665995"/>
          </a:xfrm>
          <a:custGeom>
            <a:avLst/>
            <a:gdLst/>
            <a:ahLst/>
            <a:cxnLst/>
            <a:rect r="r" b="b" t="t" l="l"/>
            <a:pathLst>
              <a:path h="1665995" w="1665995">
                <a:moveTo>
                  <a:pt x="0" y="0"/>
                </a:moveTo>
                <a:lnTo>
                  <a:pt x="1665996" y="0"/>
                </a:lnTo>
                <a:lnTo>
                  <a:pt x="1665996" y="1665995"/>
                </a:lnTo>
                <a:lnTo>
                  <a:pt x="0" y="1665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5546747" y="782726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326504" y="5985148"/>
            <a:ext cx="1320124" cy="1320124"/>
          </a:xfrm>
          <a:custGeom>
            <a:avLst/>
            <a:gdLst/>
            <a:ahLst/>
            <a:cxnLst/>
            <a:rect r="r" b="b" t="t" l="l"/>
            <a:pathLst>
              <a:path h="1320124" w="1320124">
                <a:moveTo>
                  <a:pt x="0" y="0"/>
                </a:moveTo>
                <a:lnTo>
                  <a:pt x="1320124" y="0"/>
                </a:lnTo>
                <a:lnTo>
                  <a:pt x="1320124" y="1320124"/>
                </a:lnTo>
                <a:lnTo>
                  <a:pt x="0" y="1320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3105014" y="-1844324"/>
            <a:ext cx="3688648" cy="3688648"/>
          </a:xfrm>
          <a:custGeom>
            <a:avLst/>
            <a:gdLst/>
            <a:ahLst/>
            <a:cxnLst/>
            <a:rect r="r" b="b" t="t" l="l"/>
            <a:pathLst>
              <a:path h="3688648" w="3688648">
                <a:moveTo>
                  <a:pt x="0" y="0"/>
                </a:moveTo>
                <a:lnTo>
                  <a:pt x="3688649" y="0"/>
                </a:lnTo>
                <a:lnTo>
                  <a:pt x="3688649" y="3688648"/>
                </a:lnTo>
                <a:lnTo>
                  <a:pt x="0" y="36886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153568" y="606788"/>
            <a:ext cx="1665995" cy="1665995"/>
          </a:xfrm>
          <a:custGeom>
            <a:avLst/>
            <a:gdLst/>
            <a:ahLst/>
            <a:cxnLst/>
            <a:rect r="r" b="b" t="t" l="l"/>
            <a:pathLst>
              <a:path h="1665995" w="1665995">
                <a:moveTo>
                  <a:pt x="1665996" y="0"/>
                </a:moveTo>
                <a:lnTo>
                  <a:pt x="0" y="0"/>
                </a:lnTo>
                <a:lnTo>
                  <a:pt x="0" y="1665995"/>
                </a:lnTo>
                <a:lnTo>
                  <a:pt x="1665996" y="1665995"/>
                </a:lnTo>
                <a:lnTo>
                  <a:pt x="166599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5088262" y="5847560"/>
            <a:ext cx="8111475" cy="1017427"/>
          </a:xfrm>
          <a:prstGeom prst="rect">
            <a:avLst/>
          </a:prstGeom>
        </p:spPr>
        <p:txBody>
          <a:bodyPr anchor="t" rtlCol="false" tIns="0" lIns="0" bIns="0" rIns="0">
            <a:spAutoFit/>
          </a:bodyPr>
          <a:lstStyle/>
          <a:p>
            <a:pPr algn="ctr">
              <a:lnSpc>
                <a:spcPts val="8317"/>
              </a:lnSpc>
            </a:pPr>
            <a:r>
              <a:rPr lang="en-US" sz="5941">
                <a:solidFill>
                  <a:srgbClr val="30318B"/>
                </a:solidFill>
                <a:latin typeface="Rosario"/>
                <a:ea typeface="Rosario"/>
                <a:cs typeface="Rosario"/>
                <a:sym typeface="Rosario"/>
              </a:rPr>
              <a:t>By Team 13</a:t>
            </a:r>
          </a:p>
        </p:txBody>
      </p:sp>
      <p:sp>
        <p:nvSpPr>
          <p:cNvPr name="TextBox 21" id="21"/>
          <p:cNvSpPr txBox="true"/>
          <p:nvPr/>
        </p:nvSpPr>
        <p:spPr>
          <a:xfrm rot="0">
            <a:off x="5088262" y="3664199"/>
            <a:ext cx="8111475" cy="1677257"/>
          </a:xfrm>
          <a:prstGeom prst="rect">
            <a:avLst/>
          </a:prstGeom>
        </p:spPr>
        <p:txBody>
          <a:bodyPr anchor="t" rtlCol="false" tIns="0" lIns="0" bIns="0" rIns="0">
            <a:spAutoFit/>
          </a:bodyPr>
          <a:lstStyle/>
          <a:p>
            <a:pPr algn="ctr">
              <a:lnSpc>
                <a:spcPts val="6777"/>
              </a:lnSpc>
            </a:pPr>
            <a:r>
              <a:rPr lang="en-US" sz="4841">
                <a:solidFill>
                  <a:srgbClr val="30318B"/>
                </a:solidFill>
                <a:latin typeface="Rosario"/>
                <a:ea typeface="Rosario"/>
                <a:cs typeface="Rosario"/>
                <a:sym typeface="Rosario"/>
              </a:rPr>
              <a:t>PREDICT HOSPITAL READMISSION RISK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920410" y="752410"/>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CONCLUSION</a:t>
            </a:r>
          </a:p>
        </p:txBody>
      </p:sp>
      <p:sp>
        <p:nvSpPr>
          <p:cNvPr name="TextBox 21" id="21"/>
          <p:cNvSpPr txBox="true"/>
          <p:nvPr/>
        </p:nvSpPr>
        <p:spPr>
          <a:xfrm rot="0">
            <a:off x="4164001" y="2291645"/>
            <a:ext cx="9937680" cy="6915150"/>
          </a:xfrm>
          <a:prstGeom prst="rect">
            <a:avLst/>
          </a:prstGeom>
        </p:spPr>
        <p:txBody>
          <a:bodyPr anchor="t" rtlCol="false" tIns="0" lIns="0" bIns="0" rIns="0">
            <a:spAutoFit/>
          </a:bodyPr>
          <a:lstStyle/>
          <a:p>
            <a:pPr algn="just">
              <a:lnSpc>
                <a:spcPts val="4200"/>
              </a:lnSpc>
            </a:pPr>
            <a:r>
              <a:rPr lang="en-US" sz="3000">
                <a:solidFill>
                  <a:srgbClr val="30318B"/>
                </a:solidFill>
                <a:latin typeface="Rosario"/>
                <a:ea typeface="Rosario"/>
                <a:cs typeface="Rosario"/>
                <a:sym typeface="Rosario"/>
              </a:rPr>
              <a:t>This project shows the power of predictive analytics in tackling hospital readmissions. By identifying high-risk patients and addressing clinical and socioeconomic factors, hospitals can improve patient outcomes and optimize resources. We recommend:  </a:t>
            </a:r>
          </a:p>
          <a:p>
            <a:pPr algn="just">
              <a:lnSpc>
                <a:spcPts val="4200"/>
              </a:lnSpc>
            </a:pPr>
            <a:r>
              <a:rPr lang="en-US" sz="3000">
                <a:solidFill>
                  <a:srgbClr val="30318B"/>
                </a:solidFill>
                <a:latin typeface="Rosario"/>
                <a:ea typeface="Rosario"/>
                <a:cs typeface="Rosario"/>
                <a:sym typeface="Rosario"/>
              </a:rPr>
              <a:t>- Adopting our predictive dashboard for real-time risk assessment.  </a:t>
            </a:r>
          </a:p>
          <a:p>
            <a:pPr algn="just">
              <a:lnSpc>
                <a:spcPts val="4200"/>
              </a:lnSpc>
            </a:pPr>
            <a:r>
              <a:rPr lang="en-US" sz="3000">
                <a:solidFill>
                  <a:srgbClr val="30318B"/>
                </a:solidFill>
                <a:latin typeface="Rosario"/>
                <a:ea typeface="Rosario"/>
                <a:cs typeface="Rosario"/>
                <a:sym typeface="Rosario"/>
              </a:rPr>
              <a:t>- Strengthening post-discharge follow-up for vulnerable patients.  </a:t>
            </a:r>
          </a:p>
          <a:p>
            <a:pPr algn="just">
              <a:lnSpc>
                <a:spcPts val="4200"/>
              </a:lnSpc>
            </a:pPr>
            <a:r>
              <a:rPr lang="en-US" sz="3000">
                <a:solidFill>
                  <a:srgbClr val="30318B"/>
                </a:solidFill>
                <a:latin typeface="Rosario"/>
                <a:ea typeface="Rosario"/>
                <a:cs typeface="Rosario"/>
                <a:sym typeface="Rosario"/>
              </a:rPr>
              <a:t>- Collaborating with community programs to address socioeconomic challenges.  </a:t>
            </a:r>
          </a:p>
          <a:p>
            <a:pPr algn="just">
              <a:lnSpc>
                <a:spcPts val="4200"/>
              </a:lnSpc>
            </a:pPr>
            <a:r>
              <a:rPr lang="en-US" sz="3000">
                <a:solidFill>
                  <a:srgbClr val="30318B"/>
                </a:solidFill>
                <a:latin typeface="Rosario"/>
                <a:ea typeface="Rosario"/>
                <a:cs typeface="Rosario"/>
                <a:sym typeface="Rosario"/>
              </a:rPr>
              <a:t>Together, we can make healthcare smarter and more effective.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013827" y="3189756"/>
            <a:ext cx="10260346" cy="4240862"/>
          </a:xfrm>
          <a:prstGeom prst="rect">
            <a:avLst/>
          </a:prstGeom>
        </p:spPr>
        <p:txBody>
          <a:bodyPr anchor="t" rtlCol="false" tIns="0" lIns="0" bIns="0" rIns="0">
            <a:spAutoFit/>
          </a:bodyPr>
          <a:lstStyle/>
          <a:p>
            <a:pPr algn="ctr">
              <a:lnSpc>
                <a:spcPts val="16347"/>
              </a:lnSpc>
            </a:pPr>
            <a:r>
              <a:rPr lang="en-US" b="true" sz="16512">
                <a:solidFill>
                  <a:srgbClr val="30318B"/>
                </a:solidFill>
                <a:latin typeface="Rosario Bold"/>
                <a:ea typeface="Rosario Bold"/>
                <a:cs typeface="Rosario Bold"/>
                <a:sym typeface="Rosario Bold"/>
              </a:rPr>
              <a:t>THANK</a:t>
            </a:r>
          </a:p>
          <a:p>
            <a:pPr algn="ctr">
              <a:lnSpc>
                <a:spcPts val="16347"/>
              </a:lnSpc>
            </a:pPr>
            <a:r>
              <a:rPr lang="en-US" b="true" sz="16512">
                <a:solidFill>
                  <a:srgbClr val="30318B"/>
                </a:solidFill>
                <a:latin typeface="Rosario Bold"/>
                <a:ea typeface="Rosario Bold"/>
                <a:cs typeface="Rosario Bold"/>
                <a:sym typeface="Rosario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931568" y="2523465"/>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BACKGROUND</a:t>
            </a:r>
          </a:p>
        </p:txBody>
      </p:sp>
      <p:sp>
        <p:nvSpPr>
          <p:cNvPr name="TextBox 21" id="21"/>
          <p:cNvSpPr txBox="true"/>
          <p:nvPr/>
        </p:nvSpPr>
        <p:spPr>
          <a:xfrm rot="0">
            <a:off x="4175160" y="4307852"/>
            <a:ext cx="9937680" cy="4618721"/>
          </a:xfrm>
          <a:prstGeom prst="rect">
            <a:avLst/>
          </a:prstGeom>
        </p:spPr>
        <p:txBody>
          <a:bodyPr anchor="t" rtlCol="false" tIns="0" lIns="0" bIns="0" rIns="0">
            <a:spAutoFit/>
          </a:bodyPr>
          <a:lstStyle/>
          <a:p>
            <a:pPr algn="ctr">
              <a:lnSpc>
                <a:spcPts val="5227"/>
              </a:lnSpc>
            </a:pPr>
            <a:r>
              <a:rPr lang="en-US" sz="3734">
                <a:solidFill>
                  <a:srgbClr val="30318B"/>
                </a:solidFill>
                <a:latin typeface="Rosario"/>
                <a:ea typeface="Rosario"/>
                <a:cs typeface="Rosario"/>
                <a:sym typeface="Rosario"/>
              </a:rPr>
              <a:t>Hospital readmissions, especially among patients with chronic illnesses (like diabetes, heart disease, or hypertension), are a major challenge for the healthcare system. Early identification of patients at high risk of readmission allows providers to intervene and improve outcomes.</a:t>
            </a:r>
          </a:p>
          <a:p>
            <a:pPr algn="ctr">
              <a:lnSpc>
                <a:spcPts val="522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931568" y="2650666"/>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PROJECT GOALS</a:t>
            </a:r>
          </a:p>
        </p:txBody>
      </p:sp>
      <p:sp>
        <p:nvSpPr>
          <p:cNvPr name="TextBox 21" id="21"/>
          <p:cNvSpPr txBox="true"/>
          <p:nvPr/>
        </p:nvSpPr>
        <p:spPr>
          <a:xfrm rot="0">
            <a:off x="2284594" y="4864157"/>
            <a:ext cx="4154381" cy="3924702"/>
          </a:xfrm>
          <a:prstGeom prst="rect">
            <a:avLst/>
          </a:prstGeom>
        </p:spPr>
        <p:txBody>
          <a:bodyPr anchor="t" rtlCol="false" tIns="0" lIns="0" bIns="0" rIns="0">
            <a:spAutoFit/>
          </a:bodyPr>
          <a:lstStyle/>
          <a:p>
            <a:pPr algn="l" marL="806208" indent="-403104" lvl="1">
              <a:lnSpc>
                <a:spcPts val="5227"/>
              </a:lnSpc>
              <a:buFont typeface="Arial"/>
              <a:buChar char="•"/>
            </a:pPr>
            <a:r>
              <a:rPr lang="en-US" sz="3734">
                <a:solidFill>
                  <a:srgbClr val="30318B"/>
                </a:solidFill>
                <a:latin typeface="Rosario"/>
                <a:ea typeface="Rosario"/>
                <a:cs typeface="Rosario"/>
                <a:sym typeface="Rosario"/>
              </a:rPr>
              <a:t>Explore key risk factors and trends that affect readmission.</a:t>
            </a:r>
          </a:p>
          <a:p>
            <a:pPr algn="l">
              <a:lnSpc>
                <a:spcPts val="5227"/>
              </a:lnSpc>
            </a:pPr>
          </a:p>
        </p:txBody>
      </p:sp>
      <p:sp>
        <p:nvSpPr>
          <p:cNvPr name="TextBox 22" id="22"/>
          <p:cNvSpPr txBox="true"/>
          <p:nvPr/>
        </p:nvSpPr>
        <p:spPr>
          <a:xfrm rot="0">
            <a:off x="6880786" y="4864157"/>
            <a:ext cx="4526429" cy="3924702"/>
          </a:xfrm>
          <a:prstGeom prst="rect">
            <a:avLst/>
          </a:prstGeom>
        </p:spPr>
        <p:txBody>
          <a:bodyPr anchor="t" rtlCol="false" tIns="0" lIns="0" bIns="0" rIns="0">
            <a:spAutoFit/>
          </a:bodyPr>
          <a:lstStyle/>
          <a:p>
            <a:pPr algn="l" marL="806208" indent="-403104" lvl="1">
              <a:lnSpc>
                <a:spcPts val="5227"/>
              </a:lnSpc>
              <a:buFont typeface="Arial"/>
              <a:buChar char="•"/>
            </a:pPr>
            <a:r>
              <a:rPr lang="en-US" sz="3734">
                <a:solidFill>
                  <a:srgbClr val="30318B"/>
                </a:solidFill>
                <a:latin typeface="Rosario"/>
                <a:ea typeface="Rosario"/>
                <a:cs typeface="Rosario"/>
                <a:sym typeface="Rosario"/>
              </a:rPr>
              <a:t>Provide actionable recommendations for reducing unnecessary readmissions.</a:t>
            </a:r>
          </a:p>
        </p:txBody>
      </p:sp>
      <p:sp>
        <p:nvSpPr>
          <p:cNvPr name="TextBox 23" id="23"/>
          <p:cNvSpPr txBox="true"/>
          <p:nvPr/>
        </p:nvSpPr>
        <p:spPr>
          <a:xfrm rot="0">
            <a:off x="11593238" y="4864157"/>
            <a:ext cx="4154381" cy="3924702"/>
          </a:xfrm>
          <a:prstGeom prst="rect">
            <a:avLst/>
          </a:prstGeom>
        </p:spPr>
        <p:txBody>
          <a:bodyPr anchor="t" rtlCol="false" tIns="0" lIns="0" bIns="0" rIns="0">
            <a:spAutoFit/>
          </a:bodyPr>
          <a:lstStyle/>
          <a:p>
            <a:pPr algn="l" marL="806208" indent="-403104" lvl="1">
              <a:lnSpc>
                <a:spcPts val="5227"/>
              </a:lnSpc>
              <a:buFont typeface="Arial"/>
              <a:buChar char="•"/>
            </a:pPr>
            <a:r>
              <a:rPr lang="en-US" sz="3734">
                <a:solidFill>
                  <a:srgbClr val="30318B"/>
                </a:solidFill>
                <a:latin typeface="Rosario"/>
                <a:ea typeface="Rosario"/>
                <a:cs typeface="Rosario"/>
                <a:sym typeface="Rosario"/>
              </a:rPr>
              <a:t>Predict if a patient with chronic conditions will be readmitted within 30 days.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931568" y="2190667"/>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METHODOLOGY</a:t>
            </a:r>
          </a:p>
        </p:txBody>
      </p:sp>
      <p:sp>
        <p:nvSpPr>
          <p:cNvPr name="TextBox 21" id="21"/>
          <p:cNvSpPr txBox="true"/>
          <p:nvPr/>
        </p:nvSpPr>
        <p:spPr>
          <a:xfrm rot="0">
            <a:off x="2912855" y="3964247"/>
            <a:ext cx="12462289" cy="770657"/>
          </a:xfrm>
          <a:prstGeom prst="rect">
            <a:avLst/>
          </a:prstGeom>
        </p:spPr>
        <p:txBody>
          <a:bodyPr anchor="t" rtlCol="false" tIns="0" lIns="0" bIns="0" rIns="0">
            <a:spAutoFit/>
          </a:bodyPr>
          <a:lstStyle/>
          <a:p>
            <a:pPr algn="l">
              <a:lnSpc>
                <a:spcPts val="6347"/>
              </a:lnSpc>
            </a:pPr>
            <a:r>
              <a:rPr lang="en-US" sz="4534" b="true">
                <a:solidFill>
                  <a:srgbClr val="30318B"/>
                </a:solidFill>
                <a:latin typeface="Rosario Bold"/>
                <a:ea typeface="Rosario Bold"/>
                <a:cs typeface="Rosario Bold"/>
                <a:sym typeface="Rosario Bold"/>
              </a:rPr>
              <a:t>Research Approach :</a:t>
            </a:r>
          </a:p>
        </p:txBody>
      </p:sp>
      <p:sp>
        <p:nvSpPr>
          <p:cNvPr name="TextBox 22" id="22"/>
          <p:cNvSpPr txBox="true"/>
          <p:nvPr/>
        </p:nvSpPr>
        <p:spPr>
          <a:xfrm rot="0">
            <a:off x="3616966" y="5067300"/>
            <a:ext cx="11626461" cy="4581927"/>
          </a:xfrm>
          <a:prstGeom prst="rect">
            <a:avLst/>
          </a:prstGeom>
        </p:spPr>
        <p:txBody>
          <a:bodyPr anchor="t" rtlCol="false" tIns="0" lIns="0" bIns="0" rIns="0">
            <a:spAutoFit/>
          </a:bodyPr>
          <a:lstStyle/>
          <a:p>
            <a:pPr algn="l">
              <a:lnSpc>
                <a:spcPts val="5227"/>
              </a:lnSpc>
            </a:pPr>
            <a:r>
              <a:rPr lang="en-US" sz="3734">
                <a:solidFill>
                  <a:srgbClr val="30318B"/>
                </a:solidFill>
                <a:latin typeface="Rosario"/>
                <a:ea typeface="Rosario"/>
                <a:cs typeface="Rosario"/>
                <a:sym typeface="Rosario"/>
              </a:rPr>
              <a:t>Our approach combines data science and healthcare expertise. We analyzed patient records to identify trends and risk factors for readmissions. Using advanced machine learning techniques, we developed a predictive model to flag high-risk patients, ensuring our insights are actionable for healthcare providers.  </a:t>
            </a:r>
          </a:p>
          <a:p>
            <a:pPr algn="l">
              <a:lnSpc>
                <a:spcPts val="522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949339" y="2041194"/>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METHODOLOGY</a:t>
            </a:r>
          </a:p>
        </p:txBody>
      </p:sp>
      <p:sp>
        <p:nvSpPr>
          <p:cNvPr name="TextBox 21" id="21"/>
          <p:cNvSpPr txBox="true"/>
          <p:nvPr/>
        </p:nvSpPr>
        <p:spPr>
          <a:xfrm rot="0">
            <a:off x="2930626" y="3949169"/>
            <a:ext cx="12462289" cy="770657"/>
          </a:xfrm>
          <a:prstGeom prst="rect">
            <a:avLst/>
          </a:prstGeom>
        </p:spPr>
        <p:txBody>
          <a:bodyPr anchor="t" rtlCol="false" tIns="0" lIns="0" bIns="0" rIns="0">
            <a:spAutoFit/>
          </a:bodyPr>
          <a:lstStyle/>
          <a:p>
            <a:pPr algn="l">
              <a:lnSpc>
                <a:spcPts val="6347"/>
              </a:lnSpc>
            </a:pPr>
            <a:r>
              <a:rPr lang="en-US" sz="4534" b="true">
                <a:solidFill>
                  <a:srgbClr val="30318B"/>
                </a:solidFill>
                <a:latin typeface="Rosario Bold"/>
                <a:ea typeface="Rosario Bold"/>
                <a:cs typeface="Rosario Bold"/>
                <a:sym typeface="Rosario Bold"/>
              </a:rPr>
              <a:t>Tools :</a:t>
            </a:r>
          </a:p>
        </p:txBody>
      </p:sp>
      <p:sp>
        <p:nvSpPr>
          <p:cNvPr name="TextBox 22" id="22"/>
          <p:cNvSpPr txBox="true"/>
          <p:nvPr/>
        </p:nvSpPr>
        <p:spPr>
          <a:xfrm rot="0">
            <a:off x="3616966" y="5186617"/>
            <a:ext cx="11626461" cy="2610252"/>
          </a:xfrm>
          <a:prstGeom prst="rect">
            <a:avLst/>
          </a:prstGeom>
        </p:spPr>
        <p:txBody>
          <a:bodyPr anchor="t" rtlCol="false" tIns="0" lIns="0" bIns="0" rIns="0">
            <a:spAutoFit/>
          </a:bodyPr>
          <a:lstStyle/>
          <a:p>
            <a:pPr algn="l">
              <a:lnSpc>
                <a:spcPts val="5227"/>
              </a:lnSpc>
            </a:pPr>
            <a:r>
              <a:rPr lang="en-US" sz="3734">
                <a:solidFill>
                  <a:srgbClr val="30318B"/>
                </a:solidFill>
                <a:latin typeface="Rosario"/>
                <a:ea typeface="Rosario"/>
                <a:cs typeface="Rosario"/>
                <a:sym typeface="Rosario"/>
              </a:rPr>
              <a:t>Python: For data processing and model building.  </a:t>
            </a:r>
          </a:p>
          <a:p>
            <a:pPr algn="l">
              <a:lnSpc>
                <a:spcPts val="5227"/>
              </a:lnSpc>
            </a:pPr>
            <a:r>
              <a:rPr lang="en-US" sz="3734">
                <a:solidFill>
                  <a:srgbClr val="30318B"/>
                </a:solidFill>
                <a:latin typeface="Rosario"/>
                <a:ea typeface="Rosario"/>
                <a:cs typeface="Rosario"/>
                <a:sym typeface="Rosario"/>
              </a:rPr>
              <a:t>Pandas &amp; NumPy: For efficient data handling and calculations.  </a:t>
            </a:r>
          </a:p>
          <a:p>
            <a:pPr algn="l">
              <a:lnSpc>
                <a:spcPts val="5227"/>
              </a:lnSpc>
            </a:pPr>
            <a:r>
              <a:rPr lang="en-US" sz="3734">
                <a:solidFill>
                  <a:srgbClr val="30318B"/>
                </a:solidFill>
                <a:latin typeface="Rosario"/>
                <a:ea typeface="Rosario"/>
                <a:cs typeface="Rosario"/>
                <a:sym typeface="Rosario"/>
              </a:rPr>
              <a:t>Scikit-learn: For developing and testing predictive models.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931568" y="2090126"/>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METHODOLOGY</a:t>
            </a:r>
          </a:p>
        </p:txBody>
      </p:sp>
      <p:sp>
        <p:nvSpPr>
          <p:cNvPr name="TextBox 21" id="21"/>
          <p:cNvSpPr txBox="true"/>
          <p:nvPr/>
        </p:nvSpPr>
        <p:spPr>
          <a:xfrm rot="0">
            <a:off x="2912855" y="3913976"/>
            <a:ext cx="12462289" cy="770657"/>
          </a:xfrm>
          <a:prstGeom prst="rect">
            <a:avLst/>
          </a:prstGeom>
        </p:spPr>
        <p:txBody>
          <a:bodyPr anchor="t" rtlCol="false" tIns="0" lIns="0" bIns="0" rIns="0">
            <a:spAutoFit/>
          </a:bodyPr>
          <a:lstStyle/>
          <a:p>
            <a:pPr algn="l">
              <a:lnSpc>
                <a:spcPts val="6347"/>
              </a:lnSpc>
            </a:pPr>
            <a:r>
              <a:rPr lang="en-US" sz="4534" b="true">
                <a:solidFill>
                  <a:srgbClr val="30318B"/>
                </a:solidFill>
                <a:latin typeface="Rosario Bold"/>
                <a:ea typeface="Rosario Bold"/>
                <a:cs typeface="Rosario Bold"/>
                <a:sym typeface="Rosario Bold"/>
              </a:rPr>
              <a:t>Materials :</a:t>
            </a:r>
          </a:p>
        </p:txBody>
      </p:sp>
      <p:sp>
        <p:nvSpPr>
          <p:cNvPr name="TextBox 22" id="22"/>
          <p:cNvSpPr txBox="true"/>
          <p:nvPr/>
        </p:nvSpPr>
        <p:spPr>
          <a:xfrm rot="0">
            <a:off x="3616966" y="5076825"/>
            <a:ext cx="10962896" cy="3212389"/>
          </a:xfrm>
          <a:prstGeom prst="rect">
            <a:avLst/>
          </a:prstGeom>
        </p:spPr>
        <p:txBody>
          <a:bodyPr anchor="t" rtlCol="false" tIns="0" lIns="0" bIns="0" rIns="0">
            <a:spAutoFit/>
          </a:bodyPr>
          <a:lstStyle/>
          <a:p>
            <a:pPr algn="l">
              <a:lnSpc>
                <a:spcPts val="4286"/>
              </a:lnSpc>
            </a:pPr>
            <a:r>
              <a:rPr lang="en-US" sz="3061">
                <a:solidFill>
                  <a:srgbClr val="30318B"/>
                </a:solidFill>
                <a:latin typeface="Rosario"/>
                <a:ea typeface="Rosario"/>
                <a:cs typeface="Rosario"/>
                <a:sym typeface="Rosario"/>
              </a:rPr>
              <a:t>Our dataset, sourced from hospital records, included:  </a:t>
            </a:r>
          </a:p>
          <a:p>
            <a:pPr algn="l">
              <a:lnSpc>
                <a:spcPts val="4286"/>
              </a:lnSpc>
            </a:pPr>
            <a:r>
              <a:rPr lang="en-US" sz="3061">
                <a:solidFill>
                  <a:srgbClr val="30318B"/>
                </a:solidFill>
                <a:latin typeface="Rosario"/>
                <a:ea typeface="Rosario"/>
                <a:cs typeface="Rosario"/>
                <a:sym typeface="Rosario"/>
              </a:rPr>
              <a:t>- Patient demographics (age, gender, etc.).  </a:t>
            </a:r>
          </a:p>
          <a:p>
            <a:pPr algn="l">
              <a:lnSpc>
                <a:spcPts val="4286"/>
              </a:lnSpc>
            </a:pPr>
            <a:r>
              <a:rPr lang="en-US" sz="3061">
                <a:solidFill>
                  <a:srgbClr val="30318B"/>
                </a:solidFill>
                <a:latin typeface="Rosario"/>
                <a:ea typeface="Rosario"/>
                <a:cs typeface="Rosario"/>
                <a:sym typeface="Rosario"/>
              </a:rPr>
              <a:t>- Clinical details (diagnoses, medications, lab results).  </a:t>
            </a:r>
          </a:p>
          <a:p>
            <a:pPr algn="l">
              <a:lnSpc>
                <a:spcPts val="4286"/>
              </a:lnSpc>
            </a:pPr>
            <a:r>
              <a:rPr lang="en-US" sz="3061">
                <a:solidFill>
                  <a:srgbClr val="30318B"/>
                </a:solidFill>
                <a:latin typeface="Rosario"/>
                <a:ea typeface="Rosario"/>
                <a:cs typeface="Rosario"/>
                <a:sym typeface="Rosario"/>
              </a:rPr>
              <a:t>- Hospitalization data (length of stay, discharge plans).  </a:t>
            </a:r>
          </a:p>
          <a:p>
            <a:pPr algn="l">
              <a:lnSpc>
                <a:spcPts val="4286"/>
              </a:lnSpc>
            </a:pPr>
            <a:r>
              <a:rPr lang="en-US" sz="3061">
                <a:solidFill>
                  <a:srgbClr val="30318B"/>
                </a:solidFill>
                <a:latin typeface="Rosario"/>
                <a:ea typeface="Rosario"/>
                <a:cs typeface="Rosario"/>
                <a:sym typeface="Rosario"/>
              </a:rPr>
              <a:t>- Socioeconomic factors (insurance type, geographic data).  </a:t>
            </a:r>
          </a:p>
          <a:p>
            <a:pPr algn="l">
              <a:lnSpc>
                <a:spcPts val="428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931568" y="1771797"/>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METHODOLOGY</a:t>
            </a:r>
          </a:p>
        </p:txBody>
      </p:sp>
      <p:sp>
        <p:nvSpPr>
          <p:cNvPr name="TextBox 21" id="21"/>
          <p:cNvSpPr txBox="true"/>
          <p:nvPr/>
        </p:nvSpPr>
        <p:spPr>
          <a:xfrm rot="0">
            <a:off x="2199770" y="3603506"/>
            <a:ext cx="6602569" cy="770657"/>
          </a:xfrm>
          <a:prstGeom prst="rect">
            <a:avLst/>
          </a:prstGeom>
        </p:spPr>
        <p:txBody>
          <a:bodyPr anchor="t" rtlCol="false" tIns="0" lIns="0" bIns="0" rIns="0">
            <a:spAutoFit/>
          </a:bodyPr>
          <a:lstStyle/>
          <a:p>
            <a:pPr algn="ctr">
              <a:lnSpc>
                <a:spcPts val="6347"/>
              </a:lnSpc>
            </a:pPr>
            <a:r>
              <a:rPr lang="en-US" b="true" sz="4534">
                <a:solidFill>
                  <a:srgbClr val="30318B"/>
                </a:solidFill>
                <a:latin typeface="Rosario Bold"/>
                <a:ea typeface="Rosario Bold"/>
                <a:cs typeface="Rosario Bold"/>
                <a:sym typeface="Rosario Bold"/>
              </a:rPr>
              <a:t>Process</a:t>
            </a:r>
          </a:p>
        </p:txBody>
      </p:sp>
      <p:sp>
        <p:nvSpPr>
          <p:cNvPr name="TextBox 22" id="22"/>
          <p:cNvSpPr txBox="true"/>
          <p:nvPr/>
        </p:nvSpPr>
        <p:spPr>
          <a:xfrm rot="0">
            <a:off x="2199770" y="4617386"/>
            <a:ext cx="6602569" cy="3073400"/>
          </a:xfrm>
          <a:prstGeom prst="rect">
            <a:avLst/>
          </a:prstGeom>
        </p:spPr>
        <p:txBody>
          <a:bodyPr anchor="t" rtlCol="false" tIns="0" lIns="0" bIns="0" rIns="0">
            <a:spAutoFit/>
          </a:bodyPr>
          <a:lstStyle/>
          <a:p>
            <a:pPr algn="just">
              <a:lnSpc>
                <a:spcPts val="4900"/>
              </a:lnSpc>
            </a:pPr>
            <a:r>
              <a:rPr lang="en-US" sz="3500">
                <a:solidFill>
                  <a:srgbClr val="30318B"/>
                </a:solidFill>
                <a:latin typeface="Rosario"/>
                <a:ea typeface="Rosario"/>
                <a:cs typeface="Rosario"/>
                <a:sym typeface="Rosario"/>
              </a:rPr>
              <a:t>Data Collection</a:t>
            </a:r>
          </a:p>
          <a:p>
            <a:pPr algn="just">
              <a:lnSpc>
                <a:spcPts val="4900"/>
              </a:lnSpc>
            </a:pPr>
            <a:r>
              <a:rPr lang="en-US" sz="3500">
                <a:solidFill>
                  <a:srgbClr val="30318B"/>
                </a:solidFill>
                <a:latin typeface="Rosario"/>
                <a:ea typeface="Rosario"/>
                <a:cs typeface="Rosario"/>
                <a:sym typeface="Rosario"/>
              </a:rPr>
              <a:t>Data Preprocessing</a:t>
            </a:r>
          </a:p>
          <a:p>
            <a:pPr algn="just">
              <a:lnSpc>
                <a:spcPts val="4900"/>
              </a:lnSpc>
            </a:pPr>
            <a:r>
              <a:rPr lang="en-US" sz="3500">
                <a:solidFill>
                  <a:srgbClr val="30318B"/>
                </a:solidFill>
                <a:latin typeface="Rosario"/>
                <a:ea typeface="Rosario"/>
                <a:cs typeface="Rosario"/>
                <a:sym typeface="Rosario"/>
              </a:rPr>
              <a:t>Feature Engineering  </a:t>
            </a:r>
          </a:p>
          <a:p>
            <a:pPr algn="just">
              <a:lnSpc>
                <a:spcPts val="4900"/>
              </a:lnSpc>
            </a:pPr>
            <a:r>
              <a:rPr lang="en-US" sz="3500">
                <a:solidFill>
                  <a:srgbClr val="30318B"/>
                </a:solidFill>
                <a:latin typeface="Rosario"/>
                <a:ea typeface="Rosario"/>
                <a:cs typeface="Rosario"/>
                <a:sym typeface="Rosario"/>
              </a:rPr>
              <a:t>Model Development</a:t>
            </a:r>
          </a:p>
          <a:p>
            <a:pPr algn="just">
              <a:lnSpc>
                <a:spcPts val="4900"/>
              </a:lnSpc>
            </a:pPr>
            <a:r>
              <a:rPr lang="en-US" sz="3500">
                <a:solidFill>
                  <a:srgbClr val="30318B"/>
                </a:solidFill>
                <a:latin typeface="Rosario"/>
                <a:ea typeface="Rosario"/>
                <a:cs typeface="Rosario"/>
                <a:sym typeface="Rosario"/>
              </a:rPr>
              <a:t>Evaluation </a:t>
            </a:r>
          </a:p>
        </p:txBody>
      </p:sp>
      <p:sp>
        <p:nvSpPr>
          <p:cNvPr name="TextBox 23" id="23"/>
          <p:cNvSpPr txBox="true"/>
          <p:nvPr/>
        </p:nvSpPr>
        <p:spPr>
          <a:xfrm rot="0">
            <a:off x="9485661" y="3603506"/>
            <a:ext cx="6602569" cy="770657"/>
          </a:xfrm>
          <a:prstGeom prst="rect">
            <a:avLst/>
          </a:prstGeom>
        </p:spPr>
        <p:txBody>
          <a:bodyPr anchor="t" rtlCol="false" tIns="0" lIns="0" bIns="0" rIns="0">
            <a:spAutoFit/>
          </a:bodyPr>
          <a:lstStyle/>
          <a:p>
            <a:pPr algn="ctr">
              <a:lnSpc>
                <a:spcPts val="6347"/>
              </a:lnSpc>
            </a:pPr>
            <a:r>
              <a:rPr lang="en-US" b="true" sz="4534">
                <a:solidFill>
                  <a:srgbClr val="30318B"/>
                </a:solidFill>
                <a:latin typeface="Rosario Bold"/>
                <a:ea typeface="Rosario Bold"/>
                <a:cs typeface="Rosario Bold"/>
                <a:sym typeface="Rosario Bold"/>
              </a:rPr>
              <a:t>Implementation</a:t>
            </a:r>
            <a:r>
              <a:rPr lang="en-US" b="true" sz="4534">
                <a:solidFill>
                  <a:srgbClr val="30318B"/>
                </a:solidFill>
                <a:latin typeface="Rosario Bold"/>
                <a:ea typeface="Rosario Bold"/>
                <a:cs typeface="Rosario Bold"/>
                <a:sym typeface="Rosario Bold"/>
              </a:rPr>
              <a:t> </a:t>
            </a:r>
          </a:p>
        </p:txBody>
      </p:sp>
      <p:sp>
        <p:nvSpPr>
          <p:cNvPr name="TextBox 24" id="24"/>
          <p:cNvSpPr txBox="true"/>
          <p:nvPr/>
        </p:nvSpPr>
        <p:spPr>
          <a:xfrm rot="0">
            <a:off x="9485661" y="4626911"/>
            <a:ext cx="6182963" cy="3683080"/>
          </a:xfrm>
          <a:prstGeom prst="rect">
            <a:avLst/>
          </a:prstGeom>
        </p:spPr>
        <p:txBody>
          <a:bodyPr anchor="t" rtlCol="false" tIns="0" lIns="0" bIns="0" rIns="0">
            <a:spAutoFit/>
          </a:bodyPr>
          <a:lstStyle/>
          <a:p>
            <a:pPr algn="l">
              <a:lnSpc>
                <a:spcPts val="4895"/>
              </a:lnSpc>
            </a:pPr>
            <a:r>
              <a:rPr lang="en-US" sz="3496">
                <a:solidFill>
                  <a:srgbClr val="30318B"/>
                </a:solidFill>
                <a:latin typeface="Rosario"/>
                <a:ea typeface="Rosario"/>
                <a:cs typeface="Rosario"/>
                <a:sym typeface="Rosario"/>
              </a:rPr>
              <a:t>We built a user-friendly dashboard that integrates with hospital systems, allowing providers to input patient data and receive real-time readmission risk scores.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3082009" y="2147361"/>
            <a:ext cx="6602569" cy="1442405"/>
          </a:xfrm>
          <a:prstGeom prst="rect">
            <a:avLst/>
          </a:prstGeom>
        </p:spPr>
        <p:txBody>
          <a:bodyPr anchor="t" rtlCol="false" tIns="0" lIns="0" bIns="0" rIns="0">
            <a:spAutoFit/>
          </a:bodyPr>
          <a:lstStyle/>
          <a:p>
            <a:pPr algn="l">
              <a:lnSpc>
                <a:spcPts val="11847"/>
              </a:lnSpc>
            </a:pPr>
            <a:r>
              <a:rPr lang="en-US" sz="8462" b="true">
                <a:solidFill>
                  <a:srgbClr val="30318B"/>
                </a:solidFill>
                <a:latin typeface="Rosario Bold"/>
                <a:ea typeface="Rosario Bold"/>
                <a:cs typeface="Rosario Bold"/>
                <a:sym typeface="Rosario Bold"/>
              </a:rPr>
              <a:t>RESULT</a:t>
            </a:r>
          </a:p>
        </p:txBody>
      </p:sp>
      <p:sp>
        <p:nvSpPr>
          <p:cNvPr name="TextBox 21" id="21"/>
          <p:cNvSpPr txBox="true"/>
          <p:nvPr/>
        </p:nvSpPr>
        <p:spPr>
          <a:xfrm rot="0">
            <a:off x="3082009" y="3716056"/>
            <a:ext cx="14737555" cy="5092901"/>
          </a:xfrm>
          <a:prstGeom prst="rect">
            <a:avLst/>
          </a:prstGeom>
        </p:spPr>
        <p:txBody>
          <a:bodyPr anchor="t" rtlCol="false" tIns="0" lIns="0" bIns="0" rIns="0">
            <a:spAutoFit/>
          </a:bodyPr>
          <a:lstStyle/>
          <a:p>
            <a:pPr algn="l">
              <a:lnSpc>
                <a:spcPts val="4527"/>
              </a:lnSpc>
            </a:pPr>
            <a:r>
              <a:rPr lang="en-US" sz="3234">
                <a:solidFill>
                  <a:srgbClr val="30318B"/>
                </a:solidFill>
                <a:latin typeface="Rosario"/>
                <a:ea typeface="Rosario"/>
                <a:cs typeface="Rosario"/>
                <a:sym typeface="Rosario"/>
              </a:rPr>
              <a:t>Our model achieved an 82% accuracy rate in predicting 30-day readmissions. Key insights include:  </a:t>
            </a:r>
          </a:p>
          <a:p>
            <a:pPr algn="l">
              <a:lnSpc>
                <a:spcPts val="4527"/>
              </a:lnSpc>
            </a:pPr>
            <a:r>
              <a:rPr lang="en-US" sz="3234">
                <a:solidFill>
                  <a:srgbClr val="30318B"/>
                </a:solidFill>
                <a:latin typeface="Rosario"/>
                <a:ea typeface="Rosario"/>
                <a:cs typeface="Rosario"/>
                <a:sym typeface="Rosario"/>
              </a:rPr>
              <a:t>- Patients with multiple chronic conditions (e.g., diabetes + heart disease) face a 3x higher readmission risk.  </a:t>
            </a:r>
          </a:p>
          <a:p>
            <a:pPr algn="l">
              <a:lnSpc>
                <a:spcPts val="4527"/>
              </a:lnSpc>
            </a:pPr>
            <a:r>
              <a:rPr lang="en-US" sz="3234">
                <a:solidFill>
                  <a:srgbClr val="30318B"/>
                </a:solidFill>
                <a:latin typeface="Rosario"/>
                <a:ea typeface="Rosario"/>
                <a:cs typeface="Rosario"/>
                <a:sym typeface="Rosario"/>
              </a:rPr>
              <a:t>- Longer hospital stays are linked to lower readmission rates, suggesting better recovery planning.  </a:t>
            </a:r>
          </a:p>
          <a:p>
            <a:pPr algn="l">
              <a:lnSpc>
                <a:spcPts val="4527"/>
              </a:lnSpc>
            </a:pPr>
            <a:r>
              <a:rPr lang="en-US" sz="3234">
                <a:solidFill>
                  <a:srgbClr val="30318B"/>
                </a:solidFill>
                <a:latin typeface="Rosario"/>
                <a:ea typeface="Rosario"/>
                <a:cs typeface="Rosario"/>
                <a:sym typeface="Rosario"/>
              </a:rPr>
              <a:t>- Socioeconomic factors, like lack of insurance, significantly increase readmission likelihood.  </a:t>
            </a:r>
          </a:p>
          <a:p>
            <a:pPr algn="l">
              <a:lnSpc>
                <a:spcPts val="4200"/>
              </a:lnSpc>
            </a:pPr>
            <a:r>
              <a:rPr lang="en-US" sz="3000">
                <a:solidFill>
                  <a:srgbClr val="30318B"/>
                </a:solidFill>
                <a:latin typeface="Rosario"/>
                <a:ea typeface="Rosario"/>
                <a:cs typeface="Rosario"/>
                <a:sym typeface="Rosario"/>
              </a:rPr>
              <a:t>These results guide hospitals in targeting high-risk patients for follow-up care.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5842716" y="2122828"/>
            <a:ext cx="6602569" cy="1442405"/>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ANALYSIS</a:t>
            </a:r>
          </a:p>
        </p:txBody>
      </p:sp>
      <p:sp>
        <p:nvSpPr>
          <p:cNvPr name="TextBox 21" id="21"/>
          <p:cNvSpPr txBox="true"/>
          <p:nvPr/>
        </p:nvSpPr>
        <p:spPr>
          <a:xfrm rot="0">
            <a:off x="3102411" y="3839019"/>
            <a:ext cx="12000600" cy="5683030"/>
          </a:xfrm>
          <a:prstGeom prst="rect">
            <a:avLst/>
          </a:prstGeom>
        </p:spPr>
        <p:txBody>
          <a:bodyPr anchor="t" rtlCol="false" tIns="0" lIns="0" bIns="0" rIns="0">
            <a:spAutoFit/>
          </a:bodyPr>
          <a:lstStyle/>
          <a:p>
            <a:pPr algn="just">
              <a:lnSpc>
                <a:spcPts val="5052"/>
              </a:lnSpc>
            </a:pPr>
            <a:r>
              <a:rPr lang="en-US" sz="3608">
                <a:solidFill>
                  <a:srgbClr val="30318B"/>
                </a:solidFill>
                <a:latin typeface="Rosario"/>
                <a:ea typeface="Rosario"/>
                <a:cs typeface="Rosario"/>
                <a:sym typeface="Rosario"/>
              </a:rPr>
              <a:t>Our findings highlight clinical factors, like uncontrolled diabetes or recent heart failure, as top readmission predictors. Socioeconomic barriers, such as limited access to post-discharge care, also play a major role. Using Tableau, we visualized that patients over 65 with frequent ER visits are most at risk. These insights underscore the need for personalized care plans and community support to reduce readmissions.  </a:t>
            </a:r>
          </a:p>
          <a:p>
            <a:pPr algn="just" marL="735930" indent="-367965" lvl="1">
              <a:lnSpc>
                <a:spcPts val="4772"/>
              </a:lnSpc>
              <a:buFont typeface="Arial"/>
              <a:buChar cha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DAGuExcKkFQ</dc:identifier>
  <dcterms:modified xsi:type="dcterms:W3CDTF">2011-08-01T06:04:30Z</dcterms:modified>
  <cp:revision>1</cp:revision>
  <dc:title>Blue Modern Abstract Presentation</dc:title>
</cp:coreProperties>
</file>