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72" r:id="rId8"/>
    <p:sldId id="273" r:id="rId9"/>
    <p:sldId id="274" r:id="rId10"/>
    <p:sldId id="27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DFB84-EB79-4C81-A22F-F55FD641F1A7}"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324386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DFB84-EB79-4C81-A22F-F55FD641F1A7}"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393209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DFB84-EB79-4C81-A22F-F55FD641F1A7}"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199679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DFB84-EB79-4C81-A22F-F55FD641F1A7}"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314744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DFB84-EB79-4C81-A22F-F55FD641F1A7}"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19258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CDFB84-EB79-4C81-A22F-F55FD641F1A7}"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2176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CDFB84-EB79-4C81-A22F-F55FD641F1A7}"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15404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CDFB84-EB79-4C81-A22F-F55FD641F1A7}"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251420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DFB84-EB79-4C81-A22F-F55FD641F1A7}"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203340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DFB84-EB79-4C81-A22F-F55FD641F1A7}"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61530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DFB84-EB79-4C81-A22F-F55FD641F1A7}"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2A626-FEB9-499B-BFD9-D06FD2E3F4E7}" type="slidenum">
              <a:rPr lang="en-US" smtClean="0"/>
              <a:t>‹#›</a:t>
            </a:fld>
            <a:endParaRPr lang="en-US"/>
          </a:p>
        </p:txBody>
      </p:sp>
    </p:spTree>
    <p:extLst>
      <p:ext uri="{BB962C8B-B14F-4D97-AF65-F5344CB8AC3E}">
        <p14:creationId xmlns:p14="http://schemas.microsoft.com/office/powerpoint/2010/main" val="40415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DFB84-EB79-4C81-A22F-F55FD641F1A7}" type="datetimeFigureOut">
              <a:rPr lang="en-US" smtClean="0"/>
              <a:t>9/20/2019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2A626-FEB9-499B-BFD9-D06FD2E3F4E7}" type="slidenum">
              <a:rPr lang="en-US" smtClean="0"/>
              <a:t>‹#›</a:t>
            </a:fld>
            <a:endParaRPr lang="en-US"/>
          </a:p>
        </p:txBody>
      </p:sp>
    </p:spTree>
    <p:extLst>
      <p:ext uri="{BB962C8B-B14F-4D97-AF65-F5344CB8AC3E}">
        <p14:creationId xmlns:p14="http://schemas.microsoft.com/office/powerpoint/2010/main" val="152659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CCFF"/>
                </a:solidFill>
                <a:latin typeface="Calibri" panose="020F0502020204030204" pitchFamily="34" charset="0"/>
              </a:rPr>
              <a:t>TERM 1 &amp; 2 PROJECT ON EDA OF FACEBOOK</a:t>
            </a:r>
            <a:endParaRPr lang="en-US" b="1" dirty="0">
              <a:solidFill>
                <a:srgbClr val="00CCFF"/>
              </a:solidFill>
              <a:latin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38" y="2286794"/>
            <a:ext cx="2857500" cy="1600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33" y="2286794"/>
            <a:ext cx="3752850" cy="1219200"/>
          </a:xfrm>
          <a:prstGeom prst="rect">
            <a:avLst/>
          </a:prstGeom>
        </p:spPr>
      </p:pic>
    </p:spTree>
    <p:extLst>
      <p:ext uri="{BB962C8B-B14F-4D97-AF65-F5344CB8AC3E}">
        <p14:creationId xmlns:p14="http://schemas.microsoft.com/office/powerpoint/2010/main" val="3453491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566" y="914400"/>
            <a:ext cx="8854068" cy="5293757"/>
          </a:xfrm>
          <a:prstGeom prst="rect">
            <a:avLst/>
          </a:prstGeom>
          <a:noFill/>
        </p:spPr>
        <p:txBody>
          <a:bodyPr wrap="square" rtlCol="0">
            <a:spAutoFit/>
          </a:bodyPr>
          <a:lstStyle/>
          <a:p>
            <a:r>
              <a:rPr lang="en-US" sz="3200" dirty="0" smtClean="0">
                <a:solidFill>
                  <a:srgbClr val="C00000"/>
                </a:solidFill>
                <a:latin typeface="Angsana New" panose="02020603050405020304" pitchFamily="18" charset="-34"/>
                <a:cs typeface="Angsana New" panose="02020603050405020304" pitchFamily="18" charset="-34"/>
              </a:rPr>
              <a:t>Conclusion</a:t>
            </a:r>
          </a:p>
          <a:p>
            <a:endParaRPr lang="en-US" sz="3200" dirty="0">
              <a:solidFill>
                <a:srgbClr val="C00000"/>
              </a:solidFill>
              <a:latin typeface="Angsana New" panose="02020603050405020304" pitchFamily="18" charset="-34"/>
              <a:cs typeface="Angsana New" panose="02020603050405020304" pitchFamily="18" charset="-34"/>
            </a:endParaRPr>
          </a:p>
          <a:p>
            <a:pPr marL="285750" indent="-285750">
              <a:buFont typeface="Arial" panose="020B0604020202020204" pitchFamily="34" charset="0"/>
              <a:buChar char="•"/>
            </a:pPr>
            <a:r>
              <a:rPr lang="en-US" sz="3200" dirty="0" smtClean="0">
                <a:solidFill>
                  <a:srgbClr val="C00000"/>
                </a:solidFill>
                <a:latin typeface="Angsana New" panose="02020603050405020304" pitchFamily="18" charset="-34"/>
                <a:cs typeface="Angsana New" panose="02020603050405020304" pitchFamily="18" charset="-34"/>
              </a:rPr>
              <a:t>Male users are more on Facebook and Facebook should put marketing efforts to attract female users</a:t>
            </a:r>
          </a:p>
          <a:p>
            <a:pPr marL="285750" indent="-285750">
              <a:buFont typeface="Arial" panose="020B0604020202020204" pitchFamily="34" charset="0"/>
              <a:buChar char="•"/>
            </a:pPr>
            <a:r>
              <a:rPr lang="en-US" sz="3200" dirty="0" smtClean="0">
                <a:solidFill>
                  <a:srgbClr val="C00000"/>
                </a:solidFill>
                <a:latin typeface="Angsana New" panose="02020603050405020304" pitchFamily="18" charset="-34"/>
                <a:cs typeface="Angsana New" panose="02020603050405020304" pitchFamily="18" charset="-34"/>
              </a:rPr>
              <a:t>Age group between 13-30 are heavy users of </a:t>
            </a:r>
            <a:r>
              <a:rPr lang="en-US" sz="3200" dirty="0" err="1" smtClean="0">
                <a:solidFill>
                  <a:srgbClr val="C00000"/>
                </a:solidFill>
                <a:latin typeface="Angsana New" panose="02020603050405020304" pitchFamily="18" charset="-34"/>
                <a:cs typeface="Angsana New" panose="02020603050405020304" pitchFamily="18" charset="-34"/>
              </a:rPr>
              <a:t>facebook</a:t>
            </a:r>
            <a:r>
              <a:rPr lang="en-US" sz="3200" dirty="0" smtClean="0">
                <a:solidFill>
                  <a:srgbClr val="C00000"/>
                </a:solidFill>
                <a:latin typeface="Angsana New" panose="02020603050405020304" pitchFamily="18" charset="-34"/>
                <a:cs typeface="Angsana New" panose="02020603050405020304" pitchFamily="18" charset="-34"/>
              </a:rPr>
              <a:t> and again this is area of scope to attract other age group users too</a:t>
            </a:r>
          </a:p>
          <a:p>
            <a:pPr marL="285750" indent="-285750">
              <a:buFont typeface="Arial" panose="020B0604020202020204" pitchFamily="34" charset="0"/>
              <a:buChar char="•"/>
            </a:pPr>
            <a:r>
              <a:rPr lang="en-US" sz="3200" dirty="0" smtClean="0">
                <a:solidFill>
                  <a:srgbClr val="C00000"/>
                </a:solidFill>
                <a:latin typeface="Angsana New" panose="02020603050405020304" pitchFamily="18" charset="-34"/>
                <a:cs typeface="Angsana New" panose="02020603050405020304" pitchFamily="18" charset="-34"/>
              </a:rPr>
              <a:t>As more users are accessing </a:t>
            </a:r>
            <a:r>
              <a:rPr lang="en-US" sz="3200" dirty="0" err="1" smtClean="0">
                <a:solidFill>
                  <a:srgbClr val="C00000"/>
                </a:solidFill>
                <a:latin typeface="Angsana New" panose="02020603050405020304" pitchFamily="18" charset="-34"/>
                <a:cs typeface="Angsana New" panose="02020603050405020304" pitchFamily="18" charset="-34"/>
              </a:rPr>
              <a:t>facebook</a:t>
            </a:r>
            <a:r>
              <a:rPr lang="en-US" sz="3200" dirty="0" smtClean="0">
                <a:solidFill>
                  <a:srgbClr val="C00000"/>
                </a:solidFill>
                <a:latin typeface="Angsana New" panose="02020603050405020304" pitchFamily="18" charset="-34"/>
                <a:cs typeface="Angsana New" panose="02020603050405020304" pitchFamily="18" charset="-34"/>
              </a:rPr>
              <a:t> through app , more development and features can be brought to mobile app, so that it can attract more users.</a:t>
            </a:r>
          </a:p>
          <a:p>
            <a:pPr marL="285750" indent="-285750">
              <a:buFont typeface="Arial" panose="020B0604020202020204" pitchFamily="34" charset="0"/>
              <a:buChar char="•"/>
            </a:pPr>
            <a:r>
              <a:rPr lang="en-US" sz="3200" dirty="0" smtClean="0">
                <a:solidFill>
                  <a:srgbClr val="C00000"/>
                </a:solidFill>
                <a:latin typeface="Angsana New" panose="02020603050405020304" pitchFamily="18" charset="-34"/>
                <a:cs typeface="Angsana New" panose="02020603050405020304" pitchFamily="18" charset="-34"/>
              </a:rPr>
              <a:t>Identifying more Fake/Dummy accounts from time to time and work on deleting those kind of users from Facebook</a:t>
            </a:r>
          </a:p>
          <a:p>
            <a:endParaRPr lang="en-US" dirty="0"/>
          </a:p>
        </p:txBody>
      </p:sp>
    </p:spTree>
    <p:extLst>
      <p:ext uri="{BB962C8B-B14F-4D97-AF65-F5344CB8AC3E}">
        <p14:creationId xmlns:p14="http://schemas.microsoft.com/office/powerpoint/2010/main" val="3368168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0470" y="2987856"/>
            <a:ext cx="5645007" cy="1446550"/>
          </a:xfrm>
          <a:prstGeom prst="rect">
            <a:avLst/>
          </a:prstGeom>
        </p:spPr>
        <p:txBody>
          <a:bodyPr wrap="none">
            <a:spAutoFit/>
          </a:bodyPr>
          <a:lstStyle/>
          <a:p>
            <a:r>
              <a:rPr lang="en-US" sz="8800" dirty="0" smtClean="0">
                <a:solidFill>
                  <a:srgbClr val="00CCFF"/>
                </a:solidFill>
              </a:rPr>
              <a:t>THANK YOU</a:t>
            </a:r>
            <a:endParaRPr lang="en-US" sz="8800" dirty="0">
              <a:solidFill>
                <a:srgbClr val="00CCFF"/>
              </a:solidFill>
            </a:endParaRPr>
          </a:p>
        </p:txBody>
      </p:sp>
    </p:spTree>
    <p:extLst>
      <p:ext uri="{BB962C8B-B14F-4D97-AF65-F5344CB8AC3E}">
        <p14:creationId xmlns:p14="http://schemas.microsoft.com/office/powerpoint/2010/main" val="2015683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83473" y="515183"/>
            <a:ext cx="8541834" cy="738664"/>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Which age group use </a:t>
            </a:r>
            <a:r>
              <a:rPr lang="en-US" sz="2400" b="1" dirty="0" err="1" smtClean="0">
                <a:solidFill>
                  <a:srgbClr val="C00000"/>
                </a:solidFill>
                <a:latin typeface="Eras Demi ITC" panose="020B0805030504020804" pitchFamily="34" charset="0"/>
              </a:rPr>
              <a:t>facebook</a:t>
            </a:r>
            <a:r>
              <a:rPr lang="en-US" sz="2400" b="1" dirty="0" smtClean="0">
                <a:solidFill>
                  <a:srgbClr val="C00000"/>
                </a:solidFill>
                <a:latin typeface="Eras Demi ITC" panose="020B0805030504020804" pitchFamily="34" charset="0"/>
              </a:rPr>
              <a:t> more?</a:t>
            </a:r>
          </a:p>
          <a:p>
            <a:endParaRPr lang="en-US" dirty="0"/>
          </a:p>
        </p:txBody>
      </p:sp>
      <p:sp>
        <p:nvSpPr>
          <p:cNvPr id="6" name="TextBox 5"/>
          <p:cNvSpPr txBox="1"/>
          <p:nvPr/>
        </p:nvSpPr>
        <p:spPr>
          <a:xfrm>
            <a:off x="7393259" y="5003987"/>
            <a:ext cx="4436234" cy="1200329"/>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Younger generation from 13-30 years are </a:t>
            </a:r>
            <a:r>
              <a:rPr lang="en-US" sz="2400" b="1" dirty="0" smtClean="0">
                <a:solidFill>
                  <a:srgbClr val="C00000"/>
                </a:solidFill>
                <a:latin typeface="HPFutura Heavy" panose="02000504040000020003" pitchFamily="50" charset="0"/>
              </a:rPr>
              <a:t>heavy users of Facebook</a:t>
            </a:r>
            <a:endParaRPr lang="en-US" sz="2400" b="1" dirty="0">
              <a:solidFill>
                <a:srgbClr val="C00000"/>
              </a:solidFill>
              <a:latin typeface="HPFutura Heavy" panose="02000504040000020003" pitchFamily="50" charset="0"/>
            </a:endParaRPr>
          </a:p>
        </p:txBody>
      </p:sp>
      <p:pic>
        <p:nvPicPr>
          <p:cNvPr id="7" name="Picture 6"/>
          <p:cNvPicPr>
            <a:picLocks noChangeAspect="1"/>
          </p:cNvPicPr>
          <p:nvPr/>
        </p:nvPicPr>
        <p:blipFill>
          <a:blip r:embed="rId2"/>
          <a:stretch>
            <a:fillRect/>
          </a:stretch>
        </p:blipFill>
        <p:spPr>
          <a:xfrm>
            <a:off x="449835" y="1253847"/>
            <a:ext cx="6181725" cy="5286375"/>
          </a:xfrm>
          <a:prstGeom prst="rect">
            <a:avLst/>
          </a:prstGeom>
        </p:spPr>
      </p:pic>
      <p:pic>
        <p:nvPicPr>
          <p:cNvPr id="8" name="Picture 7"/>
          <p:cNvPicPr>
            <a:picLocks noChangeAspect="1"/>
          </p:cNvPicPr>
          <p:nvPr/>
        </p:nvPicPr>
        <p:blipFill>
          <a:blip r:embed="rId3"/>
          <a:stretch>
            <a:fillRect/>
          </a:stretch>
        </p:blipFill>
        <p:spPr>
          <a:xfrm>
            <a:off x="7058420" y="1081319"/>
            <a:ext cx="4200525" cy="3000375"/>
          </a:xfrm>
          <a:prstGeom prst="rect">
            <a:avLst/>
          </a:prstGeom>
        </p:spPr>
      </p:pic>
    </p:spTree>
    <p:extLst>
      <p:ext uri="{BB962C8B-B14F-4D97-AF65-F5344CB8AC3E}">
        <p14:creationId xmlns:p14="http://schemas.microsoft.com/office/powerpoint/2010/main" val="278157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1171" y="825190"/>
            <a:ext cx="8463775"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Which gender use </a:t>
            </a:r>
            <a:r>
              <a:rPr lang="en-US" sz="2400" b="1" dirty="0" err="1" smtClean="0">
                <a:solidFill>
                  <a:srgbClr val="C00000"/>
                </a:solidFill>
                <a:latin typeface="Eras Demi ITC" panose="020B0805030504020804" pitchFamily="34" charset="0"/>
              </a:rPr>
              <a:t>facebook</a:t>
            </a:r>
            <a:r>
              <a:rPr lang="en-US" sz="2400" b="1" dirty="0" smtClean="0">
                <a:solidFill>
                  <a:srgbClr val="C00000"/>
                </a:solidFill>
                <a:latin typeface="Eras Demi ITC" panose="020B0805030504020804" pitchFamily="34" charset="0"/>
              </a:rPr>
              <a:t> more</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1430608" y="1597295"/>
            <a:ext cx="4362450" cy="2905125"/>
          </a:xfrm>
          <a:prstGeom prst="rect">
            <a:avLst/>
          </a:prstGeom>
        </p:spPr>
      </p:pic>
      <p:pic>
        <p:nvPicPr>
          <p:cNvPr id="4" name="Picture 3"/>
          <p:cNvPicPr>
            <a:picLocks noChangeAspect="1"/>
          </p:cNvPicPr>
          <p:nvPr/>
        </p:nvPicPr>
        <p:blipFill>
          <a:blip r:embed="rId3"/>
          <a:stretch>
            <a:fillRect/>
          </a:stretch>
        </p:blipFill>
        <p:spPr>
          <a:xfrm>
            <a:off x="7410333" y="1111519"/>
            <a:ext cx="4619625" cy="3876675"/>
          </a:xfrm>
          <a:prstGeom prst="rect">
            <a:avLst/>
          </a:prstGeom>
        </p:spPr>
      </p:pic>
      <p:sp>
        <p:nvSpPr>
          <p:cNvPr id="5" name="TextBox 4"/>
          <p:cNvSpPr txBox="1"/>
          <p:nvPr/>
        </p:nvSpPr>
        <p:spPr>
          <a:xfrm>
            <a:off x="1430608" y="5096107"/>
            <a:ext cx="5393938" cy="461665"/>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Male users are more than Female users</a:t>
            </a:r>
            <a:endParaRPr lang="en-US" sz="2400" b="1" dirty="0">
              <a:solidFill>
                <a:srgbClr val="C00000"/>
              </a:solidFill>
              <a:latin typeface="HPFutura Heavy" panose="02000504040000020003" pitchFamily="50" charset="0"/>
            </a:endParaRPr>
          </a:p>
        </p:txBody>
      </p:sp>
      <p:sp>
        <p:nvSpPr>
          <p:cNvPr id="6" name="TextBox 5"/>
          <p:cNvSpPr txBox="1"/>
          <p:nvPr/>
        </p:nvSpPr>
        <p:spPr>
          <a:xfrm>
            <a:off x="7410333" y="5207620"/>
            <a:ext cx="4365355" cy="830997"/>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Age group wise representation for both Male and Female</a:t>
            </a:r>
            <a:endParaRPr lang="en-US" sz="2400"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3076462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205" y="434898"/>
            <a:ext cx="7002966"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What is the tenure of usage of </a:t>
            </a:r>
            <a:r>
              <a:rPr lang="en-US" sz="2400" b="1" dirty="0" err="1" smtClean="0">
                <a:solidFill>
                  <a:srgbClr val="C00000"/>
                </a:solidFill>
                <a:latin typeface="Eras Demi ITC" panose="020B0805030504020804" pitchFamily="34" charset="0"/>
              </a:rPr>
              <a:t>facebook</a:t>
            </a:r>
            <a:r>
              <a:rPr lang="en-US" sz="2400" b="1" dirty="0" smtClean="0">
                <a:solidFill>
                  <a:srgbClr val="C00000"/>
                </a:solidFill>
                <a:latin typeface="Eras Demi ITC" panose="020B0805030504020804" pitchFamily="34" charset="0"/>
              </a:rPr>
              <a:t> users</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873511" y="1194340"/>
            <a:ext cx="4267200" cy="3019425"/>
          </a:xfrm>
          <a:prstGeom prst="rect">
            <a:avLst/>
          </a:prstGeom>
        </p:spPr>
      </p:pic>
      <p:pic>
        <p:nvPicPr>
          <p:cNvPr id="4" name="Picture 3"/>
          <p:cNvPicPr>
            <a:picLocks noChangeAspect="1"/>
          </p:cNvPicPr>
          <p:nvPr/>
        </p:nvPicPr>
        <p:blipFill>
          <a:blip r:embed="rId3"/>
          <a:stretch>
            <a:fillRect/>
          </a:stretch>
        </p:blipFill>
        <p:spPr>
          <a:xfrm>
            <a:off x="5362575" y="1261015"/>
            <a:ext cx="6829425" cy="2952750"/>
          </a:xfrm>
          <a:prstGeom prst="rect">
            <a:avLst/>
          </a:prstGeom>
        </p:spPr>
      </p:pic>
      <p:sp>
        <p:nvSpPr>
          <p:cNvPr id="5" name="TextBox 4"/>
          <p:cNvSpPr txBox="1"/>
          <p:nvPr/>
        </p:nvSpPr>
        <p:spPr>
          <a:xfrm>
            <a:off x="1416205" y="5163015"/>
            <a:ext cx="9389327" cy="1200329"/>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Tenure is rightly skewed and which shows </a:t>
            </a:r>
            <a:r>
              <a:rPr lang="en-US" sz="2400" b="1" dirty="0" err="1" smtClean="0">
                <a:solidFill>
                  <a:srgbClr val="C00000"/>
                </a:solidFill>
                <a:latin typeface="HPFutura Heavy" panose="02000504040000020003" pitchFamily="50" charset="0"/>
              </a:rPr>
              <a:t>facebook</a:t>
            </a:r>
            <a:r>
              <a:rPr lang="en-US" sz="2400" b="1" dirty="0" smtClean="0">
                <a:solidFill>
                  <a:srgbClr val="C00000"/>
                </a:solidFill>
                <a:latin typeface="HPFutura Heavy" panose="02000504040000020003" pitchFamily="50" charset="0"/>
              </a:rPr>
              <a:t> users are more active for a time period of 0-1.5 years and insight is to enhance features </a:t>
            </a:r>
            <a:r>
              <a:rPr lang="en-US" sz="2400" b="1" dirty="0" smtClean="0">
                <a:solidFill>
                  <a:srgbClr val="C00000"/>
                </a:solidFill>
                <a:latin typeface="HPFutura Heavy" panose="02000504040000020003" pitchFamily="50" charset="0"/>
              </a:rPr>
              <a:t>for</a:t>
            </a:r>
            <a:r>
              <a:rPr lang="en-US" sz="2400" b="1" dirty="0" smtClean="0">
                <a:solidFill>
                  <a:srgbClr val="C00000"/>
                </a:solidFill>
                <a:latin typeface="HPFutura Heavy" panose="02000504040000020003" pitchFamily="50" charset="0"/>
              </a:rPr>
              <a:t> </a:t>
            </a:r>
            <a:r>
              <a:rPr lang="en-US" sz="2400" b="1" dirty="0" err="1" smtClean="0">
                <a:solidFill>
                  <a:srgbClr val="C00000"/>
                </a:solidFill>
                <a:latin typeface="HPFutura Heavy" panose="02000504040000020003" pitchFamily="50" charset="0"/>
              </a:rPr>
              <a:t>longeivty</a:t>
            </a:r>
            <a:r>
              <a:rPr lang="en-US" sz="2400" b="1" dirty="0" smtClean="0">
                <a:solidFill>
                  <a:srgbClr val="C00000"/>
                </a:solidFill>
                <a:latin typeface="HPFutura Heavy" panose="02000504040000020003" pitchFamily="50" charset="0"/>
              </a:rPr>
              <a:t> of users</a:t>
            </a:r>
            <a:endParaRPr lang="en-US" sz="2400"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236377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054" y="367990"/>
            <a:ext cx="8196146" cy="461665"/>
          </a:xfrm>
          <a:prstGeom prst="rect">
            <a:avLst/>
          </a:prstGeom>
          <a:noFill/>
        </p:spPr>
        <p:txBody>
          <a:bodyPr wrap="square" rtlCol="0">
            <a:spAutoFit/>
          </a:bodyPr>
          <a:lstStyle/>
          <a:p>
            <a:r>
              <a:rPr lang="en-US" sz="2400" b="1" dirty="0" smtClean="0">
                <a:solidFill>
                  <a:srgbClr val="C00000"/>
                </a:solidFill>
                <a:effectLst/>
                <a:latin typeface="Eras Demi ITC" panose="020B0805030504020804" pitchFamily="34" charset="0"/>
              </a:rPr>
              <a:t>Who(Based on gender) has more friend count</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945414" y="1380660"/>
            <a:ext cx="4391025" cy="2914650"/>
          </a:xfrm>
          <a:prstGeom prst="rect">
            <a:avLst/>
          </a:prstGeom>
        </p:spPr>
      </p:pic>
      <p:pic>
        <p:nvPicPr>
          <p:cNvPr id="4" name="Picture 3"/>
          <p:cNvPicPr>
            <a:picLocks noChangeAspect="1"/>
          </p:cNvPicPr>
          <p:nvPr/>
        </p:nvPicPr>
        <p:blipFill>
          <a:blip r:embed="rId3"/>
          <a:stretch>
            <a:fillRect/>
          </a:stretch>
        </p:blipFill>
        <p:spPr>
          <a:xfrm>
            <a:off x="6175104" y="1380660"/>
            <a:ext cx="4257675" cy="3019425"/>
          </a:xfrm>
          <a:prstGeom prst="rect">
            <a:avLst/>
          </a:prstGeom>
        </p:spPr>
      </p:pic>
      <p:sp>
        <p:nvSpPr>
          <p:cNvPr id="5" name="TextBox 4"/>
          <p:cNvSpPr txBox="1"/>
          <p:nvPr/>
        </p:nvSpPr>
        <p:spPr>
          <a:xfrm>
            <a:off x="1304693" y="5163015"/>
            <a:ext cx="9690409" cy="1569660"/>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Interestingly female has more friend count than male. In majority of  age groups female has more friend count than Male till 60 years of age and surprisingly male has more friend count after 60 years, but over all trend is female has more friend count</a:t>
            </a:r>
            <a:endParaRPr lang="en-US" sz="2400"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1322644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7356" y="401444"/>
            <a:ext cx="8095785"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What is the distribution of likes across gender</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1317586" y="1287269"/>
            <a:ext cx="4048125" cy="3257550"/>
          </a:xfrm>
          <a:prstGeom prst="rect">
            <a:avLst/>
          </a:prstGeom>
        </p:spPr>
      </p:pic>
      <p:pic>
        <p:nvPicPr>
          <p:cNvPr id="4" name="Picture 3"/>
          <p:cNvPicPr>
            <a:picLocks noChangeAspect="1"/>
          </p:cNvPicPr>
          <p:nvPr/>
        </p:nvPicPr>
        <p:blipFill>
          <a:blip r:embed="rId3"/>
          <a:stretch>
            <a:fillRect/>
          </a:stretch>
        </p:blipFill>
        <p:spPr>
          <a:xfrm>
            <a:off x="5743575" y="863109"/>
            <a:ext cx="6448425" cy="5648325"/>
          </a:xfrm>
          <a:prstGeom prst="rect">
            <a:avLst/>
          </a:prstGeom>
        </p:spPr>
      </p:pic>
      <p:sp>
        <p:nvSpPr>
          <p:cNvPr id="5" name="TextBox 4"/>
          <p:cNvSpPr txBox="1"/>
          <p:nvPr/>
        </p:nvSpPr>
        <p:spPr>
          <a:xfrm>
            <a:off x="1317586" y="5263376"/>
            <a:ext cx="3945790" cy="1200329"/>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Female are more active in posting the responses in </a:t>
            </a:r>
            <a:r>
              <a:rPr lang="en-US" sz="2400" b="1" dirty="0" err="1" smtClean="0">
                <a:solidFill>
                  <a:srgbClr val="C00000"/>
                </a:solidFill>
                <a:latin typeface="HPFutura Heavy" panose="02000504040000020003" pitchFamily="50" charset="0"/>
              </a:rPr>
              <a:t>facebook</a:t>
            </a:r>
            <a:r>
              <a:rPr lang="en-US" sz="2400" b="1" dirty="0" smtClean="0">
                <a:solidFill>
                  <a:srgbClr val="C00000"/>
                </a:solidFill>
                <a:latin typeface="HPFutura Heavy" panose="02000504040000020003" pitchFamily="50" charset="0"/>
              </a:rPr>
              <a:t> in form of likes.</a:t>
            </a:r>
            <a:endParaRPr lang="en-US" sz="2400"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546399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7784" y="479502"/>
            <a:ext cx="8820615"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Who(Gender) has initiated more friendship requests on fb</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1237784" y="1733085"/>
            <a:ext cx="4733925" cy="2209800"/>
          </a:xfrm>
          <a:prstGeom prst="rect">
            <a:avLst/>
          </a:prstGeom>
        </p:spPr>
      </p:pic>
      <p:pic>
        <p:nvPicPr>
          <p:cNvPr id="4" name="Picture 3"/>
          <p:cNvPicPr>
            <a:picLocks noChangeAspect="1"/>
          </p:cNvPicPr>
          <p:nvPr/>
        </p:nvPicPr>
        <p:blipFill>
          <a:blip r:embed="rId3"/>
          <a:stretch>
            <a:fillRect/>
          </a:stretch>
        </p:blipFill>
        <p:spPr>
          <a:xfrm>
            <a:off x="6438668" y="1733085"/>
            <a:ext cx="4667250" cy="2924175"/>
          </a:xfrm>
          <a:prstGeom prst="rect">
            <a:avLst/>
          </a:prstGeom>
        </p:spPr>
      </p:pic>
      <p:sp>
        <p:nvSpPr>
          <p:cNvPr id="5" name="TextBox 4"/>
          <p:cNvSpPr txBox="1"/>
          <p:nvPr/>
        </p:nvSpPr>
        <p:spPr>
          <a:xfrm>
            <a:off x="1505415" y="4973444"/>
            <a:ext cx="7984273" cy="1200329"/>
          </a:xfrm>
          <a:prstGeom prst="rect">
            <a:avLst/>
          </a:prstGeom>
          <a:noFill/>
        </p:spPr>
        <p:txBody>
          <a:bodyPr wrap="square" rtlCol="0">
            <a:spAutoFit/>
          </a:bodyPr>
          <a:lstStyle/>
          <a:p>
            <a:r>
              <a:rPr lang="en-US" sz="2400" dirty="0" smtClean="0">
                <a:solidFill>
                  <a:srgbClr val="C00000"/>
                </a:solidFill>
                <a:latin typeface="HPFutura Heavy" panose="02000504040000020003" pitchFamily="50" charset="0"/>
              </a:rPr>
              <a:t>Red line shows friendships initiated by female and Blue line shows friendships initiated by male . Male users have initiated friendship more</a:t>
            </a:r>
            <a:endParaRPr lang="en-US" sz="2400"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231306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9366" y="434898"/>
            <a:ext cx="9924585"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Which are more used to access FB, either desktop or mobile</a:t>
            </a:r>
            <a:endParaRPr lang="en-US" sz="2400" b="1" dirty="0">
              <a:solidFill>
                <a:srgbClr val="C00000"/>
              </a:solidFill>
              <a:latin typeface="Eras Demi ITC" panose="020B0805030504020804" pitchFamily="34" charset="0"/>
            </a:endParaRPr>
          </a:p>
        </p:txBody>
      </p:sp>
      <p:pic>
        <p:nvPicPr>
          <p:cNvPr id="4" name="Picture 3"/>
          <p:cNvPicPr>
            <a:picLocks noChangeAspect="1"/>
          </p:cNvPicPr>
          <p:nvPr/>
        </p:nvPicPr>
        <p:blipFill>
          <a:blip r:embed="rId2"/>
          <a:stretch>
            <a:fillRect/>
          </a:stretch>
        </p:blipFill>
        <p:spPr>
          <a:xfrm>
            <a:off x="920904" y="1574181"/>
            <a:ext cx="4038600" cy="2438400"/>
          </a:xfrm>
          <a:prstGeom prst="rect">
            <a:avLst/>
          </a:prstGeom>
        </p:spPr>
      </p:pic>
      <p:pic>
        <p:nvPicPr>
          <p:cNvPr id="5" name="Picture 4"/>
          <p:cNvPicPr>
            <a:picLocks noChangeAspect="1"/>
          </p:cNvPicPr>
          <p:nvPr/>
        </p:nvPicPr>
        <p:blipFill>
          <a:blip r:embed="rId3"/>
          <a:stretch>
            <a:fillRect/>
          </a:stretch>
        </p:blipFill>
        <p:spPr>
          <a:xfrm>
            <a:off x="4870295" y="1574181"/>
            <a:ext cx="5105400" cy="3190875"/>
          </a:xfrm>
          <a:prstGeom prst="rect">
            <a:avLst/>
          </a:prstGeom>
        </p:spPr>
      </p:pic>
      <p:sp>
        <p:nvSpPr>
          <p:cNvPr id="2" name="TextBox 1"/>
          <p:cNvSpPr txBox="1"/>
          <p:nvPr/>
        </p:nvSpPr>
        <p:spPr>
          <a:xfrm>
            <a:off x="1326995" y="5363737"/>
            <a:ext cx="8552985" cy="830997"/>
          </a:xfrm>
          <a:prstGeom prst="rect">
            <a:avLst/>
          </a:prstGeom>
          <a:noFill/>
        </p:spPr>
        <p:txBody>
          <a:bodyPr wrap="square" rtlCol="0">
            <a:spAutoFit/>
          </a:bodyPr>
          <a:lstStyle/>
          <a:p>
            <a:r>
              <a:rPr lang="en-US" sz="2400" b="1" dirty="0" smtClean="0">
                <a:solidFill>
                  <a:srgbClr val="C00000"/>
                </a:solidFill>
                <a:latin typeface="HPFutura Heavy" panose="02000504040000020003" pitchFamily="50" charset="0"/>
              </a:rPr>
              <a:t>More users(around 60%) access </a:t>
            </a:r>
            <a:r>
              <a:rPr lang="en-US" sz="2400" b="1" dirty="0" err="1" smtClean="0">
                <a:solidFill>
                  <a:srgbClr val="C00000"/>
                </a:solidFill>
                <a:latin typeface="HPFutura Heavy" panose="02000504040000020003" pitchFamily="50" charset="0"/>
              </a:rPr>
              <a:t>facebook</a:t>
            </a:r>
            <a:r>
              <a:rPr lang="en-US" sz="2400" b="1" dirty="0" smtClean="0">
                <a:solidFill>
                  <a:srgbClr val="C00000"/>
                </a:solidFill>
                <a:latin typeface="HPFutura Heavy" panose="02000504040000020003" pitchFamily="50" charset="0"/>
              </a:rPr>
              <a:t> through Mobile and around 40% users are accessing thru desktop.</a:t>
            </a:r>
            <a:endParaRPr lang="en-US" sz="2400"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3668428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0088" y="345688"/>
            <a:ext cx="8720253" cy="461665"/>
          </a:xfrm>
          <a:prstGeom prst="rect">
            <a:avLst/>
          </a:prstGeom>
          <a:noFill/>
        </p:spPr>
        <p:txBody>
          <a:bodyPr wrap="square" rtlCol="0">
            <a:spAutoFit/>
          </a:bodyPr>
          <a:lstStyle/>
          <a:p>
            <a:r>
              <a:rPr lang="en-US" sz="2400" b="1" dirty="0" smtClean="0">
                <a:solidFill>
                  <a:srgbClr val="C00000"/>
                </a:solidFill>
                <a:latin typeface="Eras Demi ITC" panose="020B0805030504020804" pitchFamily="34" charset="0"/>
              </a:rPr>
              <a:t>Detecting Fake/Dummy Accounts</a:t>
            </a:r>
            <a:endParaRPr lang="en-US" sz="2400" b="1" dirty="0">
              <a:solidFill>
                <a:srgbClr val="C00000"/>
              </a:solidFill>
              <a:latin typeface="Eras Demi ITC" panose="020B0805030504020804" pitchFamily="34" charset="0"/>
            </a:endParaRPr>
          </a:p>
        </p:txBody>
      </p:sp>
      <p:pic>
        <p:nvPicPr>
          <p:cNvPr id="3" name="Picture 2"/>
          <p:cNvPicPr>
            <a:picLocks noChangeAspect="1"/>
          </p:cNvPicPr>
          <p:nvPr/>
        </p:nvPicPr>
        <p:blipFill>
          <a:blip r:embed="rId2"/>
          <a:stretch>
            <a:fillRect/>
          </a:stretch>
        </p:blipFill>
        <p:spPr>
          <a:xfrm>
            <a:off x="2990385" y="1795812"/>
            <a:ext cx="4191000" cy="2552700"/>
          </a:xfrm>
          <a:prstGeom prst="rect">
            <a:avLst/>
          </a:prstGeom>
        </p:spPr>
      </p:pic>
      <p:sp>
        <p:nvSpPr>
          <p:cNvPr id="4" name="TextBox 3"/>
          <p:cNvSpPr txBox="1"/>
          <p:nvPr/>
        </p:nvSpPr>
        <p:spPr>
          <a:xfrm>
            <a:off x="1694985" y="4884234"/>
            <a:ext cx="7136781" cy="1616927"/>
          </a:xfrm>
          <a:prstGeom prst="rect">
            <a:avLst/>
          </a:prstGeom>
          <a:noFill/>
        </p:spPr>
        <p:txBody>
          <a:bodyPr wrap="square" rtlCol="0">
            <a:spAutoFit/>
          </a:bodyPr>
          <a:lstStyle/>
          <a:p>
            <a:endParaRPr lang="en-US" dirty="0"/>
          </a:p>
        </p:txBody>
      </p:sp>
      <p:sp>
        <p:nvSpPr>
          <p:cNvPr id="5" name="TextBox 4"/>
          <p:cNvSpPr txBox="1"/>
          <p:nvPr/>
        </p:nvSpPr>
        <p:spPr>
          <a:xfrm>
            <a:off x="1694985" y="5073805"/>
            <a:ext cx="7928517" cy="923330"/>
          </a:xfrm>
          <a:prstGeom prst="rect">
            <a:avLst/>
          </a:prstGeom>
          <a:noFill/>
        </p:spPr>
        <p:txBody>
          <a:bodyPr wrap="square" rtlCol="0">
            <a:spAutoFit/>
          </a:bodyPr>
          <a:lstStyle/>
          <a:p>
            <a:r>
              <a:rPr lang="en-US" b="1" dirty="0" smtClean="0">
                <a:solidFill>
                  <a:srgbClr val="C00000"/>
                </a:solidFill>
                <a:latin typeface="HPFutura Heavy" panose="02000504040000020003" pitchFamily="50" charset="0"/>
              </a:rPr>
              <a:t>Among users having 0 </a:t>
            </a:r>
            <a:r>
              <a:rPr lang="en-US" b="1" dirty="0" smtClean="0">
                <a:solidFill>
                  <a:srgbClr val="C00000"/>
                </a:solidFill>
                <a:latin typeface="HPFutura Heavy" panose="02000504040000020003" pitchFamily="50" charset="0"/>
              </a:rPr>
              <a:t>friend </a:t>
            </a:r>
            <a:r>
              <a:rPr lang="en-US" b="1" dirty="0" smtClean="0">
                <a:solidFill>
                  <a:srgbClr val="C00000"/>
                </a:solidFill>
                <a:latin typeface="HPFutura Heavy" panose="02000504040000020003" pitchFamily="50" charset="0"/>
              </a:rPr>
              <a:t>count </a:t>
            </a:r>
            <a:r>
              <a:rPr lang="en-US" b="1" dirty="0" smtClean="0">
                <a:solidFill>
                  <a:srgbClr val="C00000"/>
                </a:solidFill>
                <a:latin typeface="HPFutura Heavy" panose="02000504040000020003" pitchFamily="50" charset="0"/>
              </a:rPr>
              <a:t>, in </a:t>
            </a:r>
            <a:r>
              <a:rPr lang="en-US" b="1" dirty="0" smtClean="0">
                <a:solidFill>
                  <a:srgbClr val="C00000"/>
                </a:solidFill>
                <a:latin typeface="HPFutura Heavy" panose="02000504040000020003" pitchFamily="50" charset="0"/>
              </a:rPr>
              <a:t>that close to 50% users are having first month of year and first day of month as their month and day of birth </a:t>
            </a:r>
            <a:r>
              <a:rPr lang="en-US" b="1" dirty="0" smtClean="0">
                <a:solidFill>
                  <a:srgbClr val="C00000"/>
                </a:solidFill>
                <a:latin typeface="HPFutura Heavy" panose="02000504040000020003" pitchFamily="50" charset="0"/>
              </a:rPr>
              <a:t>which gives insight as they are  </a:t>
            </a:r>
            <a:r>
              <a:rPr lang="en-US" b="1" dirty="0" smtClean="0">
                <a:solidFill>
                  <a:srgbClr val="C00000"/>
                </a:solidFill>
                <a:latin typeface="HPFutura Heavy" panose="02000504040000020003" pitchFamily="50" charset="0"/>
              </a:rPr>
              <a:t>either fake/Dummy accounts</a:t>
            </a:r>
            <a:endParaRPr lang="en-US" b="1" dirty="0">
              <a:solidFill>
                <a:srgbClr val="C00000"/>
              </a:solidFill>
              <a:latin typeface="HPFutura Heavy" panose="02000504040000020003" pitchFamily="50" charset="0"/>
            </a:endParaRPr>
          </a:p>
        </p:txBody>
      </p:sp>
    </p:spTree>
    <p:extLst>
      <p:ext uri="{BB962C8B-B14F-4D97-AF65-F5344CB8AC3E}">
        <p14:creationId xmlns:p14="http://schemas.microsoft.com/office/powerpoint/2010/main" val="475007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356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Angsana New</vt:lpstr>
      <vt:lpstr>Arial</vt:lpstr>
      <vt:lpstr>Calibri</vt:lpstr>
      <vt:lpstr>Calibri Light</vt:lpstr>
      <vt:lpstr>Eras Demi ITC</vt:lpstr>
      <vt:lpstr>HPFutura Heavy</vt:lpstr>
      <vt:lpstr>Office Theme</vt:lpstr>
      <vt:lpstr>TERM 1 &amp; 2 PROJECT ON EDA OF FACEBOOK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1 &amp; 2 PROJECT ON EDA OF FACEBOOK</dc:title>
  <dc:creator>Punati, Subhashini</dc:creator>
  <cp:lastModifiedBy>Punati, Subhashini</cp:lastModifiedBy>
  <cp:revision>52</cp:revision>
  <dcterms:created xsi:type="dcterms:W3CDTF">2019-09-17T07:54:23Z</dcterms:created>
  <dcterms:modified xsi:type="dcterms:W3CDTF">2019-09-20T05:10:13Z</dcterms:modified>
</cp:coreProperties>
</file>