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487" y="71501"/>
            <a:ext cx="12021185" cy="6696075"/>
          </a:xfrm>
          <a:custGeom>
            <a:avLst/>
            <a:gdLst/>
            <a:ahLst/>
            <a:cxnLst/>
            <a:rect l="l" t="t" r="r" b="b"/>
            <a:pathLst>
              <a:path w="12021185" h="6696075">
                <a:moveTo>
                  <a:pt x="0" y="329946"/>
                </a:moveTo>
                <a:lnTo>
                  <a:pt x="3578" y="281184"/>
                </a:lnTo>
                <a:lnTo>
                  <a:pt x="13973" y="234645"/>
                </a:lnTo>
                <a:lnTo>
                  <a:pt x="30674" y="190840"/>
                </a:lnTo>
                <a:lnTo>
                  <a:pt x="53171" y="150277"/>
                </a:lnTo>
                <a:lnTo>
                  <a:pt x="80954" y="113468"/>
                </a:lnTo>
                <a:lnTo>
                  <a:pt x="113510" y="80923"/>
                </a:lnTo>
                <a:lnTo>
                  <a:pt x="150331" y="53151"/>
                </a:lnTo>
                <a:lnTo>
                  <a:pt x="190906" y="30662"/>
                </a:lnTo>
                <a:lnTo>
                  <a:pt x="234724" y="13967"/>
                </a:lnTo>
                <a:lnTo>
                  <a:pt x="281274" y="3576"/>
                </a:lnTo>
                <a:lnTo>
                  <a:pt x="330047" y="0"/>
                </a:lnTo>
                <a:lnTo>
                  <a:pt x="11690540" y="0"/>
                </a:lnTo>
                <a:lnTo>
                  <a:pt x="11739305" y="3576"/>
                </a:lnTo>
                <a:lnTo>
                  <a:pt x="11785851" y="13967"/>
                </a:lnTo>
                <a:lnTo>
                  <a:pt x="11829669" y="30662"/>
                </a:lnTo>
                <a:lnTo>
                  <a:pt x="11870246" y="53151"/>
                </a:lnTo>
                <a:lnTo>
                  <a:pt x="11907072" y="80923"/>
                </a:lnTo>
                <a:lnTo>
                  <a:pt x="11939635" y="113468"/>
                </a:lnTo>
                <a:lnTo>
                  <a:pt x="11967424" y="150277"/>
                </a:lnTo>
                <a:lnTo>
                  <a:pt x="11989927" y="190840"/>
                </a:lnTo>
                <a:lnTo>
                  <a:pt x="12006634" y="234645"/>
                </a:lnTo>
                <a:lnTo>
                  <a:pt x="12017033" y="281184"/>
                </a:lnTo>
                <a:lnTo>
                  <a:pt x="12020613" y="329946"/>
                </a:lnTo>
                <a:lnTo>
                  <a:pt x="12020613" y="6365963"/>
                </a:lnTo>
                <a:lnTo>
                  <a:pt x="12017033" y="6414736"/>
                </a:lnTo>
                <a:lnTo>
                  <a:pt x="12006634" y="6461287"/>
                </a:lnTo>
                <a:lnTo>
                  <a:pt x="11989927" y="6505104"/>
                </a:lnTo>
                <a:lnTo>
                  <a:pt x="11967424" y="6545679"/>
                </a:lnTo>
                <a:lnTo>
                  <a:pt x="11939635" y="6582500"/>
                </a:lnTo>
                <a:lnTo>
                  <a:pt x="11907072" y="6615057"/>
                </a:lnTo>
                <a:lnTo>
                  <a:pt x="11870246" y="6642839"/>
                </a:lnTo>
                <a:lnTo>
                  <a:pt x="11829669" y="6665336"/>
                </a:lnTo>
                <a:lnTo>
                  <a:pt x="11785851" y="6682037"/>
                </a:lnTo>
                <a:lnTo>
                  <a:pt x="11739305" y="6692433"/>
                </a:lnTo>
                <a:lnTo>
                  <a:pt x="11690540" y="6696011"/>
                </a:lnTo>
                <a:lnTo>
                  <a:pt x="330047" y="6696011"/>
                </a:lnTo>
                <a:lnTo>
                  <a:pt x="281274" y="6692433"/>
                </a:lnTo>
                <a:lnTo>
                  <a:pt x="234724" y="6682037"/>
                </a:lnTo>
                <a:lnTo>
                  <a:pt x="190906" y="6665336"/>
                </a:lnTo>
                <a:lnTo>
                  <a:pt x="150331" y="6642839"/>
                </a:lnTo>
                <a:lnTo>
                  <a:pt x="113510" y="6615057"/>
                </a:lnTo>
                <a:lnTo>
                  <a:pt x="80954" y="6582500"/>
                </a:lnTo>
                <a:lnTo>
                  <a:pt x="53171" y="6545679"/>
                </a:lnTo>
                <a:lnTo>
                  <a:pt x="30674" y="6505104"/>
                </a:lnTo>
                <a:lnTo>
                  <a:pt x="13973" y="6461287"/>
                </a:lnTo>
                <a:lnTo>
                  <a:pt x="3578" y="6414736"/>
                </a:lnTo>
                <a:lnTo>
                  <a:pt x="0" y="6365963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882" y="910653"/>
            <a:ext cx="1128649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882" y="1194625"/>
            <a:ext cx="11286490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697844" y="6290488"/>
            <a:ext cx="763270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6363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57504" y="6333704"/>
            <a:ext cx="287655" cy="23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" y="68326"/>
            <a:ext cx="12030075" cy="6702425"/>
            <a:chOff x="85725" y="68326"/>
            <a:chExt cx="1203007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" y="71501"/>
              <a:ext cx="12020486" cy="66960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487" y="71501"/>
              <a:ext cx="12021185" cy="6696075"/>
            </a:xfrm>
            <a:custGeom>
              <a:avLst/>
              <a:gdLst/>
              <a:ahLst/>
              <a:cxnLst/>
              <a:rect l="l" t="t" r="r" b="b"/>
              <a:pathLst>
                <a:path w="12021185" h="6696075">
                  <a:moveTo>
                    <a:pt x="0" y="329946"/>
                  </a:moveTo>
                  <a:lnTo>
                    <a:pt x="3578" y="281184"/>
                  </a:lnTo>
                  <a:lnTo>
                    <a:pt x="13973" y="234645"/>
                  </a:lnTo>
                  <a:lnTo>
                    <a:pt x="30674" y="190840"/>
                  </a:lnTo>
                  <a:lnTo>
                    <a:pt x="53171" y="150277"/>
                  </a:lnTo>
                  <a:lnTo>
                    <a:pt x="80954" y="113468"/>
                  </a:lnTo>
                  <a:lnTo>
                    <a:pt x="113510" y="80923"/>
                  </a:lnTo>
                  <a:lnTo>
                    <a:pt x="150331" y="53151"/>
                  </a:lnTo>
                  <a:lnTo>
                    <a:pt x="190906" y="30662"/>
                  </a:lnTo>
                  <a:lnTo>
                    <a:pt x="234724" y="13967"/>
                  </a:lnTo>
                  <a:lnTo>
                    <a:pt x="281274" y="3576"/>
                  </a:lnTo>
                  <a:lnTo>
                    <a:pt x="330047" y="0"/>
                  </a:lnTo>
                  <a:lnTo>
                    <a:pt x="11690540" y="0"/>
                  </a:lnTo>
                  <a:lnTo>
                    <a:pt x="11739305" y="3576"/>
                  </a:lnTo>
                  <a:lnTo>
                    <a:pt x="11785851" y="13967"/>
                  </a:lnTo>
                  <a:lnTo>
                    <a:pt x="11829669" y="30662"/>
                  </a:lnTo>
                  <a:lnTo>
                    <a:pt x="11870246" y="53151"/>
                  </a:lnTo>
                  <a:lnTo>
                    <a:pt x="11907072" y="80923"/>
                  </a:lnTo>
                  <a:lnTo>
                    <a:pt x="11939635" y="113468"/>
                  </a:lnTo>
                  <a:lnTo>
                    <a:pt x="11967424" y="150277"/>
                  </a:lnTo>
                  <a:lnTo>
                    <a:pt x="11989927" y="190840"/>
                  </a:lnTo>
                  <a:lnTo>
                    <a:pt x="12006634" y="234645"/>
                  </a:lnTo>
                  <a:lnTo>
                    <a:pt x="12017033" y="281184"/>
                  </a:lnTo>
                  <a:lnTo>
                    <a:pt x="12020613" y="329946"/>
                  </a:lnTo>
                  <a:lnTo>
                    <a:pt x="12020613" y="6365963"/>
                  </a:lnTo>
                  <a:lnTo>
                    <a:pt x="12017033" y="6414736"/>
                  </a:lnTo>
                  <a:lnTo>
                    <a:pt x="12006634" y="6461287"/>
                  </a:lnTo>
                  <a:lnTo>
                    <a:pt x="11989927" y="6505104"/>
                  </a:lnTo>
                  <a:lnTo>
                    <a:pt x="11967424" y="6545679"/>
                  </a:lnTo>
                  <a:lnTo>
                    <a:pt x="11939635" y="6582500"/>
                  </a:lnTo>
                  <a:lnTo>
                    <a:pt x="11907072" y="6615057"/>
                  </a:lnTo>
                  <a:lnTo>
                    <a:pt x="11870246" y="6642839"/>
                  </a:lnTo>
                  <a:lnTo>
                    <a:pt x="11829669" y="6665336"/>
                  </a:lnTo>
                  <a:lnTo>
                    <a:pt x="11785851" y="6682037"/>
                  </a:lnTo>
                  <a:lnTo>
                    <a:pt x="11739305" y="6692433"/>
                  </a:lnTo>
                  <a:lnTo>
                    <a:pt x="11690540" y="6696011"/>
                  </a:lnTo>
                  <a:lnTo>
                    <a:pt x="330047" y="6696011"/>
                  </a:lnTo>
                  <a:lnTo>
                    <a:pt x="281274" y="6692433"/>
                  </a:lnTo>
                  <a:lnTo>
                    <a:pt x="234724" y="6682037"/>
                  </a:lnTo>
                  <a:lnTo>
                    <a:pt x="190906" y="6665336"/>
                  </a:lnTo>
                  <a:lnTo>
                    <a:pt x="150331" y="6642839"/>
                  </a:lnTo>
                  <a:lnTo>
                    <a:pt x="113510" y="6615057"/>
                  </a:lnTo>
                  <a:lnTo>
                    <a:pt x="80954" y="6582500"/>
                  </a:lnTo>
                  <a:lnTo>
                    <a:pt x="53171" y="6545679"/>
                  </a:lnTo>
                  <a:lnTo>
                    <a:pt x="30674" y="6505104"/>
                  </a:lnTo>
                  <a:lnTo>
                    <a:pt x="13973" y="6461287"/>
                  </a:lnTo>
                  <a:lnTo>
                    <a:pt x="3578" y="6414736"/>
                  </a:lnTo>
                  <a:lnTo>
                    <a:pt x="0" y="6365963"/>
                  </a:lnTo>
                  <a:lnTo>
                    <a:pt x="0" y="32994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725" y="1400175"/>
              <a:ext cx="12030075" cy="114300"/>
            </a:xfrm>
            <a:custGeom>
              <a:avLst/>
              <a:gdLst/>
              <a:ahLst/>
              <a:cxnLst/>
              <a:rect l="l" t="t" r="r" b="b"/>
              <a:pathLst>
                <a:path w="12030075" h="114300">
                  <a:moveTo>
                    <a:pt x="1203007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2030075" y="114300"/>
                  </a:lnTo>
                  <a:lnTo>
                    <a:pt x="12030075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725" y="2981324"/>
              <a:ext cx="12030075" cy="104775"/>
            </a:xfrm>
            <a:custGeom>
              <a:avLst/>
              <a:gdLst/>
              <a:ahLst/>
              <a:cxnLst/>
              <a:rect l="l" t="t" r="r" b="b"/>
              <a:pathLst>
                <a:path w="12030075" h="104775">
                  <a:moveTo>
                    <a:pt x="120300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2030075" y="104775"/>
                  </a:lnTo>
                  <a:lnTo>
                    <a:pt x="12030075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9925" y="180975"/>
              <a:ext cx="1200150" cy="11906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54245" y="3319081"/>
            <a:ext cx="6711315" cy="24161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solidFill>
                  <a:srgbClr val="00AF50"/>
                </a:solidFill>
                <a:latin typeface="Times New Roman"/>
                <a:cs typeface="Times New Roman"/>
              </a:rPr>
              <a:t>Presented</a:t>
            </a:r>
            <a:r>
              <a:rPr dirty="0" sz="2000" spc="-65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AF50"/>
                </a:solidFill>
                <a:latin typeface="Times New Roman"/>
                <a:cs typeface="Times New Roman"/>
              </a:rPr>
              <a:t>by:</a:t>
            </a:r>
            <a:endParaRPr sz="2000">
              <a:latin typeface="Times New Roman"/>
              <a:cs typeface="Times New Roman"/>
            </a:endParaRPr>
          </a:p>
          <a:p>
            <a:pPr marL="398145" marR="1728470" indent="19685">
              <a:lnSpc>
                <a:spcPct val="103099"/>
              </a:lnSpc>
              <a:spcBef>
                <a:spcPts val="15"/>
              </a:spcBef>
            </a:pPr>
            <a:r>
              <a:rPr dirty="0" sz="1700" spc="5" b="1">
                <a:latin typeface="Times New Roman"/>
                <a:cs typeface="Times New Roman"/>
              </a:rPr>
              <a:t>NITHISH </a:t>
            </a:r>
            <a:r>
              <a:rPr dirty="0" sz="1700" spc="-25" b="1">
                <a:latin typeface="Times New Roman"/>
                <a:cs typeface="Times New Roman"/>
              </a:rPr>
              <a:t>RAGHAVENDAR </a:t>
            </a:r>
            <a:r>
              <a:rPr dirty="0" sz="1700" spc="-40" b="1">
                <a:latin typeface="Times New Roman"/>
                <a:cs typeface="Times New Roman"/>
              </a:rPr>
              <a:t>T.K </a:t>
            </a:r>
            <a:r>
              <a:rPr dirty="0" sz="1700" spc="-15" b="1">
                <a:latin typeface="Times New Roman"/>
                <a:cs typeface="Times New Roman"/>
              </a:rPr>
              <a:t>(811722106068) </a:t>
            </a:r>
            <a:r>
              <a:rPr dirty="0" sz="1700" spc="-409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SHOBAN </a:t>
            </a:r>
            <a:r>
              <a:rPr dirty="0" sz="1700" spc="-5" b="1">
                <a:latin typeface="Times New Roman"/>
                <a:cs typeface="Times New Roman"/>
              </a:rPr>
              <a:t>BABU </a:t>
            </a:r>
            <a:r>
              <a:rPr dirty="0" sz="1700" spc="25" b="1">
                <a:latin typeface="Times New Roman"/>
                <a:cs typeface="Times New Roman"/>
              </a:rPr>
              <a:t>YJ </a:t>
            </a:r>
            <a:r>
              <a:rPr dirty="0" sz="1700" spc="-10" b="1">
                <a:latin typeface="Times New Roman"/>
                <a:cs typeface="Times New Roman"/>
              </a:rPr>
              <a:t>(811722106102) </a:t>
            </a:r>
            <a:r>
              <a:rPr dirty="0" sz="1700" spc="-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SUBHARAM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 spc="-30" b="1">
                <a:latin typeface="Times New Roman"/>
                <a:cs typeface="Times New Roman"/>
              </a:rPr>
              <a:t>K.T.R(811722106111)</a:t>
            </a:r>
            <a:endParaRPr sz="1700">
              <a:latin typeface="Times New Roman"/>
              <a:cs typeface="Times New Roman"/>
            </a:endParaRPr>
          </a:p>
          <a:p>
            <a:pPr marL="3085465" marR="12065" indent="1080135">
              <a:lnSpc>
                <a:spcPts val="2480"/>
              </a:lnSpc>
              <a:spcBef>
                <a:spcPts val="155"/>
              </a:spcBef>
            </a:pPr>
            <a:r>
              <a:rPr dirty="0" sz="2100" spc="-10" b="1" i="1">
                <a:solidFill>
                  <a:srgbClr val="00AF50"/>
                </a:solidFill>
                <a:latin typeface="Times New Roman"/>
                <a:cs typeface="Times New Roman"/>
              </a:rPr>
              <a:t>Under</a:t>
            </a:r>
            <a:r>
              <a:rPr dirty="0" sz="2100" spc="-15" b="1" i="1">
                <a:solidFill>
                  <a:srgbClr val="00AF50"/>
                </a:solidFill>
                <a:latin typeface="Times New Roman"/>
                <a:cs typeface="Times New Roman"/>
              </a:rPr>
              <a:t> the</a:t>
            </a:r>
            <a:r>
              <a:rPr dirty="0" sz="2100" spc="25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100" spc="-10" b="1" i="1">
                <a:solidFill>
                  <a:srgbClr val="00AF50"/>
                </a:solidFill>
                <a:latin typeface="Times New Roman"/>
                <a:cs typeface="Times New Roman"/>
              </a:rPr>
              <a:t>Guidance</a:t>
            </a:r>
            <a:r>
              <a:rPr dirty="0" sz="2100" spc="30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100" b="1" i="1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dirty="0" sz="2100" spc="-509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100" spc="-20" b="1" i="1">
                <a:solidFill>
                  <a:srgbClr val="001F5F"/>
                </a:solidFill>
                <a:latin typeface="Times New Roman"/>
                <a:cs typeface="Times New Roman"/>
              </a:rPr>
              <a:t>Dr.M.ASHOK</a:t>
            </a:r>
            <a:r>
              <a:rPr dirty="0" sz="2100" spc="5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100" spc="-15" b="1" i="1">
                <a:solidFill>
                  <a:srgbClr val="001F5F"/>
                </a:solidFill>
                <a:latin typeface="Times New Roman"/>
                <a:cs typeface="Times New Roman"/>
              </a:rPr>
              <a:t>RAJ </a:t>
            </a:r>
            <a:r>
              <a:rPr dirty="0" sz="2100" spc="-5" b="1" i="1">
                <a:solidFill>
                  <a:srgbClr val="001F5F"/>
                </a:solidFill>
                <a:latin typeface="Times New Roman"/>
                <a:cs typeface="Times New Roman"/>
              </a:rPr>
              <a:t>M.E.,(PhD).,</a:t>
            </a:r>
            <a:endParaRPr sz="2100">
              <a:latin typeface="Times New Roman"/>
              <a:cs typeface="Times New Roman"/>
            </a:endParaRPr>
          </a:p>
          <a:p>
            <a:pPr algn="r" marL="4497705" marR="5080" indent="84455">
              <a:lnSpc>
                <a:spcPts val="2480"/>
              </a:lnSpc>
              <a:spcBef>
                <a:spcPts val="70"/>
              </a:spcBef>
            </a:pPr>
            <a:r>
              <a:rPr dirty="0" sz="2100" spc="-10" b="1" i="1">
                <a:solidFill>
                  <a:srgbClr val="001F5F"/>
                </a:solidFill>
                <a:latin typeface="Times New Roman"/>
                <a:cs typeface="Times New Roman"/>
              </a:rPr>
              <a:t>Assistant </a:t>
            </a:r>
            <a:r>
              <a:rPr dirty="0" sz="2100" b="1" i="1">
                <a:solidFill>
                  <a:srgbClr val="001F5F"/>
                </a:solidFill>
                <a:latin typeface="Times New Roman"/>
                <a:cs typeface="Times New Roman"/>
              </a:rPr>
              <a:t>Professor </a:t>
            </a:r>
            <a:r>
              <a:rPr dirty="0" sz="2100" spc="-509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100" spc="-5" b="1" i="1">
                <a:solidFill>
                  <a:srgbClr val="001F5F"/>
                </a:solidFill>
                <a:latin typeface="Times New Roman"/>
                <a:cs typeface="Times New Roman"/>
              </a:rPr>
              <a:t>Department</a:t>
            </a:r>
            <a:r>
              <a:rPr dirty="0" sz="2100" spc="-15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100" b="1" i="1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dirty="0" sz="2100" spc="-45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100" spc="15" b="1" i="1">
                <a:solidFill>
                  <a:srgbClr val="001F5F"/>
                </a:solidFill>
                <a:latin typeface="Times New Roman"/>
                <a:cs typeface="Times New Roman"/>
              </a:rPr>
              <a:t>ECE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725" y="1514475"/>
            <a:ext cx="12030075" cy="1466850"/>
          </a:xfrm>
          <a:prstGeom prst="rect">
            <a:avLst/>
          </a:prstGeom>
          <a:solidFill>
            <a:srgbClr val="D24717"/>
          </a:solidFill>
        </p:spPr>
        <p:txBody>
          <a:bodyPr wrap="square" lIns="0" tIns="27305" rIns="0" bIns="0" rtlCol="0" vert="horz">
            <a:spAutoFit/>
          </a:bodyPr>
          <a:lstStyle/>
          <a:p>
            <a:pPr marL="1498600">
              <a:lnSpc>
                <a:spcPct val="100000"/>
              </a:lnSpc>
              <a:spcBef>
                <a:spcPts val="215"/>
              </a:spcBef>
              <a:tabLst>
                <a:tab pos="3489325" algn="l"/>
              </a:tabLst>
            </a:pP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20EC5203	</a:t>
            </a:r>
            <a:r>
              <a:rPr dirty="0" sz="3200" spc="-5" b="1">
                <a:solidFill>
                  <a:srgbClr val="FFFFFF"/>
                </a:solidFill>
                <a:latin typeface="Times New Roman"/>
                <a:cs typeface="Times New Roman"/>
              </a:rPr>
              <a:t>ELECTRONIC</a:t>
            </a:r>
            <a:r>
              <a:rPr dirty="0" sz="32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dirty="0" sz="3200" spc="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 b="1">
                <a:solidFill>
                  <a:srgbClr val="FFFFFF"/>
                </a:solidFill>
                <a:latin typeface="Times New Roman"/>
                <a:cs typeface="Times New Roman"/>
              </a:rPr>
              <a:t>PROJECT-</a:t>
            </a:r>
            <a:r>
              <a:rPr dirty="0" sz="32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2823845" marR="2392680" indent="-108585">
              <a:lnSpc>
                <a:spcPct val="104700"/>
              </a:lnSpc>
              <a:spcBef>
                <a:spcPts val="284"/>
              </a:spcBef>
            </a:pPr>
            <a:r>
              <a:rPr dirty="0" sz="2750" spc="25" b="1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dirty="0" sz="27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15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750" spc="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15" b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2750" spc="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30" b="1">
                <a:solidFill>
                  <a:srgbClr val="FFFFFF"/>
                </a:solidFill>
                <a:latin typeface="Times New Roman"/>
                <a:cs typeface="Times New Roman"/>
              </a:rPr>
              <a:t>REMOTE</a:t>
            </a:r>
            <a:r>
              <a:rPr dirty="0" sz="27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30" b="1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dirty="0" sz="2750" spc="-1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15" b="1">
                <a:solidFill>
                  <a:srgbClr val="FFFFFF"/>
                </a:solidFill>
                <a:latin typeface="Times New Roman"/>
                <a:cs typeface="Times New Roman"/>
              </a:rPr>
              <a:t>LIGHT </a:t>
            </a:r>
            <a:r>
              <a:rPr dirty="0" sz="2750" spc="-6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25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750" spc="3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750" spc="30" b="1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dirty="0" sz="2750" spc="3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750" spc="2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7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15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750" spc="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15" b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275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-28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750" spc="-19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50" spc="35" b="1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dirty="0" sz="2750" spc="2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7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-18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750" spc="3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50" spc="1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750" spc="-2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30" b="1">
                <a:solidFill>
                  <a:srgbClr val="FFFFFF"/>
                </a:solidFill>
                <a:latin typeface="Times New Roman"/>
                <a:cs typeface="Times New Roman"/>
              </a:rPr>
              <a:t>AU</a:t>
            </a:r>
            <a:r>
              <a:rPr dirty="0" sz="2750" spc="-4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750" spc="2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750" spc="25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750" spc="-18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50" spc="3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750" spc="5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750" spc="2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750" spc="2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025" y="304800"/>
            <a:ext cx="1104900" cy="6362700"/>
            <a:chOff x="200025" y="304800"/>
            <a:chExt cx="1104900" cy="63627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304800"/>
              <a:ext cx="1038225" cy="7429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0025" y="62103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304800" y="0"/>
                  </a:moveTo>
                  <a:lnTo>
                    <a:pt x="250011" y="3683"/>
                  </a:lnTo>
                  <a:lnTo>
                    <a:pt x="198444" y="14301"/>
                  </a:lnTo>
                  <a:lnTo>
                    <a:pt x="150960" y="31210"/>
                  </a:lnTo>
                  <a:lnTo>
                    <a:pt x="108420" y="53764"/>
                  </a:lnTo>
                  <a:lnTo>
                    <a:pt x="71684" y="81316"/>
                  </a:lnTo>
                  <a:lnTo>
                    <a:pt x="41613" y="113221"/>
                  </a:lnTo>
                  <a:lnTo>
                    <a:pt x="19068" y="148834"/>
                  </a:lnTo>
                  <a:lnTo>
                    <a:pt x="4910" y="187509"/>
                  </a:lnTo>
                  <a:lnTo>
                    <a:pt x="0" y="228600"/>
                  </a:lnTo>
                  <a:lnTo>
                    <a:pt x="4910" y="269690"/>
                  </a:lnTo>
                  <a:lnTo>
                    <a:pt x="19068" y="308365"/>
                  </a:lnTo>
                  <a:lnTo>
                    <a:pt x="41613" y="343978"/>
                  </a:lnTo>
                  <a:lnTo>
                    <a:pt x="71684" y="375883"/>
                  </a:lnTo>
                  <a:lnTo>
                    <a:pt x="108420" y="403435"/>
                  </a:lnTo>
                  <a:lnTo>
                    <a:pt x="150960" y="425989"/>
                  </a:lnTo>
                  <a:lnTo>
                    <a:pt x="198444" y="442898"/>
                  </a:lnTo>
                  <a:lnTo>
                    <a:pt x="250011" y="453516"/>
                  </a:lnTo>
                  <a:lnTo>
                    <a:pt x="304800" y="457200"/>
                  </a:lnTo>
                  <a:lnTo>
                    <a:pt x="359588" y="453516"/>
                  </a:lnTo>
                  <a:lnTo>
                    <a:pt x="411155" y="442898"/>
                  </a:lnTo>
                  <a:lnTo>
                    <a:pt x="458639" y="425989"/>
                  </a:lnTo>
                  <a:lnTo>
                    <a:pt x="501179" y="403435"/>
                  </a:lnTo>
                  <a:lnTo>
                    <a:pt x="537915" y="375883"/>
                  </a:lnTo>
                  <a:lnTo>
                    <a:pt x="567986" y="343978"/>
                  </a:lnTo>
                  <a:lnTo>
                    <a:pt x="590531" y="308365"/>
                  </a:lnTo>
                  <a:lnTo>
                    <a:pt x="604689" y="269690"/>
                  </a:lnTo>
                  <a:lnTo>
                    <a:pt x="609600" y="228600"/>
                  </a:lnTo>
                  <a:lnTo>
                    <a:pt x="604689" y="187509"/>
                  </a:lnTo>
                  <a:lnTo>
                    <a:pt x="590531" y="148834"/>
                  </a:lnTo>
                  <a:lnTo>
                    <a:pt x="567986" y="113221"/>
                  </a:lnTo>
                  <a:lnTo>
                    <a:pt x="537915" y="81316"/>
                  </a:lnTo>
                  <a:lnTo>
                    <a:pt x="501179" y="53764"/>
                  </a:lnTo>
                  <a:lnTo>
                    <a:pt x="458639" y="31210"/>
                  </a:lnTo>
                  <a:lnTo>
                    <a:pt x="411155" y="14301"/>
                  </a:lnTo>
                  <a:lnTo>
                    <a:pt x="359588" y="3683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713719" y="6309042"/>
            <a:ext cx="74485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>
                <a:solidFill>
                  <a:srgbClr val="696363"/>
                </a:solidFill>
                <a:latin typeface="Times New Roman"/>
                <a:cs typeface="Times New Roman"/>
              </a:rPr>
              <a:t>1</a:t>
            </a:r>
            <a:r>
              <a:rPr dirty="0" sz="1400" spc="40">
                <a:solidFill>
                  <a:srgbClr val="696363"/>
                </a:solidFill>
                <a:latin typeface="Times New Roman"/>
                <a:cs typeface="Times New Roman"/>
              </a:rPr>
              <a:t>2</a:t>
            </a:r>
            <a:r>
              <a:rPr dirty="0" sz="1400" spc="-20">
                <a:solidFill>
                  <a:srgbClr val="696363"/>
                </a:solidFill>
                <a:latin typeface="Times New Roman"/>
                <a:cs typeface="Times New Roman"/>
              </a:rPr>
              <a:t>/</a:t>
            </a:r>
            <a:r>
              <a:rPr dirty="0" sz="1400" spc="-30">
                <a:solidFill>
                  <a:srgbClr val="696363"/>
                </a:solidFill>
                <a:latin typeface="Times New Roman"/>
                <a:cs typeface="Times New Roman"/>
              </a:rPr>
              <a:t>6</a:t>
            </a:r>
            <a:r>
              <a:rPr dirty="0" sz="1400" spc="-20">
                <a:solidFill>
                  <a:srgbClr val="696363"/>
                </a:solidFill>
                <a:latin typeface="Times New Roman"/>
                <a:cs typeface="Times New Roman"/>
              </a:rPr>
              <a:t>/</a:t>
            </a:r>
            <a:r>
              <a:rPr dirty="0" sz="1400" spc="40">
                <a:solidFill>
                  <a:srgbClr val="696363"/>
                </a:solidFill>
                <a:latin typeface="Times New Roman"/>
                <a:cs typeface="Times New Roman"/>
              </a:rPr>
              <a:t>2</a:t>
            </a:r>
            <a:r>
              <a:rPr dirty="0" sz="1400" spc="-30">
                <a:solidFill>
                  <a:srgbClr val="696363"/>
                </a:solidFill>
                <a:latin typeface="Times New Roman"/>
                <a:cs typeface="Times New Roman"/>
              </a:rPr>
              <a:t>02</a:t>
            </a:r>
            <a:r>
              <a:rPr dirty="0" sz="1400" spc="10">
                <a:solidFill>
                  <a:srgbClr val="696363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292" y="6318567"/>
            <a:ext cx="1320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359" y="420369"/>
            <a:ext cx="545909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5" b="1">
                <a:solidFill>
                  <a:srgbClr val="696363"/>
                </a:solidFill>
                <a:latin typeface="Times New Roman"/>
                <a:cs typeface="Times New Roman"/>
              </a:rPr>
              <a:t>HARDWARE</a:t>
            </a:r>
            <a:r>
              <a:rPr dirty="0" sz="3950" spc="-6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40" b="1">
                <a:solidFill>
                  <a:srgbClr val="696363"/>
                </a:solidFill>
                <a:latin typeface="Times New Roman"/>
                <a:cs typeface="Times New Roman"/>
              </a:rPr>
              <a:t>MODULE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89" y="532321"/>
            <a:ext cx="941645" cy="644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308995"/>
            <a:ext cx="1138653" cy="1067782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957" y="1921290"/>
          <a:ext cx="2354580" cy="3390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945"/>
              </a:tblGrid>
              <a:tr h="401338">
                <a:tc>
                  <a:txBody>
                    <a:bodyPr/>
                    <a:lstStyle/>
                    <a:p>
                      <a:pPr marL="127000">
                        <a:lnSpc>
                          <a:spcPts val="2205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dirty="0" sz="20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Bread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Board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739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dirty="0" sz="20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1N4007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Diode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/>
                </a:tc>
              </a:tr>
              <a:tr h="51733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dirty="0" sz="20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Capacitor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(47mF)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/>
                </a:tc>
              </a:tr>
              <a:tr h="51719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dirty="0" sz="20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LED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/>
                </a:tc>
              </a:tr>
              <a:tr h="51757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dirty="0" sz="20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Resistor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/>
                </a:tc>
              </a:tr>
              <a:tr h="5174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0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/>
                </a:tc>
              </a:tr>
              <a:tr h="401338">
                <a:tc>
                  <a:txBody>
                    <a:bodyPr/>
                    <a:lstStyle/>
                    <a:p>
                      <a:pPr marL="127000">
                        <a:lnSpc>
                          <a:spcPts val="234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dirty="0" sz="20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Connecting</a:t>
                      </a:r>
                      <a:r>
                        <a:rPr dirty="0" sz="20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Wires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5" y="742950"/>
            <a:ext cx="7096125" cy="5219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191" y="361315"/>
            <a:ext cx="857377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D</a:t>
            </a:r>
            <a:r>
              <a:rPr dirty="0" sz="3950" spc="-455" b="1">
                <a:solidFill>
                  <a:srgbClr val="696363"/>
                </a:solidFill>
                <a:latin typeface="Times New Roman"/>
                <a:cs typeface="Times New Roman"/>
              </a:rPr>
              <a:t>V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dirty="0" sz="3950" spc="-315" b="1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G</a:t>
            </a:r>
            <a:r>
              <a:rPr dirty="0" sz="3950" spc="55" b="1">
                <a:solidFill>
                  <a:srgbClr val="696363"/>
                </a:solidFill>
                <a:latin typeface="Times New Roman"/>
                <a:cs typeface="Times New Roman"/>
              </a:rPr>
              <a:t>E</a:t>
            </a:r>
            <a:r>
              <a:rPr dirty="0" sz="3950" spc="15" b="1">
                <a:solidFill>
                  <a:srgbClr val="696363"/>
                </a:solidFill>
                <a:latin typeface="Times New Roman"/>
                <a:cs typeface="Times New Roman"/>
              </a:rPr>
              <a:t>S</a:t>
            </a:r>
            <a:r>
              <a:rPr dirty="0" sz="3950" spc="-204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dirty="0" sz="3950" spc="20" b="1">
                <a:solidFill>
                  <a:srgbClr val="696363"/>
                </a:solidFill>
                <a:latin typeface="Times New Roman"/>
                <a:cs typeface="Times New Roman"/>
              </a:rPr>
              <a:t>D</a:t>
            </a:r>
            <a:r>
              <a:rPr dirty="0" sz="3950" spc="-185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dirty="0" sz="3950" spc="55" b="1">
                <a:solidFill>
                  <a:srgbClr val="696363"/>
                </a:solidFill>
                <a:latin typeface="Times New Roman"/>
                <a:cs typeface="Times New Roman"/>
              </a:rPr>
              <a:t>P</a:t>
            </a:r>
            <a:r>
              <a:rPr dirty="0" sz="3950" spc="-20" b="1">
                <a:solidFill>
                  <a:srgbClr val="696363"/>
                </a:solidFill>
                <a:latin typeface="Times New Roman"/>
                <a:cs typeface="Times New Roman"/>
              </a:rPr>
              <a:t>P</a:t>
            </a:r>
            <a:r>
              <a:rPr dirty="0" sz="3950" spc="55" b="1">
                <a:solidFill>
                  <a:srgbClr val="696363"/>
                </a:solidFill>
                <a:latin typeface="Times New Roman"/>
                <a:cs typeface="Times New Roman"/>
              </a:rPr>
              <a:t>L</a:t>
            </a:r>
            <a:r>
              <a:rPr dirty="0" sz="3950" spc="-40" b="1">
                <a:solidFill>
                  <a:srgbClr val="696363"/>
                </a:solidFill>
                <a:latin typeface="Times New Roman"/>
                <a:cs typeface="Times New Roman"/>
              </a:rPr>
              <a:t>I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C</a:t>
            </a:r>
            <a:r>
              <a:rPr dirty="0" sz="3950" spc="-305" b="1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dirty="0" sz="3950" spc="55" b="1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r>
              <a:rPr dirty="0" sz="3950" spc="30" b="1">
                <a:solidFill>
                  <a:srgbClr val="696363"/>
                </a:solidFill>
                <a:latin typeface="Times New Roman"/>
                <a:cs typeface="Times New Roman"/>
              </a:rPr>
              <a:t>I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O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dirty="0" sz="3950" spc="15" b="1">
                <a:solidFill>
                  <a:srgbClr val="696363"/>
                </a:solidFill>
                <a:latin typeface="Times New Roman"/>
                <a:cs typeface="Times New Roman"/>
              </a:rPr>
              <a:t>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230" y="1074737"/>
            <a:ext cx="9036050" cy="487108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000" b="1"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1055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 spc="-10">
                <a:latin typeface="Times New Roman"/>
                <a:cs typeface="Times New Roman"/>
              </a:rPr>
              <a:t>Energy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Efficiency: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electricity </a:t>
            </a:r>
            <a:r>
              <a:rPr dirty="0" sz="2000" spc="-5">
                <a:latin typeface="Times New Roman"/>
                <a:cs typeface="Times New Roman"/>
              </a:rPr>
              <a:t>consumption,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leading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lower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energy</a:t>
            </a:r>
            <a:r>
              <a:rPr dirty="0" sz="2000" spc="-15">
                <a:latin typeface="Times New Roman"/>
                <a:cs typeface="Times New Roman"/>
              </a:rPr>
              <a:t> bills.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 spc="-5">
                <a:latin typeface="Times New Roman"/>
                <a:cs typeface="Times New Roman"/>
              </a:rPr>
              <a:t>Convenience: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distance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via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remotes.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Security: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Automates</a:t>
            </a:r>
            <a:r>
              <a:rPr dirty="0" sz="2000" spc="-10">
                <a:latin typeface="Times New Roman"/>
                <a:cs typeface="Times New Roman"/>
              </a:rPr>
              <a:t> lighting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simulate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occupancy,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deterring</a:t>
            </a:r>
            <a:r>
              <a:rPr dirty="0" sz="2000" spc="-10">
                <a:latin typeface="Times New Roman"/>
                <a:cs typeface="Times New Roman"/>
              </a:rPr>
              <a:t> intruders.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Customization: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scheduling 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scene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tailored </a:t>
            </a:r>
            <a:r>
              <a:rPr dirty="0" sz="2000">
                <a:latin typeface="Times New Roman"/>
                <a:cs typeface="Times New Roman"/>
              </a:rPr>
              <a:t>lighting</a:t>
            </a:r>
            <a:r>
              <a:rPr dirty="0" sz="2000" spc="-10">
                <a:latin typeface="Times New Roman"/>
                <a:cs typeface="Times New Roman"/>
              </a:rPr>
              <a:t> experiences.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 spc="-5">
                <a:latin typeface="Times New Roman"/>
                <a:cs typeface="Times New Roman"/>
              </a:rPr>
              <a:t>Longer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Lifespan: </a:t>
            </a:r>
            <a:r>
              <a:rPr dirty="0" sz="2000" spc="10">
                <a:latin typeface="Times New Roman"/>
                <a:cs typeface="Times New Roman"/>
              </a:rPr>
              <a:t>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smart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bulbs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significantly longer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traditional </a:t>
            </a:r>
            <a:r>
              <a:rPr dirty="0" sz="2000" spc="-15">
                <a:latin typeface="Times New Roman"/>
                <a:cs typeface="Times New Roman"/>
              </a:rPr>
              <a:t>bulbs.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2000" spc="-5" b="1">
                <a:latin typeface="Times New Roman"/>
                <a:cs typeface="Times New Roman"/>
              </a:rPr>
              <a:t>Applications: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1055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 spc="-5">
                <a:latin typeface="Times New Roman"/>
                <a:cs typeface="Times New Roman"/>
              </a:rPr>
              <a:t>Smart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Homes: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Integrated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home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automation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safety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automated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lighting.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Commercial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Spaces: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energy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offices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retail.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Event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Lighting: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Customizable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setups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various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events.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6385" algn="l"/>
              </a:tabLst>
            </a:pPr>
            <a:r>
              <a:rPr dirty="0" sz="2000" spc="-5">
                <a:latin typeface="Times New Roman"/>
                <a:cs typeface="Times New Roman"/>
              </a:rPr>
              <a:t>Outdoor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Lighting: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for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landscape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pathway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lights.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" y="68326"/>
            <a:ext cx="12030075" cy="6702425"/>
            <a:chOff x="85725" y="68326"/>
            <a:chExt cx="1203007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" y="71501"/>
              <a:ext cx="12020486" cy="66960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487" y="71501"/>
              <a:ext cx="12021185" cy="6696075"/>
            </a:xfrm>
            <a:custGeom>
              <a:avLst/>
              <a:gdLst/>
              <a:ahLst/>
              <a:cxnLst/>
              <a:rect l="l" t="t" r="r" b="b"/>
              <a:pathLst>
                <a:path w="12021185" h="6696075">
                  <a:moveTo>
                    <a:pt x="0" y="329946"/>
                  </a:moveTo>
                  <a:lnTo>
                    <a:pt x="3578" y="281184"/>
                  </a:lnTo>
                  <a:lnTo>
                    <a:pt x="13973" y="234645"/>
                  </a:lnTo>
                  <a:lnTo>
                    <a:pt x="30674" y="190840"/>
                  </a:lnTo>
                  <a:lnTo>
                    <a:pt x="53171" y="150277"/>
                  </a:lnTo>
                  <a:lnTo>
                    <a:pt x="80954" y="113468"/>
                  </a:lnTo>
                  <a:lnTo>
                    <a:pt x="113510" y="80923"/>
                  </a:lnTo>
                  <a:lnTo>
                    <a:pt x="150331" y="53151"/>
                  </a:lnTo>
                  <a:lnTo>
                    <a:pt x="190906" y="30662"/>
                  </a:lnTo>
                  <a:lnTo>
                    <a:pt x="234724" y="13967"/>
                  </a:lnTo>
                  <a:lnTo>
                    <a:pt x="281274" y="3576"/>
                  </a:lnTo>
                  <a:lnTo>
                    <a:pt x="330047" y="0"/>
                  </a:lnTo>
                  <a:lnTo>
                    <a:pt x="11690540" y="0"/>
                  </a:lnTo>
                  <a:lnTo>
                    <a:pt x="11739305" y="3576"/>
                  </a:lnTo>
                  <a:lnTo>
                    <a:pt x="11785851" y="13967"/>
                  </a:lnTo>
                  <a:lnTo>
                    <a:pt x="11829669" y="30662"/>
                  </a:lnTo>
                  <a:lnTo>
                    <a:pt x="11870246" y="53151"/>
                  </a:lnTo>
                  <a:lnTo>
                    <a:pt x="11907072" y="80923"/>
                  </a:lnTo>
                  <a:lnTo>
                    <a:pt x="11939635" y="113468"/>
                  </a:lnTo>
                  <a:lnTo>
                    <a:pt x="11967424" y="150277"/>
                  </a:lnTo>
                  <a:lnTo>
                    <a:pt x="11989927" y="190840"/>
                  </a:lnTo>
                  <a:lnTo>
                    <a:pt x="12006634" y="234645"/>
                  </a:lnTo>
                  <a:lnTo>
                    <a:pt x="12017033" y="281184"/>
                  </a:lnTo>
                  <a:lnTo>
                    <a:pt x="12020613" y="329946"/>
                  </a:lnTo>
                  <a:lnTo>
                    <a:pt x="12020613" y="6365963"/>
                  </a:lnTo>
                  <a:lnTo>
                    <a:pt x="12017033" y="6414736"/>
                  </a:lnTo>
                  <a:lnTo>
                    <a:pt x="12006634" y="6461287"/>
                  </a:lnTo>
                  <a:lnTo>
                    <a:pt x="11989927" y="6505104"/>
                  </a:lnTo>
                  <a:lnTo>
                    <a:pt x="11967424" y="6545679"/>
                  </a:lnTo>
                  <a:lnTo>
                    <a:pt x="11939635" y="6582500"/>
                  </a:lnTo>
                  <a:lnTo>
                    <a:pt x="11907072" y="6615057"/>
                  </a:lnTo>
                  <a:lnTo>
                    <a:pt x="11870246" y="6642839"/>
                  </a:lnTo>
                  <a:lnTo>
                    <a:pt x="11829669" y="6665336"/>
                  </a:lnTo>
                  <a:lnTo>
                    <a:pt x="11785851" y="6682037"/>
                  </a:lnTo>
                  <a:lnTo>
                    <a:pt x="11739305" y="6692433"/>
                  </a:lnTo>
                  <a:lnTo>
                    <a:pt x="11690540" y="6696011"/>
                  </a:lnTo>
                  <a:lnTo>
                    <a:pt x="330047" y="6696011"/>
                  </a:lnTo>
                  <a:lnTo>
                    <a:pt x="281274" y="6692433"/>
                  </a:lnTo>
                  <a:lnTo>
                    <a:pt x="234724" y="6682037"/>
                  </a:lnTo>
                  <a:lnTo>
                    <a:pt x="190906" y="6665336"/>
                  </a:lnTo>
                  <a:lnTo>
                    <a:pt x="150331" y="6642839"/>
                  </a:lnTo>
                  <a:lnTo>
                    <a:pt x="113510" y="6615057"/>
                  </a:lnTo>
                  <a:lnTo>
                    <a:pt x="80954" y="6582500"/>
                  </a:lnTo>
                  <a:lnTo>
                    <a:pt x="53171" y="6545679"/>
                  </a:lnTo>
                  <a:lnTo>
                    <a:pt x="30674" y="6505104"/>
                  </a:lnTo>
                  <a:lnTo>
                    <a:pt x="13973" y="6461287"/>
                  </a:lnTo>
                  <a:lnTo>
                    <a:pt x="3578" y="6414736"/>
                  </a:lnTo>
                  <a:lnTo>
                    <a:pt x="0" y="6365963"/>
                  </a:lnTo>
                  <a:lnTo>
                    <a:pt x="0" y="32994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725" y="1400175"/>
              <a:ext cx="12030075" cy="114300"/>
            </a:xfrm>
            <a:custGeom>
              <a:avLst/>
              <a:gdLst/>
              <a:ahLst/>
              <a:cxnLst/>
              <a:rect l="l" t="t" r="r" b="b"/>
              <a:pathLst>
                <a:path w="12030075" h="114300">
                  <a:moveTo>
                    <a:pt x="1203007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2030075" y="114300"/>
                  </a:lnTo>
                  <a:lnTo>
                    <a:pt x="12030075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725" y="2981324"/>
              <a:ext cx="12030075" cy="104775"/>
            </a:xfrm>
            <a:custGeom>
              <a:avLst/>
              <a:gdLst/>
              <a:ahLst/>
              <a:cxnLst/>
              <a:rect l="l" t="t" r="r" b="b"/>
              <a:pathLst>
                <a:path w="12030075" h="104775">
                  <a:moveTo>
                    <a:pt x="120300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2030075" y="104775"/>
                  </a:lnTo>
                  <a:lnTo>
                    <a:pt x="12030075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725" y="1514475"/>
            <a:ext cx="12030075" cy="1466850"/>
          </a:xfrm>
          <a:prstGeom prst="rect"/>
          <a:solidFill>
            <a:srgbClr val="D24717"/>
          </a:solidFill>
        </p:spPr>
        <p:txBody>
          <a:bodyPr wrap="square" lIns="0" tIns="396240" rIns="0" bIns="0" rtlCol="0" vert="horz">
            <a:spAutoFit/>
          </a:bodyPr>
          <a:lstStyle/>
          <a:p>
            <a:pPr marL="1151890">
              <a:lnSpc>
                <a:spcPct val="100000"/>
              </a:lnSpc>
              <a:spcBef>
                <a:spcPts val="3120"/>
              </a:spcBef>
            </a:pPr>
            <a:r>
              <a:rPr dirty="0" sz="3950" spc="25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950" spc="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95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950" spc="7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950" spc="-1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950" spc="2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950" spc="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15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950" spc="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15" b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395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-42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950" spc="-229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95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950" spc="6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950" spc="2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9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-31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950" spc="7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950" spc="1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3950" spc="-4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950" spc="7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950" spc="-8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950" spc="7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950" spc="25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950" spc="-23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95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950" spc="3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950" spc="7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950" spc="2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420" y="351790"/>
            <a:ext cx="599567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23235" algn="l"/>
              </a:tabLst>
            </a:pPr>
            <a:r>
              <a:rPr dirty="0" sz="3950" spc="30" b="1">
                <a:solidFill>
                  <a:srgbClr val="696363"/>
                </a:solidFill>
                <a:latin typeface="Times New Roman"/>
                <a:cs typeface="Times New Roman"/>
              </a:rPr>
              <a:t>ABSTRACT	</a:t>
            </a:r>
            <a:r>
              <a:rPr dirty="0" sz="3950" spc="10" b="1">
                <a:solidFill>
                  <a:srgbClr val="696363"/>
                </a:solidFill>
                <a:latin typeface="Times New Roman"/>
                <a:cs typeface="Times New Roman"/>
              </a:rPr>
              <a:t>-</a:t>
            </a:r>
            <a:r>
              <a:rPr dirty="0" sz="3950" spc="-2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MODULE</a:t>
            </a:r>
            <a:r>
              <a:rPr dirty="0" sz="3950" spc="-15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15" b="1">
                <a:solidFill>
                  <a:srgbClr val="696363"/>
                </a:solidFill>
                <a:latin typeface="Times New Roman"/>
                <a:cs typeface="Times New Roman"/>
              </a:rPr>
              <a:t>2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20" y="1405318"/>
            <a:ext cx="11596370" cy="36880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954405">
              <a:lnSpc>
                <a:spcPct val="150200"/>
              </a:lnSpc>
              <a:spcBef>
                <a:spcPts val="95"/>
              </a:spcBef>
            </a:pPr>
            <a:r>
              <a:rPr dirty="0" sz="2000" spc="-35">
                <a:latin typeface="Times New Roman"/>
                <a:cs typeface="Times New Roman"/>
              </a:rPr>
              <a:t>Water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tap </a:t>
            </a:r>
            <a:r>
              <a:rPr dirty="0" sz="2000" spc="-10">
                <a:latin typeface="Times New Roman"/>
                <a:cs typeface="Times New Roman"/>
              </a:rPr>
              <a:t>automation </a:t>
            </a:r>
            <a:r>
              <a:rPr dirty="0" sz="2000" spc="-5">
                <a:latin typeface="Times New Roman"/>
                <a:cs typeface="Times New Roman"/>
              </a:rPr>
              <a:t>leverages advanced sensor technology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control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10">
                <a:latin typeface="Times New Roman"/>
                <a:cs typeface="Times New Roman"/>
              </a:rPr>
              <a:t>flow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water without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manual </a:t>
            </a:r>
            <a:r>
              <a:rPr dirty="0" sz="2000" spc="-5">
                <a:latin typeface="Times New Roman"/>
                <a:cs typeface="Times New Roman"/>
              </a:rPr>
              <a:t>operation. This </a:t>
            </a:r>
            <a:r>
              <a:rPr dirty="0" sz="2000">
                <a:latin typeface="Times New Roman"/>
                <a:cs typeface="Times New Roman"/>
              </a:rPr>
              <a:t>innovative </a:t>
            </a:r>
            <a:r>
              <a:rPr dirty="0" sz="2000" spc="-5">
                <a:latin typeface="Times New Roman"/>
                <a:cs typeface="Times New Roman"/>
              </a:rPr>
              <a:t>system typically </a:t>
            </a:r>
            <a:r>
              <a:rPr dirty="0" sz="2000">
                <a:latin typeface="Times New Roman"/>
                <a:cs typeface="Times New Roman"/>
              </a:rPr>
              <a:t>employs infrared </a:t>
            </a:r>
            <a:r>
              <a:rPr dirty="0" sz="2000" spc="-5">
                <a:latin typeface="Times New Roman"/>
                <a:cs typeface="Times New Roman"/>
              </a:rPr>
              <a:t>sensors </a:t>
            </a:r>
            <a:r>
              <a:rPr dirty="0" sz="2000" spc="-10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-5">
                <a:latin typeface="Times New Roman"/>
                <a:cs typeface="Times New Roman"/>
              </a:rPr>
              <a:t>detection methods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 identify </a:t>
            </a:r>
            <a:r>
              <a:rPr dirty="0" sz="2000" spc="5">
                <a:latin typeface="Times New Roman"/>
                <a:cs typeface="Times New Roman"/>
              </a:rPr>
              <a:t>user </a:t>
            </a:r>
            <a:r>
              <a:rPr dirty="0" sz="2000" spc="-5">
                <a:latin typeface="Times New Roman"/>
                <a:cs typeface="Times New Roman"/>
              </a:rPr>
              <a:t>presence, </a:t>
            </a:r>
            <a:r>
              <a:rPr dirty="0" sz="2000">
                <a:latin typeface="Times New Roman"/>
                <a:cs typeface="Times New Roman"/>
              </a:rPr>
              <a:t>activating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tap </a:t>
            </a:r>
            <a:r>
              <a:rPr dirty="0" sz="2000" spc="-10">
                <a:latin typeface="Times New Roman"/>
                <a:cs typeface="Times New Roman"/>
              </a:rPr>
              <a:t>automatically </a:t>
            </a:r>
            <a:r>
              <a:rPr dirty="0" sz="2000" spc="10">
                <a:latin typeface="Times New Roman"/>
                <a:cs typeface="Times New Roman"/>
              </a:rPr>
              <a:t>when </a:t>
            </a:r>
            <a:r>
              <a:rPr dirty="0" sz="2000">
                <a:latin typeface="Times New Roman"/>
                <a:cs typeface="Times New Roman"/>
              </a:rPr>
              <a:t>hands </a:t>
            </a:r>
            <a:r>
              <a:rPr dirty="0" sz="2000" spc="1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detected and </a:t>
            </a:r>
            <a:r>
              <a:rPr dirty="0" sz="2000" spc="-10">
                <a:latin typeface="Times New Roman"/>
                <a:cs typeface="Times New Roman"/>
              </a:rPr>
              <a:t>shutting </a:t>
            </a:r>
            <a:r>
              <a:rPr dirty="0" sz="2000" spc="-5">
                <a:latin typeface="Times New Roman"/>
                <a:cs typeface="Times New Roman"/>
              </a:rPr>
              <a:t>off </a:t>
            </a:r>
            <a:r>
              <a:rPr dirty="0" sz="2000" spc="10">
                <a:latin typeface="Times New Roman"/>
                <a:cs typeface="Times New Roman"/>
              </a:rPr>
              <a:t>when </a:t>
            </a:r>
            <a:r>
              <a:rPr dirty="0" sz="2000" spc="5">
                <a:latin typeface="Times New Roman"/>
                <a:cs typeface="Times New Roman"/>
              </a:rPr>
              <a:t>they are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removed.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primary </a:t>
            </a:r>
            <a:r>
              <a:rPr dirty="0" sz="2000">
                <a:latin typeface="Times New Roman"/>
                <a:cs typeface="Times New Roman"/>
              </a:rPr>
              <a:t>goals </a:t>
            </a:r>
            <a:r>
              <a:rPr dirty="0" sz="2000" spc="5">
                <a:latin typeface="Times New Roman"/>
                <a:cs typeface="Times New Roman"/>
              </a:rPr>
              <a:t>are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enhance </a:t>
            </a:r>
            <a:r>
              <a:rPr dirty="0" sz="2000" spc="-5">
                <a:latin typeface="Times New Roman"/>
                <a:cs typeface="Times New Roman"/>
              </a:rPr>
              <a:t>convenience, promote water conservation, and improve </a:t>
            </a:r>
            <a:r>
              <a:rPr dirty="0" sz="2000">
                <a:latin typeface="Times New Roman"/>
                <a:cs typeface="Times New Roman"/>
              </a:rPr>
              <a:t>hygiene </a:t>
            </a:r>
            <a:r>
              <a:rPr dirty="0" sz="2000" spc="-30">
                <a:latin typeface="Times New Roman"/>
                <a:cs typeface="Times New Roman"/>
              </a:rPr>
              <a:t>by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minimizing </a:t>
            </a:r>
            <a:r>
              <a:rPr dirty="0" sz="2000">
                <a:latin typeface="Times New Roman"/>
                <a:cs typeface="Times New Roman"/>
              </a:rPr>
              <a:t>contact </a:t>
            </a:r>
            <a:r>
              <a:rPr dirty="0" sz="2000" spc="-5">
                <a:latin typeface="Times New Roman"/>
                <a:cs typeface="Times New Roman"/>
              </a:rPr>
              <a:t>with surfaces. Automated water </a:t>
            </a:r>
            <a:r>
              <a:rPr dirty="0" sz="2000" spc="5">
                <a:latin typeface="Times New Roman"/>
                <a:cs typeface="Times New Roman"/>
              </a:rPr>
              <a:t>taps </a:t>
            </a:r>
            <a:r>
              <a:rPr dirty="0" sz="2000" spc="1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increasingly </a:t>
            </a:r>
            <a:r>
              <a:rPr dirty="0" sz="2000">
                <a:latin typeface="Times New Roman"/>
                <a:cs typeface="Times New Roman"/>
              </a:rPr>
              <a:t>being </a:t>
            </a:r>
            <a:r>
              <a:rPr dirty="0" sz="2000" spc="-5">
                <a:latin typeface="Times New Roman"/>
                <a:cs typeface="Times New Roman"/>
              </a:rPr>
              <a:t>adopted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various </a:t>
            </a:r>
            <a:r>
              <a:rPr dirty="0" sz="2000" spc="-10">
                <a:latin typeface="Times New Roman"/>
                <a:cs typeface="Times New Roman"/>
              </a:rPr>
              <a:t>settings, </a:t>
            </a:r>
            <a:r>
              <a:rPr dirty="0" sz="2000" spc="-5">
                <a:latin typeface="Times New Roman"/>
                <a:cs typeface="Times New Roman"/>
              </a:rPr>
              <a:t> including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residential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homes, public </a:t>
            </a:r>
            <a:r>
              <a:rPr dirty="0" sz="2000" spc="-5">
                <a:latin typeface="Times New Roman"/>
                <a:cs typeface="Times New Roman"/>
              </a:rPr>
              <a:t>restrooms, 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commercial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facilities,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contributing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sustainable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better </a:t>
            </a:r>
            <a:r>
              <a:rPr dirty="0" sz="2000" spc="10">
                <a:latin typeface="Times New Roman"/>
                <a:cs typeface="Times New Roman"/>
              </a:rPr>
              <a:t>user </a:t>
            </a:r>
            <a:r>
              <a:rPr dirty="0" sz="2000" spc="-5">
                <a:latin typeface="Times New Roman"/>
                <a:cs typeface="Times New Roman"/>
              </a:rPr>
              <a:t>experiences. </a:t>
            </a:r>
            <a:r>
              <a:rPr dirty="0" sz="2000" spc="1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integrating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systems into everyday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environments, we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significantly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reduce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water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wastage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foster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culture</a:t>
            </a:r>
            <a:r>
              <a:rPr dirty="0" sz="2000" spc="-10">
                <a:latin typeface="Times New Roman"/>
                <a:cs typeface="Times New Roman"/>
              </a:rPr>
              <a:t> 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sustainability.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257" y="303721"/>
            <a:ext cx="950284" cy="644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308995"/>
            <a:ext cx="1138653" cy="106778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616" y="284543"/>
            <a:ext cx="72631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INTRODUCTION</a:t>
            </a:r>
            <a:r>
              <a:rPr dirty="0" sz="3950" spc="45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15" b="1">
                <a:solidFill>
                  <a:srgbClr val="696363"/>
                </a:solidFill>
                <a:latin typeface="Times New Roman"/>
                <a:cs typeface="Times New Roman"/>
              </a:rPr>
              <a:t>–</a:t>
            </a:r>
            <a:r>
              <a:rPr dirty="0" sz="3950" spc="1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MODULE</a:t>
            </a:r>
            <a:r>
              <a:rPr dirty="0" sz="3950" spc="15" b="1">
                <a:solidFill>
                  <a:srgbClr val="696363"/>
                </a:solidFill>
                <a:latin typeface="Times New Roman"/>
                <a:cs typeface="Times New Roman"/>
              </a:rPr>
              <a:t> 2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937" y="1572831"/>
            <a:ext cx="11490960" cy="32302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915035">
              <a:lnSpc>
                <a:spcPct val="150200"/>
              </a:lnSpc>
              <a:spcBef>
                <a:spcPts val="90"/>
              </a:spcBef>
            </a:pPr>
            <a:r>
              <a:rPr dirty="0" sz="2000" spc="-1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global water scarcity </a:t>
            </a:r>
            <a:r>
              <a:rPr dirty="0" sz="2000">
                <a:latin typeface="Times New Roman"/>
                <a:cs typeface="Times New Roman"/>
              </a:rPr>
              <a:t>becomes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pressing issue,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need </a:t>
            </a:r>
            <a:r>
              <a:rPr dirty="0" sz="2000" spc="-5">
                <a:latin typeface="Times New Roman"/>
                <a:cs typeface="Times New Roman"/>
              </a:rPr>
              <a:t>for efficient water </a:t>
            </a:r>
            <a:r>
              <a:rPr dirty="0" sz="2000">
                <a:latin typeface="Times New Roman"/>
                <a:cs typeface="Times New Roman"/>
              </a:rPr>
              <a:t>management </a:t>
            </a:r>
            <a:r>
              <a:rPr dirty="0" sz="2000" spc="-5">
                <a:latin typeface="Times New Roman"/>
                <a:cs typeface="Times New Roman"/>
              </a:rPr>
              <a:t>solutions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 never </a:t>
            </a:r>
            <a:r>
              <a:rPr dirty="0" sz="2000">
                <a:latin typeface="Times New Roman"/>
                <a:cs typeface="Times New Roman"/>
              </a:rPr>
              <a:t>been more </a:t>
            </a:r>
            <a:r>
              <a:rPr dirty="0" sz="2000" spc="-5">
                <a:latin typeface="Times New Roman"/>
                <a:cs typeface="Times New Roman"/>
              </a:rPr>
              <a:t>critical. </a:t>
            </a:r>
            <a:r>
              <a:rPr dirty="0" sz="2000" spc="-10">
                <a:latin typeface="Times New Roman"/>
                <a:cs typeface="Times New Roman"/>
              </a:rPr>
              <a:t>Traditional </a:t>
            </a:r>
            <a:r>
              <a:rPr dirty="0" sz="2000" spc="-5">
                <a:latin typeface="Times New Roman"/>
                <a:cs typeface="Times New Roman"/>
              </a:rPr>
              <a:t>manual </a:t>
            </a:r>
            <a:r>
              <a:rPr dirty="0" sz="2000" spc="5">
                <a:latin typeface="Times New Roman"/>
                <a:cs typeface="Times New Roman"/>
              </a:rPr>
              <a:t>taps </a:t>
            </a:r>
            <a:r>
              <a:rPr dirty="0" sz="2000" spc="-10">
                <a:latin typeface="Times New Roman"/>
                <a:cs typeface="Times New Roman"/>
              </a:rPr>
              <a:t>often </a:t>
            </a:r>
            <a:r>
              <a:rPr dirty="0" sz="2000">
                <a:latin typeface="Times New Roman"/>
                <a:cs typeface="Times New Roman"/>
              </a:rPr>
              <a:t>lead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excessive water </a:t>
            </a:r>
            <a:r>
              <a:rPr dirty="0" sz="2000">
                <a:latin typeface="Times New Roman"/>
                <a:cs typeface="Times New Roman"/>
              </a:rPr>
              <a:t>wastage </a:t>
            </a:r>
            <a:r>
              <a:rPr dirty="0" sz="2000" spc="5">
                <a:latin typeface="Times New Roman"/>
                <a:cs typeface="Times New Roman"/>
              </a:rPr>
              <a:t>due </a:t>
            </a:r>
            <a:r>
              <a:rPr dirty="0" sz="2000" spc="-10">
                <a:latin typeface="Times New Roman"/>
                <a:cs typeface="Times New Roman"/>
              </a:rPr>
              <a:t>to forgetfulness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improper </a:t>
            </a:r>
            <a:r>
              <a:rPr dirty="0" sz="2000" spc="-5">
                <a:latin typeface="Times New Roman"/>
                <a:cs typeface="Times New Roman"/>
              </a:rPr>
              <a:t>usage. </a:t>
            </a:r>
            <a:r>
              <a:rPr dirty="0" sz="2000" spc="5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response, water tap </a:t>
            </a:r>
            <a:r>
              <a:rPr dirty="0" sz="2000" spc="-10">
                <a:latin typeface="Times New Roman"/>
                <a:cs typeface="Times New Roman"/>
              </a:rPr>
              <a:t>automation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 spc="1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emerged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practical </a:t>
            </a:r>
            <a:r>
              <a:rPr dirty="0" sz="2000" spc="-10">
                <a:latin typeface="Times New Roman"/>
                <a:cs typeface="Times New Roman"/>
              </a:rPr>
              <a:t>solution </a:t>
            </a:r>
            <a:r>
              <a:rPr dirty="0" sz="2000" spc="5">
                <a:latin typeface="Times New Roman"/>
                <a:cs typeface="Times New Roman"/>
              </a:rPr>
              <a:t>that not </a:t>
            </a:r>
            <a:r>
              <a:rPr dirty="0" sz="2000" spc="-5">
                <a:latin typeface="Times New Roman"/>
                <a:cs typeface="Times New Roman"/>
              </a:rPr>
              <a:t>only </a:t>
            </a:r>
            <a:r>
              <a:rPr dirty="0" sz="2000">
                <a:latin typeface="Times New Roman"/>
                <a:cs typeface="Times New Roman"/>
              </a:rPr>
              <a:t> conserves </a:t>
            </a:r>
            <a:r>
              <a:rPr dirty="0" sz="2000" spc="-5">
                <a:latin typeface="Times New Roman"/>
                <a:cs typeface="Times New Roman"/>
              </a:rPr>
              <a:t>water </a:t>
            </a:r>
            <a:r>
              <a:rPr dirty="0" sz="2000" spc="10">
                <a:latin typeface="Times New Roman"/>
                <a:cs typeface="Times New Roman"/>
              </a:rPr>
              <a:t>but </a:t>
            </a:r>
            <a:r>
              <a:rPr dirty="0" sz="2000" spc="5">
                <a:latin typeface="Times New Roman"/>
                <a:cs typeface="Times New Roman"/>
              </a:rPr>
              <a:t>also </a:t>
            </a:r>
            <a:r>
              <a:rPr dirty="0" sz="2000" spc="-5">
                <a:latin typeface="Times New Roman"/>
                <a:cs typeface="Times New Roman"/>
              </a:rPr>
              <a:t>enhances </a:t>
            </a:r>
            <a:r>
              <a:rPr dirty="0" sz="2000">
                <a:latin typeface="Times New Roman"/>
                <a:cs typeface="Times New Roman"/>
              </a:rPr>
              <a:t>hygiene </a:t>
            </a:r>
            <a:r>
              <a:rPr dirty="0" sz="2000" spc="-10">
                <a:latin typeface="Times New Roman"/>
                <a:cs typeface="Times New Roman"/>
              </a:rPr>
              <a:t>by </a:t>
            </a:r>
            <a:r>
              <a:rPr dirty="0" sz="2000">
                <a:latin typeface="Times New Roman"/>
                <a:cs typeface="Times New Roman"/>
              </a:rPr>
              <a:t>reducing </a:t>
            </a:r>
            <a:r>
              <a:rPr dirty="0" sz="2000" spc="-5">
                <a:latin typeface="Times New Roman"/>
                <a:cs typeface="Times New Roman"/>
              </a:rPr>
              <a:t>touchpoints. </a:t>
            </a:r>
            <a:r>
              <a:rPr dirty="0" sz="2000">
                <a:latin typeface="Times New Roman"/>
                <a:cs typeface="Times New Roman"/>
              </a:rPr>
              <a:t>These systems utilize </a:t>
            </a:r>
            <a:r>
              <a:rPr dirty="0" sz="2000" spc="-5">
                <a:latin typeface="Times New Roman"/>
                <a:cs typeface="Times New Roman"/>
              </a:rPr>
              <a:t>modern technologies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such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sensors,</a:t>
            </a:r>
            <a:r>
              <a:rPr dirty="0" sz="2000">
                <a:latin typeface="Times New Roman"/>
                <a:cs typeface="Times New Roman"/>
              </a:rPr>
              <a:t> 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detect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presence,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hands-free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increasing </a:t>
            </a:r>
            <a:r>
              <a:rPr dirty="0" sz="2000">
                <a:latin typeface="Times New Roman"/>
                <a:cs typeface="Times New Roman"/>
              </a:rPr>
              <a:t>emphasis </a:t>
            </a:r>
            <a:r>
              <a:rPr dirty="0" sz="2000" spc="-10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health </a:t>
            </a:r>
            <a:r>
              <a:rPr dirty="0" sz="2000" spc="-5">
                <a:latin typeface="Times New Roman"/>
                <a:cs typeface="Times New Roman"/>
              </a:rPr>
              <a:t>and cleanliness—especially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public </a:t>
            </a:r>
            <a:r>
              <a:rPr dirty="0" sz="2000" spc="-5">
                <a:latin typeface="Times New Roman"/>
                <a:cs typeface="Times New Roman"/>
              </a:rPr>
              <a:t>spaces—automated </a:t>
            </a:r>
            <a:r>
              <a:rPr dirty="0" sz="2000" spc="5">
                <a:latin typeface="Times New Roman"/>
                <a:cs typeface="Times New Roman"/>
              </a:rPr>
              <a:t>taps </a:t>
            </a:r>
            <a:r>
              <a:rPr dirty="0" sz="2000">
                <a:latin typeface="Times New Roman"/>
                <a:cs typeface="Times New Roman"/>
              </a:rPr>
              <a:t>provide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hygienic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alternative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aligns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contemporary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89" y="379202"/>
            <a:ext cx="941645" cy="6365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308995"/>
            <a:ext cx="1138653" cy="106778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204" y="375030"/>
            <a:ext cx="498348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15">
                <a:solidFill>
                  <a:srgbClr val="696363"/>
                </a:solidFill>
                <a:latin typeface="Franklin Gothic Medium"/>
                <a:cs typeface="Franklin Gothic Medium"/>
              </a:rPr>
              <a:t>OBJECTIVE</a:t>
            </a:r>
            <a:r>
              <a:rPr dirty="0" sz="3950" spc="-55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dirty="0" sz="3950" spc="-60">
                <a:solidFill>
                  <a:srgbClr val="696363"/>
                </a:solidFill>
                <a:latin typeface="Franklin Gothic Medium"/>
                <a:cs typeface="Franklin Gothic Medium"/>
              </a:rPr>
              <a:t>AND</a:t>
            </a:r>
            <a:r>
              <a:rPr dirty="0" sz="3950" spc="5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dirty="0" sz="3950" spc="-25">
                <a:solidFill>
                  <a:srgbClr val="696363"/>
                </a:solidFill>
                <a:latin typeface="Franklin Gothic Medium"/>
                <a:cs typeface="Franklin Gothic Medium"/>
              </a:rPr>
              <a:t>SCOPE</a:t>
            </a:r>
            <a:endParaRPr sz="395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27" y="901890"/>
            <a:ext cx="11096625" cy="46081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" b="1">
                <a:latin typeface="Times New Roman"/>
                <a:cs typeface="Times New Roman"/>
              </a:rPr>
              <a:t>Objective:</a:t>
            </a:r>
            <a:endParaRPr sz="20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50200"/>
              </a:lnSpc>
              <a:tabLst>
                <a:tab pos="6685915" algn="l"/>
              </a:tabLst>
            </a:pP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water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automation</a:t>
            </a:r>
            <a:r>
              <a:rPr dirty="0" sz="2000" spc="-15">
                <a:latin typeface="Times New Roman"/>
                <a:cs typeface="Times New Roman"/>
              </a:rPr>
              <a:t> are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minimize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water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wastage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ensuring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taps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needed,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enhance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hygiene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reducing</a:t>
            </a:r>
            <a:r>
              <a:rPr dirty="0" sz="2000" spc="-10">
                <a:latin typeface="Times New Roman"/>
                <a:cs typeface="Times New Roman"/>
              </a:rPr>
              <a:t> contact	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>
                <a:latin typeface="Times New Roman"/>
                <a:cs typeface="Times New Roman"/>
              </a:rPr>
              <a:t> surfaces,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convenient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solution </a:t>
            </a:r>
            <a:r>
              <a:rPr dirty="0" sz="2000" spc="20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users </a:t>
            </a:r>
            <a:r>
              <a:rPr dirty="0" sz="2000" spc="25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various environments. </a:t>
            </a:r>
            <a:r>
              <a:rPr dirty="0" sz="2000" spc="-15">
                <a:latin typeface="Times New Roman"/>
                <a:cs typeface="Times New Roman"/>
              </a:rPr>
              <a:t>Additionally,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aims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2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cost-effective and </a:t>
            </a:r>
            <a:r>
              <a:rPr dirty="0" sz="2000" spc="-5">
                <a:latin typeface="Times New Roman"/>
                <a:cs typeface="Times New Roman"/>
              </a:rPr>
              <a:t>accessible,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widespread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adoption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facilities.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000" b="1">
                <a:latin typeface="Times New Roman"/>
                <a:cs typeface="Times New Roman"/>
              </a:rPr>
              <a:t>Scope:</a:t>
            </a:r>
            <a:endParaRPr sz="2000">
              <a:latin typeface="Times New Roman"/>
              <a:cs typeface="Times New Roman"/>
            </a:endParaRPr>
          </a:p>
          <a:p>
            <a:pPr marL="203200" indent="-190500">
              <a:lnSpc>
                <a:spcPct val="100000"/>
              </a:lnSpc>
              <a:spcBef>
                <a:spcPts val="755"/>
              </a:spcBef>
              <a:buSzPct val="95000"/>
              <a:buAutoNum type="arabicPeriod"/>
              <a:tabLst>
                <a:tab pos="203200" algn="l"/>
              </a:tabLst>
            </a:pPr>
            <a:r>
              <a:rPr dirty="0" sz="2000" spc="5">
                <a:latin typeface="Times New Roman"/>
                <a:cs typeface="Times New Roman"/>
              </a:rPr>
              <a:t>Sensor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Technology:</a:t>
            </a:r>
            <a:r>
              <a:rPr dirty="0" sz="2000" spc="-5">
                <a:latin typeface="Times New Roman"/>
                <a:cs typeface="Times New Roman"/>
              </a:rPr>
              <a:t> Implementation </a:t>
            </a:r>
            <a:r>
              <a:rPr dirty="0" sz="2000" spc="-10">
                <a:latin typeface="Times New Roman"/>
                <a:cs typeface="Times New Roman"/>
              </a:rPr>
              <a:t>of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infrared </a:t>
            </a:r>
            <a:r>
              <a:rPr dirty="0" sz="2000" spc="-10">
                <a:latin typeface="Times New Roman"/>
                <a:cs typeface="Times New Roman"/>
              </a:rPr>
              <a:t>or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motion </a:t>
            </a:r>
            <a:r>
              <a:rPr dirty="0" sz="2000">
                <a:latin typeface="Times New Roman"/>
                <a:cs typeface="Times New Roman"/>
              </a:rPr>
              <a:t>sensors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activation.</a:t>
            </a:r>
            <a:endParaRPr sz="2000">
              <a:latin typeface="Times New Roman"/>
              <a:cs typeface="Times New Roman"/>
            </a:endParaRPr>
          </a:p>
          <a:p>
            <a:pPr marL="12700" marR="1750060">
              <a:lnSpc>
                <a:spcPct val="150200"/>
              </a:lnSpc>
              <a:buSzPct val="95000"/>
              <a:buAutoNum type="arabicPeriod"/>
              <a:tabLst>
                <a:tab pos="203200" algn="l"/>
              </a:tabLst>
            </a:pPr>
            <a:r>
              <a:rPr dirty="0" sz="2000" spc="5">
                <a:latin typeface="Times New Roman"/>
                <a:cs typeface="Times New Roman"/>
              </a:rPr>
              <a:t>System Design: </a:t>
            </a:r>
            <a:r>
              <a:rPr dirty="0" sz="2000" spc="-5">
                <a:latin typeface="Times New Roman"/>
                <a:cs typeface="Times New Roman"/>
              </a:rPr>
              <a:t>Development </a:t>
            </a:r>
            <a:r>
              <a:rPr dirty="0" sz="2000" spc="-10">
                <a:latin typeface="Times New Roman"/>
                <a:cs typeface="Times New Roman"/>
              </a:rPr>
              <a:t>of user-friendly </a:t>
            </a:r>
            <a:r>
              <a:rPr dirty="0" sz="2000" spc="-5">
                <a:latin typeface="Times New Roman"/>
                <a:cs typeface="Times New Roman"/>
              </a:rPr>
              <a:t>interfaces and reliable control </a:t>
            </a:r>
            <a:r>
              <a:rPr dirty="0" sz="2000">
                <a:latin typeface="Times New Roman"/>
                <a:cs typeface="Times New Roman"/>
              </a:rPr>
              <a:t>mechanisms.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3.Installation: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Compatibility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plumbing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retrofitting.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-10">
                <a:latin typeface="Times New Roman"/>
                <a:cs typeface="Times New Roman"/>
              </a:rPr>
              <a:t>4.Energy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Efficiency:</a:t>
            </a:r>
            <a:r>
              <a:rPr dirty="0" sz="2000" spc="-5">
                <a:latin typeface="Times New Roman"/>
                <a:cs typeface="Times New Roman"/>
              </a:rPr>
              <a:t> Focus </a:t>
            </a:r>
            <a:r>
              <a:rPr dirty="0" sz="2000" spc="-1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low-power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consumption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designs.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391" y="142239"/>
            <a:ext cx="52076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5">
                <a:solidFill>
                  <a:srgbClr val="0D57C4"/>
                </a:solidFill>
              </a:rPr>
              <a:t>LITERATURE</a:t>
            </a:r>
            <a:r>
              <a:rPr dirty="0" sz="3950" spc="-10">
                <a:solidFill>
                  <a:srgbClr val="0D57C4"/>
                </a:solidFill>
              </a:rPr>
              <a:t> </a:t>
            </a:r>
            <a:r>
              <a:rPr dirty="0" sz="3950" spc="-35">
                <a:solidFill>
                  <a:srgbClr val="0D57C4"/>
                </a:solidFill>
              </a:rPr>
              <a:t>SURVEY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464" y="151321"/>
            <a:ext cx="941645" cy="644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7075" y="38100"/>
            <a:ext cx="1047750" cy="93345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0745" y="962278"/>
          <a:ext cx="11325860" cy="555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2998470"/>
                <a:gridCol w="3315970"/>
                <a:gridCol w="1974850"/>
                <a:gridCol w="2261234"/>
              </a:tblGrid>
              <a:tr h="38900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1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4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1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1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5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7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Pros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Cons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1059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120014">
                        <a:lnSpc>
                          <a:spcPct val="99900"/>
                        </a:lnSpc>
                        <a:spcBef>
                          <a:spcPts val="63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Close-Proximity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Distance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Measurement"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zz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 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5560" marR="187325">
                        <a:lnSpc>
                          <a:spcPct val="99900"/>
                        </a:lnSpc>
                        <a:spcBef>
                          <a:spcPts val="630"/>
                        </a:spcBef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Utilized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infrared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sensors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close-proximity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measurements;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characterization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performed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varied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lighting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environmental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conditions.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48895">
                        <a:lnSpc>
                          <a:spcPct val="99900"/>
                        </a:lnSpc>
                        <a:spcBef>
                          <a:spcPts val="630"/>
                        </a:spcBef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st 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characterization;</a:t>
                      </a:r>
                      <a:r>
                        <a:rPr dirty="0" sz="14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industrial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applications.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9370" marR="143510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impacted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highly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reflective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absorptive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surfaces.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913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218440">
                        <a:lnSpc>
                          <a:spcPct val="99900"/>
                        </a:lnSpc>
                        <a:spcBef>
                          <a:spcPts val="65"/>
                        </a:spcBef>
                      </a:pPr>
                      <a:r>
                        <a:rPr dirty="0" sz="1400" spc="15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dirty="0" sz="14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5560" marR="46990">
                        <a:lnSpc>
                          <a:spcPct val="99900"/>
                        </a:lnSpc>
                        <a:spcBef>
                          <a:spcPts val="65"/>
                        </a:spcBef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ox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system;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employed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infrared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beams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scanning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sensing.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121920">
                        <a:lnSpc>
                          <a:spcPct val="99900"/>
                        </a:lnSpc>
                        <a:spcBef>
                          <a:spcPts val="6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ss 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14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9370" marR="45085">
                        <a:lnSpc>
                          <a:spcPct val="100600"/>
                        </a:lnSpc>
                        <a:spcBef>
                          <a:spcPts val="89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light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variations.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913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67945">
                        <a:lnSpc>
                          <a:spcPct val="100600"/>
                        </a:lnSpc>
                        <a:spcBef>
                          <a:spcPts val="905"/>
                        </a:spcBef>
                      </a:pPr>
                      <a:r>
                        <a:rPr dirty="0" sz="1400" spc="15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Solenoid </a:t>
                      </a:r>
                      <a:r>
                        <a:rPr dirty="0" sz="1400" spc="-110">
                          <a:latin typeface="Times New Roman"/>
                          <a:cs typeface="Times New Roman"/>
                        </a:rPr>
                        <a:t>Valve" 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Chan </a:t>
                      </a:r>
                      <a:r>
                        <a:rPr dirty="0" sz="1400" spc="-114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dirty="0" sz="14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Jeong, 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Hak-Sun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204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13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5560" marR="275590">
                        <a:lnSpc>
                          <a:spcPct val="99800"/>
                        </a:lnSpc>
                        <a:spcBef>
                          <a:spcPts val="80"/>
                        </a:spcBef>
                      </a:pP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multi-stage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solenoid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valve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enhanced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capabilities,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focusing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optimization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valve 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mechanics.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48285">
                        <a:lnSpc>
                          <a:spcPct val="998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gy 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9370" marR="235585">
                        <a:lnSpc>
                          <a:spcPct val="100600"/>
                        </a:lnSpc>
                        <a:spcBef>
                          <a:spcPts val="905"/>
                        </a:spcBef>
                      </a:pPr>
                      <a:r>
                        <a:rPr dirty="0" sz="1400" spc="1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1133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ts val="1664"/>
                        </a:lnSpc>
                      </a:pPr>
                      <a:r>
                        <a:rPr dirty="0" sz="1400" spc="15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ts val="1664"/>
                        </a:lnSpc>
                      </a:pP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Tap-Water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Floatless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Sensor"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by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5560" marR="73660">
                        <a:lnSpc>
                          <a:spcPct val="99800"/>
                        </a:lnSpc>
                        <a:spcBef>
                          <a:spcPts val="955"/>
                        </a:spcBef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 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 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management.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3020">
                        <a:lnSpc>
                          <a:spcPct val="100600"/>
                        </a:lnSpc>
                        <a:spcBef>
                          <a:spcPts val="100"/>
                        </a:spcBef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s;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reliable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maintenance-free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14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ff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management.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9370" marR="153670">
                        <a:lnSpc>
                          <a:spcPct val="99800"/>
                        </a:lnSpc>
                        <a:spcBef>
                          <a:spcPts val="955"/>
                        </a:spcBef>
                      </a:pP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- 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turbulence water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environments;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1133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158115">
                        <a:lnSpc>
                          <a:spcPct val="99800"/>
                        </a:lnSpc>
                        <a:spcBef>
                          <a:spcPts val="970"/>
                        </a:spcBef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"Design,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Control,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Comparison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Low-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  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Lomonova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5560" marR="254635">
                        <a:lnSpc>
                          <a:spcPct val="99800"/>
                        </a:lnSpc>
                        <a:spcBef>
                          <a:spcPts val="970"/>
                        </a:spcBef>
                      </a:pPr>
                      <a:r>
                        <a:rPr dirty="0" sz="1400" spc="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 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conventional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designs;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 focus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reducing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energy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consumption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maintaining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performance.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18415">
                        <a:lnSpc>
                          <a:spcPct val="1006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gy 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approach.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9370" marR="73025">
                        <a:lnSpc>
                          <a:spcPct val="100600"/>
                        </a:lnSpc>
                        <a:spcBef>
                          <a:spcPts val="110"/>
                        </a:spcBef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13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; 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conditions.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828" y="695324"/>
            <a:ext cx="452374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BLOCK</a:t>
            </a:r>
            <a:r>
              <a:rPr dirty="0" sz="3950" spc="-1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DIAGRAM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225" y="1800225"/>
            <a:ext cx="7915275" cy="37242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308995"/>
            <a:ext cx="1138653" cy="10677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772" y="308214"/>
            <a:ext cx="993479" cy="58695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7504" y="6333704"/>
            <a:ext cx="287020" cy="2311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4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21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6329" y="420369"/>
            <a:ext cx="48812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CIRCUIT</a:t>
            </a:r>
            <a:r>
              <a:rPr dirty="0" sz="3950" spc="-10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DIAGRAM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32" y="256096"/>
            <a:ext cx="950284" cy="644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308995"/>
            <a:ext cx="1138653" cy="106778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1897" y="1428750"/>
            <a:ext cx="10245702" cy="44767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7504" y="6333704"/>
            <a:ext cx="287020" cy="2311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4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21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1351" y="312419"/>
            <a:ext cx="236347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70" b="1">
                <a:solidFill>
                  <a:srgbClr val="8A7A56"/>
                </a:solidFill>
                <a:latin typeface="Times New Roman"/>
                <a:cs typeface="Times New Roman"/>
              </a:rPr>
              <a:t>O</a:t>
            </a:r>
            <a:r>
              <a:rPr dirty="0" sz="3950" b="1">
                <a:solidFill>
                  <a:srgbClr val="8A7A56"/>
                </a:solidFill>
                <a:latin typeface="Times New Roman"/>
                <a:cs typeface="Times New Roman"/>
              </a:rPr>
              <a:t>U</a:t>
            </a:r>
            <a:r>
              <a:rPr dirty="0" sz="3950" spc="60" b="1">
                <a:solidFill>
                  <a:srgbClr val="8A7A56"/>
                </a:solidFill>
                <a:latin typeface="Times New Roman"/>
                <a:cs typeface="Times New Roman"/>
              </a:rPr>
              <a:t>T</a:t>
            </a:r>
            <a:r>
              <a:rPr dirty="0" sz="3950" spc="-10" b="1">
                <a:solidFill>
                  <a:srgbClr val="8A7A56"/>
                </a:solidFill>
                <a:latin typeface="Times New Roman"/>
                <a:cs typeface="Times New Roman"/>
              </a:rPr>
              <a:t>L</a:t>
            </a:r>
            <a:r>
              <a:rPr dirty="0" sz="3950" spc="30" b="1">
                <a:solidFill>
                  <a:srgbClr val="8A7A56"/>
                </a:solidFill>
                <a:latin typeface="Times New Roman"/>
                <a:cs typeface="Times New Roman"/>
              </a:rPr>
              <a:t>I</a:t>
            </a:r>
            <a:r>
              <a:rPr dirty="0" sz="3950" b="1">
                <a:solidFill>
                  <a:srgbClr val="8A7A56"/>
                </a:solidFill>
                <a:latin typeface="Times New Roman"/>
                <a:cs typeface="Times New Roman"/>
              </a:rPr>
              <a:t>N</a:t>
            </a:r>
            <a:r>
              <a:rPr dirty="0" sz="3950" spc="20" b="1">
                <a:solidFill>
                  <a:srgbClr val="8A7A56"/>
                </a:solidFill>
                <a:latin typeface="Times New Roman"/>
                <a:cs typeface="Times New Roman"/>
              </a:rPr>
              <a:t>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7844" y="6299517"/>
            <a:ext cx="7632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solidFill>
                  <a:srgbClr val="696363"/>
                </a:solidFill>
                <a:latin typeface="Palatino Linotype"/>
                <a:cs typeface="Palatino Linotype"/>
              </a:rPr>
              <a:t>12/6/2024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84" y="206135"/>
            <a:ext cx="1226731" cy="7274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93926" y="688657"/>
            <a:ext cx="277114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44500" indent="-432434">
              <a:lnSpc>
                <a:spcPct val="100000"/>
              </a:lnSpc>
              <a:spcBef>
                <a:spcPts val="125"/>
              </a:spcBef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30" b="1">
                <a:latin typeface="Times New Roman"/>
                <a:cs typeface="Times New Roman"/>
              </a:rPr>
              <a:t>ABSTRACT</a:t>
            </a:r>
            <a:r>
              <a:rPr dirty="0" sz="1550" spc="-65" b="1">
                <a:latin typeface="Times New Roman"/>
                <a:cs typeface="Times New Roman"/>
              </a:rPr>
              <a:t> </a:t>
            </a:r>
            <a:r>
              <a:rPr dirty="0" sz="1550" spc="30" b="1">
                <a:latin typeface="Times New Roman"/>
                <a:cs typeface="Times New Roman"/>
              </a:rPr>
              <a:t>–MODULE</a:t>
            </a:r>
            <a:r>
              <a:rPr dirty="0" sz="1550" spc="-50" b="1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3926" y="1136967"/>
            <a:ext cx="3863340" cy="5187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44500" indent="-432434">
              <a:lnSpc>
                <a:spcPct val="100000"/>
              </a:lnSpc>
              <a:spcBef>
                <a:spcPts val="125"/>
              </a:spcBef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25" b="1">
                <a:latin typeface="Times New Roman"/>
                <a:cs typeface="Times New Roman"/>
              </a:rPr>
              <a:t>INTRODUCTION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Wingdings"/>
              <a:buChar char=""/>
            </a:pPr>
            <a:endParaRPr sz="13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65" b="1">
                <a:latin typeface="Times New Roman"/>
                <a:cs typeface="Times New Roman"/>
              </a:rPr>
              <a:t>O</a:t>
            </a:r>
            <a:r>
              <a:rPr dirty="0" sz="1550" spc="15" b="1">
                <a:latin typeface="Times New Roman"/>
                <a:cs typeface="Times New Roman"/>
              </a:rPr>
              <a:t>B</a:t>
            </a:r>
            <a:r>
              <a:rPr dirty="0" sz="1550" spc="40" b="1">
                <a:latin typeface="Times New Roman"/>
                <a:cs typeface="Times New Roman"/>
              </a:rPr>
              <a:t>J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r>
              <a:rPr dirty="0" sz="1550" spc="-5" b="1">
                <a:latin typeface="Times New Roman"/>
                <a:cs typeface="Times New Roman"/>
              </a:rPr>
              <a:t>C</a:t>
            </a:r>
            <a:r>
              <a:rPr dirty="0" sz="1550" spc="15" b="1">
                <a:latin typeface="Times New Roman"/>
                <a:cs typeface="Times New Roman"/>
              </a:rPr>
              <a:t>T</a:t>
            </a:r>
            <a:r>
              <a:rPr dirty="0" sz="1550" spc="65" b="1">
                <a:latin typeface="Times New Roman"/>
                <a:cs typeface="Times New Roman"/>
              </a:rPr>
              <a:t>I</a:t>
            </a:r>
            <a:r>
              <a:rPr dirty="0" sz="1550" b="1">
                <a:latin typeface="Times New Roman"/>
                <a:cs typeface="Times New Roman"/>
              </a:rPr>
              <a:t>V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r>
              <a:rPr dirty="0" sz="1550" spc="-90" b="1">
                <a:latin typeface="Times New Roman"/>
                <a:cs typeface="Times New Roman"/>
              </a:rPr>
              <a:t> </a:t>
            </a:r>
            <a:r>
              <a:rPr dirty="0" sz="1550" b="1">
                <a:latin typeface="Times New Roman"/>
                <a:cs typeface="Times New Roman"/>
              </a:rPr>
              <a:t>A</a:t>
            </a:r>
            <a:r>
              <a:rPr dirty="0" sz="1550" spc="70" b="1">
                <a:latin typeface="Times New Roman"/>
                <a:cs typeface="Times New Roman"/>
              </a:rPr>
              <a:t>N</a:t>
            </a:r>
            <a:r>
              <a:rPr dirty="0" sz="1550" spc="15" b="1">
                <a:latin typeface="Times New Roman"/>
                <a:cs typeface="Times New Roman"/>
              </a:rPr>
              <a:t>D</a:t>
            </a:r>
            <a:r>
              <a:rPr dirty="0" sz="1550" spc="-30" b="1">
                <a:latin typeface="Times New Roman"/>
                <a:cs typeface="Times New Roman"/>
              </a:rPr>
              <a:t> </a:t>
            </a:r>
            <a:r>
              <a:rPr dirty="0" sz="1550" spc="35" b="1">
                <a:latin typeface="Times New Roman"/>
                <a:cs typeface="Times New Roman"/>
              </a:rPr>
              <a:t>S</a:t>
            </a:r>
            <a:r>
              <a:rPr dirty="0" sz="1550" spc="70" b="1">
                <a:latin typeface="Times New Roman"/>
                <a:cs typeface="Times New Roman"/>
              </a:rPr>
              <a:t>C</a:t>
            </a:r>
            <a:r>
              <a:rPr dirty="0" sz="1550" spc="-10" b="1">
                <a:latin typeface="Times New Roman"/>
                <a:cs typeface="Times New Roman"/>
              </a:rPr>
              <a:t>O</a:t>
            </a:r>
            <a:r>
              <a:rPr dirty="0" sz="1550" spc="20" b="1">
                <a:latin typeface="Times New Roman"/>
                <a:cs typeface="Times New Roman"/>
              </a:rPr>
              <a:t>P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20" b="1">
                <a:latin typeface="Times New Roman"/>
                <a:cs typeface="Times New Roman"/>
              </a:rPr>
              <a:t>BLOCK</a:t>
            </a:r>
            <a:r>
              <a:rPr dirty="0" sz="1550" spc="-5" b="1">
                <a:latin typeface="Times New Roman"/>
                <a:cs typeface="Times New Roman"/>
              </a:rPr>
              <a:t> </a:t>
            </a:r>
            <a:r>
              <a:rPr dirty="0" sz="1550" spc="35" b="1">
                <a:latin typeface="Times New Roman"/>
                <a:cs typeface="Times New Roman"/>
              </a:rPr>
              <a:t>DIAGRAM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5" b="1">
                <a:latin typeface="Times New Roman"/>
                <a:cs typeface="Times New Roman"/>
              </a:rPr>
              <a:t>HARDWARE</a:t>
            </a:r>
            <a:r>
              <a:rPr dirty="0" sz="1550" spc="25" b="1">
                <a:latin typeface="Times New Roman"/>
                <a:cs typeface="Times New Roman"/>
              </a:rPr>
              <a:t> </a:t>
            </a:r>
            <a:r>
              <a:rPr dirty="0" sz="1550" spc="20" b="1">
                <a:latin typeface="Times New Roman"/>
                <a:cs typeface="Times New Roman"/>
              </a:rPr>
              <a:t>MODULE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-5" b="1">
                <a:latin typeface="Times New Roman"/>
                <a:cs typeface="Times New Roman"/>
              </a:rPr>
              <a:t>ADVANTAGES</a:t>
            </a:r>
            <a:r>
              <a:rPr dirty="0" sz="1550" spc="-75" b="1">
                <a:latin typeface="Times New Roman"/>
                <a:cs typeface="Times New Roman"/>
              </a:rPr>
              <a:t> </a:t>
            </a:r>
            <a:r>
              <a:rPr dirty="0" sz="1550" spc="5" b="1">
                <a:latin typeface="Times New Roman"/>
                <a:cs typeface="Times New Roman"/>
              </a:rPr>
              <a:t>AND</a:t>
            </a:r>
            <a:r>
              <a:rPr dirty="0" sz="1550" spc="-40" b="1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Times New Roman"/>
                <a:cs typeface="Times New Roman"/>
              </a:rPr>
              <a:t>APPLICATIONS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30" b="1">
                <a:latin typeface="Times New Roman"/>
                <a:cs typeface="Times New Roman"/>
              </a:rPr>
              <a:t>ABSTRACT</a:t>
            </a:r>
            <a:r>
              <a:rPr dirty="0" sz="1550" spc="-55" b="1">
                <a:latin typeface="Times New Roman"/>
                <a:cs typeface="Times New Roman"/>
              </a:rPr>
              <a:t> </a:t>
            </a:r>
            <a:r>
              <a:rPr dirty="0" sz="1550" spc="30" b="1">
                <a:latin typeface="Times New Roman"/>
                <a:cs typeface="Times New Roman"/>
              </a:rPr>
              <a:t>–MODULE</a:t>
            </a:r>
            <a:r>
              <a:rPr dirty="0" sz="1550" spc="-40" b="1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25" b="1">
                <a:latin typeface="Times New Roman"/>
                <a:cs typeface="Times New Roman"/>
              </a:rPr>
              <a:t>INTRODUCTION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65" b="1">
                <a:latin typeface="Times New Roman"/>
                <a:cs typeface="Times New Roman"/>
              </a:rPr>
              <a:t>O</a:t>
            </a:r>
            <a:r>
              <a:rPr dirty="0" sz="1550" spc="15" b="1">
                <a:latin typeface="Times New Roman"/>
                <a:cs typeface="Times New Roman"/>
              </a:rPr>
              <a:t>B</a:t>
            </a:r>
            <a:r>
              <a:rPr dirty="0" sz="1550" spc="40" b="1">
                <a:latin typeface="Times New Roman"/>
                <a:cs typeface="Times New Roman"/>
              </a:rPr>
              <a:t>J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r>
              <a:rPr dirty="0" sz="1550" spc="-5" b="1">
                <a:latin typeface="Times New Roman"/>
                <a:cs typeface="Times New Roman"/>
              </a:rPr>
              <a:t>C</a:t>
            </a:r>
            <a:r>
              <a:rPr dirty="0" sz="1550" spc="15" b="1">
                <a:latin typeface="Times New Roman"/>
                <a:cs typeface="Times New Roman"/>
              </a:rPr>
              <a:t>T</a:t>
            </a:r>
            <a:r>
              <a:rPr dirty="0" sz="1550" spc="65" b="1">
                <a:latin typeface="Times New Roman"/>
                <a:cs typeface="Times New Roman"/>
              </a:rPr>
              <a:t>I</a:t>
            </a:r>
            <a:r>
              <a:rPr dirty="0" sz="1550" b="1">
                <a:latin typeface="Times New Roman"/>
                <a:cs typeface="Times New Roman"/>
              </a:rPr>
              <a:t>V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r>
              <a:rPr dirty="0" sz="1550" spc="-90" b="1">
                <a:latin typeface="Times New Roman"/>
                <a:cs typeface="Times New Roman"/>
              </a:rPr>
              <a:t> </a:t>
            </a:r>
            <a:r>
              <a:rPr dirty="0" sz="1550" b="1">
                <a:latin typeface="Times New Roman"/>
                <a:cs typeface="Times New Roman"/>
              </a:rPr>
              <a:t>A</a:t>
            </a:r>
            <a:r>
              <a:rPr dirty="0" sz="1550" spc="70" b="1">
                <a:latin typeface="Times New Roman"/>
                <a:cs typeface="Times New Roman"/>
              </a:rPr>
              <a:t>N</a:t>
            </a:r>
            <a:r>
              <a:rPr dirty="0" sz="1550" spc="15" b="1">
                <a:latin typeface="Times New Roman"/>
                <a:cs typeface="Times New Roman"/>
              </a:rPr>
              <a:t>D</a:t>
            </a:r>
            <a:r>
              <a:rPr dirty="0" sz="1550" spc="-30" b="1">
                <a:latin typeface="Times New Roman"/>
                <a:cs typeface="Times New Roman"/>
              </a:rPr>
              <a:t> </a:t>
            </a:r>
            <a:r>
              <a:rPr dirty="0" sz="1550" spc="35" b="1">
                <a:latin typeface="Times New Roman"/>
                <a:cs typeface="Times New Roman"/>
              </a:rPr>
              <a:t>S</a:t>
            </a:r>
            <a:r>
              <a:rPr dirty="0" sz="1550" spc="70" b="1">
                <a:latin typeface="Times New Roman"/>
                <a:cs typeface="Times New Roman"/>
              </a:rPr>
              <a:t>C</a:t>
            </a:r>
            <a:r>
              <a:rPr dirty="0" sz="1550" spc="-10" b="1">
                <a:latin typeface="Times New Roman"/>
                <a:cs typeface="Times New Roman"/>
              </a:rPr>
              <a:t>O</a:t>
            </a:r>
            <a:r>
              <a:rPr dirty="0" sz="1550" spc="20" b="1">
                <a:latin typeface="Times New Roman"/>
                <a:cs typeface="Times New Roman"/>
              </a:rPr>
              <a:t>P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20" b="1">
                <a:latin typeface="Times New Roman"/>
                <a:cs typeface="Times New Roman"/>
              </a:rPr>
              <a:t>BLOCK</a:t>
            </a:r>
            <a:r>
              <a:rPr dirty="0" sz="1550" spc="-5" b="1">
                <a:latin typeface="Times New Roman"/>
                <a:cs typeface="Times New Roman"/>
              </a:rPr>
              <a:t> </a:t>
            </a:r>
            <a:r>
              <a:rPr dirty="0" sz="1550" spc="35" b="1">
                <a:latin typeface="Times New Roman"/>
                <a:cs typeface="Times New Roman"/>
              </a:rPr>
              <a:t>DIAGRAM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5" b="1">
                <a:latin typeface="Times New Roman"/>
                <a:cs typeface="Times New Roman"/>
              </a:rPr>
              <a:t>HARDWARE</a:t>
            </a:r>
            <a:r>
              <a:rPr dirty="0" sz="1550" spc="25" b="1">
                <a:latin typeface="Times New Roman"/>
                <a:cs typeface="Times New Roman"/>
              </a:rPr>
              <a:t> </a:t>
            </a:r>
            <a:r>
              <a:rPr dirty="0" sz="1550" spc="20" b="1">
                <a:latin typeface="Times New Roman"/>
                <a:cs typeface="Times New Roman"/>
              </a:rPr>
              <a:t>MODULE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-5" b="1">
                <a:latin typeface="Times New Roman"/>
                <a:cs typeface="Times New Roman"/>
              </a:rPr>
              <a:t>ADVANTAGES</a:t>
            </a:r>
            <a:r>
              <a:rPr dirty="0" sz="1550" spc="-75" b="1">
                <a:latin typeface="Times New Roman"/>
                <a:cs typeface="Times New Roman"/>
              </a:rPr>
              <a:t> </a:t>
            </a:r>
            <a:r>
              <a:rPr dirty="0" sz="1550" spc="5" b="1">
                <a:latin typeface="Times New Roman"/>
                <a:cs typeface="Times New Roman"/>
              </a:rPr>
              <a:t>AND</a:t>
            </a:r>
            <a:r>
              <a:rPr dirty="0" sz="1550" spc="-40" b="1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Times New Roman"/>
                <a:cs typeface="Times New Roman"/>
              </a:rPr>
              <a:t>APPLICATIONS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"/>
              <a:buChar char=""/>
            </a:pPr>
            <a:endParaRPr sz="145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buClr>
                <a:srgbClr val="D24717"/>
              </a:buClr>
              <a:buSzPct val="87096"/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dirty="0" sz="1550" spc="25" b="1">
                <a:latin typeface="Times New Roman"/>
                <a:cs typeface="Times New Roman"/>
              </a:rPr>
              <a:t>CONCLUSION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9925" y="251845"/>
            <a:ext cx="1147762" cy="106778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5292" y="6318567"/>
            <a:ext cx="1320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3926" y="6528977"/>
            <a:ext cx="1816735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4"/>
              </a:lnSpc>
              <a:tabLst>
                <a:tab pos="444500" algn="l"/>
              </a:tabLst>
            </a:pPr>
            <a:r>
              <a:rPr dirty="0" sz="1350">
                <a:solidFill>
                  <a:srgbClr val="D24717"/>
                </a:solidFill>
                <a:latin typeface="Wingdings"/>
                <a:cs typeface="Wingdings"/>
              </a:rPr>
              <a:t></a:t>
            </a:r>
            <a:r>
              <a:rPr dirty="0" sz="135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dirty="0" sz="1550" b="1">
                <a:latin typeface="Times New Roman"/>
                <a:cs typeface="Times New Roman"/>
              </a:rPr>
              <a:t>R</a:t>
            </a:r>
            <a:r>
              <a:rPr dirty="0" sz="1550" spc="85" b="1">
                <a:latin typeface="Times New Roman"/>
                <a:cs typeface="Times New Roman"/>
              </a:rPr>
              <a:t>E</a:t>
            </a:r>
            <a:r>
              <a:rPr dirty="0" sz="1550" spc="20" b="1">
                <a:latin typeface="Times New Roman"/>
                <a:cs typeface="Times New Roman"/>
              </a:rPr>
              <a:t>F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r>
              <a:rPr dirty="0" sz="1550" spc="-5" b="1">
                <a:latin typeface="Times New Roman"/>
                <a:cs typeface="Times New Roman"/>
              </a:rPr>
              <a:t>R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r>
              <a:rPr dirty="0" sz="1550" spc="70" b="1">
                <a:latin typeface="Times New Roman"/>
                <a:cs typeface="Times New Roman"/>
              </a:rPr>
              <a:t>N</a:t>
            </a:r>
            <a:r>
              <a:rPr dirty="0" sz="1550" b="1">
                <a:latin typeface="Times New Roman"/>
                <a:cs typeface="Times New Roman"/>
              </a:rPr>
              <a:t>C</a:t>
            </a:r>
            <a:r>
              <a:rPr dirty="0" sz="1550" spc="15" b="1">
                <a:latin typeface="Times New Roman"/>
                <a:cs typeface="Times New Roman"/>
              </a:rPr>
              <a:t>ES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015" y="695324"/>
            <a:ext cx="545909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5" b="1">
                <a:solidFill>
                  <a:srgbClr val="696363"/>
                </a:solidFill>
                <a:latin typeface="Times New Roman"/>
                <a:cs typeface="Times New Roman"/>
              </a:rPr>
              <a:t>HARDWARE</a:t>
            </a:r>
            <a:r>
              <a:rPr dirty="0" sz="3950" spc="-6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40" b="1">
                <a:solidFill>
                  <a:srgbClr val="696363"/>
                </a:solidFill>
                <a:latin typeface="Times New Roman"/>
                <a:cs typeface="Times New Roman"/>
              </a:rPr>
              <a:t>MODULE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810" y="1531048"/>
            <a:ext cx="2884805" cy="403161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10">
                <a:latin typeface="Times New Roman"/>
                <a:cs typeface="Times New Roman"/>
              </a:rPr>
              <a:t>IR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Proximity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sensor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10">
                <a:latin typeface="Times New Roman"/>
                <a:cs typeface="Times New Roman"/>
              </a:rPr>
              <a:t>12V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Solenoid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valve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10">
                <a:latin typeface="Times New Roman"/>
                <a:cs typeface="Times New Roman"/>
              </a:rPr>
              <a:t>Resistor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Diode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1N4007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5">
                <a:latin typeface="Times New Roman"/>
                <a:cs typeface="Times New Roman"/>
              </a:rPr>
              <a:t>TIP122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NPN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Diode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2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IP</a:t>
            </a:r>
            <a:r>
              <a:rPr dirty="0" sz="2000" spc="-30">
                <a:latin typeface="Times New Roman"/>
                <a:cs typeface="Times New Roman"/>
              </a:rPr>
              <a:t>3</a:t>
            </a:r>
            <a:r>
              <a:rPr dirty="0" sz="2000" spc="40">
                <a:latin typeface="Times New Roman"/>
                <a:cs typeface="Times New Roman"/>
              </a:rPr>
              <a:t>2</a:t>
            </a:r>
            <a:r>
              <a:rPr dirty="0" sz="2000" spc="15">
                <a:latin typeface="Times New Roman"/>
                <a:cs typeface="Times New Roman"/>
              </a:rPr>
              <a:t>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P</a:t>
            </a:r>
            <a:r>
              <a:rPr dirty="0" sz="2000" spc="-25">
                <a:latin typeface="Times New Roman"/>
                <a:cs typeface="Times New Roman"/>
              </a:rPr>
              <a:t>N</a:t>
            </a:r>
            <a:r>
              <a:rPr dirty="0" sz="2000" spc="15">
                <a:latin typeface="Times New Roman"/>
                <a:cs typeface="Times New Roman"/>
              </a:rPr>
              <a:t>P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DC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Connector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25">
                <a:latin typeface="Times New Roman"/>
                <a:cs typeface="Times New Roman"/>
              </a:rPr>
              <a:t>D</a:t>
            </a:r>
            <a:r>
              <a:rPr dirty="0" sz="2000" spc="15">
                <a:latin typeface="Times New Roman"/>
                <a:cs typeface="Times New Roman"/>
              </a:rPr>
              <a:t>C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p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65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BreadBoard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Connecting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Wires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308995"/>
            <a:ext cx="1138653" cy="10677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247" y="384414"/>
            <a:ext cx="993479" cy="58695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7504" y="6333704"/>
            <a:ext cx="287020" cy="2311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4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21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657225"/>
            <a:ext cx="8486775" cy="5391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504" y="6333704"/>
            <a:ext cx="287020" cy="2311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4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21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420369"/>
            <a:ext cx="856805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5" b="1">
                <a:solidFill>
                  <a:srgbClr val="696363"/>
                </a:solidFill>
                <a:latin typeface="Times New Roman"/>
                <a:cs typeface="Times New Roman"/>
              </a:rPr>
              <a:t>ADVANTAGES</a:t>
            </a:r>
            <a:r>
              <a:rPr dirty="0" sz="3950" spc="-204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AND</a:t>
            </a:r>
            <a:r>
              <a:rPr dirty="0" sz="3950" spc="-19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-5" b="1">
                <a:solidFill>
                  <a:srgbClr val="696363"/>
                </a:solidFill>
                <a:latin typeface="Times New Roman"/>
                <a:cs typeface="Times New Roman"/>
              </a:rPr>
              <a:t>APPLICATIONS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7844" y="6299517"/>
            <a:ext cx="7632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solidFill>
                  <a:srgbClr val="696363"/>
                </a:solidFill>
                <a:latin typeface="Palatino Linotype"/>
                <a:cs typeface="Palatino Linotype"/>
              </a:rPr>
              <a:t>12/6/2024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2904" y="6318567"/>
            <a:ext cx="2349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Franklin Gothic Medium"/>
                <a:cs typeface="Franklin Gothic Medium"/>
              </a:rPr>
              <a:t>22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775" y="961072"/>
            <a:ext cx="10946765" cy="51257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300"/>
              </a:spcBef>
            </a:pPr>
            <a:r>
              <a:rPr dirty="0" sz="2000" b="1">
                <a:latin typeface="Times New Roman"/>
                <a:cs typeface="Times New Roman"/>
              </a:rPr>
              <a:t>Advantages</a:t>
            </a:r>
            <a:endParaRPr sz="2000">
              <a:latin typeface="Times New Roman"/>
              <a:cs typeface="Times New Roman"/>
            </a:endParaRPr>
          </a:p>
          <a:p>
            <a:pPr marL="29845" marR="437515">
              <a:lnSpc>
                <a:spcPct val="150200"/>
              </a:lnSpc>
            </a:pPr>
            <a:r>
              <a:rPr dirty="0" sz="2000" spc="-25">
                <a:latin typeface="Times New Roman"/>
                <a:cs typeface="Times New Roman"/>
              </a:rPr>
              <a:t>1.Water </a:t>
            </a:r>
            <a:r>
              <a:rPr dirty="0" sz="2000" spc="-5">
                <a:latin typeface="Times New Roman"/>
                <a:cs typeface="Times New Roman"/>
              </a:rPr>
              <a:t>Conservation: Significantly reduces water wastage </a:t>
            </a:r>
            <a:r>
              <a:rPr dirty="0" sz="2000" spc="-10">
                <a:latin typeface="Times New Roman"/>
                <a:cs typeface="Times New Roman"/>
              </a:rPr>
              <a:t>by </a:t>
            </a:r>
            <a:r>
              <a:rPr dirty="0" sz="2000">
                <a:latin typeface="Times New Roman"/>
                <a:cs typeface="Times New Roman"/>
              </a:rPr>
              <a:t>controlling </a:t>
            </a:r>
            <a:r>
              <a:rPr dirty="0" sz="2000" spc="-10">
                <a:latin typeface="Times New Roman"/>
                <a:cs typeface="Times New Roman"/>
              </a:rPr>
              <a:t>flow </a:t>
            </a:r>
            <a:r>
              <a:rPr dirty="0" sz="2000" spc="-5">
                <a:latin typeface="Times New Roman"/>
                <a:cs typeface="Times New Roman"/>
              </a:rPr>
              <a:t>based </a:t>
            </a:r>
            <a:r>
              <a:rPr dirty="0" sz="2000" spc="25">
                <a:latin typeface="Times New Roman"/>
                <a:cs typeface="Times New Roman"/>
              </a:rPr>
              <a:t>on </a:t>
            </a:r>
            <a:r>
              <a:rPr dirty="0" sz="2000" spc="-10">
                <a:latin typeface="Times New Roman"/>
                <a:cs typeface="Times New Roman"/>
              </a:rPr>
              <a:t>user </a:t>
            </a:r>
            <a:r>
              <a:rPr dirty="0" sz="2000" spc="-5">
                <a:latin typeface="Times New Roman"/>
                <a:cs typeface="Times New Roman"/>
              </a:rPr>
              <a:t>presence.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2.Improved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Hygiene: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Minimizes contact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surfaces,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lowering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risk</a:t>
            </a:r>
            <a:r>
              <a:rPr dirty="0" sz="2000" spc="-10">
                <a:latin typeface="Times New Roman"/>
                <a:cs typeface="Times New Roman"/>
              </a:rPr>
              <a:t> of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germ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transmission.</a:t>
            </a:r>
            <a:endParaRPr sz="2000">
              <a:latin typeface="Times New Roman"/>
              <a:cs typeface="Times New Roman"/>
            </a:endParaRPr>
          </a:p>
          <a:p>
            <a:pPr marL="29845" marR="2284095">
              <a:lnSpc>
                <a:spcPct val="150200"/>
              </a:lnSpc>
            </a:pPr>
            <a:r>
              <a:rPr dirty="0" sz="2000" spc="-5">
                <a:latin typeface="Times New Roman"/>
                <a:cs typeface="Times New Roman"/>
              </a:rPr>
              <a:t>3.Convenience: </a:t>
            </a:r>
            <a:r>
              <a:rPr dirty="0" sz="2000" spc="-10">
                <a:latin typeface="Times New Roman"/>
                <a:cs typeface="Times New Roman"/>
              </a:rPr>
              <a:t>Offers </a:t>
            </a:r>
            <a:r>
              <a:rPr dirty="0" sz="2000" spc="5">
                <a:latin typeface="Times New Roman"/>
                <a:cs typeface="Times New Roman"/>
              </a:rPr>
              <a:t>hands-free </a:t>
            </a:r>
            <a:r>
              <a:rPr dirty="0" sz="2000" spc="-5">
                <a:latin typeface="Times New Roman"/>
                <a:cs typeface="Times New Roman"/>
              </a:rPr>
              <a:t>operation for </a:t>
            </a:r>
            <a:r>
              <a:rPr dirty="0" sz="2000">
                <a:latin typeface="Times New Roman"/>
                <a:cs typeface="Times New Roman"/>
              </a:rPr>
              <a:t>ease </a:t>
            </a:r>
            <a:r>
              <a:rPr dirty="0" sz="2000" spc="25">
                <a:latin typeface="Times New Roman"/>
                <a:cs typeface="Times New Roman"/>
              </a:rPr>
              <a:t>of </a:t>
            </a:r>
            <a:r>
              <a:rPr dirty="0" sz="2000" spc="10">
                <a:latin typeface="Times New Roman"/>
                <a:cs typeface="Times New Roman"/>
              </a:rPr>
              <a:t>use </a:t>
            </a:r>
            <a:r>
              <a:rPr dirty="0" sz="2000" spc="2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various </a:t>
            </a:r>
            <a:r>
              <a:rPr dirty="0" sz="2000" spc="-5">
                <a:latin typeface="Times New Roman"/>
                <a:cs typeface="Times New Roman"/>
              </a:rPr>
              <a:t>settings.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4.Energy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Efficiency: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Often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operate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power,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energy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1205"/>
              </a:spcBef>
            </a:pPr>
            <a:r>
              <a:rPr dirty="0" sz="2000" spc="-10">
                <a:latin typeface="Times New Roman"/>
                <a:cs typeface="Times New Roman"/>
              </a:rPr>
              <a:t>5.Durability: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Typically</a:t>
            </a:r>
            <a:r>
              <a:rPr dirty="0" sz="2000" spc="-5">
                <a:latin typeface="Times New Roman"/>
                <a:cs typeface="Times New Roman"/>
              </a:rPr>
              <a:t> constructed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corrosion-resistant materials for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long-lasting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2000" spc="-5" b="1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12700" marR="2302510">
              <a:lnSpc>
                <a:spcPct val="1502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1.Public Restrooms: </a:t>
            </a:r>
            <a:r>
              <a:rPr dirty="0" sz="2000">
                <a:latin typeface="Times New Roman"/>
                <a:cs typeface="Times New Roman"/>
              </a:rPr>
              <a:t>Enhances </a:t>
            </a:r>
            <a:r>
              <a:rPr dirty="0" sz="2000" spc="5">
                <a:latin typeface="Times New Roman"/>
                <a:cs typeface="Times New Roman"/>
              </a:rPr>
              <a:t>hygiene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reduces </a:t>
            </a:r>
            <a:r>
              <a:rPr dirty="0" sz="2000" spc="-5">
                <a:latin typeface="Times New Roman"/>
                <a:cs typeface="Times New Roman"/>
              </a:rPr>
              <a:t>water </a:t>
            </a:r>
            <a:r>
              <a:rPr dirty="0" sz="2000">
                <a:latin typeface="Times New Roman"/>
                <a:cs typeface="Times New Roman"/>
              </a:rPr>
              <a:t>usage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high-traffic areas.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2.Residential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convenient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solutions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kitchens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bathrooms.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200"/>
              </a:lnSpc>
              <a:tabLst>
                <a:tab pos="1626870" algn="l"/>
                <a:tab pos="2795270" algn="l"/>
                <a:tab pos="3472815" algn="l"/>
                <a:tab pos="3938904" algn="l"/>
                <a:tab pos="5270500" algn="l"/>
                <a:tab pos="6109970" algn="l"/>
                <a:tab pos="6647815" algn="l"/>
                <a:tab pos="7748905" algn="l"/>
                <a:tab pos="9004935" algn="l"/>
                <a:tab pos="9796780" algn="l"/>
                <a:tab pos="10770870" algn="l"/>
              </a:tabLst>
            </a:pPr>
            <a:r>
              <a:rPr dirty="0" sz="2000" spc="-30">
                <a:latin typeface="Times New Roman"/>
                <a:cs typeface="Times New Roman"/>
              </a:rPr>
              <a:t>3</a:t>
            </a:r>
            <a:r>
              <a:rPr dirty="0" sz="2000" spc="20">
                <a:latin typeface="Times New Roman"/>
                <a:cs typeface="Times New Roman"/>
              </a:rPr>
              <a:t>.</a:t>
            </a:r>
            <a:r>
              <a:rPr dirty="0" sz="2000" spc="15">
                <a:latin typeface="Times New Roman"/>
                <a:cs typeface="Times New Roman"/>
              </a:rPr>
              <a:t>C</a:t>
            </a:r>
            <a:r>
              <a:rPr dirty="0" sz="2000" spc="-30">
                <a:latin typeface="Times New Roman"/>
                <a:cs typeface="Times New Roman"/>
              </a:rPr>
              <a:t>o</a:t>
            </a:r>
            <a:r>
              <a:rPr dirty="0" sz="2000" spc="20">
                <a:latin typeface="Times New Roman"/>
                <a:cs typeface="Times New Roman"/>
              </a:rPr>
              <a:t>mm</a:t>
            </a:r>
            <a:r>
              <a:rPr dirty="0" sz="2000" spc="-65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rc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al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Times New Roman"/>
                <a:cs typeface="Times New Roman"/>
              </a:rPr>
              <a:t>Fac</a:t>
            </a:r>
            <a:r>
              <a:rPr dirty="0" sz="2000" spc="-40">
                <a:latin typeface="Times New Roman"/>
                <a:cs typeface="Times New Roman"/>
              </a:rPr>
              <a:t>i</a:t>
            </a:r>
            <a:r>
              <a:rPr dirty="0" sz="2000" spc="-35">
                <a:latin typeface="Times New Roman"/>
                <a:cs typeface="Times New Roman"/>
              </a:rPr>
              <a:t>l</a:t>
            </a:r>
            <a:r>
              <a:rPr dirty="0" sz="2000" spc="35">
                <a:latin typeface="Times New Roman"/>
                <a:cs typeface="Times New Roman"/>
              </a:rPr>
              <a:t>i</a:t>
            </a:r>
            <a:r>
              <a:rPr dirty="0" sz="2000" spc="-35">
                <a:latin typeface="Times New Roman"/>
                <a:cs typeface="Times New Roman"/>
              </a:rPr>
              <a:t>ti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-25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eal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sz="2000" spc="-3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Times New Roman"/>
                <a:cs typeface="Times New Roman"/>
              </a:rPr>
              <a:t>re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u</a:t>
            </a:r>
            <a:r>
              <a:rPr dirty="0" sz="2000" spc="-70">
                <a:latin typeface="Times New Roman"/>
                <a:cs typeface="Times New Roman"/>
              </a:rPr>
              <a:t>r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0">
                <a:latin typeface="Times New Roman"/>
                <a:cs typeface="Times New Roman"/>
              </a:rPr>
              <a:t>h</a:t>
            </a:r>
            <a:r>
              <a:rPr dirty="0" sz="2000" spc="40">
                <a:latin typeface="Times New Roman"/>
                <a:cs typeface="Times New Roman"/>
              </a:rPr>
              <a:t>o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35">
                <a:latin typeface="Times New Roman"/>
                <a:cs typeface="Times New Roman"/>
              </a:rPr>
              <a:t>l</a:t>
            </a:r>
            <a:r>
              <a:rPr dirty="0" sz="2000" spc="4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40">
                <a:latin typeface="Times New Roman"/>
                <a:cs typeface="Times New Roman"/>
              </a:rPr>
              <a:t>h</a:t>
            </a:r>
            <a:r>
              <a:rPr dirty="0" sz="2000" spc="-30">
                <a:latin typeface="Times New Roman"/>
                <a:cs typeface="Times New Roman"/>
              </a:rPr>
              <a:t>op</a:t>
            </a:r>
            <a:r>
              <a:rPr dirty="0" sz="2000" spc="40">
                <a:latin typeface="Times New Roman"/>
                <a:cs typeface="Times New Roman"/>
              </a:rPr>
              <a:t>p</a:t>
            </a:r>
            <a:r>
              <a:rPr dirty="0" sz="2000" spc="-3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-30">
                <a:latin typeface="Times New Roman"/>
                <a:cs typeface="Times New Roman"/>
              </a:rPr>
              <a:t>o</a:t>
            </a:r>
            <a:r>
              <a:rPr dirty="0" sz="2000" spc="20">
                <a:latin typeface="Times New Roman"/>
                <a:cs typeface="Times New Roman"/>
              </a:rPr>
              <a:t>m</a:t>
            </a:r>
            <a:r>
              <a:rPr dirty="0" sz="2000" spc="-30">
                <a:latin typeface="Times New Roman"/>
                <a:cs typeface="Times New Roman"/>
              </a:rPr>
              <a:t>p</a:t>
            </a:r>
            <a:r>
              <a:rPr dirty="0" sz="2000" spc="35">
                <a:latin typeface="Times New Roman"/>
                <a:cs typeface="Times New Roman"/>
              </a:rPr>
              <a:t>l</a:t>
            </a:r>
            <a:r>
              <a:rPr dirty="0" sz="2000" spc="-65">
                <a:latin typeface="Times New Roman"/>
                <a:cs typeface="Times New Roman"/>
              </a:rPr>
              <a:t>e</a:t>
            </a:r>
            <a:r>
              <a:rPr dirty="0" sz="2000" spc="40">
                <a:latin typeface="Times New Roman"/>
                <a:cs typeface="Times New Roman"/>
              </a:rPr>
              <a:t>x</a:t>
            </a:r>
            <a:r>
              <a:rPr dirty="0" sz="2000" spc="10">
                <a:latin typeface="Times New Roman"/>
                <a:cs typeface="Times New Roman"/>
              </a:rPr>
              <a:t>es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w</a:t>
            </a:r>
            <a:r>
              <a:rPr dirty="0" sz="2000" spc="40">
                <a:latin typeface="Times New Roman"/>
                <a:cs typeface="Times New Roman"/>
              </a:rPr>
              <a:t>h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70">
                <a:latin typeface="Times New Roman"/>
                <a:cs typeface="Times New Roman"/>
              </a:rPr>
              <a:t>r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0">
                <a:latin typeface="Times New Roman"/>
                <a:cs typeface="Times New Roman"/>
              </a:rPr>
              <a:t>h</a:t>
            </a:r>
            <a:r>
              <a:rPr dirty="0" sz="2000" spc="40">
                <a:latin typeface="Times New Roman"/>
                <a:cs typeface="Times New Roman"/>
              </a:rPr>
              <a:t>y</a:t>
            </a:r>
            <a:r>
              <a:rPr dirty="0" sz="2000" spc="-30">
                <a:latin typeface="Times New Roman"/>
                <a:cs typeface="Times New Roman"/>
              </a:rPr>
              <a:t>gi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5">
                <a:latin typeface="Times New Roman"/>
                <a:cs typeface="Times New Roman"/>
              </a:rPr>
              <a:t>is  </a:t>
            </a:r>
            <a:r>
              <a:rPr dirty="0" sz="2000" spc="-5">
                <a:latin typeface="Times New Roman"/>
                <a:cs typeface="Times New Roman"/>
              </a:rPr>
              <a:t>paramount.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775" y="6209982"/>
            <a:ext cx="980821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imes New Roman"/>
                <a:cs typeface="Times New Roman"/>
              </a:rPr>
              <a:t>4.Industrial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Settings: </a:t>
            </a:r>
            <a:r>
              <a:rPr dirty="0" sz="2000">
                <a:latin typeface="Times New Roman"/>
                <a:cs typeface="Times New Roman"/>
              </a:rPr>
              <a:t>Useful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factories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laboratories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hands-free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beneficial.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159" y="304799"/>
            <a:ext cx="34677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C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O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C</a:t>
            </a:r>
            <a:r>
              <a:rPr dirty="0" sz="3950" spc="60" b="1">
                <a:solidFill>
                  <a:srgbClr val="696363"/>
                </a:solidFill>
                <a:latin typeface="Times New Roman"/>
                <a:cs typeface="Times New Roman"/>
              </a:rPr>
              <a:t>L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U</a:t>
            </a:r>
            <a:r>
              <a:rPr dirty="0" sz="3950" spc="50" b="1">
                <a:solidFill>
                  <a:srgbClr val="696363"/>
                </a:solidFill>
                <a:latin typeface="Times New Roman"/>
                <a:cs typeface="Times New Roman"/>
              </a:rPr>
              <a:t>S</a:t>
            </a:r>
            <a:r>
              <a:rPr dirty="0" sz="3950" spc="30" b="1">
                <a:solidFill>
                  <a:srgbClr val="696363"/>
                </a:solidFill>
                <a:latin typeface="Times New Roman"/>
                <a:cs typeface="Times New Roman"/>
              </a:rPr>
              <a:t>I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O</a:t>
            </a:r>
            <a:r>
              <a:rPr dirty="0" sz="3950" spc="20" b="1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7844" y="6299517"/>
            <a:ext cx="7632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solidFill>
                  <a:srgbClr val="696363"/>
                </a:solidFill>
                <a:latin typeface="Palatino Linotype"/>
                <a:cs typeface="Palatino Linotype"/>
              </a:rPr>
              <a:t>12/6/2024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" y="1510982"/>
            <a:ext cx="11392535" cy="4512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 indent="915035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imes New Roman"/>
                <a:cs typeface="Times New Roman"/>
              </a:rPr>
              <a:t>Remote </a:t>
            </a:r>
            <a:r>
              <a:rPr dirty="0" sz="2000">
                <a:latin typeface="Times New Roman"/>
                <a:cs typeface="Times New Roman"/>
              </a:rPr>
              <a:t>control </a:t>
            </a:r>
            <a:r>
              <a:rPr dirty="0" sz="2000" spc="-10">
                <a:latin typeface="Times New Roman"/>
                <a:cs typeface="Times New Roman"/>
              </a:rPr>
              <a:t>lighting </a:t>
            </a:r>
            <a:r>
              <a:rPr dirty="0" sz="2000">
                <a:latin typeface="Times New Roman"/>
                <a:cs typeface="Times New Roman"/>
              </a:rPr>
              <a:t>systems </a:t>
            </a:r>
            <a:r>
              <a:rPr dirty="0" sz="2000" spc="-5">
                <a:latin typeface="Times New Roman"/>
                <a:cs typeface="Times New Roman"/>
              </a:rPr>
              <a:t>represent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significant advancement </a:t>
            </a:r>
            <a:r>
              <a:rPr dirty="0" sz="2000" spc="-10">
                <a:latin typeface="Times New Roman"/>
                <a:cs typeface="Times New Roman"/>
              </a:rPr>
              <a:t>in home </a:t>
            </a:r>
            <a:r>
              <a:rPr dirty="0" sz="2000" spc="-5">
                <a:latin typeface="Times New Roman"/>
                <a:cs typeface="Times New Roman"/>
              </a:rPr>
              <a:t>automation, offering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enhanced convenience, energy </a:t>
            </a:r>
            <a:r>
              <a:rPr dirty="0" sz="2000" spc="-20">
                <a:latin typeface="Times New Roman"/>
                <a:cs typeface="Times New Roman"/>
              </a:rPr>
              <a:t>efficiency,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20">
                <a:latin typeface="Times New Roman"/>
                <a:cs typeface="Times New Roman"/>
              </a:rPr>
              <a:t>security. </a:t>
            </a:r>
            <a:r>
              <a:rPr dirty="0" sz="2000" spc="15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enabling users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control </a:t>
            </a:r>
            <a:r>
              <a:rPr dirty="0" sz="2000">
                <a:latin typeface="Times New Roman"/>
                <a:cs typeface="Times New Roman"/>
              </a:rPr>
              <a:t>their </a:t>
            </a:r>
            <a:r>
              <a:rPr dirty="0" sz="2000" spc="-10">
                <a:latin typeface="Times New Roman"/>
                <a:cs typeface="Times New Roman"/>
              </a:rPr>
              <a:t>lighting </a:t>
            </a:r>
            <a:r>
              <a:rPr dirty="0" sz="2000" spc="-5">
                <a:latin typeface="Times New Roman"/>
                <a:cs typeface="Times New Roman"/>
              </a:rPr>
              <a:t>remotely </a:t>
            </a:r>
            <a:r>
              <a:rPr dirty="0" sz="2000">
                <a:latin typeface="Times New Roman"/>
                <a:cs typeface="Times New Roman"/>
              </a:rPr>
              <a:t> through </a:t>
            </a:r>
            <a:r>
              <a:rPr dirty="0" sz="2000" spc="-5">
                <a:latin typeface="Times New Roman"/>
                <a:cs typeface="Times New Roman"/>
              </a:rPr>
              <a:t>mobile applications </a:t>
            </a:r>
            <a:r>
              <a:rPr dirty="0" sz="2000" spc="-10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dedicated </a:t>
            </a:r>
            <a:r>
              <a:rPr dirty="0" sz="2000" spc="-5">
                <a:latin typeface="Times New Roman"/>
                <a:cs typeface="Times New Roman"/>
              </a:rPr>
              <a:t>remotes,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provide </a:t>
            </a:r>
            <a:r>
              <a:rPr dirty="0" sz="2000" spc="1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unprecedented </a:t>
            </a:r>
            <a:r>
              <a:rPr dirty="0" sz="2000" spc="-10">
                <a:latin typeface="Times New Roman"/>
                <a:cs typeface="Times New Roman"/>
              </a:rPr>
              <a:t>level of flexibility </a:t>
            </a:r>
            <a:r>
              <a:rPr dirty="0" sz="2000" spc="-5">
                <a:latin typeface="Times New Roman"/>
                <a:cs typeface="Times New Roman"/>
              </a:rPr>
              <a:t> and customization.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integration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smart </a:t>
            </a:r>
            <a:r>
              <a:rPr dirty="0" sz="2000" spc="-5">
                <a:latin typeface="Times New Roman"/>
                <a:cs typeface="Times New Roman"/>
              </a:rPr>
              <a:t>technology allows for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automation of lighting </a:t>
            </a:r>
            <a:r>
              <a:rPr dirty="0" sz="2000" spc="-5">
                <a:latin typeface="Times New Roman"/>
                <a:cs typeface="Times New Roman"/>
              </a:rPr>
              <a:t>based </a:t>
            </a:r>
            <a:r>
              <a:rPr dirty="0" sz="2000" spc="-10">
                <a:latin typeface="Times New Roman"/>
                <a:cs typeface="Times New Roman"/>
              </a:rPr>
              <a:t>on </a:t>
            </a:r>
            <a:r>
              <a:rPr dirty="0" sz="2000" spc="5">
                <a:latin typeface="Times New Roman"/>
                <a:cs typeface="Times New Roman"/>
              </a:rPr>
              <a:t>user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preferences and </a:t>
            </a:r>
            <a:r>
              <a:rPr dirty="0" sz="2000">
                <a:latin typeface="Times New Roman"/>
                <a:cs typeface="Times New Roman"/>
              </a:rPr>
              <a:t>schedules, </a:t>
            </a:r>
            <a:r>
              <a:rPr dirty="0" sz="2000" spc="-5">
                <a:latin typeface="Times New Roman"/>
                <a:cs typeface="Times New Roman"/>
              </a:rPr>
              <a:t>contributing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energy </a:t>
            </a:r>
            <a:r>
              <a:rPr dirty="0" sz="2000">
                <a:latin typeface="Times New Roman"/>
                <a:cs typeface="Times New Roman"/>
              </a:rPr>
              <a:t>savings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improved </a:t>
            </a:r>
            <a:r>
              <a:rPr dirty="0" sz="2000" spc="-20">
                <a:latin typeface="Times New Roman"/>
                <a:cs typeface="Times New Roman"/>
              </a:rPr>
              <a:t>safety. </a:t>
            </a:r>
            <a:r>
              <a:rPr dirty="0" sz="2000" spc="-1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urbanization </a:t>
            </a:r>
            <a:r>
              <a:rPr dirty="0" sz="2000">
                <a:latin typeface="Times New Roman"/>
                <a:cs typeface="Times New Roman"/>
              </a:rPr>
              <a:t>continues </a:t>
            </a:r>
            <a:r>
              <a:rPr dirty="0" sz="2000" spc="-30">
                <a:latin typeface="Times New Roman"/>
                <a:cs typeface="Times New Roman"/>
              </a:rPr>
              <a:t>to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rise,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adoption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remote control </a:t>
            </a:r>
            <a:r>
              <a:rPr dirty="0" sz="2000" spc="-10">
                <a:latin typeface="Times New Roman"/>
                <a:cs typeface="Times New Roman"/>
              </a:rPr>
              <a:t>lighting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 spc="5">
                <a:latin typeface="Times New Roman"/>
                <a:cs typeface="Times New Roman"/>
              </a:rPr>
              <a:t>play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crucial </a:t>
            </a:r>
            <a:r>
              <a:rPr dirty="0" sz="2000" spc="5">
                <a:latin typeface="Times New Roman"/>
                <a:cs typeface="Times New Roman"/>
              </a:rPr>
              <a:t>role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creating </a:t>
            </a:r>
            <a:r>
              <a:rPr dirty="0" sz="2000" spc="-10">
                <a:latin typeface="Times New Roman"/>
                <a:cs typeface="Times New Roman"/>
              </a:rPr>
              <a:t>smarter, </a:t>
            </a:r>
            <a:r>
              <a:rPr dirty="0" sz="2000">
                <a:latin typeface="Times New Roman"/>
                <a:cs typeface="Times New Roman"/>
              </a:rPr>
              <a:t>more </a:t>
            </a:r>
            <a:r>
              <a:rPr dirty="0" sz="2000" spc="-5">
                <a:latin typeface="Times New Roman"/>
                <a:cs typeface="Times New Roman"/>
              </a:rPr>
              <a:t>efficient </a:t>
            </a:r>
            <a:r>
              <a:rPr dirty="0" sz="2000">
                <a:latin typeface="Times New Roman"/>
                <a:cs typeface="Times New Roman"/>
              </a:rPr>
              <a:t>living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spaces.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 indent="915035">
              <a:lnSpc>
                <a:spcPct val="100000"/>
              </a:lnSpc>
              <a:spcBef>
                <a:spcPts val="625"/>
              </a:spcBef>
            </a:pPr>
            <a:r>
              <a:rPr dirty="0" sz="2000" spc="-35">
                <a:latin typeface="Times New Roman"/>
                <a:cs typeface="Times New Roman"/>
              </a:rPr>
              <a:t>Water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automation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transformative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solution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critical</a:t>
            </a:r>
            <a:r>
              <a:rPr dirty="0" sz="2000" spc="-5">
                <a:latin typeface="Times New Roman"/>
                <a:cs typeface="Times New Roman"/>
              </a:rPr>
              <a:t> issues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related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water </a:t>
            </a:r>
            <a:r>
              <a:rPr dirty="0" sz="2000">
                <a:latin typeface="Times New Roman"/>
                <a:cs typeface="Times New Roman"/>
              </a:rPr>
              <a:t> conservation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hygiene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modern </a:t>
            </a:r>
            <a:r>
              <a:rPr dirty="0" sz="2000" spc="-20">
                <a:latin typeface="Times New Roman"/>
                <a:cs typeface="Times New Roman"/>
              </a:rPr>
              <a:t>society. </a:t>
            </a:r>
            <a:r>
              <a:rPr dirty="0" sz="2000" spc="1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utilizing sensor technology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enable </a:t>
            </a:r>
            <a:r>
              <a:rPr dirty="0" sz="2000">
                <a:latin typeface="Times New Roman"/>
                <a:cs typeface="Times New Roman"/>
              </a:rPr>
              <a:t>hands-free operation,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automated </a:t>
            </a:r>
            <a:r>
              <a:rPr dirty="0" sz="2000" spc="5">
                <a:latin typeface="Times New Roman"/>
                <a:cs typeface="Times New Roman"/>
              </a:rPr>
              <a:t>taps </a:t>
            </a:r>
            <a:r>
              <a:rPr dirty="0" sz="2000" spc="-5">
                <a:latin typeface="Times New Roman"/>
                <a:cs typeface="Times New Roman"/>
              </a:rPr>
              <a:t>significantly reduce water wastage while enhancing </a:t>
            </a:r>
            <a:r>
              <a:rPr dirty="0" sz="2000" spc="5">
                <a:latin typeface="Times New Roman"/>
                <a:cs typeface="Times New Roman"/>
              </a:rPr>
              <a:t>user </a:t>
            </a:r>
            <a:r>
              <a:rPr dirty="0" sz="2000" spc="-5">
                <a:latin typeface="Times New Roman"/>
                <a:cs typeface="Times New Roman"/>
              </a:rPr>
              <a:t>convenience and </a:t>
            </a:r>
            <a:r>
              <a:rPr dirty="0" sz="2000">
                <a:latin typeface="Times New Roman"/>
                <a:cs typeface="Times New Roman"/>
              </a:rPr>
              <a:t>promoting better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hygiene </a:t>
            </a:r>
            <a:r>
              <a:rPr dirty="0" sz="2000" spc="-5">
                <a:latin typeface="Times New Roman"/>
                <a:cs typeface="Times New Roman"/>
              </a:rPr>
              <a:t>practices.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ability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 </a:t>
            </a:r>
            <a:r>
              <a:rPr dirty="0" sz="2000" spc="-5">
                <a:latin typeface="Times New Roman"/>
                <a:cs typeface="Times New Roman"/>
              </a:rPr>
              <a:t>water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flow </a:t>
            </a: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user </a:t>
            </a:r>
            <a:r>
              <a:rPr dirty="0" sz="2000" spc="-5">
                <a:latin typeface="Times New Roman"/>
                <a:cs typeface="Times New Roman"/>
              </a:rPr>
              <a:t>presence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only conserves </a:t>
            </a:r>
            <a:r>
              <a:rPr dirty="0" sz="2000" spc="-5">
                <a:latin typeface="Times New Roman"/>
                <a:cs typeface="Times New Roman"/>
              </a:rPr>
              <a:t>this vital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also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minimizes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risk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germ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transmission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private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spaces.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70"/>
              </a:spcBef>
            </a:pPr>
            <a:r>
              <a:rPr dirty="0" sz="2000" spc="-5" b="1">
                <a:latin typeface="Times New Roman"/>
                <a:cs typeface="Times New Roman"/>
              </a:rPr>
              <a:t>MODULE</a:t>
            </a:r>
            <a:r>
              <a:rPr dirty="0" sz="2000" b="1">
                <a:latin typeface="Times New Roman"/>
                <a:cs typeface="Times New Roman"/>
              </a:rPr>
              <a:t> 1: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https://drive.google.com/drive/folders/16xJupXNtTsUXOkTxQNaNYEzE1gg8nQJF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05"/>
              </a:spcBef>
            </a:pPr>
            <a:r>
              <a:rPr dirty="0" sz="2000" spc="-5" b="1">
                <a:latin typeface="Times New Roman"/>
                <a:cs typeface="Times New Roman"/>
              </a:rPr>
              <a:t>MODULE</a:t>
            </a:r>
            <a:r>
              <a:rPr dirty="0" sz="2000" spc="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2: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https://drive.google.com/drive/folders/16yZExh8P6QX7CgAzI_3fYdN8G5baR6Zg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261370"/>
            <a:ext cx="1138653" cy="10677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247" y="384414"/>
            <a:ext cx="993479" cy="58695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2904" y="6318567"/>
            <a:ext cx="2349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Franklin Gothic Medium"/>
                <a:cs typeface="Franklin Gothic Medium"/>
              </a:rPr>
              <a:t>23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7844" y="6299517"/>
            <a:ext cx="7632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solidFill>
                  <a:srgbClr val="696363"/>
                </a:solidFill>
                <a:latin typeface="Palatino Linotype"/>
                <a:cs typeface="Palatino Linotype"/>
              </a:rPr>
              <a:t>12/6/2024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0320" y="209168"/>
            <a:ext cx="310070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20" b="1">
                <a:solidFill>
                  <a:srgbClr val="8A7A56"/>
                </a:solidFill>
                <a:latin typeface="Times New Roman"/>
                <a:cs typeface="Times New Roman"/>
              </a:rPr>
              <a:t>R</a:t>
            </a:r>
            <a:r>
              <a:rPr dirty="0" sz="3600" b="1">
                <a:solidFill>
                  <a:srgbClr val="8A7A56"/>
                </a:solidFill>
                <a:latin typeface="Times New Roman"/>
                <a:cs typeface="Times New Roman"/>
              </a:rPr>
              <a:t>E</a:t>
            </a:r>
            <a:r>
              <a:rPr dirty="0" sz="3600" spc="-30" b="1">
                <a:solidFill>
                  <a:srgbClr val="8A7A56"/>
                </a:solidFill>
                <a:latin typeface="Times New Roman"/>
                <a:cs typeface="Times New Roman"/>
              </a:rPr>
              <a:t>F</a:t>
            </a:r>
            <a:r>
              <a:rPr dirty="0" sz="3600" b="1">
                <a:solidFill>
                  <a:srgbClr val="8A7A56"/>
                </a:solidFill>
                <a:latin typeface="Times New Roman"/>
                <a:cs typeface="Times New Roman"/>
              </a:rPr>
              <a:t>E</a:t>
            </a:r>
            <a:r>
              <a:rPr dirty="0" sz="3600" spc="15" b="1">
                <a:solidFill>
                  <a:srgbClr val="8A7A56"/>
                </a:solidFill>
                <a:latin typeface="Times New Roman"/>
                <a:cs typeface="Times New Roman"/>
              </a:rPr>
              <a:t>R</a:t>
            </a:r>
            <a:r>
              <a:rPr dirty="0" sz="3600" b="1">
                <a:solidFill>
                  <a:srgbClr val="8A7A56"/>
                </a:solidFill>
                <a:latin typeface="Times New Roman"/>
                <a:cs typeface="Times New Roman"/>
              </a:rPr>
              <a:t>E</a:t>
            </a:r>
            <a:r>
              <a:rPr dirty="0" sz="3600" spc="-55" b="1">
                <a:solidFill>
                  <a:srgbClr val="8A7A56"/>
                </a:solidFill>
                <a:latin typeface="Times New Roman"/>
                <a:cs typeface="Times New Roman"/>
              </a:rPr>
              <a:t>N</a:t>
            </a:r>
            <a:r>
              <a:rPr dirty="0" sz="3600" spc="20" b="1">
                <a:solidFill>
                  <a:srgbClr val="8A7A56"/>
                </a:solidFill>
                <a:latin typeface="Times New Roman"/>
                <a:cs typeface="Times New Roman"/>
              </a:rPr>
              <a:t>C</a:t>
            </a:r>
            <a:r>
              <a:rPr dirty="0" sz="3600" b="1">
                <a:solidFill>
                  <a:srgbClr val="8A7A56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247650"/>
            <a:ext cx="742950" cy="438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4700" y="0"/>
            <a:ext cx="1190625" cy="11906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1325" y="804608"/>
            <a:ext cx="11318875" cy="5395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355600" marR="5080" indent="-343535">
              <a:lnSpc>
                <a:spcPct val="151300"/>
              </a:lnSpc>
              <a:spcBef>
                <a:spcPts val="135"/>
              </a:spcBef>
              <a:buAutoNum type="arabicPeriod"/>
              <a:tabLst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Azzopardi, Brian, </a:t>
            </a:r>
            <a:r>
              <a:rPr dirty="0" sz="1800" spc="-10">
                <a:latin typeface="Times New Roman"/>
                <a:cs typeface="Times New Roman"/>
              </a:rPr>
              <a:t>Evan </a:t>
            </a:r>
            <a:r>
              <a:rPr dirty="0" sz="1800">
                <a:latin typeface="Times New Roman"/>
                <a:cs typeface="Times New Roman"/>
              </a:rPr>
              <a:t>Dimech, </a:t>
            </a:r>
            <a:r>
              <a:rPr dirty="0" sz="1800" spc="-5">
                <a:latin typeface="Times New Roman"/>
                <a:cs typeface="Times New Roman"/>
              </a:rPr>
              <a:t>Andrew Sammut,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Adrian </a:t>
            </a:r>
            <a:r>
              <a:rPr dirty="0" sz="1800" spc="-5">
                <a:latin typeface="Times New Roman"/>
                <a:cs typeface="Times New Roman"/>
              </a:rPr>
              <a:t>Mifsud. "Characterisation of Infrared Sensors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Close-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Proximity </a:t>
            </a:r>
            <a:r>
              <a:rPr dirty="0" sz="1800" spc="-10">
                <a:latin typeface="Times New Roman"/>
                <a:cs typeface="Times New Roman"/>
              </a:rPr>
              <a:t>Distance </a:t>
            </a:r>
            <a:r>
              <a:rPr dirty="0" sz="1800" spc="-5">
                <a:latin typeface="Times New Roman"/>
                <a:cs typeface="Times New Roman"/>
              </a:rPr>
              <a:t>Measurement." </a:t>
            </a:r>
            <a:r>
              <a:rPr dirty="0" sz="1800" spc="-5" i="1">
                <a:latin typeface="Times New Roman"/>
                <a:cs typeface="Times New Roman"/>
              </a:rPr>
              <a:t>IECON 2023 </a:t>
            </a:r>
            <a:r>
              <a:rPr dirty="0" sz="1800" i="1">
                <a:latin typeface="Times New Roman"/>
                <a:cs typeface="Times New Roman"/>
              </a:rPr>
              <a:t>- 49th Annual </a:t>
            </a:r>
            <a:r>
              <a:rPr dirty="0" sz="1800" spc="-10" i="1">
                <a:latin typeface="Times New Roman"/>
                <a:cs typeface="Times New Roman"/>
              </a:rPr>
              <a:t>Conference </a:t>
            </a:r>
            <a:r>
              <a:rPr dirty="0" sz="1800" spc="-5" i="1">
                <a:latin typeface="Times New Roman"/>
                <a:cs typeface="Times New Roman"/>
              </a:rPr>
              <a:t>of </a:t>
            </a:r>
            <a:r>
              <a:rPr dirty="0" sz="1800" spc="5" i="1">
                <a:latin typeface="Times New Roman"/>
                <a:cs typeface="Times New Roman"/>
              </a:rPr>
              <a:t>the </a:t>
            </a:r>
            <a:r>
              <a:rPr dirty="0" sz="1800" spc="-10" i="1">
                <a:latin typeface="Times New Roman"/>
                <a:cs typeface="Times New Roman"/>
              </a:rPr>
              <a:t>IEEE </a:t>
            </a:r>
            <a:r>
              <a:rPr dirty="0" sz="1800" spc="-5" i="1">
                <a:latin typeface="Times New Roman"/>
                <a:cs typeface="Times New Roman"/>
              </a:rPr>
              <a:t>Industrial </a:t>
            </a:r>
            <a:r>
              <a:rPr dirty="0" sz="1800" spc="-10" i="1">
                <a:latin typeface="Times New Roman"/>
                <a:cs typeface="Times New Roman"/>
              </a:rPr>
              <a:t>Electronics </a:t>
            </a:r>
            <a:r>
              <a:rPr dirty="0" sz="1800" spc="-5" i="1">
                <a:latin typeface="Times New Roman"/>
                <a:cs typeface="Times New Roman"/>
              </a:rPr>
              <a:t>Society</a:t>
            </a:r>
            <a:r>
              <a:rPr dirty="0" sz="1800" spc="-5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Oct.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2023.</a:t>
            </a:r>
            <a:endParaRPr sz="1800">
              <a:latin typeface="Times New Roman"/>
              <a:cs typeface="Times New Roman"/>
            </a:endParaRPr>
          </a:p>
          <a:p>
            <a:pPr algn="just" marL="355600" indent="-34353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Camporez,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Higor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A.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F.,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Yasmim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S.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Pimassoni,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Wesley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S.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Costa,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Marcelo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E.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20">
                <a:latin typeface="Times New Roman"/>
                <a:cs typeface="Times New Roman"/>
              </a:rPr>
              <a:t>V.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Segatto,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Jair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A.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L.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Silva,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Helder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R.</a:t>
            </a:r>
            <a:endParaRPr sz="1800">
              <a:latin typeface="Times New Roman"/>
              <a:cs typeface="Times New Roman"/>
            </a:endParaRPr>
          </a:p>
          <a:p>
            <a:pPr algn="just" marL="355600" marR="8890">
              <a:lnSpc>
                <a:spcPct val="1495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O.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Rocha.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"Remote</a:t>
            </a:r>
            <a:r>
              <a:rPr dirty="0" sz="1800">
                <a:latin typeface="Times New Roman"/>
                <a:cs typeface="Times New Roman"/>
              </a:rPr>
              <a:t> Control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Smartphone-Based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Visible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Light</a:t>
            </a:r>
            <a:r>
              <a:rPr dirty="0" sz="1800" spc="-5">
                <a:latin typeface="Times New Roman"/>
                <a:cs typeface="Times New Roman"/>
              </a:rPr>
              <a:t> Communications."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Journal</a:t>
            </a:r>
            <a:r>
              <a:rPr dirty="0" sz="1800" spc="44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of</a:t>
            </a:r>
            <a:r>
              <a:rPr dirty="0" sz="1800" spc="44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Communication 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Systems</a:t>
            </a:r>
            <a:r>
              <a:rPr dirty="0" sz="1800" spc="-5">
                <a:latin typeface="Times New Roman"/>
                <a:cs typeface="Times New Roman"/>
              </a:rPr>
              <a:t>, vol. 12, 2021.</a:t>
            </a:r>
            <a:endParaRPr sz="18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49500"/>
              </a:lnSpc>
              <a:spcBef>
                <a:spcPts val="75"/>
              </a:spcBef>
              <a:buAutoNum type="arabicPeriod" startAt="3"/>
              <a:tabLst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Daud, </a:t>
            </a:r>
            <a:r>
              <a:rPr dirty="0" sz="1800" spc="-5">
                <a:latin typeface="Times New Roman"/>
                <a:cs typeface="Times New Roman"/>
              </a:rPr>
              <a:t>S. A., Nasrul Humaimi </a:t>
            </a:r>
            <a:r>
              <a:rPr dirty="0" sz="1800">
                <a:latin typeface="Times New Roman"/>
                <a:cs typeface="Times New Roman"/>
              </a:rPr>
              <a:t>Mahmood,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Pei </a:t>
            </a:r>
            <a:r>
              <a:rPr dirty="0" sz="1800" spc="-10">
                <a:latin typeface="Times New Roman"/>
                <a:cs typeface="Times New Roman"/>
              </a:rPr>
              <a:t>Ling </a:t>
            </a:r>
            <a:r>
              <a:rPr dirty="0" sz="1800" spc="-25">
                <a:latin typeface="Times New Roman"/>
                <a:cs typeface="Times New Roman"/>
              </a:rPr>
              <a:t>Leow. </a:t>
            </a:r>
            <a:r>
              <a:rPr dirty="0" sz="1800" spc="-10">
                <a:latin typeface="Times New Roman"/>
                <a:cs typeface="Times New Roman"/>
              </a:rPr>
              <a:t>"Wireless </a:t>
            </a:r>
            <a:r>
              <a:rPr dirty="0" sz="1800" spc="-5">
                <a:latin typeface="Times New Roman"/>
                <a:cs typeface="Times New Roman"/>
              </a:rPr>
              <a:t>Infrared Proximity Array Sensor </a:t>
            </a:r>
            <a:r>
              <a:rPr dirty="0" sz="1800">
                <a:latin typeface="Times New Roman"/>
                <a:cs typeface="Times New Roman"/>
              </a:rPr>
              <a:t>for Three-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Dimensional </a:t>
            </a:r>
            <a:r>
              <a:rPr dirty="0" sz="1800">
                <a:latin typeface="Times New Roman"/>
                <a:cs typeface="Times New Roman"/>
              </a:rPr>
              <a:t>Surface </a:t>
            </a:r>
            <a:r>
              <a:rPr dirty="0" sz="1800" spc="-5">
                <a:latin typeface="Times New Roman"/>
                <a:cs typeface="Times New Roman"/>
              </a:rPr>
              <a:t>Reconstruction." </a:t>
            </a:r>
            <a:r>
              <a:rPr dirty="0" sz="1800" spc="-5" i="1">
                <a:latin typeface="Times New Roman"/>
                <a:cs typeface="Times New Roman"/>
              </a:rPr>
              <a:t>2014 </a:t>
            </a:r>
            <a:r>
              <a:rPr dirty="0" sz="1800" spc="-10" i="1">
                <a:latin typeface="Times New Roman"/>
                <a:cs typeface="Times New Roman"/>
              </a:rPr>
              <a:t>IEEE </a:t>
            </a:r>
            <a:r>
              <a:rPr dirty="0" sz="1800" spc="-5" i="1">
                <a:latin typeface="Times New Roman"/>
                <a:cs typeface="Times New Roman"/>
              </a:rPr>
              <a:t>2nd International </a:t>
            </a:r>
            <a:r>
              <a:rPr dirty="0" sz="1800" i="1">
                <a:latin typeface="Times New Roman"/>
                <a:cs typeface="Times New Roman"/>
              </a:rPr>
              <a:t>Symposium </a:t>
            </a:r>
            <a:r>
              <a:rPr dirty="0" sz="1800" spc="-5" i="1">
                <a:latin typeface="Times New Roman"/>
                <a:cs typeface="Times New Roman"/>
              </a:rPr>
              <a:t>on </a:t>
            </a:r>
            <a:r>
              <a:rPr dirty="0" sz="1800" spc="-15" i="1">
                <a:latin typeface="Times New Roman"/>
                <a:cs typeface="Times New Roman"/>
              </a:rPr>
              <a:t>Telecommunication </a:t>
            </a:r>
            <a:r>
              <a:rPr dirty="0" sz="1800" spc="-20" i="1">
                <a:latin typeface="Times New Roman"/>
                <a:cs typeface="Times New Roman"/>
              </a:rPr>
              <a:t>Technologies 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(ISTT)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Nov.</a:t>
            </a:r>
            <a:r>
              <a:rPr dirty="0" sz="1800" spc="-5">
                <a:latin typeface="Times New Roman"/>
                <a:cs typeface="Times New Roman"/>
              </a:rPr>
              <a:t> 2014.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Jeong,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Chan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Se,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Hak-Sun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Kim,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Soon-Yong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Yang.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"A</a:t>
            </a:r>
            <a:r>
              <a:rPr dirty="0" sz="1800" spc="-5">
                <a:latin typeface="Times New Roman"/>
                <a:cs typeface="Times New Roman"/>
              </a:rPr>
              <a:t> Study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Development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Multi-Stage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Solenoid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Valve."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70"/>
              </a:spcBef>
            </a:pPr>
            <a:r>
              <a:rPr dirty="0" sz="1800" spc="-5" i="1">
                <a:latin typeface="Times New Roman"/>
                <a:cs typeface="Times New Roman"/>
              </a:rPr>
              <a:t>2010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International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Conference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on </a:t>
            </a:r>
            <a:r>
              <a:rPr dirty="0" sz="1800" spc="-10" i="1">
                <a:latin typeface="Times New Roman"/>
                <a:cs typeface="Times New Roman"/>
              </a:rPr>
              <a:t>Control,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Automation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and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Systems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(ICCAS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2010)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Oct.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2010.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49500"/>
              </a:lnSpc>
              <a:spcBef>
                <a:spcPts val="75"/>
              </a:spcBef>
              <a:buAutoNum type="arabicPeriod" startAt="5"/>
              <a:tabLst>
                <a:tab pos="355600" algn="l"/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Rahman,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S.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M.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Matiur,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Md.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Abdullah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Al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Mamun,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N.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Ahamed,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N.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Ahmed,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Md.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Sharafat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Ali,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M.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Islam.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"Design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Automatic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Controlling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Tap-Water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Using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Floatless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Level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Sensor."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IEEE</a:t>
            </a:r>
            <a:r>
              <a:rPr dirty="0" sz="1800" spc="7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International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Symposium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542" y="6309995"/>
            <a:ext cx="5906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Robotics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Manufacturing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Automation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(ROMA)</a:t>
            </a:r>
            <a:r>
              <a:rPr dirty="0" sz="1800">
                <a:latin typeface="Times New Roman"/>
                <a:cs typeface="Times New Roman"/>
              </a:rPr>
              <a:t>, 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Dec. 2014.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6715" y="6318567"/>
            <a:ext cx="2165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24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7844" y="6299517"/>
            <a:ext cx="7632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solidFill>
                  <a:srgbClr val="696363"/>
                </a:solidFill>
                <a:latin typeface="Palatino Linotype"/>
                <a:cs typeface="Palatino Linotype"/>
              </a:rPr>
              <a:t>12/6/2024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  <a:tab pos="1110615" algn="l"/>
                <a:tab pos="1871980" algn="l"/>
                <a:tab pos="2969895" algn="l"/>
                <a:tab pos="3512820" algn="l"/>
                <a:tab pos="5095875" algn="l"/>
                <a:tab pos="8242934" algn="l"/>
                <a:tab pos="8600440" algn="l"/>
                <a:tab pos="9543415" algn="l"/>
                <a:tab pos="10194290" algn="l"/>
              </a:tabLst>
            </a:pPr>
            <a:r>
              <a:rPr dirty="0"/>
              <a:t>6.	</a:t>
            </a:r>
            <a:r>
              <a:rPr dirty="0" spc="-5"/>
              <a:t>Szente,	</a:t>
            </a:r>
            <a:r>
              <a:rPr dirty="0" spc="-35"/>
              <a:t>Viktor,	</a:t>
            </a:r>
            <a:r>
              <a:rPr dirty="0" spc="5"/>
              <a:t>and </a:t>
            </a:r>
            <a:r>
              <a:rPr dirty="0" spc="90"/>
              <a:t> </a:t>
            </a:r>
            <a:r>
              <a:rPr dirty="0"/>
              <a:t>János	</a:t>
            </a:r>
            <a:r>
              <a:rPr dirty="0" spc="-55"/>
              <a:t>Vad.	</a:t>
            </a:r>
            <a:r>
              <a:rPr dirty="0" spc="-5"/>
              <a:t>"Computational	</a:t>
            </a:r>
            <a:r>
              <a:rPr dirty="0" spc="5"/>
              <a:t>and </a:t>
            </a:r>
            <a:r>
              <a:rPr dirty="0" spc="100"/>
              <a:t> </a:t>
            </a:r>
            <a:r>
              <a:rPr dirty="0"/>
              <a:t>Experimental</a:t>
            </a:r>
            <a:r>
              <a:rPr dirty="0" spc="555"/>
              <a:t> </a:t>
            </a:r>
            <a:r>
              <a:rPr dirty="0" spc="-5"/>
              <a:t>Investigation	on	Solenoid	</a:t>
            </a:r>
            <a:r>
              <a:rPr dirty="0" spc="-40"/>
              <a:t>Valve	</a:t>
            </a:r>
            <a:r>
              <a:rPr dirty="0" spc="-5"/>
              <a:t>Dynamics."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/>
              <a:t>Advanced</a:t>
            </a:r>
            <a:r>
              <a:rPr dirty="0" spc="-10"/>
              <a:t> </a:t>
            </a:r>
            <a:r>
              <a:rPr dirty="0" spc="-5"/>
              <a:t>Intelligent</a:t>
            </a:r>
            <a:r>
              <a:rPr dirty="0" spc="25"/>
              <a:t> </a:t>
            </a:r>
            <a:r>
              <a:rPr dirty="0" spc="-10"/>
              <a:t>Mechatronics,</a:t>
            </a:r>
            <a:r>
              <a:rPr dirty="0" spc="35"/>
              <a:t> </a:t>
            </a:r>
            <a:r>
              <a:rPr dirty="0"/>
              <a:t>2001.</a:t>
            </a:r>
            <a:r>
              <a:rPr dirty="0" spc="10"/>
              <a:t> </a:t>
            </a:r>
            <a:r>
              <a:rPr dirty="0" spc="-10"/>
              <a:t>Proceedings.</a:t>
            </a:r>
            <a:r>
              <a:rPr dirty="0" spc="5"/>
              <a:t> </a:t>
            </a:r>
            <a:r>
              <a:rPr dirty="0" spc="-5"/>
              <a:t>2001</a:t>
            </a:r>
            <a:r>
              <a:rPr dirty="0" spc="15"/>
              <a:t> </a:t>
            </a:r>
            <a:r>
              <a:rPr dirty="0" spc="-5"/>
              <a:t>IEEE/ASME</a:t>
            </a:r>
            <a:r>
              <a:rPr dirty="0" spc="30"/>
              <a:t> </a:t>
            </a:r>
            <a:r>
              <a:rPr dirty="0" spc="-5"/>
              <a:t>International</a:t>
            </a:r>
            <a:r>
              <a:rPr dirty="0" spc="25"/>
              <a:t> </a:t>
            </a:r>
            <a:r>
              <a:rPr dirty="0" spc="-10"/>
              <a:t>Conference</a:t>
            </a:r>
            <a:r>
              <a:rPr dirty="0" spc="10"/>
              <a:t> </a:t>
            </a:r>
            <a:r>
              <a:rPr dirty="0" spc="-5"/>
              <a:t>on</a:t>
            </a:r>
            <a:r>
              <a:rPr dirty="0" spc="-5" i="0">
                <a:latin typeface="Times New Roman"/>
                <a:cs typeface="Times New Roman"/>
              </a:rPr>
              <a:t>,</a:t>
            </a:r>
            <a:r>
              <a:rPr dirty="0" spc="1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vol.</a:t>
            </a:r>
            <a:r>
              <a:rPr dirty="0" spc="1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1,</a:t>
            </a:r>
            <a:r>
              <a:rPr dirty="0" spc="1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Feb.</a:t>
            </a:r>
            <a:r>
              <a:rPr dirty="0" spc="1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2001.</a:t>
            </a:r>
          </a:p>
          <a:p>
            <a:pPr marL="12700" marR="8255">
              <a:lnSpc>
                <a:spcPct val="149400"/>
              </a:lnSpc>
              <a:spcBef>
                <a:spcPts val="5"/>
              </a:spcBef>
              <a:buAutoNum type="arabicPeriod" startAt="7"/>
              <a:tabLst>
                <a:tab pos="270510" algn="l"/>
              </a:tabLst>
            </a:pPr>
            <a:r>
              <a:rPr dirty="0" spc="5" i="0">
                <a:latin typeface="Times New Roman"/>
                <a:cs typeface="Times New Roman"/>
              </a:rPr>
              <a:t>van</a:t>
            </a:r>
            <a:r>
              <a:rPr dirty="0" spc="20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Dam,</a:t>
            </a:r>
            <a:r>
              <a:rPr dirty="0" spc="21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J.,</a:t>
            </a:r>
            <a:r>
              <a:rPr dirty="0" spc="229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B.</a:t>
            </a:r>
            <a:r>
              <a:rPr dirty="0" spc="229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Gysen,</a:t>
            </a:r>
            <a:r>
              <a:rPr dirty="0" spc="229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M.</a:t>
            </a:r>
            <a:r>
              <a:rPr dirty="0" spc="23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Dhaens,</a:t>
            </a:r>
            <a:r>
              <a:rPr dirty="0" spc="229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and</a:t>
            </a:r>
            <a:r>
              <a:rPr dirty="0" spc="204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E.</a:t>
            </a:r>
            <a:r>
              <a:rPr dirty="0" spc="229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Lomonova.</a:t>
            </a:r>
            <a:r>
              <a:rPr dirty="0" spc="229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"Design,</a:t>
            </a:r>
            <a:r>
              <a:rPr dirty="0" spc="22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Control,</a:t>
            </a:r>
            <a:r>
              <a:rPr dirty="0" spc="265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and</a:t>
            </a:r>
            <a:r>
              <a:rPr dirty="0" spc="204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Comparison</a:t>
            </a:r>
            <a:r>
              <a:rPr dirty="0" spc="26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of</a:t>
            </a:r>
            <a:r>
              <a:rPr dirty="0" spc="229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Low-Energy</a:t>
            </a:r>
            <a:r>
              <a:rPr dirty="0" spc="229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Solenoid </a:t>
            </a:r>
            <a:r>
              <a:rPr dirty="0" spc="-434" i="0">
                <a:latin typeface="Times New Roman"/>
                <a:cs typeface="Times New Roman"/>
              </a:rPr>
              <a:t> </a:t>
            </a:r>
            <a:r>
              <a:rPr dirty="0" spc="-45" i="0">
                <a:latin typeface="Times New Roman"/>
                <a:cs typeface="Times New Roman"/>
              </a:rPr>
              <a:t>Valve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Actuators."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/>
              <a:t>2018</a:t>
            </a:r>
            <a:r>
              <a:rPr dirty="0" spc="5"/>
              <a:t> </a:t>
            </a:r>
            <a:r>
              <a:rPr dirty="0" spc="-10"/>
              <a:t>IEEE</a:t>
            </a:r>
            <a:r>
              <a:rPr dirty="0" spc="30"/>
              <a:t> </a:t>
            </a:r>
            <a:r>
              <a:rPr dirty="0" spc="-5"/>
              <a:t>International</a:t>
            </a:r>
            <a:r>
              <a:rPr dirty="0"/>
              <a:t> Magnetics</a:t>
            </a:r>
            <a:r>
              <a:rPr dirty="0" spc="-25"/>
              <a:t> </a:t>
            </a:r>
            <a:r>
              <a:rPr dirty="0" spc="-10"/>
              <a:t>Conference</a:t>
            </a:r>
            <a:r>
              <a:rPr dirty="0" spc="25"/>
              <a:t> </a:t>
            </a:r>
            <a:r>
              <a:rPr dirty="0" spc="-5"/>
              <a:t>(INTERMAG)</a:t>
            </a:r>
            <a:r>
              <a:rPr dirty="0" spc="-5" i="0">
                <a:latin typeface="Times New Roman"/>
                <a:cs typeface="Times New Roman"/>
              </a:rPr>
              <a:t>,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Singapore,</a:t>
            </a:r>
            <a:r>
              <a:rPr dirty="0" spc="4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2018,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pp.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1-2.</a:t>
            </a:r>
          </a:p>
          <a:p>
            <a:pPr marL="12700" marR="5080">
              <a:lnSpc>
                <a:spcPct val="149500"/>
              </a:lnSpc>
              <a:buAutoNum type="arabicPeriod" startAt="7"/>
              <a:tabLst>
                <a:tab pos="324485" algn="l"/>
                <a:tab pos="325120" algn="l"/>
              </a:tabLst>
            </a:pPr>
            <a:r>
              <a:rPr dirty="0" spc="-10" i="0">
                <a:latin typeface="Times New Roman"/>
                <a:cs typeface="Times New Roman"/>
              </a:rPr>
              <a:t>Xu,</a:t>
            </a:r>
            <a:r>
              <a:rPr dirty="0" spc="13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C.,</a:t>
            </a:r>
            <a:r>
              <a:rPr dirty="0" spc="105" i="0">
                <a:latin typeface="Times New Roman"/>
                <a:cs typeface="Times New Roman"/>
              </a:rPr>
              <a:t> </a:t>
            </a:r>
            <a:r>
              <a:rPr dirty="0" spc="-120" i="0">
                <a:latin typeface="Times New Roman"/>
                <a:cs typeface="Times New Roman"/>
              </a:rPr>
              <a:t>Y.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Zhou,</a:t>
            </a:r>
            <a:r>
              <a:rPr dirty="0" spc="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S.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Cai,</a:t>
            </a:r>
            <a:r>
              <a:rPr dirty="0" spc="13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R.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Qin,</a:t>
            </a:r>
            <a:r>
              <a:rPr dirty="0" spc="105" i="0">
                <a:latin typeface="Times New Roman"/>
                <a:cs typeface="Times New Roman"/>
              </a:rPr>
              <a:t> </a:t>
            </a:r>
            <a:r>
              <a:rPr dirty="0" spc="-120" i="0">
                <a:latin typeface="Times New Roman"/>
                <a:cs typeface="Times New Roman"/>
              </a:rPr>
              <a:t>Y.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Liang,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and</a:t>
            </a:r>
            <a:r>
              <a:rPr dirty="0" spc="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B.</a:t>
            </a:r>
            <a:r>
              <a:rPr dirty="0" spc="10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Pang.</a:t>
            </a:r>
            <a:r>
              <a:rPr dirty="0" spc="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"Designing</a:t>
            </a:r>
            <a:r>
              <a:rPr dirty="0" spc="65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and</a:t>
            </a:r>
            <a:r>
              <a:rPr dirty="0" spc="8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Research</a:t>
            </a:r>
            <a:r>
              <a:rPr dirty="0" spc="12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</a:t>
            </a:r>
            <a:r>
              <a:rPr dirty="0" spc="114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Solenoid</a:t>
            </a:r>
            <a:r>
              <a:rPr dirty="0" spc="135" i="0">
                <a:latin typeface="Times New Roman"/>
                <a:cs typeface="Times New Roman"/>
              </a:rPr>
              <a:t> </a:t>
            </a:r>
            <a:r>
              <a:rPr dirty="0" spc="-45" i="0">
                <a:latin typeface="Times New Roman"/>
                <a:cs typeface="Times New Roman"/>
              </a:rPr>
              <a:t>Valve</a:t>
            </a:r>
            <a:r>
              <a:rPr dirty="0" spc="114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Operating</a:t>
            </a:r>
            <a:r>
              <a:rPr dirty="0" spc="114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Life </a:t>
            </a:r>
            <a:r>
              <a:rPr dirty="0" spc="-434" i="0">
                <a:latin typeface="Times New Roman"/>
                <a:cs typeface="Times New Roman"/>
              </a:rPr>
              <a:t> </a:t>
            </a:r>
            <a:r>
              <a:rPr dirty="0" spc="-35" i="0">
                <a:latin typeface="Times New Roman"/>
                <a:cs typeface="Times New Roman"/>
              </a:rPr>
              <a:t>Test</a:t>
            </a:r>
            <a:r>
              <a:rPr dirty="0" spc="19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System."</a:t>
            </a:r>
            <a:r>
              <a:rPr dirty="0" spc="200" i="0">
                <a:latin typeface="Times New Roman"/>
                <a:cs typeface="Times New Roman"/>
              </a:rPr>
              <a:t> </a:t>
            </a:r>
            <a:r>
              <a:rPr dirty="0" spc="-5"/>
              <a:t>2012</a:t>
            </a:r>
            <a:r>
              <a:rPr dirty="0" spc="195"/>
              <a:t> </a:t>
            </a:r>
            <a:r>
              <a:rPr dirty="0" spc="-5"/>
              <a:t>Second</a:t>
            </a:r>
            <a:r>
              <a:rPr dirty="0" spc="220"/>
              <a:t> </a:t>
            </a:r>
            <a:r>
              <a:rPr dirty="0" spc="-5"/>
              <a:t>International</a:t>
            </a:r>
            <a:r>
              <a:rPr dirty="0" spc="210"/>
              <a:t> </a:t>
            </a:r>
            <a:r>
              <a:rPr dirty="0" spc="-10"/>
              <a:t>Conference</a:t>
            </a:r>
            <a:r>
              <a:rPr dirty="0" spc="220"/>
              <a:t> </a:t>
            </a:r>
            <a:r>
              <a:rPr dirty="0" spc="-5"/>
              <a:t>on</a:t>
            </a:r>
            <a:r>
              <a:rPr dirty="0" spc="195"/>
              <a:t> </a:t>
            </a:r>
            <a:r>
              <a:rPr dirty="0" spc="-5"/>
              <a:t>Instrumentation,</a:t>
            </a:r>
            <a:r>
              <a:rPr dirty="0" spc="229"/>
              <a:t> </a:t>
            </a:r>
            <a:r>
              <a:rPr dirty="0" spc="-10"/>
              <a:t>Measurement,</a:t>
            </a:r>
            <a:r>
              <a:rPr dirty="0" spc="195"/>
              <a:t> </a:t>
            </a:r>
            <a:r>
              <a:rPr dirty="0" spc="-25"/>
              <a:t>Computer,</a:t>
            </a:r>
            <a:r>
              <a:rPr dirty="0" spc="210"/>
              <a:t> </a:t>
            </a:r>
            <a:r>
              <a:rPr dirty="0" spc="-5"/>
              <a:t>Communication</a:t>
            </a:r>
            <a:r>
              <a:rPr dirty="0" spc="240"/>
              <a:t> </a:t>
            </a:r>
            <a:r>
              <a:rPr dirty="0" spc="-5"/>
              <a:t>and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pc="-10"/>
              <a:t>Control</a:t>
            </a:r>
            <a:r>
              <a:rPr dirty="0" spc="-10" i="0">
                <a:latin typeface="Times New Roman"/>
                <a:cs typeface="Times New Roman"/>
              </a:rPr>
              <a:t>, </a:t>
            </a:r>
            <a:r>
              <a:rPr dirty="0" i="0">
                <a:latin typeface="Times New Roman"/>
                <a:cs typeface="Times New Roman"/>
              </a:rPr>
              <a:t>Harbin,</a:t>
            </a:r>
            <a:r>
              <a:rPr dirty="0" spc="-4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China,</a:t>
            </a:r>
            <a:r>
              <a:rPr dirty="0" spc="2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2012,</a:t>
            </a:r>
            <a:r>
              <a:rPr dirty="0" spc="-1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pp. 53-56.</a:t>
            </a:r>
          </a:p>
          <a:p>
            <a:pPr marL="325120" indent="-313055">
              <a:lnSpc>
                <a:spcPct val="100000"/>
              </a:lnSpc>
              <a:spcBef>
                <a:spcPts val="1070"/>
              </a:spcBef>
              <a:buAutoNum type="arabicPeriod" startAt="9"/>
              <a:tabLst>
                <a:tab pos="325120" algn="l"/>
                <a:tab pos="325755" algn="l"/>
              </a:tabLst>
            </a:pPr>
            <a:r>
              <a:rPr dirty="0" spc="-5" i="0">
                <a:latin typeface="Times New Roman"/>
                <a:cs typeface="Times New Roman"/>
              </a:rPr>
              <a:t>Jeong,</a:t>
            </a:r>
            <a:r>
              <a:rPr dirty="0" spc="105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Chan</a:t>
            </a:r>
            <a:r>
              <a:rPr dirty="0" spc="9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Se,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Hak-Sun</a:t>
            </a:r>
            <a:r>
              <a:rPr dirty="0" spc="14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Kim,</a:t>
            </a:r>
            <a:r>
              <a:rPr dirty="0" spc="95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and</a:t>
            </a:r>
            <a:r>
              <a:rPr dirty="0" spc="85" i="0">
                <a:latin typeface="Times New Roman"/>
                <a:cs typeface="Times New Roman"/>
              </a:rPr>
              <a:t> </a:t>
            </a:r>
            <a:r>
              <a:rPr dirty="0" spc="-25" i="0">
                <a:latin typeface="Times New Roman"/>
                <a:cs typeface="Times New Roman"/>
              </a:rPr>
              <a:t>Soon-Yong</a:t>
            </a:r>
            <a:r>
              <a:rPr dirty="0" spc="105" i="0">
                <a:latin typeface="Times New Roman"/>
                <a:cs typeface="Times New Roman"/>
              </a:rPr>
              <a:t> </a:t>
            </a:r>
            <a:r>
              <a:rPr dirty="0" spc="-40" i="0">
                <a:latin typeface="Times New Roman"/>
                <a:cs typeface="Times New Roman"/>
              </a:rPr>
              <a:t>Yang.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"A</a:t>
            </a:r>
            <a:r>
              <a:rPr dirty="0" spc="-5" i="0">
                <a:latin typeface="Times New Roman"/>
                <a:cs typeface="Times New Roman"/>
              </a:rPr>
              <a:t> Study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on</a:t>
            </a:r>
            <a:r>
              <a:rPr dirty="0" spc="110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the</a:t>
            </a:r>
            <a:r>
              <a:rPr dirty="0" spc="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9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of</a:t>
            </a:r>
            <a:r>
              <a:rPr dirty="0" spc="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Multi-Stage</a:t>
            </a:r>
            <a:r>
              <a:rPr dirty="0" spc="9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Solenoid</a:t>
            </a:r>
            <a:r>
              <a:rPr dirty="0" spc="140" i="0">
                <a:latin typeface="Times New Roman"/>
                <a:cs typeface="Times New Roman"/>
              </a:rPr>
              <a:t> </a:t>
            </a:r>
            <a:r>
              <a:rPr dirty="0" spc="-35" i="0">
                <a:latin typeface="Times New Roman"/>
                <a:cs typeface="Times New Roman"/>
              </a:rPr>
              <a:t>Valve."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pc="-5"/>
              <a:t>2010</a:t>
            </a:r>
            <a:r>
              <a:rPr dirty="0" spc="5"/>
              <a:t> </a:t>
            </a:r>
            <a:r>
              <a:rPr dirty="0"/>
              <a:t>International</a:t>
            </a:r>
            <a:r>
              <a:rPr dirty="0" spc="-5"/>
              <a:t> </a:t>
            </a:r>
            <a:r>
              <a:rPr dirty="0" spc="-10"/>
              <a:t>Conference</a:t>
            </a:r>
            <a:r>
              <a:rPr dirty="0" spc="25"/>
              <a:t> </a:t>
            </a:r>
            <a:r>
              <a:rPr dirty="0"/>
              <a:t>on </a:t>
            </a:r>
            <a:r>
              <a:rPr dirty="0" spc="-10"/>
              <a:t>Control,</a:t>
            </a:r>
            <a:r>
              <a:rPr dirty="0" spc="-40"/>
              <a:t> </a:t>
            </a:r>
            <a:r>
              <a:rPr dirty="0" spc="-5"/>
              <a:t>Automation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/>
              <a:t>Systems</a:t>
            </a:r>
            <a:r>
              <a:rPr dirty="0" spc="-5"/>
              <a:t> </a:t>
            </a:r>
            <a:r>
              <a:rPr dirty="0"/>
              <a:t>(ICCAS</a:t>
            </a:r>
            <a:r>
              <a:rPr dirty="0" spc="-15"/>
              <a:t> </a:t>
            </a:r>
            <a:r>
              <a:rPr dirty="0" spc="-5"/>
              <a:t>2010)</a:t>
            </a:r>
            <a:r>
              <a:rPr dirty="0" spc="-5" i="0">
                <a:latin typeface="Times New Roman"/>
                <a:cs typeface="Times New Roman"/>
              </a:rPr>
              <a:t>,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Oct.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2010.</a:t>
            </a:r>
          </a:p>
          <a:p>
            <a:pPr marL="12700" marR="5715">
              <a:lnSpc>
                <a:spcPct val="149500"/>
              </a:lnSpc>
              <a:buAutoNum type="arabicPeriod" startAt="10"/>
              <a:tabLst>
                <a:tab pos="422909" algn="l"/>
              </a:tabLst>
            </a:pPr>
            <a:r>
              <a:rPr dirty="0" spc="-10" i="0">
                <a:latin typeface="Times New Roman"/>
                <a:cs typeface="Times New Roman"/>
              </a:rPr>
              <a:t>Fu,</a:t>
            </a:r>
            <a:r>
              <a:rPr dirty="0" spc="7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Qin,</a:t>
            </a:r>
            <a:r>
              <a:rPr dirty="0" spc="50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Qibing</a:t>
            </a:r>
            <a:r>
              <a:rPr dirty="0" spc="2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Lin,</a:t>
            </a:r>
            <a:r>
              <a:rPr dirty="0" spc="70" i="0">
                <a:latin typeface="Times New Roman"/>
                <a:cs typeface="Times New Roman"/>
              </a:rPr>
              <a:t> </a:t>
            </a:r>
            <a:r>
              <a:rPr dirty="0" spc="5" i="0">
                <a:latin typeface="Times New Roman"/>
                <a:cs typeface="Times New Roman"/>
              </a:rPr>
              <a:t>and</a:t>
            </a:r>
            <a:r>
              <a:rPr dirty="0" spc="2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Hanhong</a:t>
            </a:r>
            <a:r>
              <a:rPr dirty="0" spc="50" i="0">
                <a:latin typeface="Times New Roman"/>
                <a:cs typeface="Times New Roman"/>
              </a:rPr>
              <a:t> </a:t>
            </a:r>
            <a:r>
              <a:rPr dirty="0" spc="-35" i="0">
                <a:latin typeface="Times New Roman"/>
                <a:cs typeface="Times New Roman"/>
              </a:rPr>
              <a:t>Tan.</a:t>
            </a:r>
            <a:r>
              <a:rPr dirty="0" spc="4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"Multifunctional</a:t>
            </a:r>
            <a:r>
              <a:rPr dirty="0" spc="5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Intelligent</a:t>
            </a:r>
            <a:r>
              <a:rPr dirty="0" spc="65" i="0">
                <a:latin typeface="Times New Roman"/>
                <a:cs typeface="Times New Roman"/>
              </a:rPr>
              <a:t> </a:t>
            </a:r>
            <a:r>
              <a:rPr dirty="0" spc="-30" i="0">
                <a:latin typeface="Times New Roman"/>
                <a:cs typeface="Times New Roman"/>
              </a:rPr>
              <a:t>Water</a:t>
            </a:r>
            <a:r>
              <a:rPr dirty="0" spc="3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Dispenser</a:t>
            </a:r>
            <a:r>
              <a:rPr dirty="0" spc="5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System."</a:t>
            </a:r>
            <a:r>
              <a:rPr dirty="0" spc="50" i="0">
                <a:latin typeface="Times New Roman"/>
                <a:cs typeface="Times New Roman"/>
              </a:rPr>
              <a:t> </a:t>
            </a:r>
            <a:r>
              <a:rPr dirty="0"/>
              <a:t>2023</a:t>
            </a:r>
            <a:r>
              <a:rPr dirty="0" spc="45"/>
              <a:t> </a:t>
            </a:r>
            <a:r>
              <a:rPr dirty="0" spc="5"/>
              <a:t>5th</a:t>
            </a:r>
            <a:r>
              <a:rPr dirty="0" spc="20"/>
              <a:t> </a:t>
            </a:r>
            <a:r>
              <a:rPr dirty="0" spc="-5"/>
              <a:t>International </a:t>
            </a:r>
            <a:r>
              <a:rPr dirty="0" spc="-434"/>
              <a:t> </a:t>
            </a:r>
            <a:r>
              <a:rPr dirty="0" spc="-10"/>
              <a:t>Conference</a:t>
            </a:r>
            <a:r>
              <a:rPr dirty="0" spc="15"/>
              <a:t> </a:t>
            </a:r>
            <a:r>
              <a:rPr dirty="0" spc="-5"/>
              <a:t>on</a:t>
            </a:r>
            <a:r>
              <a:rPr dirty="0" spc="-35"/>
              <a:t> </a:t>
            </a:r>
            <a:r>
              <a:rPr dirty="0"/>
              <a:t>Applied</a:t>
            </a:r>
            <a:r>
              <a:rPr dirty="0" spc="-15"/>
              <a:t> </a:t>
            </a:r>
            <a:r>
              <a:rPr dirty="0" spc="-5"/>
              <a:t>Machine</a:t>
            </a:r>
            <a:r>
              <a:rPr dirty="0" spc="30"/>
              <a:t> </a:t>
            </a:r>
            <a:r>
              <a:rPr dirty="0" spc="-5"/>
              <a:t>Learning</a:t>
            </a:r>
            <a:r>
              <a:rPr dirty="0"/>
              <a:t> </a:t>
            </a:r>
            <a:r>
              <a:rPr dirty="0" spc="-5"/>
              <a:t>(ICAML)</a:t>
            </a:r>
            <a:r>
              <a:rPr dirty="0" spc="-5" i="0">
                <a:latin typeface="Times New Roman"/>
                <a:cs typeface="Times New Roman"/>
              </a:rPr>
              <a:t>, July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2023.</a:t>
            </a:r>
          </a:p>
        </p:txBody>
      </p:sp>
      <p:sp>
        <p:nvSpPr>
          <p:cNvPr id="5" name="object 5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2904" y="6318567"/>
            <a:ext cx="2349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Franklin Gothic Medium"/>
                <a:cs typeface="Franklin Gothic Medium"/>
              </a:rPr>
              <a:t>25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153" y="3056255"/>
            <a:ext cx="31248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0" b="1">
                <a:solidFill>
                  <a:srgbClr val="8A7A56"/>
                </a:solidFill>
                <a:latin typeface="Times New Roman"/>
                <a:cs typeface="Times New Roman"/>
              </a:rPr>
              <a:t>THANK</a:t>
            </a:r>
            <a:r>
              <a:rPr dirty="0" sz="3950" spc="-200" b="1">
                <a:solidFill>
                  <a:srgbClr val="8A7A56"/>
                </a:solidFill>
                <a:latin typeface="Times New Roman"/>
                <a:cs typeface="Times New Roman"/>
              </a:rPr>
              <a:t> </a:t>
            </a:r>
            <a:r>
              <a:rPr dirty="0" sz="3950" spc="30" b="1">
                <a:solidFill>
                  <a:srgbClr val="8A7A56"/>
                </a:solidFill>
                <a:latin typeface="Times New Roman"/>
                <a:cs typeface="Times New Roman"/>
              </a:rPr>
              <a:t>YOU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8944" y="6299517"/>
            <a:ext cx="85216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solidFill>
                  <a:srgbClr val="696363"/>
                </a:solidFill>
                <a:latin typeface="Palatino Linotype"/>
                <a:cs typeface="Palatino Linotype"/>
              </a:rPr>
              <a:t>012/6/2024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47" y="384414"/>
            <a:ext cx="993479" cy="5869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9925" y="251845"/>
            <a:ext cx="1147762" cy="106778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2904" y="6318567"/>
            <a:ext cx="2349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Franklin Gothic Medium"/>
                <a:cs typeface="Franklin Gothic Medium"/>
              </a:rPr>
              <a:t>26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" y="68326"/>
            <a:ext cx="12030075" cy="6702425"/>
            <a:chOff x="85725" y="68326"/>
            <a:chExt cx="12030075" cy="6702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" y="71501"/>
              <a:ext cx="12020486" cy="66960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487" y="71501"/>
              <a:ext cx="12021185" cy="6696075"/>
            </a:xfrm>
            <a:custGeom>
              <a:avLst/>
              <a:gdLst/>
              <a:ahLst/>
              <a:cxnLst/>
              <a:rect l="l" t="t" r="r" b="b"/>
              <a:pathLst>
                <a:path w="12021185" h="6696075">
                  <a:moveTo>
                    <a:pt x="0" y="329946"/>
                  </a:moveTo>
                  <a:lnTo>
                    <a:pt x="3578" y="281184"/>
                  </a:lnTo>
                  <a:lnTo>
                    <a:pt x="13973" y="234645"/>
                  </a:lnTo>
                  <a:lnTo>
                    <a:pt x="30674" y="190840"/>
                  </a:lnTo>
                  <a:lnTo>
                    <a:pt x="53171" y="150277"/>
                  </a:lnTo>
                  <a:lnTo>
                    <a:pt x="80954" y="113468"/>
                  </a:lnTo>
                  <a:lnTo>
                    <a:pt x="113510" y="80923"/>
                  </a:lnTo>
                  <a:lnTo>
                    <a:pt x="150331" y="53151"/>
                  </a:lnTo>
                  <a:lnTo>
                    <a:pt x="190906" y="30662"/>
                  </a:lnTo>
                  <a:lnTo>
                    <a:pt x="234724" y="13967"/>
                  </a:lnTo>
                  <a:lnTo>
                    <a:pt x="281274" y="3576"/>
                  </a:lnTo>
                  <a:lnTo>
                    <a:pt x="330047" y="0"/>
                  </a:lnTo>
                  <a:lnTo>
                    <a:pt x="11690540" y="0"/>
                  </a:lnTo>
                  <a:lnTo>
                    <a:pt x="11739305" y="3576"/>
                  </a:lnTo>
                  <a:lnTo>
                    <a:pt x="11785851" y="13967"/>
                  </a:lnTo>
                  <a:lnTo>
                    <a:pt x="11829669" y="30662"/>
                  </a:lnTo>
                  <a:lnTo>
                    <a:pt x="11870246" y="53151"/>
                  </a:lnTo>
                  <a:lnTo>
                    <a:pt x="11907072" y="80923"/>
                  </a:lnTo>
                  <a:lnTo>
                    <a:pt x="11939635" y="113468"/>
                  </a:lnTo>
                  <a:lnTo>
                    <a:pt x="11967424" y="150277"/>
                  </a:lnTo>
                  <a:lnTo>
                    <a:pt x="11989927" y="190840"/>
                  </a:lnTo>
                  <a:lnTo>
                    <a:pt x="12006634" y="234645"/>
                  </a:lnTo>
                  <a:lnTo>
                    <a:pt x="12017033" y="281184"/>
                  </a:lnTo>
                  <a:lnTo>
                    <a:pt x="12020613" y="329946"/>
                  </a:lnTo>
                  <a:lnTo>
                    <a:pt x="12020613" y="6365963"/>
                  </a:lnTo>
                  <a:lnTo>
                    <a:pt x="12017033" y="6414736"/>
                  </a:lnTo>
                  <a:lnTo>
                    <a:pt x="12006634" y="6461287"/>
                  </a:lnTo>
                  <a:lnTo>
                    <a:pt x="11989927" y="6505104"/>
                  </a:lnTo>
                  <a:lnTo>
                    <a:pt x="11967424" y="6545679"/>
                  </a:lnTo>
                  <a:lnTo>
                    <a:pt x="11939635" y="6582500"/>
                  </a:lnTo>
                  <a:lnTo>
                    <a:pt x="11907072" y="6615057"/>
                  </a:lnTo>
                  <a:lnTo>
                    <a:pt x="11870246" y="6642839"/>
                  </a:lnTo>
                  <a:lnTo>
                    <a:pt x="11829669" y="6665336"/>
                  </a:lnTo>
                  <a:lnTo>
                    <a:pt x="11785851" y="6682037"/>
                  </a:lnTo>
                  <a:lnTo>
                    <a:pt x="11739305" y="6692433"/>
                  </a:lnTo>
                  <a:lnTo>
                    <a:pt x="11690540" y="6696011"/>
                  </a:lnTo>
                  <a:lnTo>
                    <a:pt x="330047" y="6696011"/>
                  </a:lnTo>
                  <a:lnTo>
                    <a:pt x="281274" y="6692433"/>
                  </a:lnTo>
                  <a:lnTo>
                    <a:pt x="234724" y="6682037"/>
                  </a:lnTo>
                  <a:lnTo>
                    <a:pt x="190906" y="6665336"/>
                  </a:lnTo>
                  <a:lnTo>
                    <a:pt x="150331" y="6642839"/>
                  </a:lnTo>
                  <a:lnTo>
                    <a:pt x="113510" y="6615057"/>
                  </a:lnTo>
                  <a:lnTo>
                    <a:pt x="80954" y="6582500"/>
                  </a:lnTo>
                  <a:lnTo>
                    <a:pt x="53171" y="6545679"/>
                  </a:lnTo>
                  <a:lnTo>
                    <a:pt x="30674" y="6505104"/>
                  </a:lnTo>
                  <a:lnTo>
                    <a:pt x="13973" y="6461287"/>
                  </a:lnTo>
                  <a:lnTo>
                    <a:pt x="3578" y="6414736"/>
                  </a:lnTo>
                  <a:lnTo>
                    <a:pt x="0" y="6365963"/>
                  </a:lnTo>
                  <a:lnTo>
                    <a:pt x="0" y="32994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725" y="1400175"/>
              <a:ext cx="12030075" cy="114300"/>
            </a:xfrm>
            <a:custGeom>
              <a:avLst/>
              <a:gdLst/>
              <a:ahLst/>
              <a:cxnLst/>
              <a:rect l="l" t="t" r="r" b="b"/>
              <a:pathLst>
                <a:path w="12030075" h="114300">
                  <a:moveTo>
                    <a:pt x="1203007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2030075" y="114300"/>
                  </a:lnTo>
                  <a:lnTo>
                    <a:pt x="12030075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725" y="2981324"/>
              <a:ext cx="12030075" cy="104775"/>
            </a:xfrm>
            <a:custGeom>
              <a:avLst/>
              <a:gdLst/>
              <a:ahLst/>
              <a:cxnLst/>
              <a:rect l="l" t="t" r="r" b="b"/>
              <a:pathLst>
                <a:path w="12030075" h="104775">
                  <a:moveTo>
                    <a:pt x="120300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2030075" y="104775"/>
                  </a:lnTo>
                  <a:lnTo>
                    <a:pt x="12030075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725" y="1514475"/>
            <a:ext cx="12030075" cy="1466850"/>
          </a:xfrm>
          <a:prstGeom prst="rect"/>
          <a:solidFill>
            <a:srgbClr val="D24717"/>
          </a:solidFill>
        </p:spPr>
        <p:txBody>
          <a:bodyPr wrap="square" lIns="0" tIns="394970" rIns="0" bIns="0" rtlCol="0" vert="horz">
            <a:spAutoFit/>
          </a:bodyPr>
          <a:lstStyle/>
          <a:p>
            <a:pPr marL="1130935">
              <a:lnSpc>
                <a:spcPct val="100000"/>
              </a:lnSpc>
              <a:spcBef>
                <a:spcPts val="3110"/>
              </a:spcBef>
            </a:pPr>
            <a:r>
              <a:rPr dirty="0" sz="3950" spc="25" b="1">
                <a:solidFill>
                  <a:srgbClr val="FFFFFF"/>
                </a:solidFill>
                <a:latin typeface="Times New Roman"/>
                <a:cs typeface="Times New Roman"/>
              </a:rPr>
              <a:t>MODULE </a:t>
            </a:r>
            <a:r>
              <a:rPr dirty="0" sz="3950" spc="15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950" spc="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FFFFFF"/>
                </a:solidFill>
                <a:latin typeface="Times New Roman"/>
                <a:cs typeface="Times New Roman"/>
              </a:rPr>
              <a:t>–REMOTE</a:t>
            </a:r>
            <a:r>
              <a:rPr dirty="0" sz="3950" spc="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30" b="1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dirty="0" sz="3950" spc="-1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20" b="1">
                <a:solidFill>
                  <a:srgbClr val="FFFFFF"/>
                </a:solidFill>
                <a:latin typeface="Times New Roman"/>
                <a:cs typeface="Times New Roman"/>
              </a:rPr>
              <a:t>LIGHT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684" y="383286"/>
            <a:ext cx="540639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24150" algn="l"/>
              </a:tabLst>
            </a:pPr>
            <a:r>
              <a:rPr dirty="0" sz="3600" spc="-5" b="1">
                <a:solidFill>
                  <a:srgbClr val="696363"/>
                </a:solidFill>
                <a:latin typeface="Times New Roman"/>
                <a:cs typeface="Times New Roman"/>
              </a:rPr>
              <a:t>ABSTRACT	</a:t>
            </a:r>
            <a:r>
              <a:rPr dirty="0" sz="3600" b="1">
                <a:solidFill>
                  <a:srgbClr val="696363"/>
                </a:solidFill>
                <a:latin typeface="Times New Roman"/>
                <a:cs typeface="Times New Roman"/>
              </a:rPr>
              <a:t>-</a:t>
            </a:r>
            <a:r>
              <a:rPr dirty="0" sz="3600" spc="-55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96363"/>
                </a:solidFill>
                <a:latin typeface="Times New Roman"/>
                <a:cs typeface="Times New Roman"/>
              </a:rPr>
              <a:t>MODULE</a:t>
            </a:r>
            <a:r>
              <a:rPr dirty="0" sz="3600" spc="-45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96363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089" y="370396"/>
            <a:ext cx="941645" cy="644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308995"/>
            <a:ext cx="1138653" cy="106778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2125" y="1498663"/>
            <a:ext cx="10632440" cy="36880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915035">
              <a:lnSpc>
                <a:spcPct val="1502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project </a:t>
            </a:r>
            <a:r>
              <a:rPr dirty="0" sz="2000" spc="-5">
                <a:latin typeface="Times New Roman"/>
                <a:cs typeface="Times New Roman"/>
              </a:rPr>
              <a:t>presents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design and implementation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10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infrared </a:t>
            </a:r>
            <a:r>
              <a:rPr dirty="0" sz="2000" spc="10">
                <a:latin typeface="Times New Roman"/>
                <a:cs typeface="Times New Roman"/>
              </a:rPr>
              <a:t>(IR) </a:t>
            </a:r>
            <a:r>
              <a:rPr dirty="0" sz="2000" spc="-5">
                <a:latin typeface="Times New Roman"/>
                <a:cs typeface="Times New Roman"/>
              </a:rPr>
              <a:t>remote-controlled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lighting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 spc="5">
                <a:latin typeface="Times New Roman"/>
                <a:cs typeface="Times New Roman"/>
              </a:rPr>
              <a:t>aimed at </a:t>
            </a:r>
            <a:r>
              <a:rPr dirty="0" sz="2000" spc="-5">
                <a:latin typeface="Times New Roman"/>
                <a:cs typeface="Times New Roman"/>
              </a:rPr>
              <a:t>enhancing convenience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controlling electric lamps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distance.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 consists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handheld transmitter </a:t>
            </a:r>
            <a:r>
              <a:rPr dirty="0" sz="2000" spc="5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emits </a:t>
            </a:r>
            <a:r>
              <a:rPr dirty="0" sz="2000" spc="10">
                <a:latin typeface="Times New Roman"/>
                <a:cs typeface="Times New Roman"/>
              </a:rPr>
              <a:t>IR </a:t>
            </a:r>
            <a:r>
              <a:rPr dirty="0" sz="2000">
                <a:latin typeface="Times New Roman"/>
                <a:cs typeface="Times New Roman"/>
              </a:rPr>
              <a:t>signals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receiver connected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lamp.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button </a:t>
            </a:r>
            <a:r>
              <a:rPr dirty="0" sz="2000" spc="-5">
                <a:latin typeface="Times New Roman"/>
                <a:cs typeface="Times New Roman"/>
              </a:rPr>
              <a:t>on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remote </a:t>
            </a:r>
            <a:r>
              <a:rPr dirty="0" sz="2000" spc="-15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pressed, </a:t>
            </a:r>
            <a:r>
              <a:rPr dirty="0" sz="2000" spc="-15">
                <a:latin typeface="Times New Roman"/>
                <a:cs typeface="Times New Roman"/>
              </a:rPr>
              <a:t>it </a:t>
            </a:r>
            <a:r>
              <a:rPr dirty="0" sz="2000">
                <a:latin typeface="Times New Roman"/>
                <a:cs typeface="Times New Roman"/>
              </a:rPr>
              <a:t>sends </a:t>
            </a:r>
            <a:r>
              <a:rPr dirty="0" sz="2000" spc="-5">
                <a:latin typeface="Times New Roman"/>
                <a:cs typeface="Times New Roman"/>
              </a:rPr>
              <a:t>modulated </a:t>
            </a:r>
            <a:r>
              <a:rPr dirty="0" sz="2000" spc="10">
                <a:latin typeface="Times New Roman"/>
                <a:cs typeface="Times New Roman"/>
              </a:rPr>
              <a:t>IR </a:t>
            </a:r>
            <a:r>
              <a:rPr dirty="0" sz="2000" spc="-5">
                <a:latin typeface="Times New Roman"/>
                <a:cs typeface="Times New Roman"/>
              </a:rPr>
              <a:t>pulses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receiver,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5">
                <a:latin typeface="Times New Roman"/>
                <a:cs typeface="Times New Roman"/>
              </a:rPr>
              <a:t>decodes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signals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activates </a:t>
            </a:r>
            <a:r>
              <a:rPr dirty="0" sz="2000" spc="-1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deactivates </a:t>
            </a:r>
            <a:r>
              <a:rPr dirty="0" sz="2000" spc="5">
                <a:latin typeface="Times New Roman"/>
                <a:cs typeface="Times New Roman"/>
              </a:rPr>
              <a:t>the lamp </a:t>
            </a:r>
            <a:r>
              <a:rPr dirty="0" sz="2000" spc="-15">
                <a:latin typeface="Times New Roman"/>
                <a:cs typeface="Times New Roman"/>
              </a:rPr>
              <a:t>accordingly.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setup </a:t>
            </a:r>
            <a:r>
              <a:rPr dirty="0" sz="2000" spc="-5">
                <a:latin typeface="Times New Roman"/>
                <a:cs typeface="Times New Roman"/>
              </a:rPr>
              <a:t>allows users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 </a:t>
            </a:r>
            <a:r>
              <a:rPr dirty="0" sz="2000" spc="-10">
                <a:latin typeface="Times New Roman"/>
                <a:cs typeface="Times New Roman"/>
              </a:rPr>
              <a:t>lighting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5">
                <a:latin typeface="Times New Roman"/>
                <a:cs typeface="Times New Roman"/>
              </a:rPr>
              <a:t>distances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up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10">
                <a:latin typeface="Times New Roman"/>
                <a:cs typeface="Times New Roman"/>
              </a:rPr>
              <a:t>200 </a:t>
            </a:r>
            <a:r>
              <a:rPr dirty="0" sz="2000">
                <a:latin typeface="Times New Roman"/>
                <a:cs typeface="Times New Roman"/>
              </a:rPr>
              <a:t>meters, </a:t>
            </a:r>
            <a:r>
              <a:rPr dirty="0" sz="2000" spc="-5">
                <a:latin typeface="Times New Roman"/>
                <a:cs typeface="Times New Roman"/>
              </a:rPr>
              <a:t>eliminating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need </a:t>
            </a:r>
            <a:r>
              <a:rPr dirty="0" sz="2000" spc="-5">
                <a:latin typeface="Times New Roman"/>
                <a:cs typeface="Times New Roman"/>
              </a:rPr>
              <a:t>for manual operation.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project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only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demonstrates practical applications </a:t>
            </a:r>
            <a:r>
              <a:rPr dirty="0" sz="2000" spc="-10">
                <a:latin typeface="Times New Roman"/>
                <a:cs typeface="Times New Roman"/>
              </a:rPr>
              <a:t>in home automation </a:t>
            </a:r>
            <a:r>
              <a:rPr dirty="0" sz="2000" spc="5">
                <a:latin typeface="Times New Roman"/>
                <a:cs typeface="Times New Roman"/>
              </a:rPr>
              <a:t>but also </a:t>
            </a:r>
            <a:r>
              <a:rPr dirty="0" sz="2000" spc="-5">
                <a:latin typeface="Times New Roman"/>
                <a:cs typeface="Times New Roman"/>
              </a:rPr>
              <a:t>serves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10">
                <a:latin typeface="Times New Roman"/>
                <a:cs typeface="Times New Roman"/>
              </a:rPr>
              <a:t>an </a:t>
            </a:r>
            <a:r>
              <a:rPr dirty="0" sz="2000" spc="-10">
                <a:latin typeface="Times New Roman"/>
                <a:cs typeface="Times New Roman"/>
              </a:rPr>
              <a:t>educational tool, </a:t>
            </a:r>
            <a:r>
              <a:rPr dirty="0" sz="2000" spc="-5">
                <a:latin typeface="Times New Roman"/>
                <a:cs typeface="Times New Roman"/>
              </a:rPr>
              <a:t>providing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insights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technology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electronic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520" y="695324"/>
            <a:ext cx="726503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INTRODUCTION</a:t>
            </a:r>
            <a:r>
              <a:rPr dirty="0" sz="3950" spc="45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15" b="1">
                <a:solidFill>
                  <a:srgbClr val="696363"/>
                </a:solidFill>
                <a:latin typeface="Times New Roman"/>
                <a:cs typeface="Times New Roman"/>
              </a:rPr>
              <a:t>–</a:t>
            </a:r>
            <a:r>
              <a:rPr dirty="0" sz="3950" spc="2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MODULE</a:t>
            </a:r>
            <a:r>
              <a:rPr dirty="0" sz="3950" spc="3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15" b="1">
                <a:solidFill>
                  <a:srgbClr val="696363"/>
                </a:solidFill>
                <a:latin typeface="Times New Roman"/>
                <a:cs typeface="Times New Roman"/>
              </a:rPr>
              <a:t>1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32" y="474452"/>
            <a:ext cx="950284" cy="6365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308995"/>
            <a:ext cx="1138653" cy="10677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2267" y="1389697"/>
            <a:ext cx="11400155" cy="4604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914400">
              <a:lnSpc>
                <a:spcPct val="150200"/>
              </a:lnSpc>
              <a:spcBef>
                <a:spcPts val="95"/>
              </a:spcBef>
            </a:pPr>
            <a:r>
              <a:rPr dirty="0" sz="2000" spc="5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today’s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fast-paced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world,</a:t>
            </a:r>
            <a:r>
              <a:rPr dirty="0" sz="2000" spc="5">
                <a:latin typeface="Times New Roman"/>
                <a:cs typeface="Times New Roman"/>
              </a:rPr>
              <a:t> the </a:t>
            </a:r>
            <a:r>
              <a:rPr dirty="0" sz="2000">
                <a:latin typeface="Times New Roman"/>
                <a:cs typeface="Times New Roman"/>
              </a:rPr>
              <a:t>demand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convenience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automation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everyday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 become </a:t>
            </a:r>
            <a:r>
              <a:rPr dirty="0" sz="2000" spc="-5">
                <a:latin typeface="Times New Roman"/>
                <a:cs typeface="Times New Roman"/>
              </a:rPr>
              <a:t>increasingly prevalent. </a:t>
            </a:r>
            <a:r>
              <a:rPr dirty="0" sz="2000" spc="10">
                <a:latin typeface="Times New Roman"/>
                <a:cs typeface="Times New Roman"/>
              </a:rPr>
              <a:t>One </a:t>
            </a:r>
            <a:r>
              <a:rPr dirty="0" sz="2000" spc="5">
                <a:latin typeface="Times New Roman"/>
                <a:cs typeface="Times New Roman"/>
              </a:rPr>
              <a:t>area </a:t>
            </a:r>
            <a:r>
              <a:rPr dirty="0" sz="2000" spc="-5">
                <a:latin typeface="Times New Roman"/>
                <a:cs typeface="Times New Roman"/>
              </a:rPr>
              <a:t>where this </a:t>
            </a:r>
            <a:r>
              <a:rPr dirty="0" sz="2000">
                <a:latin typeface="Times New Roman"/>
                <a:cs typeface="Times New Roman"/>
              </a:rPr>
              <a:t>demand </a:t>
            </a:r>
            <a:r>
              <a:rPr dirty="0" sz="2000" spc="-15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particularly evident </a:t>
            </a:r>
            <a:r>
              <a:rPr dirty="0" sz="2000" spc="-15">
                <a:latin typeface="Times New Roman"/>
                <a:cs typeface="Times New Roman"/>
              </a:rPr>
              <a:t>is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control </a:t>
            </a:r>
            <a:r>
              <a:rPr dirty="0" sz="2000" spc="-10">
                <a:latin typeface="Times New Roman"/>
                <a:cs typeface="Times New Roman"/>
              </a:rPr>
              <a:t>of lighting </a:t>
            </a:r>
            <a:r>
              <a:rPr dirty="0" sz="2000" spc="-5">
                <a:latin typeface="Times New Roman"/>
                <a:cs typeface="Times New Roman"/>
              </a:rPr>
              <a:t> systems. </a:t>
            </a:r>
            <a:r>
              <a:rPr dirty="0" sz="2000" spc="-10">
                <a:latin typeface="Times New Roman"/>
                <a:cs typeface="Times New Roman"/>
              </a:rPr>
              <a:t>Traditional </a:t>
            </a:r>
            <a:r>
              <a:rPr dirty="0" sz="2000" spc="-5">
                <a:latin typeface="Times New Roman"/>
                <a:cs typeface="Times New Roman"/>
              </a:rPr>
              <a:t>methods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operating </a:t>
            </a:r>
            <a:r>
              <a:rPr dirty="0" sz="2000">
                <a:latin typeface="Times New Roman"/>
                <a:cs typeface="Times New Roman"/>
              </a:rPr>
              <a:t>lights—such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switches—can </a:t>
            </a:r>
            <a:r>
              <a:rPr dirty="0" sz="2000" spc="-1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cumbersome, especially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larger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spaces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individuals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challenges.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To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address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issues,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development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remote- </a:t>
            </a:r>
            <a:r>
              <a:rPr dirty="0" sz="2000">
                <a:latin typeface="Times New Roman"/>
                <a:cs typeface="Times New Roman"/>
              </a:rPr>
              <a:t> controlled </a:t>
            </a:r>
            <a:r>
              <a:rPr dirty="0" sz="2000" spc="-10">
                <a:latin typeface="Times New Roman"/>
                <a:cs typeface="Times New Roman"/>
              </a:rPr>
              <a:t>lighting </a:t>
            </a:r>
            <a:r>
              <a:rPr dirty="0" sz="2000" spc="-5">
                <a:latin typeface="Times New Roman"/>
                <a:cs typeface="Times New Roman"/>
              </a:rPr>
              <a:t>systems has </a:t>
            </a:r>
            <a:r>
              <a:rPr dirty="0" sz="2000">
                <a:latin typeface="Times New Roman"/>
                <a:cs typeface="Times New Roman"/>
              </a:rPr>
              <a:t>gained </a:t>
            </a:r>
            <a:r>
              <a:rPr dirty="0" sz="2000" spc="-5">
                <a:latin typeface="Times New Roman"/>
                <a:cs typeface="Times New Roman"/>
              </a:rPr>
              <a:t>traction, offering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more </a:t>
            </a:r>
            <a:r>
              <a:rPr dirty="0" sz="2000" spc="-5">
                <a:latin typeface="Times New Roman"/>
                <a:cs typeface="Times New Roman"/>
              </a:rPr>
              <a:t>user-friendly and efficient solution.This </a:t>
            </a:r>
            <a:r>
              <a:rPr dirty="0" sz="2000">
                <a:latin typeface="Times New Roman"/>
                <a:cs typeface="Times New Roman"/>
              </a:rPr>
              <a:t>project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focuses </a:t>
            </a:r>
            <a:r>
              <a:rPr dirty="0" sz="2000" spc="-1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creating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infrared </a:t>
            </a:r>
            <a:r>
              <a:rPr dirty="0" sz="2000" spc="10">
                <a:latin typeface="Times New Roman"/>
                <a:cs typeface="Times New Roman"/>
              </a:rPr>
              <a:t>(IR) </a:t>
            </a:r>
            <a:r>
              <a:rPr dirty="0" sz="2000" spc="-5">
                <a:latin typeface="Times New Roman"/>
                <a:cs typeface="Times New Roman"/>
              </a:rPr>
              <a:t>remote-controlled </a:t>
            </a:r>
            <a:r>
              <a:rPr dirty="0" sz="2000" spc="-10">
                <a:latin typeface="Times New Roman"/>
                <a:cs typeface="Times New Roman"/>
              </a:rPr>
              <a:t>lighting</a:t>
            </a:r>
            <a:r>
              <a:rPr dirty="0" sz="2000" spc="-5">
                <a:latin typeface="Times New Roman"/>
                <a:cs typeface="Times New Roman"/>
              </a:rPr>
              <a:t> system </a:t>
            </a:r>
            <a:r>
              <a:rPr dirty="0" sz="2000" spc="5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 </a:t>
            </a:r>
            <a:r>
              <a:rPr dirty="0" sz="2000" spc="-5">
                <a:latin typeface="Times New Roman"/>
                <a:cs typeface="Times New Roman"/>
              </a:rPr>
              <a:t>electric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lamps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distance. Utilizing </a:t>
            </a:r>
            <a:r>
              <a:rPr dirty="0" sz="2000" spc="10">
                <a:latin typeface="Times New Roman"/>
                <a:cs typeface="Times New Roman"/>
              </a:rPr>
              <a:t>IR </a:t>
            </a:r>
            <a:r>
              <a:rPr dirty="0" sz="2000" spc="-15">
                <a:latin typeface="Times New Roman"/>
                <a:cs typeface="Times New Roman"/>
              </a:rPr>
              <a:t>technology,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comprises </a:t>
            </a:r>
            <a:r>
              <a:rPr dirty="0" sz="2000" spc="10">
                <a:latin typeface="Times New Roman"/>
                <a:cs typeface="Times New Roman"/>
              </a:rPr>
              <a:t>two </a:t>
            </a:r>
            <a:r>
              <a:rPr dirty="0" sz="2000">
                <a:latin typeface="Times New Roman"/>
                <a:cs typeface="Times New Roman"/>
              </a:rPr>
              <a:t>main </a:t>
            </a:r>
            <a:r>
              <a:rPr dirty="0" sz="2000" spc="-5">
                <a:latin typeface="Times New Roman"/>
                <a:cs typeface="Times New Roman"/>
              </a:rPr>
              <a:t>components: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handheld remote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transmitter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receiver connected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lamp.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transmitter emits </a:t>
            </a:r>
            <a:r>
              <a:rPr dirty="0" sz="2000">
                <a:latin typeface="Times New Roman"/>
                <a:cs typeface="Times New Roman"/>
              </a:rPr>
              <a:t>infrared signals </a:t>
            </a:r>
            <a:r>
              <a:rPr dirty="0" sz="2000" spc="5">
                <a:latin typeface="Times New Roman"/>
                <a:cs typeface="Times New Roman"/>
              </a:rPr>
              <a:t>that are </a:t>
            </a:r>
            <a:r>
              <a:rPr dirty="0" sz="2000" spc="-5">
                <a:latin typeface="Times New Roman"/>
                <a:cs typeface="Times New Roman"/>
              </a:rPr>
              <a:t>detected </a:t>
            </a:r>
            <a:r>
              <a:rPr dirty="0" sz="2000" spc="-10">
                <a:latin typeface="Times New Roman"/>
                <a:cs typeface="Times New Roman"/>
              </a:rPr>
              <a:t>by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receiver,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then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activates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deactivates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lamp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received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commands.The</a:t>
            </a:r>
            <a:r>
              <a:rPr dirty="0" sz="2000" spc="5">
                <a:latin typeface="Times New Roman"/>
                <a:cs typeface="Times New Roman"/>
              </a:rPr>
              <a:t> use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IR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technology </a:t>
            </a:r>
            <a:r>
              <a:rPr dirty="0" sz="2000" spc="-15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advantageous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due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simplicity,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reliability,</a:t>
            </a:r>
            <a:r>
              <a:rPr dirty="0" sz="2000" spc="-5">
                <a:latin typeface="Times New Roman"/>
                <a:cs typeface="Times New Roman"/>
              </a:rPr>
              <a:t> 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cost-effectiveness.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689" y="420369"/>
            <a:ext cx="59747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O</a:t>
            </a:r>
            <a:r>
              <a:rPr dirty="0" sz="3950" spc="-10" b="1">
                <a:solidFill>
                  <a:srgbClr val="696363"/>
                </a:solidFill>
                <a:latin typeface="Times New Roman"/>
                <a:cs typeface="Times New Roman"/>
              </a:rPr>
              <a:t>B</a:t>
            </a:r>
            <a:r>
              <a:rPr dirty="0" sz="3950" spc="45" b="1">
                <a:solidFill>
                  <a:srgbClr val="696363"/>
                </a:solidFill>
                <a:latin typeface="Times New Roman"/>
                <a:cs typeface="Times New Roman"/>
              </a:rPr>
              <a:t>J</a:t>
            </a:r>
            <a:r>
              <a:rPr dirty="0" sz="3950" spc="-10" b="1">
                <a:solidFill>
                  <a:srgbClr val="696363"/>
                </a:solidFill>
                <a:latin typeface="Times New Roman"/>
                <a:cs typeface="Times New Roman"/>
              </a:rPr>
              <a:t>E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C</a:t>
            </a:r>
            <a:r>
              <a:rPr dirty="0" sz="3950" spc="-10" b="1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r>
              <a:rPr dirty="0" sz="3950" spc="30" b="1">
                <a:solidFill>
                  <a:srgbClr val="696363"/>
                </a:solidFill>
                <a:latin typeface="Times New Roman"/>
                <a:cs typeface="Times New Roman"/>
              </a:rPr>
              <a:t>I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V</a:t>
            </a:r>
            <a:r>
              <a:rPr dirty="0" sz="3950" spc="20" b="1">
                <a:solidFill>
                  <a:srgbClr val="696363"/>
                </a:solidFill>
                <a:latin typeface="Times New Roman"/>
                <a:cs typeface="Times New Roman"/>
              </a:rPr>
              <a:t>E</a:t>
            </a:r>
            <a:r>
              <a:rPr dirty="0" sz="3950" spc="-265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dirty="0" sz="3950" spc="20" b="1">
                <a:solidFill>
                  <a:srgbClr val="696363"/>
                </a:solidFill>
                <a:latin typeface="Times New Roman"/>
                <a:cs typeface="Times New Roman"/>
              </a:rPr>
              <a:t>D</a:t>
            </a:r>
            <a:r>
              <a:rPr dirty="0" sz="3950" spc="4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50" b="1">
                <a:solidFill>
                  <a:srgbClr val="696363"/>
                </a:solidFill>
                <a:latin typeface="Times New Roman"/>
                <a:cs typeface="Times New Roman"/>
              </a:rPr>
              <a:t>S</a:t>
            </a:r>
            <a:r>
              <a:rPr dirty="0" sz="3950" b="1">
                <a:solidFill>
                  <a:srgbClr val="696363"/>
                </a:solidFill>
                <a:latin typeface="Times New Roman"/>
                <a:cs typeface="Times New Roman"/>
              </a:rPr>
              <a:t>C</a:t>
            </a:r>
            <a:r>
              <a:rPr dirty="0" sz="3950" spc="70" b="1">
                <a:solidFill>
                  <a:srgbClr val="696363"/>
                </a:solidFill>
                <a:latin typeface="Times New Roman"/>
                <a:cs typeface="Times New Roman"/>
              </a:rPr>
              <a:t>O</a:t>
            </a:r>
            <a:r>
              <a:rPr dirty="0" sz="3950" spc="-15" b="1">
                <a:solidFill>
                  <a:srgbClr val="696363"/>
                </a:solidFill>
                <a:latin typeface="Times New Roman"/>
                <a:cs typeface="Times New Roman"/>
              </a:rPr>
              <a:t>P</a:t>
            </a:r>
            <a:r>
              <a:rPr dirty="0" sz="3950" spc="20" b="1">
                <a:solidFill>
                  <a:srgbClr val="696363"/>
                </a:solidFill>
                <a:latin typeface="Times New Roman"/>
                <a:cs typeface="Times New Roman"/>
              </a:rPr>
              <a:t>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" y="1162367"/>
            <a:ext cx="11231245" cy="49891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latin typeface="Times New Roman"/>
                <a:cs typeface="Times New Roman"/>
              </a:rPr>
              <a:t>Objective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 indent="915035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remote</a:t>
            </a:r>
            <a:r>
              <a:rPr dirty="0" sz="2000">
                <a:latin typeface="Times New Roman"/>
                <a:cs typeface="Times New Roman"/>
              </a:rPr>
              <a:t> control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lighting</a:t>
            </a:r>
            <a:r>
              <a:rPr dirty="0" sz="2000" spc="-5">
                <a:latin typeface="Times New Roman"/>
                <a:cs typeface="Times New Roman"/>
              </a:rPr>
              <a:t> systems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enhance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convenience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energy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efficiency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allowing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lights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distance,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integrating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them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smart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home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environments, and </a:t>
            </a:r>
            <a:r>
              <a:rPr dirty="0" sz="2000">
                <a:latin typeface="Times New Roman"/>
                <a:cs typeface="Times New Roman"/>
              </a:rPr>
              <a:t>improving overall </a:t>
            </a:r>
            <a:r>
              <a:rPr dirty="0" sz="2000" spc="-15">
                <a:latin typeface="Times New Roman"/>
                <a:cs typeface="Times New Roman"/>
              </a:rPr>
              <a:t>accessibility.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 technology </a:t>
            </a:r>
            <a:r>
              <a:rPr dirty="0" sz="2000" spc="5">
                <a:latin typeface="Times New Roman"/>
                <a:cs typeface="Times New Roman"/>
              </a:rPr>
              <a:t>enables </a:t>
            </a:r>
            <a:r>
              <a:rPr dirty="0" sz="2000" spc="-5">
                <a:latin typeface="Times New Roman"/>
                <a:cs typeface="Times New Roman"/>
              </a:rPr>
              <a:t>users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turn </a:t>
            </a:r>
            <a:r>
              <a:rPr dirty="0" sz="2000">
                <a:latin typeface="Times New Roman"/>
                <a:cs typeface="Times New Roman"/>
              </a:rPr>
              <a:t>lights </a:t>
            </a:r>
            <a:r>
              <a:rPr dirty="0" sz="2000" spc="-1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adjust brightness, and </a:t>
            </a:r>
            <a:r>
              <a:rPr dirty="0" sz="2000">
                <a:latin typeface="Times New Roman"/>
                <a:cs typeface="Times New Roman"/>
              </a:rPr>
              <a:t>even change colors through </a:t>
            </a:r>
            <a:r>
              <a:rPr dirty="0" sz="2000" spc="-5">
                <a:latin typeface="Times New Roman"/>
                <a:cs typeface="Times New Roman"/>
              </a:rPr>
              <a:t>various control methods, including </a:t>
            </a:r>
            <a:r>
              <a:rPr dirty="0" sz="2000">
                <a:latin typeface="Times New Roman"/>
                <a:cs typeface="Times New Roman"/>
              </a:rPr>
              <a:t>infrared </a:t>
            </a:r>
            <a:r>
              <a:rPr dirty="0" sz="2000" spc="-5">
                <a:latin typeface="Times New Roman"/>
                <a:cs typeface="Times New Roman"/>
              </a:rPr>
              <a:t>remotes </a:t>
            </a:r>
            <a:r>
              <a:rPr dirty="0" sz="2000" spc="-30">
                <a:latin typeface="Times New Roman"/>
                <a:cs typeface="Times New Roman"/>
              </a:rPr>
              <a:t>or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By </a:t>
            </a:r>
            <a:r>
              <a:rPr dirty="0" sz="2000" spc="-10">
                <a:latin typeface="Times New Roman"/>
                <a:cs typeface="Times New Roman"/>
              </a:rPr>
              <a:t>automating</a:t>
            </a:r>
            <a:r>
              <a:rPr dirty="0" sz="2000" spc="-5">
                <a:latin typeface="Times New Roman"/>
                <a:cs typeface="Times New Roman"/>
              </a:rPr>
              <a:t> lighting,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optimize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energy consumption, reduce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enhance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programmable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settings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simulate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occupancy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when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away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Scope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of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the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Project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5750" algn="l"/>
              </a:tabLst>
            </a:pP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Integration: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(IR)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radio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frequency</a:t>
            </a:r>
            <a:r>
              <a:rPr dirty="0" sz="2000" spc="10">
                <a:latin typeface="Times New Roman"/>
                <a:cs typeface="Times New Roman"/>
              </a:rPr>
              <a:t> (RF)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 operation.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AutoNum type="arabicPeriod"/>
              <a:tabLst>
                <a:tab pos="285750" algn="l"/>
              </a:tabLst>
            </a:pPr>
            <a:r>
              <a:rPr dirty="0" sz="2000" spc="5">
                <a:latin typeface="Times New Roman"/>
                <a:cs typeface="Times New Roman"/>
              </a:rPr>
              <a:t>System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transmitters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receivers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5750" algn="l"/>
              </a:tabLst>
            </a:pP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App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Create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apps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smartphone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lighting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5750" algn="l"/>
              </a:tabLst>
            </a:pPr>
            <a:r>
              <a:rPr dirty="0" sz="2000" spc="-5">
                <a:latin typeface="Times New Roman"/>
                <a:cs typeface="Times New Roman"/>
              </a:rPr>
              <a:t>Installation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Compatibility: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Ensure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installation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 various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fixtures.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AutoNum type="arabicPeriod"/>
              <a:tabLst>
                <a:tab pos="285750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Customization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Options: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schedules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241" y="195199"/>
            <a:ext cx="52057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5">
                <a:solidFill>
                  <a:srgbClr val="0D57C4"/>
                </a:solidFill>
              </a:rPr>
              <a:t>LITERATURE</a:t>
            </a:r>
            <a:r>
              <a:rPr dirty="0" sz="3950" spc="-35">
                <a:solidFill>
                  <a:srgbClr val="0D57C4"/>
                </a:solidFill>
              </a:rPr>
              <a:t> SURVEY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66675"/>
            <a:ext cx="1038225" cy="7334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5150" y="28575"/>
            <a:ext cx="1047750" cy="8667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4893" y="892047"/>
          <a:ext cx="11245215" cy="521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/>
                <a:gridCol w="2770505"/>
                <a:gridCol w="2802254"/>
                <a:gridCol w="2628264"/>
                <a:gridCol w="2301875"/>
              </a:tblGrid>
              <a:tr h="279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80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1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831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40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7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Pros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Cons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1148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54610">
                        <a:lnSpc>
                          <a:spcPts val="1650"/>
                        </a:lnSpc>
                        <a:spcBef>
                          <a:spcPts val="1090"/>
                        </a:spcBef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Microcontroller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5255" indent="-86360">
                        <a:lnSpc>
                          <a:spcPts val="1664"/>
                        </a:lnSpc>
                        <a:spcBef>
                          <a:spcPts val="5"/>
                        </a:spcBef>
                        <a:buChar char="•"/>
                        <a:tabLst>
                          <a:tab pos="135890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s: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664"/>
                        </a:lnSpc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25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6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8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065" marR="148590">
                        <a:lnSpc>
                          <a:spcPts val="1650"/>
                        </a:lnSpc>
                        <a:spcBef>
                          <a:spcPts val="935"/>
                        </a:spcBef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Microcontroller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(8051)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970" marR="245110">
                        <a:lnSpc>
                          <a:spcPct val="1006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ff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0650" indent="-104775">
                        <a:lnSpc>
                          <a:spcPts val="1664"/>
                        </a:lnSpc>
                        <a:spcBef>
                          <a:spcPts val="5"/>
                        </a:spcBef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650" indent="-104775">
                        <a:lnSpc>
                          <a:spcPts val="1664"/>
                        </a:lnSpc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570"/>
                        </a:lnSpc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269875">
                        <a:lnSpc>
                          <a:spcPts val="1730"/>
                        </a:lnSpc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0" indent="-85725">
                        <a:lnSpc>
                          <a:spcPts val="1585"/>
                        </a:lnSpc>
                        <a:buChar char="•"/>
                        <a:tabLst>
                          <a:tab pos="95885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s: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6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Bhadauria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2065" marR="511175">
                        <a:lnSpc>
                          <a:spcPts val="165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(PIC16F84A)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3970" marR="212090" indent="17145">
                        <a:lnSpc>
                          <a:spcPts val="1650"/>
                        </a:lnSpc>
                      </a:pP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Wireless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0650" indent="-104775">
                        <a:lnSpc>
                          <a:spcPts val="1664"/>
                        </a:lnSpc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650" indent="-104775">
                        <a:lnSpc>
                          <a:spcPts val="1664"/>
                        </a:lnSpc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400" spc="-114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933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241935">
                        <a:lnSpc>
                          <a:spcPts val="1650"/>
                        </a:lnSpc>
                        <a:spcBef>
                          <a:spcPts val="250"/>
                        </a:spcBef>
                      </a:pP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Title: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Home</a:t>
                      </a:r>
                      <a:r>
                        <a:rPr dirty="0" sz="140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Automation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5255" indent="-86360">
                        <a:lnSpc>
                          <a:spcPts val="1664"/>
                        </a:lnSpc>
                        <a:buChar char="•"/>
                        <a:tabLst>
                          <a:tab pos="135890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s: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5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664"/>
                        </a:lnSpc>
                      </a:pPr>
                      <a:r>
                        <a:rPr dirty="0" sz="1400" spc="1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2065" marR="765810">
                        <a:lnSpc>
                          <a:spcPts val="165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19380" indent="-106045">
                        <a:lnSpc>
                          <a:spcPts val="1664"/>
                        </a:lnSpc>
                        <a:spcBef>
                          <a:spcPts val="1010"/>
                        </a:spcBef>
                        <a:buChar char="•"/>
                        <a:tabLst>
                          <a:tab pos="120014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ff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9380" indent="-106045">
                        <a:lnSpc>
                          <a:spcPts val="1664"/>
                        </a:lnSpc>
                        <a:buChar char="•"/>
                        <a:tabLst>
                          <a:tab pos="120014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6510" marR="14604">
                        <a:lnSpc>
                          <a:spcPts val="1650"/>
                        </a:lnSpc>
                        <a:spcBef>
                          <a:spcPts val="250"/>
                        </a:spcBef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650" indent="-104775">
                        <a:lnSpc>
                          <a:spcPts val="1664"/>
                        </a:lnSpc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664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893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664"/>
                        </a:lnSpc>
                        <a:spcBef>
                          <a:spcPts val="885"/>
                        </a:spcBef>
                      </a:pP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Title:</a:t>
                      </a:r>
                      <a:r>
                        <a:rPr dirty="0" sz="140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Automatic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Street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Lighting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ts val="1664"/>
                        </a:lnSpc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0965" indent="-86360">
                        <a:lnSpc>
                          <a:spcPct val="100000"/>
                        </a:lnSpc>
                        <a:spcBef>
                          <a:spcPts val="45"/>
                        </a:spcBef>
                        <a:buChar char="•"/>
                        <a:tabLst>
                          <a:tab pos="101600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6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kk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0160" marR="406400">
                        <a:lnSpc>
                          <a:spcPts val="165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microcontroller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249554">
                        <a:lnSpc>
                          <a:spcPct val="100600"/>
                        </a:lnSpc>
                        <a:spcBef>
                          <a:spcPts val="875"/>
                        </a:spcBef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•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movement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5730" indent="-105410">
                        <a:lnSpc>
                          <a:spcPts val="1664"/>
                        </a:lnSpc>
                        <a:spcBef>
                          <a:spcPts val="40"/>
                        </a:spcBef>
                        <a:buChar char="•"/>
                        <a:tabLst>
                          <a:tab pos="126364" algn="l"/>
                        </a:tabLst>
                      </a:pPr>
                      <a:r>
                        <a:rPr dirty="0" sz="1400" spc="-114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955">
                        <a:lnSpc>
                          <a:spcPts val="1664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5730" indent="-105410">
                        <a:lnSpc>
                          <a:spcPts val="1664"/>
                        </a:lnSpc>
                        <a:spcBef>
                          <a:spcPts val="50"/>
                        </a:spcBef>
                        <a:buChar char="•"/>
                        <a:tabLst>
                          <a:tab pos="126364" algn="l"/>
                        </a:tabLst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955">
                        <a:lnSpc>
                          <a:spcPts val="1664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871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5240" marR="208915">
                        <a:lnSpc>
                          <a:spcPts val="1650"/>
                        </a:lnSpc>
                        <a:spcBef>
                          <a:spcPts val="885"/>
                        </a:spcBef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Automation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0965" indent="-86360">
                        <a:lnSpc>
                          <a:spcPct val="100000"/>
                        </a:lnSpc>
                        <a:buChar char="•"/>
                        <a:tabLst>
                          <a:tab pos="101600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6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 marR="157480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sensors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relay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controlling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lights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8585" indent="-105410">
                        <a:lnSpc>
                          <a:spcPts val="1664"/>
                        </a:lnSpc>
                        <a:spcBef>
                          <a:spcPts val="5"/>
                        </a:spcBef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8585" indent="-105410">
                        <a:lnSpc>
                          <a:spcPts val="1664"/>
                        </a:lnSpc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5730" indent="-105410">
                        <a:lnSpc>
                          <a:spcPts val="1664"/>
                        </a:lnSpc>
                        <a:spcBef>
                          <a:spcPts val="805"/>
                        </a:spcBef>
                        <a:buChar char="•"/>
                        <a:tabLst>
                          <a:tab pos="126364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955">
                        <a:lnSpc>
                          <a:spcPts val="1664"/>
                        </a:lnSpc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5730" indent="-105410">
                        <a:lnSpc>
                          <a:spcPct val="100000"/>
                        </a:lnSpc>
                        <a:spcBef>
                          <a:spcPts val="50"/>
                        </a:spcBef>
                        <a:buChar char="•"/>
                        <a:tabLst>
                          <a:tab pos="126364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191" y="695324"/>
            <a:ext cx="452247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BLOCK</a:t>
            </a:r>
            <a:r>
              <a:rPr dirty="0" sz="3950" spc="-2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696363"/>
                </a:solidFill>
                <a:latin typeface="Times New Roman"/>
                <a:cs typeface="Times New Roman"/>
              </a:rPr>
              <a:t>DIAGRAM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139" y="331577"/>
            <a:ext cx="941645" cy="6365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3200" y="174171"/>
            <a:ext cx="1421039" cy="13325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525" y="2028825"/>
            <a:ext cx="8991600" cy="3505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995" y="406399"/>
            <a:ext cx="48856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0" b="1">
                <a:solidFill>
                  <a:srgbClr val="7E7E7E"/>
                </a:solidFill>
                <a:latin typeface="Times New Roman"/>
                <a:cs typeface="Times New Roman"/>
              </a:rPr>
              <a:t>CIRCUIT</a:t>
            </a:r>
            <a:r>
              <a:rPr dirty="0" sz="3950" spc="-95" b="1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7E7E7E"/>
                </a:solidFill>
                <a:latin typeface="Times New Roman"/>
                <a:cs typeface="Times New Roman"/>
              </a:rPr>
              <a:t>DIAGRAM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139" y="331577"/>
            <a:ext cx="941645" cy="6365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3200" y="174171"/>
            <a:ext cx="1421039" cy="1332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9300" y="1571625"/>
            <a:ext cx="8153400" cy="406717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0025" y="62103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50011" y="3683"/>
                </a:lnTo>
                <a:lnTo>
                  <a:pt x="198444" y="14301"/>
                </a:lnTo>
                <a:lnTo>
                  <a:pt x="150960" y="31210"/>
                </a:lnTo>
                <a:lnTo>
                  <a:pt x="108420" y="53764"/>
                </a:lnTo>
                <a:lnTo>
                  <a:pt x="71684" y="81316"/>
                </a:lnTo>
                <a:lnTo>
                  <a:pt x="41613" y="113221"/>
                </a:lnTo>
                <a:lnTo>
                  <a:pt x="19068" y="148834"/>
                </a:lnTo>
                <a:lnTo>
                  <a:pt x="4910" y="187509"/>
                </a:lnTo>
                <a:lnTo>
                  <a:pt x="0" y="228600"/>
                </a:lnTo>
                <a:lnTo>
                  <a:pt x="4910" y="269690"/>
                </a:lnTo>
                <a:lnTo>
                  <a:pt x="19068" y="308365"/>
                </a:lnTo>
                <a:lnTo>
                  <a:pt x="41613" y="343978"/>
                </a:lnTo>
                <a:lnTo>
                  <a:pt x="71684" y="375883"/>
                </a:lnTo>
                <a:lnTo>
                  <a:pt x="108420" y="403435"/>
                </a:lnTo>
                <a:lnTo>
                  <a:pt x="150960" y="425989"/>
                </a:lnTo>
                <a:lnTo>
                  <a:pt x="198444" y="442898"/>
                </a:lnTo>
                <a:lnTo>
                  <a:pt x="250011" y="453516"/>
                </a:lnTo>
                <a:lnTo>
                  <a:pt x="304800" y="457200"/>
                </a:lnTo>
                <a:lnTo>
                  <a:pt x="359588" y="453516"/>
                </a:lnTo>
                <a:lnTo>
                  <a:pt x="411155" y="442898"/>
                </a:lnTo>
                <a:lnTo>
                  <a:pt x="458639" y="425989"/>
                </a:lnTo>
                <a:lnTo>
                  <a:pt x="501179" y="403435"/>
                </a:lnTo>
                <a:lnTo>
                  <a:pt x="537915" y="375883"/>
                </a:lnTo>
                <a:lnTo>
                  <a:pt x="567986" y="343978"/>
                </a:lnTo>
                <a:lnTo>
                  <a:pt x="590531" y="308365"/>
                </a:lnTo>
                <a:lnTo>
                  <a:pt x="604689" y="269690"/>
                </a:lnTo>
                <a:lnTo>
                  <a:pt x="609600" y="228600"/>
                </a:lnTo>
                <a:lnTo>
                  <a:pt x="604689" y="187509"/>
                </a:lnTo>
                <a:lnTo>
                  <a:pt x="590531" y="148834"/>
                </a:lnTo>
                <a:lnTo>
                  <a:pt x="567986" y="113221"/>
                </a:lnTo>
                <a:lnTo>
                  <a:pt x="537915" y="81316"/>
                </a:lnTo>
                <a:lnTo>
                  <a:pt x="501179" y="53764"/>
                </a:lnTo>
                <a:lnTo>
                  <a:pt x="458639" y="31210"/>
                </a:lnTo>
                <a:lnTo>
                  <a:pt x="411155" y="14301"/>
                </a:lnTo>
                <a:lnTo>
                  <a:pt x="359588" y="3683"/>
                </a:lnTo>
                <a:lnTo>
                  <a:pt x="304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12/6/2024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15"/>
              <a:t>11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2024-12-06T17:56:01Z</dcterms:created>
  <dcterms:modified xsi:type="dcterms:W3CDTF">2024-12-06T17:56:01Z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2024-12-06T00:00:00Z</vt:filetime>
  </property>
  <property fmtid="{D5CDD505-2E9C-101B-9397-08002B2CF9AE}" pid="3" name="LastSaved">
    <vt:filetime>2024-12-06T00:00:00Z</vt:filetime>
  </property>
</Properties>
</file>