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  <p:sldId id="287" r:id="rId13"/>
    <p:sldId id="288" r:id="rId14"/>
    <p:sldId id="286" r:id="rId15"/>
    <p:sldId id="277" r:id="rId16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240" y="-6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9640" y="360000"/>
            <a:ext cx="9357120" cy="417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59640" y="360000"/>
            <a:ext cx="9357120" cy="417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9450491-B263-47EF-8EE1-23B2FC9566C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60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7480" y="6841800"/>
            <a:ext cx="251928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6841800"/>
            <a:ext cx="647784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68418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600" b="1">
                <a:latin typeface="Source Sans Pro Semibold"/>
              </a:rPr>
              <a:t>Click to edit the outline text format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Second Outline Level</a:t>
            </a:r>
            <a:endParaRPr/>
          </a:p>
          <a:p>
            <a:pPr lvl="2"/>
            <a:r>
              <a:rPr lang="en-US">
                <a:latin typeface="Source Sans Pro Light"/>
              </a:rPr>
              <a:t>Third Outline Level</a:t>
            </a:r>
            <a:endParaRPr/>
          </a:p>
          <a:p>
            <a:pPr lvl="3"/>
            <a:r>
              <a:rPr lang="en-US" sz="1600">
                <a:latin typeface="Source Sans Pro Light"/>
              </a:rPr>
              <a:t>Fourth Outline Level</a:t>
            </a:r>
            <a:endParaRPr/>
          </a:p>
          <a:p>
            <a:pPr lvl="4"/>
            <a:r>
              <a:rPr lang="en-US" sz="1600">
                <a:latin typeface="Source Sans Pro Light"/>
              </a:rPr>
              <a:t>Fifth Outline Level</a:t>
            </a:r>
            <a:endParaRPr/>
          </a:p>
          <a:p>
            <a:pPr lvl="5"/>
            <a:r>
              <a:rPr lang="en-US" sz="1600">
                <a:latin typeface="Source Sans Pro Light"/>
              </a:rPr>
              <a:t>Sixth Outline Level</a:t>
            </a:r>
            <a:endParaRPr/>
          </a:p>
          <a:p>
            <a:pPr lvl="6"/>
            <a:r>
              <a:rPr lang="en-US" sz="1600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57480" y="6841800"/>
            <a:ext cx="233928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b="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79640" y="6841800"/>
            <a:ext cx="323892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b="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79640" y="68418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84CCE589-BC79-4751-B99B-196E43FDACD7}" type="slidenum">
              <a:rPr lang="en-US" b="1">
                <a:latin typeface="Source Sans Pro Blac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>
                <a:solidFill>
                  <a:schemeClr val="bg1"/>
                </a:solidFill>
                <a:latin typeface="Source Sans Pro Black"/>
              </a:rPr>
              <a:t>Buzzwords from </a:t>
            </a:r>
            <a:r>
              <a:rPr lang="en-US" sz="3010" b="1" dirty="0" smtClean="0">
                <a:solidFill>
                  <a:schemeClr val="bg1"/>
                </a:solidFill>
                <a:latin typeface="Source Sans Pro Black"/>
              </a:rPr>
              <a:t>Oracle Code One - 2019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6840" y="1737720"/>
            <a:ext cx="31078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Graal</a:t>
            </a:r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VM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466725" y="3248025"/>
            <a:ext cx="7401286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smtClean="0">
                <a:solidFill>
                  <a:srgbClr val="FF0000"/>
                </a:solidFill>
                <a:latin typeface="Arial"/>
              </a:rPr>
              <a:t>Evolution of Server Side Java </a:t>
            </a:r>
            <a:r>
              <a:rPr lang="mr-IN" sz="2600" dirty="0" smtClean="0">
                <a:solidFill>
                  <a:srgbClr val="FF0000"/>
                </a:solidFill>
                <a:latin typeface="Arial"/>
              </a:rPr>
              <a:t>–</a:t>
            </a:r>
            <a:r>
              <a:rPr lang="en-US" sz="2600" dirty="0" smtClean="0">
                <a:solidFill>
                  <a:srgbClr val="FF0000"/>
                </a:solidFill>
                <a:latin typeface="Arial"/>
              </a:rPr>
              <a:t> Java EE</a:t>
            </a:r>
            <a:endParaRPr dirty="0"/>
          </a:p>
        </p:txBody>
      </p:sp>
      <p:sp>
        <p:nvSpPr>
          <p:cNvPr id="86" name="TextShape 4"/>
          <p:cNvSpPr txBox="1"/>
          <p:nvPr/>
        </p:nvSpPr>
        <p:spPr>
          <a:xfrm>
            <a:off x="390525" y="4695825"/>
            <a:ext cx="7782286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smtClean="0">
                <a:solidFill>
                  <a:srgbClr val="FF0000"/>
                </a:solidFill>
                <a:latin typeface="Arial"/>
              </a:rPr>
              <a:t>JDK 13 . Features overview </a:t>
            </a:r>
            <a:r>
              <a:rPr lang="mr-IN" sz="2600" dirty="0" smtClean="0">
                <a:solidFill>
                  <a:srgbClr val="FF0000"/>
                </a:solidFill>
                <a:latin typeface="Arial"/>
              </a:rPr>
              <a:t>–</a:t>
            </a:r>
            <a:r>
              <a:rPr lang="en-US" sz="2600" dirty="0" smtClean="0">
                <a:solidFill>
                  <a:srgbClr val="FF0000"/>
                </a:solidFill>
                <a:latin typeface="Arial"/>
              </a:rPr>
              <a:t> JDK 9,10,11,12,13</a:t>
            </a:r>
            <a:endParaRPr dirty="0"/>
          </a:p>
        </p:txBody>
      </p:sp>
      <p:sp>
        <p:nvSpPr>
          <p:cNvPr id="88" name="TextShape 6"/>
          <p:cNvSpPr txBox="1"/>
          <p:nvPr/>
        </p:nvSpPr>
        <p:spPr>
          <a:xfrm>
            <a:off x="466725" y="4010025"/>
            <a:ext cx="374796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Microprofile</a:t>
            </a:r>
            <a:endParaRPr dirty="0"/>
          </a:p>
        </p:txBody>
      </p:sp>
      <p:sp>
        <p:nvSpPr>
          <p:cNvPr id="14" name="TextShape 6"/>
          <p:cNvSpPr txBox="1"/>
          <p:nvPr/>
        </p:nvSpPr>
        <p:spPr>
          <a:xfrm>
            <a:off x="466725" y="2486025"/>
            <a:ext cx="579120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Quarkus</a:t>
            </a:r>
            <a:r>
              <a:rPr lang="en-US" sz="2600" dirty="0" smtClean="0">
                <a:solidFill>
                  <a:srgbClr val="FF0000"/>
                </a:solidFill>
                <a:latin typeface="Arial"/>
              </a:rPr>
              <a:t>/</a:t>
            </a:r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Micronaut</a:t>
            </a:r>
            <a:r>
              <a:rPr lang="en-US" sz="2600" dirty="0" smtClean="0">
                <a:solidFill>
                  <a:srgbClr val="FF0000"/>
                </a:solidFill>
                <a:latin typeface="Arial"/>
              </a:rPr>
              <a:t>/</a:t>
            </a:r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Helidon</a:t>
            </a:r>
            <a:endParaRPr dirty="0"/>
          </a:p>
        </p:txBody>
      </p:sp>
      <p:sp>
        <p:nvSpPr>
          <p:cNvPr id="15" name="TextShape 4"/>
          <p:cNvSpPr txBox="1"/>
          <p:nvPr/>
        </p:nvSpPr>
        <p:spPr>
          <a:xfrm>
            <a:off x="466725" y="5457825"/>
            <a:ext cx="7782286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smtClean="0">
                <a:solidFill>
                  <a:srgbClr val="FF0000"/>
                </a:solidFill>
                <a:latin typeface="Arial"/>
              </a:rPr>
              <a:t>Cloud Native Architectures with Service Mesh</a:t>
            </a:r>
            <a:endParaRPr dirty="0"/>
          </a:p>
        </p:txBody>
      </p:sp>
      <p:sp>
        <p:nvSpPr>
          <p:cNvPr id="16" name="TextShape 4"/>
          <p:cNvSpPr txBox="1"/>
          <p:nvPr/>
        </p:nvSpPr>
        <p:spPr>
          <a:xfrm>
            <a:off x="466725" y="6219825"/>
            <a:ext cx="7782286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dirty="0" smtClean="0">
                <a:solidFill>
                  <a:srgbClr val="FF0000"/>
                </a:solidFill>
                <a:latin typeface="Arial"/>
              </a:rPr>
              <a:t>Contributing to </a:t>
            </a:r>
            <a:r>
              <a:rPr lang="en-US" sz="2600" dirty="0" err="1" smtClean="0">
                <a:solidFill>
                  <a:srgbClr val="FF0000"/>
                </a:solidFill>
                <a:latin typeface="Arial"/>
              </a:rPr>
              <a:t>Opensource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>
                <a:solidFill>
                  <a:srgbClr val="FFFFFF"/>
                </a:solidFill>
                <a:latin typeface="Source Sans Pro Black"/>
              </a:rPr>
              <a:t>Micronaut</a:t>
            </a:r>
            <a:r>
              <a:rPr lang="en-US" sz="3010" b="1" dirty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>
                <a:solidFill>
                  <a:srgbClr val="FFFFFF"/>
                </a:solidFill>
                <a:latin typeface="Source Sans Pro Black"/>
              </a:rPr>
              <a:t>Helidon</a:t>
            </a:r>
            <a:r>
              <a:rPr lang="en-US" sz="3010" b="1" dirty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Why care about startup and memory footprint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1" name="Picture 10" descr="startup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3095625"/>
            <a:ext cx="3211696" cy="2130425"/>
          </a:xfrm>
          <a:prstGeom prst="rect">
            <a:avLst/>
          </a:prstGeom>
        </p:spPr>
      </p:pic>
      <p:sp>
        <p:nvSpPr>
          <p:cNvPr id="14" name="TextShape 3"/>
          <p:cNvSpPr txBox="1"/>
          <p:nvPr/>
        </p:nvSpPr>
        <p:spPr>
          <a:xfrm>
            <a:off x="771525" y="1647825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Efficient On 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Demand 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Scaling of the applications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6638925" y="1952625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Down time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During the scaling process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6" name="TextShape 3"/>
          <p:cNvSpPr txBox="1"/>
          <p:nvPr/>
        </p:nvSpPr>
        <p:spPr>
          <a:xfrm>
            <a:off x="7019925" y="4314825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compute costs that can be saved on Memory and CPU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45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Supersonic Subatomic Java from 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Redhat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9-10-02 at 5.0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724025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3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>
                <a:solidFill>
                  <a:srgbClr val="FFFFFF"/>
                </a:solidFill>
                <a:latin typeface="Source Sans Pro Black"/>
              </a:rPr>
              <a:t>Micronaut</a:t>
            </a:r>
            <a:r>
              <a:rPr lang="en-US" sz="3010" b="1" dirty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Helidon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-  Challenges for adoption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8125" y="1495425"/>
            <a:ext cx="4267200" cy="5181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925" y="1647825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Supported 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733925" y="1495425"/>
            <a:ext cx="4876800" cy="5181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525" y="1647825"/>
            <a:ext cx="285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OK with Caveats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2257425"/>
            <a:ext cx="37337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Dynamic Class loading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InvokeDynamic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&amp; method handles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Finalizer</a:t>
            </a: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Security Manager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JMX, native VM interfaces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4925" y="2409825"/>
            <a:ext cx="426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Reflection(Manual List)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Dynamic Proxy ( Manual list)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JNI ( manual list )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Static initializers ( eager )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86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Demo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3016440" y="2377800"/>
            <a:ext cx="3747960" cy="37501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8125" y="164782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Quarkus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getting started </a:t>
            </a:r>
            <a:r>
              <a:rPr lang="mr-IN" dirty="0" smtClean="0"/>
              <a:t>–</a:t>
            </a:r>
            <a:r>
              <a:rPr lang="en-US" dirty="0" smtClean="0"/>
              <a:t> REST and REST+JPA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125" y="2105025"/>
            <a:ext cx="576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Show Native Image generation and </a:t>
            </a:r>
            <a:r>
              <a:rPr lang="en-US" dirty="0" err="1" smtClean="0"/>
              <a:t>Openshift</a:t>
            </a:r>
            <a:r>
              <a:rPr lang="en-US" dirty="0" smtClean="0"/>
              <a:t>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370880" y="2202120"/>
            <a:ext cx="5714640" cy="379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Graal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VM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What is it ?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 descr="GRaalV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171825"/>
            <a:ext cx="4079875" cy="1831272"/>
          </a:xfrm>
          <a:prstGeom prst="rect">
            <a:avLst/>
          </a:prstGeom>
        </p:spPr>
      </p:pic>
      <p:sp>
        <p:nvSpPr>
          <p:cNvPr id="13" name="TextShape 3"/>
          <p:cNvSpPr txBox="1"/>
          <p:nvPr/>
        </p:nvSpPr>
        <p:spPr>
          <a:xfrm>
            <a:off x="1228725" y="1571625"/>
            <a:ext cx="2068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Universal 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TextShape 3"/>
          <p:cNvSpPr txBox="1"/>
          <p:nvPr/>
        </p:nvSpPr>
        <p:spPr>
          <a:xfrm>
            <a:off x="390525" y="5305425"/>
            <a:ext cx="426720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Polyglot VM that can run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Java, </a:t>
            </a:r>
            <a:r>
              <a:rPr lang="en-US"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Javascript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Python, Ruby, R , </a:t>
            </a:r>
            <a:r>
              <a:rPr lang="en-US"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Scala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Kotlin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etc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5572125" y="1571625"/>
            <a:ext cx="3592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Start your programs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Blazing fast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6" name="TextShape 3"/>
          <p:cNvSpPr txBox="1"/>
          <p:nvPr/>
        </p:nvSpPr>
        <p:spPr>
          <a:xfrm>
            <a:off x="7629525" y="3248025"/>
            <a:ext cx="2068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Very low memory foot print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7" name="TextShape 3"/>
          <p:cNvSpPr txBox="1"/>
          <p:nvPr/>
        </p:nvSpPr>
        <p:spPr>
          <a:xfrm>
            <a:off x="5343525" y="5686425"/>
            <a:ext cx="4114801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Nativ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 Image builder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8" name="TextShape 3"/>
          <p:cNvSpPr txBox="1"/>
          <p:nvPr/>
        </p:nvSpPr>
        <p:spPr>
          <a:xfrm>
            <a:off x="-21634" y="3248025"/>
            <a:ext cx="3124200" cy="121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Written in 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Java and is  </a:t>
            </a:r>
            <a:r>
              <a:rPr lang="en-US"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Opensource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Graal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VM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How does it work 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95325" y="3019425"/>
            <a:ext cx="2438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Javac</a:t>
            </a:r>
            <a:r>
              <a:rPr lang="en-US" sz="1600" dirty="0" smtClean="0"/>
              <a:t>    </a:t>
            </a:r>
            <a:r>
              <a:rPr lang="en-US" sz="1600" dirty="0" err="1" smtClean="0"/>
              <a:t>Hello.java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95325" y="4695825"/>
            <a:ext cx="2514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Hello.class</a:t>
            </a:r>
            <a:r>
              <a:rPr lang="en-US" sz="1600" dirty="0" smtClean="0"/>
              <a:t> ( Byte Code 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66649" y="3552825"/>
            <a:ext cx="4343400" cy="2286000"/>
            <a:chOff x="5038725" y="1571625"/>
            <a:chExt cx="4343400" cy="2286000"/>
          </a:xfrm>
        </p:grpSpPr>
        <p:sp>
          <p:nvSpPr>
            <p:cNvPr id="11" name="Rounded Rectangle 10"/>
            <p:cNvSpPr/>
            <p:nvPr/>
          </p:nvSpPr>
          <p:spPr>
            <a:xfrm>
              <a:off x="5191125" y="1571625"/>
              <a:ext cx="3429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 Code Interpreter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38725" y="3324225"/>
              <a:ext cx="43434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Native Machine Code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324725" y="2486025"/>
              <a:ext cx="1981876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JIT Compiler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86525" y="2028825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72325" y="2028825"/>
              <a:ext cx="609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629525" y="2943225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14325" y="5915025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Compile Time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725" y="591502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Run time</a:t>
            </a:r>
            <a:endParaRPr lang="en-US" sz="3600" dirty="0">
              <a:latin typeface="Times New Roman"/>
              <a:cs typeface="Times New Roman"/>
            </a:endParaRPr>
          </a:p>
        </p:txBody>
      </p:sp>
      <p:cxnSp>
        <p:nvCxnSpPr>
          <p:cNvPr id="66" name="Elbow Connector 65"/>
          <p:cNvCxnSpPr>
            <a:stCxn id="10" idx="3"/>
            <a:endCxn id="72" idx="1"/>
          </p:cNvCxnSpPr>
          <p:nvPr/>
        </p:nvCxnSpPr>
        <p:spPr>
          <a:xfrm flipV="1">
            <a:off x="3209925" y="2905125"/>
            <a:ext cx="1981200" cy="2133600"/>
          </a:xfrm>
          <a:prstGeom prst="bentConnector3">
            <a:avLst>
              <a:gd name="adj1" fmla="val 648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85725" y="2409825"/>
            <a:ext cx="3810000" cy="4343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124325" y="2409825"/>
            <a:ext cx="5638800" cy="426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191125" y="2638425"/>
            <a:ext cx="3505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Hello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2" idx="2"/>
          </p:cNvCxnSpPr>
          <p:nvPr/>
        </p:nvCxnSpPr>
        <p:spPr>
          <a:xfrm>
            <a:off x="6943725" y="317182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" idx="2"/>
          </p:cNvCxnSpPr>
          <p:nvPr/>
        </p:nvCxnSpPr>
        <p:spPr>
          <a:xfrm rot="16200000" flipH="1">
            <a:off x="1762125" y="3857625"/>
            <a:ext cx="990600" cy="685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" y="1724025"/>
            <a:ext cx="576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 JIT compilation at a high-level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60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Graal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VM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How does it work 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9125" y="2638425"/>
            <a:ext cx="2819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Javac</a:t>
            </a:r>
            <a:r>
              <a:rPr lang="en-US" sz="1600" dirty="0" smtClean="0"/>
              <a:t>    </a:t>
            </a:r>
            <a:r>
              <a:rPr lang="en-US" sz="1600" dirty="0" err="1" smtClean="0"/>
              <a:t>Hello.java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19125" y="3781425"/>
            <a:ext cx="2895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Hello.class</a:t>
            </a:r>
            <a:r>
              <a:rPr lang="en-US" sz="1600" dirty="0" smtClean="0"/>
              <a:t> ( Byte Code 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38726" y="3552825"/>
            <a:ext cx="4571324" cy="2286000"/>
            <a:chOff x="4370396" y="1571625"/>
            <a:chExt cx="5011729" cy="2286000"/>
          </a:xfrm>
        </p:grpSpPr>
        <p:sp>
          <p:nvSpPr>
            <p:cNvPr id="11" name="Rounded Rectangle 10"/>
            <p:cNvSpPr/>
            <p:nvPr/>
          </p:nvSpPr>
          <p:spPr>
            <a:xfrm>
              <a:off x="5191125" y="1571625"/>
              <a:ext cx="3429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 Code Interpreter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70396" y="3324225"/>
              <a:ext cx="5011729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 Native Machine Code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324725" y="2486025"/>
              <a:ext cx="1981876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JIT Compiler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86525" y="2028825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72325" y="2028825"/>
              <a:ext cx="609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629525" y="2943225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14325" y="5915025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Compile Time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725" y="591502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Run time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5725" y="2409825"/>
            <a:ext cx="3810000" cy="4343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124325" y="2409825"/>
            <a:ext cx="5638800" cy="4267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191125" y="2638425"/>
            <a:ext cx="3505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mr-IN" dirty="0" smtClean="0"/>
              <a:t>–</a:t>
            </a:r>
            <a:r>
              <a:rPr lang="en-US" dirty="0" smtClean="0"/>
              <a:t>XX </a:t>
            </a:r>
            <a:r>
              <a:rPr lang="en-US" dirty="0" err="1" smtClean="0"/>
              <a:t>AOTLibrary</a:t>
            </a:r>
            <a:r>
              <a:rPr lang="en-US" dirty="0" smtClean="0"/>
              <a:t>=Hello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2" idx="2"/>
          </p:cNvCxnSpPr>
          <p:nvPr/>
        </p:nvCxnSpPr>
        <p:spPr>
          <a:xfrm>
            <a:off x="6943725" y="317182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" y="1724025"/>
            <a:ext cx="4649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Graal</a:t>
            </a:r>
            <a:r>
              <a:rPr lang="en-US" sz="2400" dirty="0" smtClean="0"/>
              <a:t> Compilation at a high-level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90725" y="33242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19125" y="4848225"/>
            <a:ext cx="2895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Jaotc</a:t>
            </a:r>
            <a:r>
              <a:rPr lang="en-US" sz="1600" dirty="0" smtClean="0"/>
              <a:t> </a:t>
            </a:r>
            <a:r>
              <a:rPr lang="en-US" sz="1600" dirty="0" err="1" smtClean="0"/>
              <a:t>Hello.class</a:t>
            </a:r>
            <a:endParaRPr lang="en-US" sz="1600" dirty="0" smtClean="0"/>
          </a:p>
          <a:p>
            <a:pPr algn="ctr"/>
            <a:r>
              <a:rPr lang="en-US" sz="1600" dirty="0" smtClean="0"/>
              <a:t> ( AOT compilation 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1914525" y="4391025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6" idx="3"/>
            <a:endCxn id="72" idx="1"/>
          </p:cNvCxnSpPr>
          <p:nvPr/>
        </p:nvCxnSpPr>
        <p:spPr>
          <a:xfrm flipV="1">
            <a:off x="3514725" y="2905125"/>
            <a:ext cx="1676400" cy="2247900"/>
          </a:xfrm>
          <a:prstGeom prst="bentConnector3">
            <a:avLst>
              <a:gd name="adj1" fmla="val 637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9725" y="3171825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Graal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VM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Architecture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 descr="graalArchitectureOne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647824"/>
            <a:ext cx="8991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Graal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VM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Demo Hello World 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016440" y="2377800"/>
            <a:ext cx="3747960" cy="375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5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Micronaut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Helidon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What are they ?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Helid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800225"/>
            <a:ext cx="4267200" cy="1371600"/>
          </a:xfrm>
          <a:prstGeom prst="rect">
            <a:avLst/>
          </a:prstGeom>
        </p:spPr>
      </p:pic>
      <p:pic>
        <p:nvPicPr>
          <p:cNvPr id="3" name="Picture 2" descr="Micronaut_O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248025"/>
            <a:ext cx="3657600" cy="2001673"/>
          </a:xfrm>
          <a:prstGeom prst="rect">
            <a:avLst/>
          </a:prstGeom>
        </p:spPr>
      </p:pic>
      <p:pic>
        <p:nvPicPr>
          <p:cNvPr id="5" name="Picture 4" descr="quarkus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610225"/>
            <a:ext cx="3984171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4925" y="1495425"/>
            <a:ext cx="472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Light weight Frame works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Built to apply the benefits of </a:t>
            </a:r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GraalVM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Helidon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is Oracle’s and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Quarkus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is </a:t>
            </a:r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Redhat’s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 these projects are intended for micro service development using light weight micro profile 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Anything extra can be added or configured to the project using extensions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187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Micronaut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Helidon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Startup Time graph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38325" y="180022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838325" y="2333625"/>
            <a:ext cx="2971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38325" y="5457825"/>
            <a:ext cx="7010400" cy="228600"/>
            <a:chOff x="1838325" y="5915025"/>
            <a:chExt cx="7010400" cy="228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838325" y="6143625"/>
              <a:ext cx="701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2099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8863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2579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7057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95325" y="2181225"/>
            <a:ext cx="1053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Quarkus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" y="3400425"/>
            <a:ext cx="125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Micronaut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125" y="4543425"/>
            <a:ext cx="10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Helidon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38325" y="4848225"/>
            <a:ext cx="2895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838325" y="3629025"/>
            <a:ext cx="586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38325" y="4467225"/>
            <a:ext cx="152400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38325" y="3324225"/>
            <a:ext cx="304800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838325" y="1952625"/>
            <a:ext cx="76200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76525" y="5762625"/>
            <a:ext cx="86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500ms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5" y="5762625"/>
            <a:ext cx="9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1000ms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0725" y="5762625"/>
            <a:ext cx="9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1500ms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48525" y="5762625"/>
            <a:ext cx="9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000ms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0725" y="1952625"/>
            <a:ext cx="93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10.5ms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3248025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30ms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0725" y="4467225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25ms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62725" y="1876425"/>
            <a:ext cx="152400" cy="152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67525" y="172402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Native Image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562725" y="2333625"/>
            <a:ext cx="152400" cy="152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67525" y="218122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JDK 8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33925" y="4848225"/>
            <a:ext cx="86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979ms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8125" y="3629025"/>
            <a:ext cx="9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1967ms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0125" y="2333625"/>
            <a:ext cx="86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983ms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Quarkus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Micronaut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/</a:t>
            </a:r>
            <a:r>
              <a:rPr lang="en-US" sz="3010" b="1" dirty="0" err="1" smtClean="0">
                <a:solidFill>
                  <a:srgbClr val="FFFFFF"/>
                </a:solidFill>
                <a:latin typeface="Source Sans Pro Black"/>
              </a:rPr>
              <a:t>Helidon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mr-IN" sz="3010" b="1" dirty="0" smtClean="0">
                <a:solidFill>
                  <a:srgbClr val="FFFFFF"/>
                </a:solidFill>
                <a:latin typeface="Source Sans Pro Black"/>
              </a:rPr>
              <a:t>–</a:t>
            </a:r>
            <a:r>
              <a:rPr lang="en-US" sz="3010" b="1" dirty="0" smtClean="0">
                <a:solidFill>
                  <a:srgbClr val="FFFFFF"/>
                </a:solidFill>
                <a:latin typeface="Source Sans Pro Black"/>
              </a:rPr>
              <a:t> Memory Footprint graph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38325" y="180022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838325" y="2333625"/>
            <a:ext cx="2895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38325" y="5457825"/>
            <a:ext cx="7010400" cy="228600"/>
            <a:chOff x="1838325" y="5915025"/>
            <a:chExt cx="7010400" cy="228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838325" y="6143625"/>
              <a:ext cx="701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2099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8863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2579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705725" y="591502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95325" y="2181225"/>
            <a:ext cx="1053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Quarkus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" y="3400425"/>
            <a:ext cx="125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Micronaut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125" y="4543425"/>
            <a:ext cx="10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Helidon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38325" y="4848225"/>
            <a:ext cx="31242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838325" y="3629025"/>
            <a:ext cx="586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38325" y="4467225"/>
            <a:ext cx="152400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38325" y="3324225"/>
            <a:ext cx="304800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838325" y="1952625"/>
            <a:ext cx="76200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76525" y="5762625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50MB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5" y="57626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100MB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0725" y="57626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150MB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48525" y="57626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200MB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0725" y="1952625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16MB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3248025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37MB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0725" y="4467225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26MB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62725" y="1876425"/>
            <a:ext cx="152400" cy="152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67525" y="172402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Native Image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562725" y="2333625"/>
            <a:ext cx="152400" cy="152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67525" y="218122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JDK 8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4925" y="48482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107MB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05725" y="36290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198MB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0125" y="233362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160MB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59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406</Words>
  <Application>Microsoft Macintosh PowerPoint</Application>
  <PresentationFormat>Custom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Koganti </dc:creator>
  <cp:lastModifiedBy>Hello World</cp:lastModifiedBy>
  <cp:revision>196</cp:revision>
  <dcterms:created xsi:type="dcterms:W3CDTF">2015-11-09T18:12:31Z</dcterms:created>
  <dcterms:modified xsi:type="dcterms:W3CDTF">2019-10-03T00:17:11Z</dcterms:modified>
  <dc:language>en-US</dc:language>
</cp:coreProperties>
</file>