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7" d="100"/>
          <a:sy n="147" d="100"/>
        </p:scale>
        <p:origin x="-1992" y="-7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9640" y="360000"/>
            <a:ext cx="9357120" cy="417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14560" y="1980360"/>
            <a:ext cx="5867280" cy="468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59640" y="360000"/>
            <a:ext cx="9357120" cy="417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964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468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2320" y="442548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5964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2320" y="1980360"/>
            <a:ext cx="447840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59640" y="4425480"/>
            <a:ext cx="9177120" cy="223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9450491-B263-47EF-8EE1-23B2FC9566C7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60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57480" y="6841800"/>
            <a:ext cx="251928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6841800"/>
            <a:ext cx="647784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68418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59640" y="360000"/>
            <a:ext cx="9357120" cy="9003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59640" y="1980360"/>
            <a:ext cx="9177120" cy="4681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600" b="1">
                <a:latin typeface="Source Sans Pro Semibold"/>
              </a:rPr>
              <a:t>Click to edit the outline text format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Second Outline Level</a:t>
            </a:r>
            <a:endParaRPr/>
          </a:p>
          <a:p>
            <a:pPr lvl="2"/>
            <a:r>
              <a:rPr lang="en-US">
                <a:latin typeface="Source Sans Pro Light"/>
              </a:rPr>
              <a:t>Third Outline Level</a:t>
            </a:r>
            <a:endParaRPr/>
          </a:p>
          <a:p>
            <a:pPr lvl="3"/>
            <a:r>
              <a:rPr lang="en-US" sz="1600">
                <a:latin typeface="Source Sans Pro Light"/>
              </a:rPr>
              <a:t>Fourth Outline Level</a:t>
            </a:r>
            <a:endParaRPr/>
          </a:p>
          <a:p>
            <a:pPr lvl="4"/>
            <a:r>
              <a:rPr lang="en-US" sz="1600">
                <a:latin typeface="Source Sans Pro Light"/>
              </a:rPr>
              <a:t>Fifth Outline Level</a:t>
            </a:r>
            <a:endParaRPr/>
          </a:p>
          <a:p>
            <a:pPr lvl="5"/>
            <a:r>
              <a:rPr lang="en-US" sz="1600">
                <a:latin typeface="Source Sans Pro Light"/>
              </a:rPr>
              <a:t>Sixth Outline Level</a:t>
            </a:r>
            <a:endParaRPr/>
          </a:p>
          <a:p>
            <a:pPr lvl="6"/>
            <a:r>
              <a:rPr lang="en-US" sz="1600">
                <a:latin typeface="Source Sans Pro Light"/>
              </a:rPr>
              <a:t>Seventh Outline Level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dt"/>
          </p:nvPr>
        </p:nvSpPr>
        <p:spPr>
          <a:xfrm>
            <a:off x="7557480" y="6841800"/>
            <a:ext cx="233928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b="1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ftr"/>
          </p:nvPr>
        </p:nvSpPr>
        <p:spPr>
          <a:xfrm>
            <a:off x="1079640" y="6841800"/>
            <a:ext cx="323892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b="1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7" name="PlaceHolder 9"/>
          <p:cNvSpPr>
            <a:spLocks noGrp="1"/>
          </p:cNvSpPr>
          <p:nvPr>
            <p:ph type="sldNum"/>
          </p:nvPr>
        </p:nvSpPr>
        <p:spPr>
          <a:xfrm>
            <a:off x="179640" y="68418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84CCE589-BC79-4751-B99B-196E43FDACD7}" type="slidenum">
              <a:rPr lang="en-US" b="1">
                <a:latin typeface="Source Sans Pro Blac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Buzzwords from Java One- 2015</a:t>
            </a:r>
            <a:endParaRPr/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6075000" y="1631520"/>
            <a:ext cx="3522960" cy="129528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456840" y="1737720"/>
            <a:ext cx="310788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Migrating to Cloud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456840" y="2282760"/>
            <a:ext cx="310788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Dev Ops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456840" y="2835360"/>
            <a:ext cx="310788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MicroServices</a:t>
            </a:r>
            <a:endParaRPr/>
          </a:p>
        </p:txBody>
      </p:sp>
      <p:sp>
        <p:nvSpPr>
          <p:cNvPr id="87" name="TextShape 5"/>
          <p:cNvSpPr txBox="1"/>
          <p:nvPr/>
        </p:nvSpPr>
        <p:spPr>
          <a:xfrm>
            <a:off x="456840" y="3467160"/>
            <a:ext cx="3747960" cy="55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Modularization/Java-9</a:t>
            </a:r>
            <a:endParaRPr/>
          </a:p>
        </p:txBody>
      </p:sp>
      <p:sp>
        <p:nvSpPr>
          <p:cNvPr id="88" name="TextShape 6"/>
          <p:cNvSpPr txBox="1"/>
          <p:nvPr/>
        </p:nvSpPr>
        <p:spPr>
          <a:xfrm>
            <a:off x="456840" y="4573080"/>
            <a:ext cx="374796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Internet Of Things</a:t>
            </a:r>
            <a:endParaRPr/>
          </a:p>
        </p:txBody>
      </p:sp>
      <p:sp>
        <p:nvSpPr>
          <p:cNvPr id="89" name="TextShape 7"/>
          <p:cNvSpPr txBox="1"/>
          <p:nvPr/>
        </p:nvSpPr>
        <p:spPr>
          <a:xfrm>
            <a:off x="456840" y="4024080"/>
            <a:ext cx="3747960" cy="55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OSGI</a:t>
            </a:r>
            <a:endParaRPr/>
          </a:p>
        </p:txBody>
      </p:sp>
      <p:sp>
        <p:nvSpPr>
          <p:cNvPr id="90" name="TextShape 8"/>
          <p:cNvSpPr txBox="1"/>
          <p:nvPr/>
        </p:nvSpPr>
        <p:spPr>
          <a:xfrm>
            <a:off x="456840" y="5022000"/>
            <a:ext cx="3747960" cy="55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Containerization</a:t>
            </a:r>
            <a:endParaRPr/>
          </a:p>
        </p:txBody>
      </p:sp>
      <p:sp>
        <p:nvSpPr>
          <p:cNvPr id="91" name="TextShape 9"/>
          <p:cNvSpPr txBox="1"/>
          <p:nvPr/>
        </p:nvSpPr>
        <p:spPr>
          <a:xfrm>
            <a:off x="456840" y="5579640"/>
            <a:ext cx="3747960" cy="55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Spring Boot</a:t>
            </a:r>
            <a:endParaRPr/>
          </a:p>
        </p:txBody>
      </p:sp>
      <p:sp>
        <p:nvSpPr>
          <p:cNvPr id="92" name="TextShape 10"/>
          <p:cNvSpPr txBox="1"/>
          <p:nvPr/>
        </p:nvSpPr>
        <p:spPr>
          <a:xfrm>
            <a:off x="457200" y="2835360"/>
            <a:ext cx="310788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MicroServices</a:t>
            </a:r>
            <a:endParaRPr/>
          </a:p>
        </p:txBody>
      </p:sp>
      <p:sp>
        <p:nvSpPr>
          <p:cNvPr id="93" name="TextShape 11"/>
          <p:cNvSpPr txBox="1"/>
          <p:nvPr/>
        </p:nvSpPr>
        <p:spPr>
          <a:xfrm>
            <a:off x="7589520" y="6858000"/>
            <a:ext cx="3107880" cy="54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Arial"/>
              </a:rPr>
              <a:t>-  presented by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   Subhash Koganti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Modularization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82520" y="1611000"/>
            <a:ext cx="941544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Introduction of Modules in Java 9- </a:t>
            </a:r>
            <a:r>
              <a:rPr lang="en-US" sz="3200" b="1">
                <a:solidFill>
                  <a:srgbClr val="6666FF"/>
                </a:solidFill>
                <a:latin typeface="Arial"/>
              </a:rPr>
              <a:t>Project Jigsaw</a:t>
            </a:r>
            <a:endParaRPr/>
          </a:p>
        </p:txBody>
      </p:sp>
      <p:pic>
        <p:nvPicPr>
          <p:cNvPr id="164" name="Picture 163"/>
          <p:cNvPicPr/>
          <p:nvPr/>
        </p:nvPicPr>
        <p:blipFill>
          <a:blip r:embed="rId2"/>
          <a:stretch/>
        </p:blipFill>
        <p:spPr>
          <a:xfrm>
            <a:off x="2449440" y="2926800"/>
            <a:ext cx="4680000" cy="2926800"/>
          </a:xfrm>
          <a:prstGeom prst="rect">
            <a:avLst/>
          </a:prstGeom>
          <a:ln>
            <a:noFill/>
          </a:ln>
        </p:spPr>
      </p:pic>
      <p:sp>
        <p:nvSpPr>
          <p:cNvPr id="165" name="TextShape 3"/>
          <p:cNvSpPr txBox="1"/>
          <p:nvPr/>
        </p:nvSpPr>
        <p:spPr>
          <a:xfrm>
            <a:off x="273960" y="2561040"/>
            <a:ext cx="2102400" cy="12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Prevent</a:t>
            </a:r>
            <a:r>
              <a:rPr lang="en-US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Tight</a:t>
            </a:r>
            <a:r>
              <a:rPr lang="en-US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Coupling</a:t>
            </a:r>
            <a:endParaRPr/>
          </a:p>
        </p:txBody>
      </p:sp>
      <p:sp>
        <p:nvSpPr>
          <p:cNvPr id="166" name="TextShape 4"/>
          <p:cNvSpPr txBox="1"/>
          <p:nvPr/>
        </p:nvSpPr>
        <p:spPr>
          <a:xfrm>
            <a:off x="7678440" y="2644200"/>
            <a:ext cx="2102400" cy="83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Promote</a:t>
            </a:r>
            <a:r>
              <a:rPr lang="en-US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Cohesion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Modularization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182520" y="1611000"/>
            <a:ext cx="941544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Introduction of Modules in Java 9- </a:t>
            </a:r>
            <a:r>
              <a:rPr lang="en-US" sz="3200" b="1">
                <a:solidFill>
                  <a:srgbClr val="6666FF"/>
                </a:solidFill>
                <a:latin typeface="Arial"/>
              </a:rPr>
              <a:t>Project Jigsaw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7129800" y="2469240"/>
            <a:ext cx="2651040" cy="1737720"/>
          </a:xfrm>
          <a:prstGeom prst="rect">
            <a:avLst/>
          </a:prstGeom>
          <a:solidFill>
            <a:srgbClr val="FFCC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b="1">
                <a:solidFill>
                  <a:srgbClr val="C5000B"/>
                </a:solidFill>
                <a:latin typeface="Arial"/>
              </a:rPr>
              <a:t>com.ugcorp.modB</a:t>
            </a:r>
            <a:endParaRPr/>
          </a:p>
          <a:p>
            <a:pPr algn="ctr"/>
            <a:endParaRPr/>
          </a:p>
          <a:p>
            <a:pPr algn="ctr"/>
            <a:r>
              <a:rPr lang="en-US">
                <a:latin typeface="Arial"/>
              </a:rPr>
              <a:t>Class B_a</a:t>
            </a:r>
            <a:endParaRPr/>
          </a:p>
          <a:p>
            <a:pPr algn="ctr"/>
            <a:r>
              <a:rPr lang="en-US">
                <a:latin typeface="Arial"/>
              </a:rPr>
              <a:t>Class B_b</a:t>
            </a:r>
            <a:endParaRPr/>
          </a:p>
          <a:p>
            <a:pPr algn="ctr"/>
            <a:r>
              <a:rPr lang="en-US" b="1">
                <a:solidFill>
                  <a:srgbClr val="FF3333"/>
                </a:solidFill>
                <a:latin typeface="Arial"/>
              </a:rPr>
              <a:t>Module-info.java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138960" y="2469240"/>
            <a:ext cx="2833560" cy="2926800"/>
          </a:xfrm>
          <a:prstGeom prst="rect">
            <a:avLst/>
          </a:prstGeom>
          <a:solidFill>
            <a:srgbClr val="FFCC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b="1">
                <a:solidFill>
                  <a:srgbClr val="C5000B"/>
                </a:solidFill>
                <a:latin typeface="Arial"/>
              </a:rPr>
              <a:t>com.ugcorp.modA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>
                <a:latin typeface="Arial"/>
              </a:rPr>
              <a:t>com.ugcorp.modA.packA</a:t>
            </a:r>
            <a:endParaRPr/>
          </a:p>
          <a:p>
            <a:pPr algn="ctr"/>
            <a:r>
              <a:rPr lang="en-US">
                <a:latin typeface="Arial"/>
              </a:rPr>
              <a:t>Class A_a</a:t>
            </a:r>
            <a:endParaRPr/>
          </a:p>
          <a:p>
            <a:pPr algn="ctr"/>
            <a:r>
              <a:rPr lang="en-US">
                <a:latin typeface="Arial"/>
              </a:rPr>
              <a:t>Class A_b</a:t>
            </a:r>
            <a:endParaRPr/>
          </a:p>
          <a:p>
            <a:pPr algn="ctr"/>
            <a:r>
              <a:rPr lang="en-US">
                <a:latin typeface="Arial"/>
              </a:rPr>
              <a:t>com.ugcorp.modA.packB</a:t>
            </a:r>
            <a:endParaRPr/>
          </a:p>
          <a:p>
            <a:pPr algn="ctr"/>
            <a:r>
              <a:rPr lang="en-US">
                <a:latin typeface="Arial"/>
              </a:rPr>
              <a:t>Class A_c</a:t>
            </a:r>
            <a:endParaRPr/>
          </a:p>
          <a:p>
            <a:pPr algn="ctr"/>
            <a:r>
              <a:rPr lang="en-US">
                <a:latin typeface="Arial"/>
              </a:rPr>
              <a:t>Class A_d</a:t>
            </a:r>
            <a:endParaRPr/>
          </a:p>
          <a:p>
            <a:r>
              <a:rPr lang="en-US" b="1">
                <a:solidFill>
                  <a:srgbClr val="FF3333"/>
                </a:solidFill>
                <a:latin typeface="Arial"/>
              </a:rPr>
              <a:t>Module-info.java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7129800" y="4664520"/>
            <a:ext cx="2651040" cy="1463400"/>
          </a:xfrm>
          <a:prstGeom prst="rect">
            <a:avLst/>
          </a:prstGeom>
          <a:solidFill>
            <a:srgbClr val="FFCC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b="1">
                <a:solidFill>
                  <a:srgbClr val="C5000B"/>
                </a:solidFill>
                <a:latin typeface="Arial"/>
              </a:rPr>
              <a:t>com.ugcorp.modC</a:t>
            </a:r>
            <a:endParaRPr/>
          </a:p>
          <a:p>
            <a:pPr algn="ctr"/>
            <a:endParaRPr/>
          </a:p>
          <a:p>
            <a:pPr algn="ctr"/>
            <a:r>
              <a:rPr lang="en-US">
                <a:latin typeface="Arial"/>
              </a:rPr>
              <a:t>Class C_a</a:t>
            </a:r>
            <a:endParaRPr/>
          </a:p>
          <a:p>
            <a:pPr algn="ctr"/>
            <a:r>
              <a:rPr lang="en-US">
                <a:latin typeface="Arial"/>
              </a:rPr>
              <a:t>Class C_b</a:t>
            </a:r>
            <a:endParaRPr/>
          </a:p>
        </p:txBody>
      </p:sp>
      <p:sp>
        <p:nvSpPr>
          <p:cNvPr id="172" name="TextShape 6"/>
          <p:cNvSpPr txBox="1"/>
          <p:nvPr/>
        </p:nvSpPr>
        <p:spPr>
          <a:xfrm>
            <a:off x="2972880" y="2469240"/>
            <a:ext cx="3974040" cy="21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Module com.ugcorp.modA {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    requires com.ugcorp.modB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    exports com.ugcorp.modA.packA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} </a:t>
            </a:r>
            <a:endParaRPr/>
          </a:p>
        </p:txBody>
      </p:sp>
      <p:sp>
        <p:nvSpPr>
          <p:cNvPr id="173" name="TextShape 7"/>
          <p:cNvSpPr txBox="1"/>
          <p:nvPr/>
        </p:nvSpPr>
        <p:spPr>
          <a:xfrm>
            <a:off x="3107880" y="4573080"/>
            <a:ext cx="347364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Over Come Jar Hell !!</a:t>
            </a:r>
            <a:endParaRPr/>
          </a:p>
        </p:txBody>
      </p:sp>
      <p:sp>
        <p:nvSpPr>
          <p:cNvPr id="174" name="TextShape 8"/>
          <p:cNvSpPr txBox="1"/>
          <p:nvPr/>
        </p:nvSpPr>
        <p:spPr>
          <a:xfrm>
            <a:off x="3290760" y="5396400"/>
            <a:ext cx="2983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Is Anything Missing  ? – NO</a:t>
            </a:r>
            <a:endParaRPr/>
          </a:p>
        </p:txBody>
      </p:sp>
      <p:sp>
        <p:nvSpPr>
          <p:cNvPr id="175" name="TextShape 9"/>
          <p:cNvSpPr txBox="1"/>
          <p:nvPr/>
        </p:nvSpPr>
        <p:spPr>
          <a:xfrm>
            <a:off x="3290760" y="5781600"/>
            <a:ext cx="3225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Are there any conflicts ? – NO</a:t>
            </a:r>
            <a:endParaRPr/>
          </a:p>
        </p:txBody>
      </p:sp>
      <p:sp>
        <p:nvSpPr>
          <p:cNvPr id="176" name="TextShape 10"/>
          <p:cNvSpPr txBox="1"/>
          <p:nvPr/>
        </p:nvSpPr>
        <p:spPr>
          <a:xfrm>
            <a:off x="3290760" y="6147360"/>
            <a:ext cx="2959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Is it easy to change ? – Yes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2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2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72">
                                            <p:txEl>
                                              <p:p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2">
                                            <p:txEl>
                                              <p:p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72">
                                            <p:txEl>
                                              <p:pRg st="5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72">
                                            <p:txEl>
                                              <p:pRg st="5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72">
                                            <p:txEl>
                                              <p:pRg st="9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72">
                                            <p:txEl>
                                              <p:pRg st="9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73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73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74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74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75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75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76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76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Modularization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91080" y="1554840"/>
            <a:ext cx="585036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Project Jigsaw and OSGI </a:t>
            </a: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639720" y="2554560"/>
            <a:ext cx="2068560" cy="73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Very Similar </a:t>
            </a:r>
            <a:endParaRPr/>
          </a:p>
        </p:txBody>
      </p:sp>
      <p:sp>
        <p:nvSpPr>
          <p:cNvPr id="180" name="TextShape 4"/>
          <p:cNvSpPr txBox="1"/>
          <p:nvPr/>
        </p:nvSpPr>
        <p:spPr>
          <a:xfrm>
            <a:off x="639720" y="3645360"/>
            <a:ext cx="4021920" cy="12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OSGI is more mature as its alliace started in 1998 . Check out </a:t>
            </a:r>
            <a:r>
              <a:rPr lang="en-US" sz="2600" b="1">
                <a:solidFill>
                  <a:srgbClr val="FF0000"/>
                </a:solidFill>
                <a:latin typeface="Arial"/>
              </a:rPr>
              <a:t>OSGI.org </a:t>
            </a:r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5576040" y="2554200"/>
            <a:ext cx="3656520" cy="11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Is Jigsaw going to replace OSGI 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0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0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80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80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8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8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Modularization</a:t>
            </a:r>
            <a:endParaRPr/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3107880" y="2652480"/>
            <a:ext cx="3747960" cy="3750120"/>
          </a:xfrm>
          <a:prstGeom prst="rect">
            <a:avLst/>
          </a:prstGeom>
          <a:ln>
            <a:noFill/>
          </a:ln>
        </p:spPr>
      </p:pic>
      <p:sp>
        <p:nvSpPr>
          <p:cNvPr id="184" name="TextShape 2"/>
          <p:cNvSpPr txBox="1"/>
          <p:nvPr/>
        </p:nvSpPr>
        <p:spPr>
          <a:xfrm>
            <a:off x="182520" y="1611720"/>
            <a:ext cx="9780840" cy="5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Example OSGI Product- Websphere Liberty Profile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Modularization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91080" y="1463400"/>
            <a:ext cx="539316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Internet Of things ( IOT )</a:t>
            </a:r>
            <a:endParaRPr/>
          </a:p>
        </p:txBody>
      </p:sp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1492560" y="2103480"/>
            <a:ext cx="6276960" cy="454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Containerization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91080" y="1463400"/>
            <a:ext cx="539316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What are Containers ??</a:t>
            </a:r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617040" y="2537640"/>
            <a:ext cx="5141520" cy="318204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3"/>
          <a:stretch/>
        </p:blipFill>
        <p:spPr>
          <a:xfrm>
            <a:off x="5715360" y="2243160"/>
            <a:ext cx="4065120" cy="406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Containerization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-1005480" y="1463400"/>
            <a:ext cx="850104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Is it similar to VMWare ?? – NO!!</a:t>
            </a:r>
            <a:endParaRPr/>
          </a:p>
        </p:txBody>
      </p:sp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507960" y="2926800"/>
            <a:ext cx="3513960" cy="385812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4528080" y="3018240"/>
            <a:ext cx="5160960" cy="3658680"/>
          </a:xfrm>
          <a:prstGeom prst="rect">
            <a:avLst/>
          </a:prstGeom>
          <a:ln>
            <a:noFill/>
          </a:ln>
        </p:spPr>
      </p:pic>
      <p:sp>
        <p:nvSpPr>
          <p:cNvPr id="196" name="TextShape 3"/>
          <p:cNvSpPr txBox="1"/>
          <p:nvPr/>
        </p:nvSpPr>
        <p:spPr>
          <a:xfrm>
            <a:off x="507960" y="2377800"/>
            <a:ext cx="3839400" cy="43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FF3333"/>
                </a:solidFill>
                <a:latin typeface="Arial"/>
              </a:rPr>
              <a:t>Virtual Machines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4570200" y="2377800"/>
            <a:ext cx="3839400" cy="43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FF3333"/>
                </a:solidFill>
                <a:latin typeface="Arial"/>
              </a:rPr>
              <a:t>Containers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7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0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3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6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Containerization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91080" y="1554840"/>
            <a:ext cx="850104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Docker – Open Source Project for Containers</a:t>
            </a:r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213480" y="2326680"/>
            <a:ext cx="847008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Docker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allows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you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to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package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an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application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with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all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of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its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dependencies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into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a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standardized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unit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for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software</a:t>
            </a:r>
            <a:r>
              <a:rPr lang="en-US" sz="2000">
                <a:solidFill>
                  <a:srgbClr val="800000"/>
                </a:solidFill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development</a:t>
            </a:r>
            <a:endParaRPr/>
          </a:p>
        </p:txBody>
      </p:sp>
      <p:sp>
        <p:nvSpPr>
          <p:cNvPr id="201" name="TextShape 4"/>
          <p:cNvSpPr txBox="1"/>
          <p:nvPr/>
        </p:nvSpPr>
        <p:spPr>
          <a:xfrm>
            <a:off x="639720" y="4115880"/>
            <a:ext cx="4555080" cy="52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u="sng">
                <a:solidFill>
                  <a:srgbClr val="0000FF"/>
                </a:solidFill>
                <a:latin typeface="Arial"/>
              </a:rPr>
              <a:t>https://www.docker.com/</a:t>
            </a:r>
            <a:endParaRPr/>
          </a:p>
        </p:txBody>
      </p:sp>
      <p:pic>
        <p:nvPicPr>
          <p:cNvPr id="202" name="Picture 201"/>
          <p:cNvPicPr/>
          <p:nvPr/>
        </p:nvPicPr>
        <p:blipFill>
          <a:blip r:embed="rId2"/>
          <a:stretch/>
        </p:blipFill>
        <p:spPr>
          <a:xfrm>
            <a:off x="5118840" y="3292560"/>
            <a:ext cx="3656520" cy="322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Spring Boot for Java EE developers</a:t>
            </a:r>
            <a:endParaRPr/>
          </a:p>
        </p:txBody>
      </p:sp>
      <p:pic>
        <p:nvPicPr>
          <p:cNvPr id="204" name="Picture 203"/>
          <p:cNvPicPr/>
          <p:nvPr/>
        </p:nvPicPr>
        <p:blipFill>
          <a:blip r:embed="rId2"/>
          <a:stretch/>
        </p:blipFill>
        <p:spPr>
          <a:xfrm rot="17400">
            <a:off x="6035760" y="5405760"/>
            <a:ext cx="3751560" cy="1219320"/>
          </a:xfrm>
          <a:prstGeom prst="rect">
            <a:avLst/>
          </a:prstGeom>
          <a:ln>
            <a:noFill/>
          </a:ln>
        </p:spPr>
      </p:pic>
      <p:sp>
        <p:nvSpPr>
          <p:cNvPr id="205" name="TextShape 2"/>
          <p:cNvSpPr txBox="1"/>
          <p:nvPr/>
        </p:nvSpPr>
        <p:spPr>
          <a:xfrm>
            <a:off x="182520" y="1646280"/>
            <a:ext cx="8470080" cy="490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– NO XML configuration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– Embedded Servlet Container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– Quick Starter with basic assumptions</a:t>
            </a:r>
            <a:endParaRPr/>
          </a:p>
          <a:p>
            <a:endParaRPr/>
          </a:p>
          <a:p>
            <a:r>
              <a:rPr lang="en-US" sz="2600" b="1" u="sng">
                <a:latin typeface="Arial"/>
              </a:rPr>
              <a:t>Supports :</a:t>
            </a:r>
            <a:endParaRPr/>
          </a:p>
          <a:p>
            <a:r>
              <a:rPr lang="en-US" sz="2600">
                <a:latin typeface="Arial"/>
              </a:rPr>
              <a:t>1) Serlvet Filters</a:t>
            </a:r>
            <a:endParaRPr/>
          </a:p>
          <a:p>
            <a:r>
              <a:rPr lang="en-US" sz="2600">
                <a:latin typeface="Arial"/>
              </a:rPr>
              <a:t>2) JPA</a:t>
            </a:r>
            <a:endParaRPr/>
          </a:p>
          <a:p>
            <a:r>
              <a:rPr lang="en-US" sz="2600">
                <a:latin typeface="Arial"/>
              </a:rPr>
              <a:t>3) JMS</a:t>
            </a:r>
            <a:endParaRPr/>
          </a:p>
          <a:p>
            <a:r>
              <a:rPr lang="en-US" sz="2600">
                <a:latin typeface="Arial"/>
              </a:rPr>
              <a:t>4) WebSockets</a:t>
            </a:r>
            <a:endParaRPr/>
          </a:p>
          <a:p>
            <a:r>
              <a:rPr lang="en-US" sz="2600">
                <a:latin typeface="Arial"/>
              </a:rPr>
              <a:t>5) Bean Validations</a:t>
            </a:r>
            <a:endParaRPr/>
          </a:p>
          <a:p>
            <a:r>
              <a:rPr lang="en-US" sz="2600">
                <a:latin typeface="Arial"/>
              </a:rPr>
              <a:t>6) Caching</a:t>
            </a: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3656160" y="2835360"/>
            <a:ext cx="180720" cy="43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Some Pictures from java One 2015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656160" y="2835360"/>
            <a:ext cx="180720" cy="43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Migrating to Cloud Native Architectures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296640" y="1594800"/>
            <a:ext cx="4074480" cy="100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>
                <a:latin typeface="Arial"/>
              </a:rPr>
              <a:t>Why Move to Cloud ?</a:t>
            </a:r>
            <a:endParaRPr/>
          </a:p>
          <a:p>
            <a:pPr algn="ctr"/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731160" y="3658320"/>
            <a:ext cx="121068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Faster </a:t>
            </a:r>
            <a:endParaRPr/>
          </a:p>
        </p:txBody>
      </p:sp>
      <p:sp>
        <p:nvSpPr>
          <p:cNvPr id="97" name="TextShape 4"/>
          <p:cNvSpPr txBox="1"/>
          <p:nvPr/>
        </p:nvSpPr>
        <p:spPr>
          <a:xfrm>
            <a:off x="1279440" y="2469240"/>
            <a:ext cx="1828080" cy="64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Cheaper</a:t>
            </a:r>
            <a:endParaRPr/>
          </a:p>
        </p:txBody>
      </p:sp>
      <p:sp>
        <p:nvSpPr>
          <p:cNvPr id="98" name="TextShape 5"/>
          <p:cNvSpPr txBox="1"/>
          <p:nvPr/>
        </p:nvSpPr>
        <p:spPr>
          <a:xfrm>
            <a:off x="7587000" y="2648880"/>
            <a:ext cx="2193120" cy="83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Easy</a:t>
            </a:r>
            <a:r>
              <a:rPr lang="en-US" sz="24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to</a:t>
            </a:r>
            <a:r>
              <a:rPr lang="en-US" sz="24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Scale</a:t>
            </a:r>
            <a:endParaRPr/>
          </a:p>
        </p:txBody>
      </p:sp>
      <p:sp>
        <p:nvSpPr>
          <p:cNvPr id="99" name="TextShape 6"/>
          <p:cNvSpPr txBox="1"/>
          <p:nvPr/>
        </p:nvSpPr>
        <p:spPr>
          <a:xfrm>
            <a:off x="5760720" y="4569480"/>
            <a:ext cx="4220640" cy="83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Application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High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Availability</a:t>
            </a:r>
            <a:endParaRPr/>
          </a:p>
        </p:txBody>
      </p:sp>
      <p:sp>
        <p:nvSpPr>
          <p:cNvPr id="100" name="TextShape 7"/>
          <p:cNvSpPr txBox="1"/>
          <p:nvPr/>
        </p:nvSpPr>
        <p:spPr>
          <a:xfrm>
            <a:off x="318960" y="5113800"/>
            <a:ext cx="3520080" cy="83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Easy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to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reach global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customers</a:t>
            </a:r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2736000" y="2103480"/>
            <a:ext cx="5077800" cy="3692160"/>
          </a:xfrm>
          <a:prstGeom prst="rect">
            <a:avLst/>
          </a:prstGeom>
          <a:ln>
            <a:noFill/>
          </a:ln>
        </p:spPr>
      </p:pic>
      <p:sp>
        <p:nvSpPr>
          <p:cNvPr id="102" name="TextShape 8"/>
          <p:cNvSpPr txBox="1"/>
          <p:nvPr/>
        </p:nvSpPr>
        <p:spPr>
          <a:xfrm>
            <a:off x="4387680" y="6036480"/>
            <a:ext cx="4798800" cy="83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Application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Monitoring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Services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9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9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9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9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9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02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02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00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00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Some Pictures from java One 2015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656160" y="2835360"/>
            <a:ext cx="180720" cy="43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Some Pictures from java One 2015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656160" y="2835360"/>
            <a:ext cx="180720" cy="43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56160" y="2835360"/>
            <a:ext cx="180720" cy="430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1370880" y="2202120"/>
            <a:ext cx="5714640" cy="379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Migrating to Cloud Native Architectures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7230600" y="5232600"/>
            <a:ext cx="2513160" cy="12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Lack of Direct Control on Infrastructure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549720" y="2919960"/>
            <a:ext cx="206856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Vendor Dependency</a:t>
            </a:r>
            <a:endParaRPr/>
          </a:p>
        </p:txBody>
      </p:sp>
      <p:sp>
        <p:nvSpPr>
          <p:cNvPr id="106" name="TextShape 4"/>
          <p:cNvSpPr txBox="1"/>
          <p:nvPr/>
        </p:nvSpPr>
        <p:spPr>
          <a:xfrm>
            <a:off x="7215480" y="1691640"/>
            <a:ext cx="2513160" cy="12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Adopting Maturing Technology</a:t>
            </a:r>
            <a:endParaRPr/>
          </a:p>
        </p:txBody>
      </p:sp>
      <p:sp>
        <p:nvSpPr>
          <p:cNvPr id="107" name="TextShape 5"/>
          <p:cNvSpPr txBox="1"/>
          <p:nvPr/>
        </p:nvSpPr>
        <p:spPr>
          <a:xfrm>
            <a:off x="708480" y="4994640"/>
            <a:ext cx="1957320" cy="98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Security</a:t>
            </a:r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2840040" y="2381400"/>
            <a:ext cx="4105800" cy="3080520"/>
          </a:xfrm>
          <a:prstGeom prst="rect">
            <a:avLst/>
          </a:prstGeom>
          <a:ln>
            <a:noFill/>
          </a:ln>
        </p:spPr>
      </p:pic>
      <p:sp>
        <p:nvSpPr>
          <p:cNvPr id="109" name="TextShape 6"/>
          <p:cNvSpPr txBox="1"/>
          <p:nvPr/>
        </p:nvSpPr>
        <p:spPr>
          <a:xfrm>
            <a:off x="296640" y="1594800"/>
            <a:ext cx="4074480" cy="100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>
                <a:latin typeface="Arial"/>
              </a:rPr>
              <a:t>Are there any risks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Migrating to Cloud Native Architectures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-1083960" y="1611000"/>
            <a:ext cx="9479160" cy="67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>
                <a:latin typeface="Arial"/>
              </a:rPr>
              <a:t>Pain Points of traditional Architectures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549720" y="2919960"/>
            <a:ext cx="2068560" cy="73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Monolithic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548280" y="4796280"/>
            <a:ext cx="206856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Shared FileSystems</a:t>
            </a:r>
            <a:endParaRPr/>
          </a:p>
        </p:txBody>
      </p:sp>
      <p:sp>
        <p:nvSpPr>
          <p:cNvPr id="114" name="TextShape 5"/>
          <p:cNvSpPr txBox="1"/>
          <p:nvPr/>
        </p:nvSpPr>
        <p:spPr>
          <a:xfrm>
            <a:off x="3381840" y="5213520"/>
            <a:ext cx="2068560" cy="124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Fat Complex Objects</a:t>
            </a:r>
            <a:endParaRPr/>
          </a:p>
        </p:txBody>
      </p:sp>
      <p:sp>
        <p:nvSpPr>
          <p:cNvPr id="115" name="TextShape 6"/>
          <p:cNvSpPr txBox="1"/>
          <p:nvPr/>
        </p:nvSpPr>
        <p:spPr>
          <a:xfrm>
            <a:off x="6581520" y="4651560"/>
            <a:ext cx="3473640" cy="12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Complex/Centralized Service oriented Middleware</a:t>
            </a:r>
            <a:endParaRPr/>
          </a:p>
        </p:txBody>
      </p:sp>
      <p:sp>
        <p:nvSpPr>
          <p:cNvPr id="116" name="TextShape 7"/>
          <p:cNvSpPr txBox="1"/>
          <p:nvPr/>
        </p:nvSpPr>
        <p:spPr>
          <a:xfrm>
            <a:off x="6764040" y="2469240"/>
            <a:ext cx="3016440" cy="100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Maintaining state in the memory</a:t>
            </a:r>
            <a:endParaRPr/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3747600" y="2713680"/>
            <a:ext cx="1351800" cy="216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Migrating to Cloud Native Architectures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82520" y="1611000"/>
            <a:ext cx="932400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Cloud Native Architectures / Twelve Factor Apps</a:t>
            </a: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456840" y="2561040"/>
            <a:ext cx="173520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CodeBase</a:t>
            </a:r>
            <a:endParaRPr/>
          </a:p>
        </p:txBody>
      </p:sp>
      <p:sp>
        <p:nvSpPr>
          <p:cNvPr id="121" name="TextShape 4"/>
          <p:cNvSpPr txBox="1"/>
          <p:nvPr/>
        </p:nvSpPr>
        <p:spPr>
          <a:xfrm>
            <a:off x="456840" y="3189960"/>
            <a:ext cx="201096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Dependencies</a:t>
            </a:r>
            <a:endParaRPr/>
          </a:p>
        </p:txBody>
      </p:sp>
      <p:sp>
        <p:nvSpPr>
          <p:cNvPr id="122" name="TextShape 5"/>
          <p:cNvSpPr txBox="1"/>
          <p:nvPr/>
        </p:nvSpPr>
        <p:spPr>
          <a:xfrm>
            <a:off x="458280" y="3841560"/>
            <a:ext cx="173520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Config</a:t>
            </a:r>
            <a:endParaRPr/>
          </a:p>
        </p:txBody>
      </p:sp>
      <p:sp>
        <p:nvSpPr>
          <p:cNvPr id="123" name="TextShape 6"/>
          <p:cNvSpPr txBox="1"/>
          <p:nvPr/>
        </p:nvSpPr>
        <p:spPr>
          <a:xfrm>
            <a:off x="456840" y="4573080"/>
            <a:ext cx="228528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Backing Services</a:t>
            </a:r>
            <a:endParaRPr/>
          </a:p>
        </p:txBody>
      </p:sp>
      <p:sp>
        <p:nvSpPr>
          <p:cNvPr id="124" name="TextShape 7"/>
          <p:cNvSpPr txBox="1"/>
          <p:nvPr/>
        </p:nvSpPr>
        <p:spPr>
          <a:xfrm>
            <a:off x="456840" y="5213520"/>
            <a:ext cx="25596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Build, Release, Run</a:t>
            </a:r>
            <a:endParaRPr/>
          </a:p>
        </p:txBody>
      </p:sp>
      <p:sp>
        <p:nvSpPr>
          <p:cNvPr id="125" name="TextShape 8"/>
          <p:cNvSpPr txBox="1"/>
          <p:nvPr/>
        </p:nvSpPr>
        <p:spPr>
          <a:xfrm>
            <a:off x="456840" y="5853600"/>
            <a:ext cx="25596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Processes</a:t>
            </a:r>
            <a:endParaRPr/>
          </a:p>
        </p:txBody>
      </p:sp>
      <p:sp>
        <p:nvSpPr>
          <p:cNvPr id="126" name="TextShape 9"/>
          <p:cNvSpPr txBox="1"/>
          <p:nvPr/>
        </p:nvSpPr>
        <p:spPr>
          <a:xfrm>
            <a:off x="7038360" y="2561040"/>
            <a:ext cx="173520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Port Binding</a:t>
            </a:r>
            <a:endParaRPr/>
          </a:p>
        </p:txBody>
      </p:sp>
      <p:sp>
        <p:nvSpPr>
          <p:cNvPr id="127" name="TextShape 10"/>
          <p:cNvSpPr txBox="1"/>
          <p:nvPr/>
        </p:nvSpPr>
        <p:spPr>
          <a:xfrm>
            <a:off x="7038360" y="3189960"/>
            <a:ext cx="201096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Concurrency</a:t>
            </a:r>
            <a:endParaRPr/>
          </a:p>
        </p:txBody>
      </p:sp>
      <p:sp>
        <p:nvSpPr>
          <p:cNvPr id="128" name="TextShape 11"/>
          <p:cNvSpPr txBox="1"/>
          <p:nvPr/>
        </p:nvSpPr>
        <p:spPr>
          <a:xfrm>
            <a:off x="7039800" y="3841560"/>
            <a:ext cx="173520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Disposability</a:t>
            </a:r>
            <a:endParaRPr/>
          </a:p>
        </p:txBody>
      </p:sp>
      <p:sp>
        <p:nvSpPr>
          <p:cNvPr id="129" name="TextShape 12"/>
          <p:cNvSpPr txBox="1"/>
          <p:nvPr/>
        </p:nvSpPr>
        <p:spPr>
          <a:xfrm>
            <a:off x="7038360" y="4573080"/>
            <a:ext cx="228528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Dev/Prod Parity</a:t>
            </a:r>
            <a:endParaRPr/>
          </a:p>
        </p:txBody>
      </p:sp>
      <p:sp>
        <p:nvSpPr>
          <p:cNvPr id="130" name="TextShape 13"/>
          <p:cNvSpPr txBox="1"/>
          <p:nvPr/>
        </p:nvSpPr>
        <p:spPr>
          <a:xfrm>
            <a:off x="7038360" y="5213520"/>
            <a:ext cx="25596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Logs</a:t>
            </a:r>
            <a:endParaRPr/>
          </a:p>
        </p:txBody>
      </p:sp>
      <p:sp>
        <p:nvSpPr>
          <p:cNvPr id="131" name="TextShape 14"/>
          <p:cNvSpPr txBox="1"/>
          <p:nvPr/>
        </p:nvSpPr>
        <p:spPr>
          <a:xfrm>
            <a:off x="7038360" y="5853600"/>
            <a:ext cx="25596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solidFill>
                  <a:srgbClr val="FF0000"/>
                </a:solidFill>
                <a:latin typeface="Arial"/>
              </a:rPr>
              <a:t>Admin processes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Migrating to Cloud Native Architectures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82520" y="1611000"/>
            <a:ext cx="877536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Cloud Services Offered by different Vendors</a:t>
            </a:r>
            <a:endParaRPr/>
          </a:p>
        </p:txBody>
      </p:sp>
      <p:graphicFrame>
        <p:nvGraphicFramePr>
          <p:cNvPr id="134" name="Table 3"/>
          <p:cNvGraphicFramePr/>
          <p:nvPr/>
        </p:nvGraphicFramePr>
        <p:xfrm>
          <a:off x="448200" y="2361600"/>
          <a:ext cx="2933280" cy="4314600"/>
        </p:xfrm>
        <a:graphic>
          <a:graphicData uri="http://schemas.openxmlformats.org/drawingml/2006/table">
            <a:tbl>
              <a:tblPr/>
              <a:tblGrid>
                <a:gridCol w="2933280"/>
              </a:tblGrid>
              <a:tr h="47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Code</a:t>
                      </a:r>
                      <a:endParaRPr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Data</a:t>
                      </a:r>
                      <a:endParaRPr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Middleware</a:t>
                      </a:r>
                      <a:endParaRPr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OS</a:t>
                      </a:r>
                      <a:endParaRPr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Virtualization</a:t>
                      </a:r>
                      <a:endParaRPr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Servers</a:t>
                      </a:r>
                      <a:endParaRPr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Storage</a:t>
                      </a:r>
                      <a:endParaRPr/>
                    </a:p>
                  </a:txBody>
                  <a:tcPr/>
                </a:tc>
              </a:tr>
              <a:tr h="4842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Networking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" name="CustomShape 4"/>
          <p:cNvSpPr/>
          <p:nvPr/>
        </p:nvSpPr>
        <p:spPr>
          <a:xfrm>
            <a:off x="3473280" y="4847400"/>
            <a:ext cx="548280" cy="1737720"/>
          </a:xfrm>
          <a:prstGeom prst="rightBrace">
            <a:avLst>
              <a:gd name="adj1" fmla="val 1800"/>
              <a:gd name="adj2" fmla="val 10800"/>
            </a:avLst>
          </a:pr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5667120" y="3841560"/>
            <a:ext cx="548280" cy="2743920"/>
          </a:xfrm>
          <a:prstGeom prst="rightBrace">
            <a:avLst>
              <a:gd name="adj1" fmla="val 1800"/>
              <a:gd name="adj2" fmla="val 10800"/>
            </a:avLst>
          </a:pr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8135280" y="2835360"/>
            <a:ext cx="365760" cy="3750120"/>
          </a:xfrm>
          <a:prstGeom prst="rightBrace">
            <a:avLst>
              <a:gd name="adj1" fmla="val 1800"/>
              <a:gd name="adj2" fmla="val 10800"/>
            </a:avLst>
          </a:pr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7"/>
          <p:cNvSpPr/>
          <p:nvPr/>
        </p:nvSpPr>
        <p:spPr>
          <a:xfrm flipH="1">
            <a:off x="3381480" y="3841560"/>
            <a:ext cx="2285640" cy="0"/>
          </a:xfrm>
          <a:prstGeom prst="line">
            <a:avLst/>
          </a:prstGeom>
          <a:ln w="38160">
            <a:solidFill>
              <a:srgbClr val="FF6600"/>
            </a:solidFill>
            <a:round/>
          </a:ln>
        </p:spPr>
      </p:sp>
      <p:sp>
        <p:nvSpPr>
          <p:cNvPr id="139" name="Line 8"/>
          <p:cNvSpPr/>
          <p:nvPr/>
        </p:nvSpPr>
        <p:spPr>
          <a:xfrm flipH="1">
            <a:off x="3381480" y="2835360"/>
            <a:ext cx="4753800" cy="0"/>
          </a:xfrm>
          <a:prstGeom prst="line">
            <a:avLst/>
          </a:prstGeom>
          <a:ln w="38160">
            <a:solidFill>
              <a:srgbClr val="FF6600"/>
            </a:solidFill>
            <a:round/>
          </a:ln>
        </p:spPr>
      </p:sp>
      <p:sp>
        <p:nvSpPr>
          <p:cNvPr id="140" name="TextShape 9"/>
          <p:cNvSpPr txBox="1"/>
          <p:nvPr/>
        </p:nvSpPr>
        <p:spPr>
          <a:xfrm>
            <a:off x="4113360" y="5484240"/>
            <a:ext cx="93492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IAAS</a:t>
            </a:r>
            <a:endParaRPr/>
          </a:p>
        </p:txBody>
      </p:sp>
      <p:sp>
        <p:nvSpPr>
          <p:cNvPr id="141" name="TextShape 10"/>
          <p:cNvSpPr txBox="1"/>
          <p:nvPr/>
        </p:nvSpPr>
        <p:spPr>
          <a:xfrm>
            <a:off x="6377760" y="4938840"/>
            <a:ext cx="103824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PAAS</a:t>
            </a:r>
            <a:endParaRPr/>
          </a:p>
        </p:txBody>
      </p:sp>
      <p:sp>
        <p:nvSpPr>
          <p:cNvPr id="142" name="TextShape 11"/>
          <p:cNvSpPr txBox="1"/>
          <p:nvPr/>
        </p:nvSpPr>
        <p:spPr>
          <a:xfrm>
            <a:off x="8683920" y="4481640"/>
            <a:ext cx="106416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SAAS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0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0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freeze">
                      <p:stCondLst>
                        <p:cond delay="indefinite"/>
                      </p:stCondLst>
                      <p:childTnLst>
                        <p:par>
                          <p:cTn id="15" fill="freeze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41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41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freeze">
                      <p:stCondLst>
                        <p:cond delay="indefinite"/>
                      </p:stCondLst>
                      <p:childTnLst>
                        <p:par>
                          <p:cTn id="35" fill="freeze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freeze">
                      <p:stCondLst>
                        <p:cond delay="indefinite"/>
                      </p:stCondLst>
                      <p:childTnLst>
                        <p:par>
                          <p:cTn id="39" fill="freeze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42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42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Migrating to Cloud Native Architectures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182520" y="1611000"/>
            <a:ext cx="3199320" cy="67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Vendors</a:t>
            </a:r>
            <a:endParaRPr/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279000" y="2526840"/>
            <a:ext cx="3011400" cy="1497600"/>
          </a:xfrm>
          <a:prstGeom prst="rect">
            <a:avLst/>
          </a:prstGeom>
          <a:ln>
            <a:noFill/>
          </a:ln>
        </p:spPr>
      </p:pic>
      <p:pic>
        <p:nvPicPr>
          <p:cNvPr id="146" name="Picture 145"/>
          <p:cNvPicPr/>
          <p:nvPr/>
        </p:nvPicPr>
        <p:blipFill>
          <a:blip r:embed="rId3"/>
          <a:stretch/>
        </p:blipFill>
        <p:spPr>
          <a:xfrm>
            <a:off x="7730280" y="1972440"/>
            <a:ext cx="1593720" cy="159444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4"/>
          <a:stretch/>
        </p:blipFill>
        <p:spPr>
          <a:xfrm>
            <a:off x="3342600" y="5487840"/>
            <a:ext cx="2964600" cy="109764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5"/>
          <a:stretch/>
        </p:blipFill>
        <p:spPr>
          <a:xfrm>
            <a:off x="7038360" y="5085720"/>
            <a:ext cx="2376360" cy="95112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6"/>
          <a:stretch/>
        </p:blipFill>
        <p:spPr>
          <a:xfrm>
            <a:off x="210960" y="4354200"/>
            <a:ext cx="5090400" cy="122508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7"/>
          <a:stretch/>
        </p:blipFill>
        <p:spPr>
          <a:xfrm>
            <a:off x="5576040" y="3988440"/>
            <a:ext cx="4027320" cy="113364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8"/>
          <a:stretch/>
        </p:blipFill>
        <p:spPr>
          <a:xfrm>
            <a:off x="4433760" y="2561040"/>
            <a:ext cx="2604960" cy="12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Migrating to Cloud Native Architectures</a:t>
            </a:r>
            <a:endParaRPr/>
          </a:p>
        </p:txBody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3016440" y="2377800"/>
            <a:ext cx="3747960" cy="3750120"/>
          </a:xfrm>
          <a:prstGeom prst="rect">
            <a:avLst/>
          </a:prstGeom>
          <a:ln>
            <a:noFill/>
          </a:ln>
        </p:spPr>
      </p:pic>
      <p:sp>
        <p:nvSpPr>
          <p:cNvPr id="154" name="TextShape 2"/>
          <p:cNvSpPr txBox="1"/>
          <p:nvPr/>
        </p:nvSpPr>
        <p:spPr>
          <a:xfrm>
            <a:off x="182520" y="1611360"/>
            <a:ext cx="840960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HelloWorld Cloud App Push to Pivotal CF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59640" y="360000"/>
            <a:ext cx="9357120" cy="90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b="1">
                <a:latin typeface="Source Sans Pro Black"/>
              </a:rPr>
              <a:t>Modularization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182520" y="1611000"/>
            <a:ext cx="840960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200">
                <a:latin typeface="Arial"/>
              </a:rPr>
              <a:t>Pain Points of a Monolithic App's Class path</a:t>
            </a:r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3747240" y="2713680"/>
            <a:ext cx="1351800" cy="216252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456840" y="2561040"/>
            <a:ext cx="2068560" cy="73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Jar Hell !!!!</a:t>
            </a:r>
            <a:endParaRPr/>
          </a:p>
        </p:txBody>
      </p:sp>
      <p:sp>
        <p:nvSpPr>
          <p:cNvPr id="159" name="TextShape 4"/>
          <p:cNvSpPr txBox="1"/>
          <p:nvPr/>
        </p:nvSpPr>
        <p:spPr>
          <a:xfrm>
            <a:off x="365400" y="4207320"/>
            <a:ext cx="2559600" cy="100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Is any Class Missing ??</a:t>
            </a:r>
            <a:endParaRPr/>
          </a:p>
        </p:txBody>
      </p:sp>
      <p:sp>
        <p:nvSpPr>
          <p:cNvPr id="160" name="TextShape 5"/>
          <p:cNvSpPr txBox="1"/>
          <p:nvPr/>
        </p:nvSpPr>
        <p:spPr>
          <a:xfrm>
            <a:off x="6855480" y="2273400"/>
            <a:ext cx="2068560" cy="12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Are there Any Conflicts ??</a:t>
            </a:r>
            <a:endParaRPr/>
          </a:p>
        </p:txBody>
      </p:sp>
      <p:sp>
        <p:nvSpPr>
          <p:cNvPr id="161" name="TextShape 6"/>
          <p:cNvSpPr txBox="1"/>
          <p:nvPr/>
        </p:nvSpPr>
        <p:spPr>
          <a:xfrm>
            <a:off x="6032880" y="4390200"/>
            <a:ext cx="3290760" cy="17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FF0000"/>
                </a:solidFill>
                <a:latin typeface="Arial"/>
              </a:rPr>
              <a:t>Can I make a change with out impacting other classes 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0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0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61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1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437</Words>
  <Application>Microsoft Office PowerPoint</Application>
  <PresentationFormat>Custom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Koganti </dc:creator>
  <cp:lastModifiedBy>Subhash Koganti</cp:lastModifiedBy>
  <cp:revision>85</cp:revision>
  <dcterms:created xsi:type="dcterms:W3CDTF">2015-11-09T18:12:31Z</dcterms:created>
  <dcterms:modified xsi:type="dcterms:W3CDTF">2016-04-14T14:02:13Z</dcterms:modified>
  <dc:language>en-US</dc:language>
</cp:coreProperties>
</file>