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83B1C56-AFF2-4D5B-8364-595EE0450EC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Click to edit the title text format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n-US" sz="2600">
                <a:latin typeface="Source Sans Pro Semibold"/>
              </a:rPr>
              <a:t>Click to edit the outline text format</a:t>
            </a:r>
            <a:endParaRPr/>
          </a:p>
          <a:p>
            <a:pPr lvl="1"/>
            <a:r>
              <a:rPr lang="en-US" sz="2200">
                <a:latin typeface="Source Sans Pro Light"/>
              </a:rPr>
              <a:t>Second Outline Level</a:t>
            </a:r>
            <a:endParaRPr/>
          </a:p>
          <a:p>
            <a:pPr lvl="2"/>
            <a:r>
              <a:rPr lang="en-US">
                <a:latin typeface="Source Sans Pro Light"/>
              </a:rPr>
              <a:t>Third Outline Level</a:t>
            </a:r>
            <a:endParaRPr/>
          </a:p>
          <a:p>
            <a:pPr lvl="3"/>
            <a:r>
              <a:rPr lang="en-US" sz="1600">
                <a:latin typeface="Source Sans Pro Light"/>
              </a:rPr>
              <a:t>Fourth Outline Level</a:t>
            </a:r>
            <a:endParaRPr/>
          </a:p>
          <a:p>
            <a:pPr lvl="4"/>
            <a:r>
              <a:rPr lang="en-US" sz="1600">
                <a:latin typeface="Source Sans Pro Light"/>
              </a:rPr>
              <a:t>Fifth Outline Level</a:t>
            </a:r>
            <a:endParaRPr/>
          </a:p>
          <a:p>
            <a:pPr lvl="5"/>
            <a:r>
              <a:rPr lang="en-US" sz="1600">
                <a:latin typeface="Source Sans Pro Light"/>
              </a:rPr>
              <a:t>Sixth Outline Level</a:t>
            </a:r>
            <a:endParaRPr/>
          </a:p>
          <a:p>
            <a:pPr lvl="6"/>
            <a:r>
              <a:rPr lang="en-US" sz="1600">
                <a:latin typeface="Source Sans Pro Light"/>
              </a:rPr>
              <a:t>Seventh Outline Level</a:t>
            </a:r>
            <a:endParaRPr/>
          </a:p>
        </p:txBody>
      </p:sp>
      <p:sp>
        <p:nvSpPr>
          <p:cNvPr id="45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ja-JP">
                <a:latin typeface="Source Sans Pro Black"/>
              </a:rPr>
              <a:t>&lt;date/time&gt;</a:t>
            </a:r>
            <a:endParaRPr/>
          </a:p>
        </p:txBody>
      </p:sp>
      <p:sp>
        <p:nvSpPr>
          <p:cNvPr id="46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>
                <a:latin typeface="Source Sans Pro Black"/>
              </a:rPr>
              <a:t>&lt;footer&gt;</a:t>
            </a:r>
            <a:endParaRPr/>
          </a:p>
        </p:txBody>
      </p:sp>
      <p:sp>
        <p:nvSpPr>
          <p:cNvPr id="47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67B8E594-1AD8-41D0-8934-FF75FA34F67D}" type="slidenum">
              <a:rPr b="1" lang="en-US">
                <a:latin typeface="Source Sans Pro Black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Lambdas And Streams in JDK 1.8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6400800" y="5684400"/>
            <a:ext cx="3416760" cy="99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lang="en-US">
                <a:latin typeface="Source Sans Pro Semibold"/>
              </a:rPr>
              <a:t>Presented By</a:t>
            </a:r>
            <a:endParaRPr/>
          </a:p>
          <a:p>
            <a:pPr/>
            <a:r>
              <a:rPr lang="en-US">
                <a:latin typeface="Source Sans Pro Semibold"/>
              </a:rPr>
              <a:t>Subhash Koganti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7498080" y="1554480"/>
            <a:ext cx="2243880" cy="21945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65760" y="4494240"/>
            <a:ext cx="2190240" cy="218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Functional Interfaces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274320" y="1554480"/>
            <a:ext cx="8869680" cy="1027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b="1" lang="en-US" sz="2200" u="sng">
                <a:solidFill>
                  <a:srgbClr val="ff0000"/>
                </a:solidFill>
                <a:latin typeface="Arial"/>
              </a:rPr>
              <a:t>Definition</a:t>
            </a:r>
            <a:endParaRPr/>
          </a:p>
          <a:p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200">
                <a:solidFill>
                  <a:srgbClr val="000000"/>
                </a:solidFill>
                <a:latin typeface="Arial"/>
              </a:rPr>
              <a:t>Its an interface that has </a:t>
            </a:r>
            <a:r>
              <a:rPr lang="en-US" sz="2200">
                <a:solidFill>
                  <a:srgbClr val="ff0000"/>
                </a:solidFill>
                <a:latin typeface="Arial"/>
              </a:rPr>
              <a:t>one and only</a:t>
            </a:r>
            <a:r>
              <a:rPr lang="en-US" sz="2200">
                <a:solidFill>
                  <a:srgbClr val="000000"/>
                </a:solidFill>
                <a:latin typeface="Arial"/>
              </a:rPr>
              <a:t> one </a:t>
            </a:r>
            <a:r>
              <a:rPr lang="en-US" sz="2200">
                <a:solidFill>
                  <a:srgbClr val="ff0000"/>
                </a:solidFill>
                <a:latin typeface="Arial"/>
              </a:rPr>
              <a:t>abstract </a:t>
            </a:r>
            <a:r>
              <a:rPr lang="en-US" sz="2200">
                <a:solidFill>
                  <a:srgbClr val="000000"/>
                </a:solidFill>
                <a:latin typeface="Arial"/>
              </a:rPr>
              <a:t>method.</a:t>
            </a:r>
            <a:endParaRPr/>
          </a:p>
        </p:txBody>
      </p:sp>
      <p:sp>
        <p:nvSpPr>
          <p:cNvPr id="146" name="TextShape 3"/>
          <p:cNvSpPr txBox="1"/>
          <p:nvPr/>
        </p:nvSpPr>
        <p:spPr>
          <a:xfrm>
            <a:off x="274320" y="2653560"/>
            <a:ext cx="9784080" cy="38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 </a:t>
            </a:r>
            <a:r>
              <a:rPr lang="en-US" sz="2200">
                <a:latin typeface="Arial"/>
              </a:rPr>
              <a:t>A Lambda Expression is an anonymous function and its not associated with any class.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What is its type ??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A Lamda can be used wherever the type is a </a:t>
            </a:r>
            <a:r>
              <a:rPr lang="en-US" sz="2200">
                <a:solidFill>
                  <a:srgbClr val="ff0000"/>
                </a:solidFill>
                <a:latin typeface="Arial"/>
              </a:rPr>
              <a:t>Functional Interface</a:t>
            </a:r>
            <a:endParaRPr/>
          </a:p>
          <a:p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 sz="2200">
                <a:latin typeface="Arial"/>
              </a:rPr>
              <a:t>One and Only one Abstract method.</a:t>
            </a:r>
            <a:endParaRPr/>
          </a:p>
          <a:p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US" sz="2200">
                <a:latin typeface="Arial"/>
              </a:rPr>
              <a:t>Lambda expression provides the implementation of that one abstract method. Hence its easy to map the type of the method to the type of the lambda expression.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32640" y="3657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Lambdas - Summary 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914400" y="2377440"/>
            <a:ext cx="8503920" cy="283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Lambdas are the anonymous methods that provide implementation to the functional interfaces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They are more user friendly and better looking than anonymous classes.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They allow programmers to pass behavior to the methods rather than values or references.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Lambda Expressions</a:t>
            </a:r>
            <a:endParaRPr/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3017520" y="2153880"/>
            <a:ext cx="3698280" cy="369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Functional  VS Imperative Programming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182880" y="2103120"/>
            <a:ext cx="4572000" cy="30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u="sng">
                <a:solidFill>
                  <a:srgbClr val="ff0000"/>
                </a:solidFill>
                <a:latin typeface="Arial"/>
              </a:rPr>
              <a:t>Imperative Programming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Every value is associated with a variable name. That can be changed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Order Of Execution matters.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Repetition is controlled by programmer.</a:t>
            </a: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5152320" y="2055240"/>
            <a:ext cx="4754880" cy="347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u="sng">
                <a:solidFill>
                  <a:srgbClr val="ff0000"/>
                </a:solidFill>
                <a:latin typeface="Arial"/>
              </a:rPr>
              <a:t>Functional Programming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Every value is associated only once and will never change.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Order Of Execution is not defined.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Repetition is controlled by library through recursion.</a:t>
            </a:r>
            <a:endParaRPr/>
          </a:p>
        </p:txBody>
      </p:sp>
      <p:sp>
        <p:nvSpPr>
          <p:cNvPr id="154" name="Line 4"/>
          <p:cNvSpPr/>
          <p:nvPr/>
        </p:nvSpPr>
        <p:spPr>
          <a:xfrm flipV="1">
            <a:off x="4754880" y="1920240"/>
            <a:ext cx="0" cy="393192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Streams API – What is a stream ??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548640" y="4297680"/>
            <a:ext cx="9144000" cy="21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Is it a Data Structure ???? – NO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Can it be infinite ??? - YES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Gives java library opportunities for optimization through parallelism .</a:t>
            </a:r>
            <a:endParaRPr/>
          </a:p>
        </p:txBody>
      </p:sp>
      <p:sp>
        <p:nvSpPr>
          <p:cNvPr id="157" name="TextShape 3"/>
          <p:cNvSpPr txBox="1"/>
          <p:nvPr/>
        </p:nvSpPr>
        <p:spPr>
          <a:xfrm>
            <a:off x="457200" y="1665360"/>
            <a:ext cx="630936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TextShape 4"/>
          <p:cNvSpPr txBox="1"/>
          <p:nvPr/>
        </p:nvSpPr>
        <p:spPr>
          <a:xfrm>
            <a:off x="548640" y="1645920"/>
            <a:ext cx="7589520" cy="209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b="1" lang="en-US" sz="2000" u="sng">
                <a:solidFill>
                  <a:srgbClr val="ff0000"/>
                </a:solidFill>
                <a:latin typeface="Arial"/>
              </a:rPr>
              <a:t>Definition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Its an abstraction for specifying aggregate computations on a collection of elements.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32640" y="3657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Elements of Stream- Pipeline Overview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6583680" y="858600"/>
            <a:ext cx="265176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CustomShape 3"/>
          <p:cNvSpPr/>
          <p:nvPr/>
        </p:nvSpPr>
        <p:spPr>
          <a:xfrm>
            <a:off x="182880" y="2759400"/>
            <a:ext cx="1645920" cy="640080"/>
          </a:xfrm>
          <a:prstGeom prst="homePlate">
            <a:avLst>
              <a:gd name="adj" fmla="val 16200"/>
            </a:avLst>
          </a:prstGeom>
          <a:solidFill>
            <a:srgbClr val="ff420e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Input</a:t>
            </a:r>
            <a:endParaRPr/>
          </a:p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Source</a:t>
            </a:r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2286000" y="2759400"/>
            <a:ext cx="1645920" cy="640080"/>
          </a:xfrm>
          <a:prstGeom prst="roundRect">
            <a:avLst>
              <a:gd name="adj" fmla="val 3600"/>
            </a:avLst>
          </a:prstGeom>
          <a:solidFill>
            <a:srgbClr val="ff420e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Intermediate</a:t>
            </a:r>
            <a:endParaRPr/>
          </a:p>
          <a:p>
            <a:pPr algn="ctr"/>
            <a:r>
              <a:rPr lang="en-US">
                <a:latin typeface="Arial"/>
              </a:rPr>
              <a:t>Operation</a:t>
            </a:r>
            <a:endParaRPr/>
          </a:p>
        </p:txBody>
      </p:sp>
      <p:sp>
        <p:nvSpPr>
          <p:cNvPr id="163" name="CustomShape 5"/>
          <p:cNvSpPr/>
          <p:nvPr/>
        </p:nvSpPr>
        <p:spPr>
          <a:xfrm>
            <a:off x="4754880" y="2759400"/>
            <a:ext cx="1645920" cy="640080"/>
          </a:xfrm>
          <a:prstGeom prst="roundRect">
            <a:avLst>
              <a:gd name="adj" fmla="val 3600"/>
            </a:avLst>
          </a:prstGeom>
          <a:solidFill>
            <a:srgbClr val="ff420e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Intermediate</a:t>
            </a:r>
            <a:endParaRPr/>
          </a:p>
          <a:p>
            <a:pPr algn="ctr"/>
            <a:r>
              <a:rPr lang="en-US">
                <a:latin typeface="Arial"/>
              </a:rPr>
              <a:t>Operation</a:t>
            </a:r>
            <a:endParaRPr/>
          </a:p>
        </p:txBody>
      </p:sp>
      <p:sp>
        <p:nvSpPr>
          <p:cNvPr id="164" name="CustomShape 6"/>
          <p:cNvSpPr/>
          <p:nvPr/>
        </p:nvSpPr>
        <p:spPr>
          <a:xfrm>
            <a:off x="7315200" y="2759400"/>
            <a:ext cx="1645920" cy="640080"/>
          </a:xfrm>
          <a:prstGeom prst="roundRect">
            <a:avLst>
              <a:gd name="adj" fmla="val 3600"/>
            </a:avLst>
          </a:prstGeom>
          <a:solidFill>
            <a:srgbClr val="ff420e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Teminal</a:t>
            </a:r>
            <a:endParaRPr/>
          </a:p>
          <a:p>
            <a:pPr algn="ctr"/>
            <a:r>
              <a:rPr lang="en-US">
                <a:latin typeface="Arial"/>
              </a:rPr>
              <a:t>Operation</a:t>
            </a:r>
            <a:endParaRPr/>
          </a:p>
        </p:txBody>
      </p:sp>
      <p:cxnSp>
        <p:nvCxnSpPr>
          <p:cNvPr id="165" name="Line 7"/>
          <p:cNvCxnSpPr>
            <a:stCxn id="161" idx="3"/>
            <a:endCxn id="162" idx="1"/>
          </p:cNvCxnSpPr>
          <p:nvPr/>
        </p:nvCxnSpPr>
        <p:spPr>
          <a:xfrm>
            <a:off x="1828800" y="3079440"/>
            <a:ext cx="4575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66" name="Line 8"/>
          <p:cNvCxnSpPr>
            <a:stCxn id="162" idx="3"/>
            <a:endCxn id="163" idx="1"/>
          </p:cNvCxnSpPr>
          <p:nvPr/>
        </p:nvCxnSpPr>
        <p:spPr>
          <a:xfrm>
            <a:off x="3931920" y="3079440"/>
            <a:ext cx="823320" cy="360"/>
          </a:xfrm>
          <a:prstGeom prst="straightConnector1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</p:cxnSp>
      <p:cxnSp>
        <p:nvCxnSpPr>
          <p:cNvPr id="167" name="Line 9"/>
          <p:cNvCxnSpPr>
            <a:stCxn id="163" idx="3"/>
            <a:endCxn id="164" idx="1"/>
          </p:cNvCxnSpPr>
          <p:nvPr/>
        </p:nvCxnSpPr>
        <p:spPr>
          <a:xfrm>
            <a:off x="6400800" y="3079440"/>
            <a:ext cx="9147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68" name="TextShape 10"/>
          <p:cNvSpPr txBox="1"/>
          <p:nvPr/>
        </p:nvSpPr>
        <p:spPr>
          <a:xfrm>
            <a:off x="1554480" y="3490920"/>
            <a:ext cx="10058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Stream</a:t>
            </a:r>
            <a:endParaRPr/>
          </a:p>
        </p:txBody>
      </p:sp>
      <p:sp>
        <p:nvSpPr>
          <p:cNvPr id="169" name="TextShape 11"/>
          <p:cNvSpPr txBox="1"/>
          <p:nvPr/>
        </p:nvSpPr>
        <p:spPr>
          <a:xfrm>
            <a:off x="3840480" y="3490920"/>
            <a:ext cx="10058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Stream</a:t>
            </a:r>
            <a:endParaRPr/>
          </a:p>
        </p:txBody>
      </p:sp>
      <p:sp>
        <p:nvSpPr>
          <p:cNvPr id="170" name="TextShape 12"/>
          <p:cNvSpPr txBox="1"/>
          <p:nvPr/>
        </p:nvSpPr>
        <p:spPr>
          <a:xfrm>
            <a:off x="6400800" y="3490920"/>
            <a:ext cx="10058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Stream</a:t>
            </a:r>
            <a:endParaRPr/>
          </a:p>
        </p:txBody>
      </p:sp>
      <p:sp>
        <p:nvSpPr>
          <p:cNvPr id="171" name="TextShape 13"/>
          <p:cNvSpPr txBox="1"/>
          <p:nvPr/>
        </p:nvSpPr>
        <p:spPr>
          <a:xfrm>
            <a:off x="8778240" y="1570680"/>
            <a:ext cx="1463040" cy="87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>
                <a:solidFill>
                  <a:srgbClr val="ff0000"/>
                </a:solidFill>
                <a:latin typeface="Arial"/>
              </a:rPr>
              <a:t>Result</a:t>
            </a:r>
            <a:endParaRPr/>
          </a:p>
        </p:txBody>
      </p:sp>
      <p:sp>
        <p:nvSpPr>
          <p:cNvPr id="172" name="TextShape 14"/>
          <p:cNvSpPr txBox="1"/>
          <p:nvPr/>
        </p:nvSpPr>
        <p:spPr>
          <a:xfrm>
            <a:off x="8595360" y="4588200"/>
            <a:ext cx="146304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>
                <a:solidFill>
                  <a:srgbClr val="ff0000"/>
                </a:solidFill>
                <a:latin typeface="Arial"/>
              </a:rPr>
              <a:t>Side Effect</a:t>
            </a:r>
            <a:endParaRPr/>
          </a:p>
        </p:txBody>
      </p:sp>
      <p:cxnSp>
        <p:nvCxnSpPr>
          <p:cNvPr id="173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74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75" name="TextShape 17"/>
          <p:cNvSpPr txBox="1"/>
          <p:nvPr/>
        </p:nvSpPr>
        <p:spPr>
          <a:xfrm>
            <a:off x="8412480" y="367380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solidFill>
                  <a:srgbClr val="000000"/>
                </a:solidFill>
                <a:latin typeface="Arial"/>
              </a:rPr>
              <a:t>Or</a:t>
            </a:r>
            <a:endParaRPr/>
          </a:p>
        </p:txBody>
      </p:sp>
      <p:sp>
        <p:nvSpPr>
          <p:cNvPr id="176" name="TextShape 18"/>
          <p:cNvSpPr txBox="1"/>
          <p:nvPr/>
        </p:nvSpPr>
        <p:spPr>
          <a:xfrm>
            <a:off x="365760" y="4023360"/>
            <a:ext cx="7863840" cy="274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 u="sng">
                <a:solidFill>
                  <a:srgbClr val="ff0000"/>
                </a:solidFill>
                <a:latin typeface="Arial"/>
              </a:rPr>
              <a:t>Stream has 3 things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A Source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Zero or more Intermediate Operations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One Terminal Operation </a:t>
            </a:r>
            <a:endParaRPr/>
          </a:p>
          <a:p>
            <a:pPr lvl="2">
              <a:buSzPct val="45000"/>
              <a:buFont typeface="StarSymbol"/>
              <a:buChar char=""/>
            </a:pPr>
            <a:r>
              <a:rPr lang="en-US">
                <a:latin typeface="Arial"/>
              </a:rPr>
              <a:t>Produces a result or a Side Effect.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32640" y="3657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Streams – Example Code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6583680" y="858600"/>
            <a:ext cx="265176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TextShape 3"/>
          <p:cNvSpPr txBox="1"/>
          <p:nvPr/>
        </p:nvSpPr>
        <p:spPr>
          <a:xfrm>
            <a:off x="731520" y="2834640"/>
            <a:ext cx="8961120" cy="192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Courier 10 Pitch"/>
              </a:rPr>
              <a:t>int avgGPA_Class2016 = students.</a:t>
            </a:r>
            <a:r>
              <a:rPr b="1" lang="en-US" sz="2400">
                <a:solidFill>
                  <a:srgbClr val="00cc33"/>
                </a:solidFill>
                <a:latin typeface="Courier 10 Pitch"/>
              </a:rPr>
              <a:t>stream()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. </a:t>
            </a:r>
            <a:r>
              <a:rPr b="1" lang="en-US" sz="2400">
                <a:solidFill>
                  <a:srgbClr val="9900ff"/>
                </a:solidFill>
                <a:latin typeface="Courier 10 Pitch"/>
              </a:rPr>
              <a:t>filter</a:t>
            </a:r>
            <a:r>
              <a:rPr lang="en-US" sz="2400">
                <a:latin typeface="Courier 10 Pitch"/>
              </a:rPr>
              <a:t>(s → s.getGradYear() == 2016)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. </a:t>
            </a:r>
            <a:r>
              <a:rPr b="1" lang="en-US" sz="2400">
                <a:solidFill>
                  <a:srgbClr val="9900ff"/>
                </a:solidFill>
                <a:latin typeface="Courier 10 Pitch"/>
              </a:rPr>
              <a:t>mapToInt</a:t>
            </a:r>
            <a:r>
              <a:rPr lang="en-US" sz="2400">
                <a:latin typeface="Courier 10 Pitch"/>
              </a:rPr>
              <a:t>(s → s.getGPA())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. </a:t>
            </a:r>
            <a:r>
              <a:rPr b="1" lang="en-US" sz="2400">
                <a:solidFill>
                  <a:srgbClr val="ff66cc"/>
                </a:solidFill>
                <a:latin typeface="Courier 10 Pitch"/>
              </a:rPr>
              <a:t>average()</a:t>
            </a:r>
            <a:r>
              <a:rPr lang="en-US" sz="2400">
                <a:latin typeface="Courier 10 Pitch"/>
              </a:rPr>
              <a:t>;</a:t>
            </a:r>
            <a:endParaRPr/>
          </a:p>
        </p:txBody>
      </p:sp>
      <p:sp>
        <p:nvSpPr>
          <p:cNvPr id="180" name="TextShape 4"/>
          <p:cNvSpPr txBox="1"/>
          <p:nvPr/>
        </p:nvSpPr>
        <p:spPr>
          <a:xfrm>
            <a:off x="7132320" y="1554480"/>
            <a:ext cx="237744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>
                <a:solidFill>
                  <a:srgbClr val="ff0000"/>
                </a:solidFill>
                <a:latin typeface="Arial"/>
              </a:rPr>
              <a:t>Stream Source</a:t>
            </a:r>
            <a:endParaRPr/>
          </a:p>
        </p:txBody>
      </p:sp>
      <p:sp>
        <p:nvSpPr>
          <p:cNvPr id="181" name="TextShape 5"/>
          <p:cNvSpPr txBox="1"/>
          <p:nvPr/>
        </p:nvSpPr>
        <p:spPr>
          <a:xfrm>
            <a:off x="0" y="3474720"/>
            <a:ext cx="237744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>
                <a:solidFill>
                  <a:srgbClr val="ff0000"/>
                </a:solidFill>
                <a:latin typeface="Arial"/>
              </a:rPr>
              <a:t>Intermediate</a:t>
            </a:r>
            <a:endParaRPr/>
          </a:p>
          <a:p>
            <a:r>
              <a:rPr lang="en-US" sz="2000">
                <a:solidFill>
                  <a:srgbClr val="ff0000"/>
                </a:solidFill>
                <a:latin typeface="Arial"/>
              </a:rPr>
              <a:t>Operations</a:t>
            </a:r>
            <a:endParaRPr/>
          </a:p>
        </p:txBody>
      </p:sp>
      <p:sp>
        <p:nvSpPr>
          <p:cNvPr id="182" name="TextShape 6"/>
          <p:cNvSpPr txBox="1"/>
          <p:nvPr/>
        </p:nvSpPr>
        <p:spPr>
          <a:xfrm>
            <a:off x="4389120" y="4937760"/>
            <a:ext cx="237744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>
                <a:solidFill>
                  <a:srgbClr val="ff0000"/>
                </a:solidFill>
                <a:latin typeface="Arial"/>
              </a:rPr>
              <a:t>Terminal Operation</a:t>
            </a:r>
            <a:endParaRPr/>
          </a:p>
        </p:txBody>
      </p:sp>
      <p:sp>
        <p:nvSpPr>
          <p:cNvPr id="183" name="Line 7"/>
          <p:cNvSpPr/>
          <p:nvPr/>
        </p:nvSpPr>
        <p:spPr>
          <a:xfrm flipV="1">
            <a:off x="1645920" y="3474720"/>
            <a:ext cx="100584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4" name="Line 8"/>
          <p:cNvSpPr/>
          <p:nvPr/>
        </p:nvSpPr>
        <p:spPr>
          <a:xfrm flipV="1">
            <a:off x="1645920" y="3749040"/>
            <a:ext cx="10972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5" name="Line 9"/>
          <p:cNvSpPr/>
          <p:nvPr/>
        </p:nvSpPr>
        <p:spPr>
          <a:xfrm flipH="1" flipV="1">
            <a:off x="3931920" y="4297680"/>
            <a:ext cx="73152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6" name="Line 10"/>
          <p:cNvSpPr/>
          <p:nvPr/>
        </p:nvSpPr>
        <p:spPr>
          <a:xfrm flipV="1">
            <a:off x="7132320" y="1920240"/>
            <a:ext cx="54864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32640" y="3657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Stream Sources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6583680" y="858600"/>
            <a:ext cx="265176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TextShape 3"/>
          <p:cNvSpPr txBox="1"/>
          <p:nvPr/>
        </p:nvSpPr>
        <p:spPr>
          <a:xfrm>
            <a:off x="91440" y="1622520"/>
            <a:ext cx="9784080" cy="48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>
                <a:solidFill>
                  <a:srgbClr val="ff0000"/>
                </a:solidFill>
                <a:latin typeface="Arial"/>
              </a:rPr>
              <a:t>There are many stream sources available in java 8 . Some Examples are as below. </a:t>
            </a:r>
            <a:endParaRPr/>
          </a:p>
        </p:txBody>
      </p:sp>
      <p:sp>
        <p:nvSpPr>
          <p:cNvPr id="190" name="TextShape 4"/>
          <p:cNvSpPr txBox="1"/>
          <p:nvPr/>
        </p:nvSpPr>
        <p:spPr>
          <a:xfrm>
            <a:off x="365760" y="2286000"/>
            <a:ext cx="26517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Collection Interface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b="1" lang="en-US">
                <a:latin typeface="Arial"/>
              </a:rPr>
              <a:t>stream()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b="1" lang="en-US">
                <a:latin typeface="Arial"/>
              </a:rPr>
              <a:t>parallelStream()</a:t>
            </a:r>
            <a:endParaRPr/>
          </a:p>
        </p:txBody>
      </p:sp>
      <p:sp>
        <p:nvSpPr>
          <p:cNvPr id="191" name="TextShape 5"/>
          <p:cNvSpPr txBox="1"/>
          <p:nvPr/>
        </p:nvSpPr>
        <p:spPr>
          <a:xfrm>
            <a:off x="365760" y="3383280"/>
            <a:ext cx="26517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Arrays class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b="1" lang="en-US">
                <a:latin typeface="Arial"/>
              </a:rPr>
              <a:t>stream()</a:t>
            </a:r>
            <a:endParaRPr/>
          </a:p>
        </p:txBody>
      </p:sp>
      <p:sp>
        <p:nvSpPr>
          <p:cNvPr id="192" name="TextShape 6"/>
          <p:cNvSpPr txBox="1"/>
          <p:nvPr/>
        </p:nvSpPr>
        <p:spPr>
          <a:xfrm>
            <a:off x="365760" y="4389120"/>
            <a:ext cx="50292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Files class</a:t>
            </a:r>
            <a:endParaRPr/>
          </a:p>
          <a:p>
            <a:endParaRPr/>
          </a:p>
          <a:p>
            <a:pPr lvl="1">
              <a:buSzPct val="45000"/>
              <a:buFont typeface="StarSymbol"/>
              <a:buChar char=""/>
            </a:pPr>
            <a:r>
              <a:rPr b="1" lang="en-US">
                <a:latin typeface="Arial"/>
              </a:rPr>
              <a:t>find(Path , BiPredicate, FileVisitOption)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b="1" lang="en-US">
                <a:latin typeface="Arial"/>
              </a:rPr>
              <a:t>list( Path )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b="1" lang="en-US">
                <a:latin typeface="Arial"/>
              </a:rPr>
              <a:t>lines ( Path )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b="1" lang="en-US">
                <a:latin typeface="Arial"/>
              </a:rPr>
              <a:t>Walk ( Path, FileVisitOption)</a:t>
            </a:r>
            <a:endParaRPr/>
          </a:p>
        </p:txBody>
      </p:sp>
      <p:sp>
        <p:nvSpPr>
          <p:cNvPr id="193" name="TextShape 7"/>
          <p:cNvSpPr txBox="1"/>
          <p:nvPr/>
        </p:nvSpPr>
        <p:spPr>
          <a:xfrm>
            <a:off x="5486400" y="2287800"/>
            <a:ext cx="50292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Random class</a:t>
            </a:r>
            <a:endParaRPr/>
          </a:p>
          <a:p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>
                <a:latin typeface="Arial"/>
              </a:rPr>
              <a:t>Three flavours of Random Class</a:t>
            </a:r>
            <a:endParaRPr/>
          </a:p>
          <a:p>
            <a:pPr lvl="2">
              <a:buSzPct val="45000"/>
              <a:buFont typeface="StarSymbol"/>
              <a:buChar char=""/>
            </a:pPr>
            <a:r>
              <a:rPr b="1" lang="en-US">
                <a:latin typeface="Arial"/>
              </a:rPr>
              <a:t>Random</a:t>
            </a:r>
            <a:endParaRPr/>
          </a:p>
          <a:p>
            <a:pPr lvl="2">
              <a:buSzPct val="45000"/>
              <a:buFont typeface="StarSymbol"/>
              <a:buChar char=""/>
            </a:pPr>
            <a:r>
              <a:rPr b="1" lang="en-US">
                <a:latin typeface="Arial"/>
              </a:rPr>
              <a:t>ThreadLocalRandom</a:t>
            </a:r>
            <a:endParaRPr/>
          </a:p>
          <a:p>
            <a:pPr lvl="2">
              <a:buSzPct val="45000"/>
              <a:buFont typeface="StarSymbol"/>
              <a:buChar char=""/>
            </a:pPr>
            <a:r>
              <a:rPr b="1" lang="en-US">
                <a:latin typeface="Arial"/>
              </a:rPr>
              <a:t>SplittableRandom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>
                <a:latin typeface="Arial"/>
              </a:rPr>
              <a:t>Ints() , doubles() , longs()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>
                <a:latin typeface="Arial"/>
              </a:rPr>
              <a:t>Four versions of each</a:t>
            </a:r>
            <a:endParaRPr/>
          </a:p>
          <a:p>
            <a:pPr lvl="2">
              <a:buSzPct val="45000"/>
              <a:buFont typeface="StarSymbol"/>
              <a:buChar char=""/>
            </a:pPr>
            <a:r>
              <a:rPr b="1" lang="en-US">
                <a:latin typeface="Arial"/>
              </a:rPr>
              <a:t>Finite or Infinite.</a:t>
            </a:r>
            <a:endParaRPr/>
          </a:p>
          <a:p>
            <a:pPr lvl="2">
              <a:buSzPct val="45000"/>
              <a:buFont typeface="StarSymbol"/>
              <a:buChar char=""/>
            </a:pPr>
            <a:r>
              <a:rPr b="1" lang="en-US">
                <a:latin typeface="Arial"/>
              </a:rPr>
              <a:t>With or with out seed.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32640" y="3657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Stream Intermediate Operations- Examples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6583680" y="858600"/>
            <a:ext cx="265176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TextShape 3"/>
          <p:cNvSpPr txBox="1"/>
          <p:nvPr/>
        </p:nvSpPr>
        <p:spPr>
          <a:xfrm>
            <a:off x="548640" y="1737360"/>
            <a:ext cx="6949440" cy="66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u="sng">
                <a:solidFill>
                  <a:srgbClr val="ff0000"/>
                </a:solidFill>
                <a:latin typeface="Arial"/>
              </a:rPr>
              <a:t>Filtering &amp; Mapping </a:t>
            </a:r>
            <a:r>
              <a:rPr b="1" lang="en-US" sz="2000">
                <a:solidFill>
                  <a:srgbClr val="ff0000"/>
                </a:solidFill>
                <a:latin typeface="Arial"/>
              </a:rPr>
              <a:t>– </a:t>
            </a:r>
            <a:r>
              <a:rPr b="1" lang="en-US" sz="2000">
                <a:solidFill>
                  <a:srgbClr val="3333ff"/>
                </a:solidFill>
                <a:latin typeface="Arial"/>
              </a:rPr>
              <a:t>distinct() , filter() , map , mapToInt, mapToDouble, mapToLong</a:t>
            </a:r>
            <a:endParaRPr/>
          </a:p>
        </p:txBody>
      </p:sp>
      <p:sp>
        <p:nvSpPr>
          <p:cNvPr id="197" name="TextShape 4"/>
          <p:cNvSpPr txBox="1"/>
          <p:nvPr/>
        </p:nvSpPr>
        <p:spPr>
          <a:xfrm>
            <a:off x="548640" y="2549160"/>
            <a:ext cx="4663440" cy="37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u="sng">
                <a:solidFill>
                  <a:srgbClr val="ff0000"/>
                </a:solidFill>
                <a:latin typeface="Arial"/>
              </a:rPr>
              <a:t>Flat Maps  </a:t>
            </a:r>
            <a:endParaRPr/>
          </a:p>
        </p:txBody>
      </p:sp>
      <p:sp>
        <p:nvSpPr>
          <p:cNvPr id="198" name="TextShape 5"/>
          <p:cNvSpPr txBox="1"/>
          <p:nvPr/>
        </p:nvSpPr>
        <p:spPr>
          <a:xfrm>
            <a:off x="548640" y="5394960"/>
            <a:ext cx="6858000" cy="42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u="sng">
                <a:solidFill>
                  <a:srgbClr val="ff0000"/>
                </a:solidFill>
                <a:latin typeface="Arial"/>
              </a:rPr>
              <a:t>Size Restrictions on a Stream</a:t>
            </a:r>
            <a:r>
              <a:rPr b="1" lang="en-US" sz="2000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3333ff"/>
                </a:solidFill>
                <a:latin typeface="Arial"/>
              </a:rPr>
              <a:t>– skip() , limit()</a:t>
            </a:r>
            <a:endParaRPr/>
          </a:p>
        </p:txBody>
      </p:sp>
      <p:sp>
        <p:nvSpPr>
          <p:cNvPr id="199" name="CustomShape 6"/>
          <p:cNvSpPr/>
          <p:nvPr/>
        </p:nvSpPr>
        <p:spPr>
          <a:xfrm>
            <a:off x="1554480" y="2926080"/>
            <a:ext cx="1280160" cy="640080"/>
          </a:xfrm>
          <a:prstGeom prst="roundRect">
            <a:avLst>
              <a:gd name="adj" fmla="val 3600"/>
            </a:avLst>
          </a:prstGeom>
          <a:solidFill>
            <a:srgbClr val="ff420e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"/>
          <p:cNvSpPr/>
          <p:nvPr/>
        </p:nvSpPr>
        <p:spPr>
          <a:xfrm>
            <a:off x="3749040" y="2882520"/>
            <a:ext cx="1280160" cy="640080"/>
          </a:xfrm>
          <a:prstGeom prst="roundRect">
            <a:avLst>
              <a:gd name="adj" fmla="val 3600"/>
            </a:avLst>
          </a:prstGeom>
          <a:solidFill>
            <a:srgbClr val="ff420e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8"/>
          <p:cNvSpPr/>
          <p:nvPr/>
        </p:nvSpPr>
        <p:spPr>
          <a:xfrm>
            <a:off x="5943600" y="2834640"/>
            <a:ext cx="1280160" cy="640080"/>
          </a:xfrm>
          <a:prstGeom prst="roundRect">
            <a:avLst>
              <a:gd name="adj" fmla="val 3600"/>
            </a:avLst>
          </a:prstGeom>
          <a:solidFill>
            <a:srgbClr val="ff420e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9"/>
          <p:cNvSpPr/>
          <p:nvPr/>
        </p:nvSpPr>
        <p:spPr>
          <a:xfrm>
            <a:off x="2834640" y="3200400"/>
            <a:ext cx="914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03" name="Line 10"/>
          <p:cNvSpPr/>
          <p:nvPr/>
        </p:nvSpPr>
        <p:spPr>
          <a:xfrm>
            <a:off x="5029200" y="3017520"/>
            <a:ext cx="914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04" name="Line 11"/>
          <p:cNvSpPr/>
          <p:nvPr/>
        </p:nvSpPr>
        <p:spPr>
          <a:xfrm>
            <a:off x="5029200" y="3200400"/>
            <a:ext cx="914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05" name="Line 12"/>
          <p:cNvSpPr/>
          <p:nvPr/>
        </p:nvSpPr>
        <p:spPr>
          <a:xfrm>
            <a:off x="5029200" y="3383280"/>
            <a:ext cx="914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06" name="Line 13"/>
          <p:cNvSpPr/>
          <p:nvPr/>
        </p:nvSpPr>
        <p:spPr>
          <a:xfrm>
            <a:off x="7223760" y="3200400"/>
            <a:ext cx="914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07" name="TextShape 14"/>
          <p:cNvSpPr txBox="1"/>
          <p:nvPr/>
        </p:nvSpPr>
        <p:spPr>
          <a:xfrm>
            <a:off x="2834640" y="3474720"/>
            <a:ext cx="1005840" cy="109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Input</a:t>
            </a:r>
            <a:endParaRPr/>
          </a:p>
          <a:p>
            <a:r>
              <a:rPr lang="en-US">
                <a:latin typeface="Arial"/>
              </a:rPr>
              <a:t>Stream</a:t>
            </a:r>
            <a:endParaRPr/>
          </a:p>
        </p:txBody>
      </p:sp>
      <p:sp>
        <p:nvSpPr>
          <p:cNvPr id="208" name="TextShape 15"/>
          <p:cNvSpPr txBox="1"/>
          <p:nvPr/>
        </p:nvSpPr>
        <p:spPr>
          <a:xfrm>
            <a:off x="5029200" y="3474720"/>
            <a:ext cx="1005840" cy="109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FlatMap</a:t>
            </a:r>
            <a:endParaRPr/>
          </a:p>
          <a:p>
            <a:r>
              <a:rPr lang="en-US">
                <a:latin typeface="Arial"/>
              </a:rPr>
              <a:t>Stream</a:t>
            </a:r>
            <a:endParaRPr/>
          </a:p>
        </p:txBody>
      </p:sp>
      <p:sp>
        <p:nvSpPr>
          <p:cNvPr id="209" name="TextShape 16"/>
          <p:cNvSpPr txBox="1"/>
          <p:nvPr/>
        </p:nvSpPr>
        <p:spPr>
          <a:xfrm>
            <a:off x="7498080" y="3383280"/>
            <a:ext cx="1005840" cy="109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Output</a:t>
            </a:r>
            <a:endParaRPr/>
          </a:p>
          <a:p>
            <a:r>
              <a:rPr lang="en-US">
                <a:latin typeface="Arial"/>
              </a:rPr>
              <a:t>Stream</a:t>
            </a:r>
            <a:endParaRPr/>
          </a:p>
        </p:txBody>
      </p:sp>
      <p:sp>
        <p:nvSpPr>
          <p:cNvPr id="210" name="TextShape 17"/>
          <p:cNvSpPr txBox="1"/>
          <p:nvPr/>
        </p:nvSpPr>
        <p:spPr>
          <a:xfrm>
            <a:off x="1576080" y="4268520"/>
            <a:ext cx="8503920" cy="103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Courier 10 Pitch"/>
              </a:rPr>
              <a:t>List&lt;String&gt; output = bufferedReader. lines()</a:t>
            </a:r>
            <a:endParaRPr/>
          </a:p>
          <a:p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10 Pitch"/>
              </a:rPr>
              <a:t>flatMap(</a:t>
            </a:r>
            <a:r>
              <a:rPr lang="en-US" sz="1600">
                <a:latin typeface="Courier 10 Pitch"/>
              </a:rPr>
              <a:t> line → Stream.of(line.split( regEx) )</a:t>
            </a:r>
            <a:endParaRPr/>
          </a:p>
          <a:p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.filter( word → word.length() &gt;0 )</a:t>
            </a:r>
            <a:endParaRPr/>
          </a:p>
          <a:p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.collect ( Collectors.toList());</a:t>
            </a:r>
            <a:endParaRPr/>
          </a:p>
        </p:txBody>
      </p:sp>
      <p:sp>
        <p:nvSpPr>
          <p:cNvPr id="211" name="TextShape 18"/>
          <p:cNvSpPr txBox="1"/>
          <p:nvPr/>
        </p:nvSpPr>
        <p:spPr>
          <a:xfrm>
            <a:off x="1463040" y="5914440"/>
            <a:ext cx="850392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Courier 10 Pitch"/>
              </a:rPr>
              <a:t>List&lt;String&gt; output = bufferedReader. lines()</a:t>
            </a:r>
            <a:endParaRPr/>
          </a:p>
          <a:p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.skip(2).limit(2).collect( Collectors.toList());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32640" y="3657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Stream Terminal Operations- Examples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6583680" y="858600"/>
            <a:ext cx="265176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TextShape 3"/>
          <p:cNvSpPr txBox="1"/>
          <p:nvPr/>
        </p:nvSpPr>
        <p:spPr>
          <a:xfrm>
            <a:off x="548640" y="1737360"/>
            <a:ext cx="7955280" cy="11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u="sng">
                <a:solidFill>
                  <a:srgbClr val="ff0000"/>
                </a:solidFill>
                <a:latin typeface="Arial"/>
              </a:rPr>
              <a:t>MatchingElements </a:t>
            </a:r>
            <a:endParaRPr/>
          </a:p>
          <a:p>
            <a:r>
              <a:rPr b="1" lang="en-US" sz="2000">
                <a:solidFill>
                  <a:srgbClr val="ff0000"/>
                </a:solidFill>
                <a:latin typeface="Arial"/>
              </a:rPr>
              <a:t> </a:t>
            </a:r>
            <a:endParaRPr/>
          </a:p>
          <a:p>
            <a:r>
              <a:rPr b="1" lang="en-US" sz="2000">
                <a:solidFill>
                  <a:srgbClr val="3333ff"/>
                </a:solidFill>
                <a:latin typeface="Arial"/>
              </a:rPr>
              <a:t>findFirst(p), findAny(p), allMatch(p), anyMatch(p), noneMatch(p)</a:t>
            </a:r>
            <a:endParaRPr/>
          </a:p>
        </p:txBody>
      </p:sp>
      <p:sp>
        <p:nvSpPr>
          <p:cNvPr id="215" name="TextShape 4"/>
          <p:cNvSpPr txBox="1"/>
          <p:nvPr/>
        </p:nvSpPr>
        <p:spPr>
          <a:xfrm>
            <a:off x="564480" y="2926080"/>
            <a:ext cx="4663440" cy="95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u="sng">
                <a:solidFill>
                  <a:srgbClr val="ff0000"/>
                </a:solidFill>
                <a:latin typeface="Arial"/>
              </a:rPr>
              <a:t>Collect Results -</a:t>
            </a:r>
            <a:endParaRPr/>
          </a:p>
          <a:p>
            <a:endParaRPr/>
          </a:p>
          <a:p>
            <a:r>
              <a:rPr b="1" lang="en-US" sz="2000">
                <a:solidFill>
                  <a:srgbClr val="3333ff"/>
                </a:solidFill>
                <a:latin typeface="Arial"/>
              </a:rPr>
              <a:t>Collect ( Collector c ), toArray()</a:t>
            </a:r>
            <a:endParaRPr/>
          </a:p>
        </p:txBody>
      </p:sp>
      <p:sp>
        <p:nvSpPr>
          <p:cNvPr id="216" name="TextShape 5"/>
          <p:cNvSpPr txBox="1"/>
          <p:nvPr/>
        </p:nvSpPr>
        <p:spPr>
          <a:xfrm>
            <a:off x="548640" y="4059720"/>
            <a:ext cx="8503920" cy="12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>
                <a:solidFill>
                  <a:srgbClr val="ff0000"/>
                </a:solidFill>
                <a:latin typeface="Arial"/>
              </a:rPr>
              <a:t>Numerical Results</a:t>
            </a:r>
            <a:endParaRPr/>
          </a:p>
          <a:p>
            <a:endParaRPr/>
          </a:p>
          <a:p>
            <a:r>
              <a:rPr b="1" lang="en-US" sz="2000">
                <a:solidFill>
                  <a:srgbClr val="3333ff"/>
                </a:solidFill>
                <a:latin typeface="Arial"/>
              </a:rPr>
              <a:t>Count() , max (Comparator) , min ( Comparator c) , average() , sum ()</a:t>
            </a:r>
            <a:r>
              <a:rPr b="1" lang="en-US" sz="2000">
                <a:solidFill>
                  <a:srgbClr val="ff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17" name="TextShape 6"/>
          <p:cNvSpPr txBox="1"/>
          <p:nvPr/>
        </p:nvSpPr>
        <p:spPr>
          <a:xfrm>
            <a:off x="548640" y="5212080"/>
            <a:ext cx="8503920" cy="12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>
                <a:latin typeface="Arial"/>
              </a:rPr>
              <a:t>Iteration </a:t>
            </a:r>
            <a:endParaRPr/>
          </a:p>
          <a:p>
            <a:endParaRPr/>
          </a:p>
          <a:p>
            <a:r>
              <a:rPr b="1" lang="en-US" sz="2000">
                <a:solidFill>
                  <a:srgbClr val="3333ff"/>
                </a:solidFill>
                <a:latin typeface="Arial"/>
              </a:rPr>
              <a:t>forEach( Consumer c )  , forEachOrdered ( Consumer c )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Agenda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365760" y="1645920"/>
            <a:ext cx="9235440" cy="484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000" u="sng">
                <a:solidFill>
                  <a:srgbClr val="990000"/>
                </a:solidFill>
                <a:latin typeface="Source Sans Pro Light"/>
              </a:rPr>
              <a:t>Lambdas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"/>
            </a:pPr>
            <a:endParaRPr/>
          </a:p>
          <a:p>
            <a:pPr>
              <a:buSzPct val="45000"/>
              <a:buFont typeface="StarSymbol"/>
              <a:buChar char=""/>
            </a:pP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b="1" lang="en-US" sz="2000" u="sng">
                <a:solidFill>
                  <a:srgbClr val="990000"/>
                </a:solidFill>
                <a:latin typeface="Source Sans Pro Light"/>
              </a:rPr>
              <a:t>Streams</a:t>
            </a:r>
            <a:r>
              <a:rPr b="1" lang="en-US" sz="2000">
                <a:solidFill>
                  <a:srgbClr val="990000"/>
                </a:solidFill>
                <a:latin typeface="Source Sans Pro Light"/>
              </a:rPr>
              <a:t> </a:t>
            </a:r>
            <a:r>
              <a:rPr b="1" lang="en-US" sz="2000" u="sng">
                <a:solidFill>
                  <a:srgbClr val="990000"/>
                </a:solidFill>
                <a:latin typeface="Source Sans Pro Light"/>
              </a:rPr>
              <a:t>API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"/>
            </a:pPr>
            <a:endParaRPr/>
          </a:p>
        </p:txBody>
      </p:sp>
      <p:sp>
        <p:nvSpPr>
          <p:cNvPr id="88" name="TextShape 3"/>
          <p:cNvSpPr txBox="1"/>
          <p:nvPr/>
        </p:nvSpPr>
        <p:spPr>
          <a:xfrm>
            <a:off x="548640" y="2194560"/>
            <a:ext cx="8686800" cy="21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0000"/>
                </a:solidFill>
                <a:latin typeface="Courier 10 Pitch"/>
              </a:rPr>
              <a:t>Why Lambdas are added in Java ? Why now ?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0000"/>
                </a:solidFill>
                <a:latin typeface="Courier 10 Pitch"/>
              </a:rPr>
              <a:t>Lambda Expressions Syntax and Sample Code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0000"/>
                </a:solidFill>
                <a:latin typeface="Courier 10 Pitch"/>
              </a:rPr>
              <a:t>Functional Interfaces.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0000"/>
                </a:solidFill>
                <a:latin typeface="Courier 10 Pitch"/>
              </a:rPr>
              <a:t>Summary for Lambdas.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 sz="2200">
                <a:solidFill>
                  <a:srgbClr val="ff0000"/>
                </a:solidFill>
                <a:latin typeface="Courier 10 Pitch"/>
              </a:rPr>
              <a:t>Hands On DEMO</a:t>
            </a:r>
            <a:r>
              <a:rPr lang="en-US" sz="2200">
                <a:solidFill>
                  <a:srgbClr val="ff0000"/>
                </a:solidFill>
                <a:latin typeface="Courier 10 Pitch"/>
              </a:rPr>
              <a:t> </a:t>
            </a:r>
            <a:endParaRPr/>
          </a:p>
        </p:txBody>
      </p:sp>
      <p:sp>
        <p:nvSpPr>
          <p:cNvPr id="89" name="TextShape 4"/>
          <p:cNvSpPr txBox="1"/>
          <p:nvPr/>
        </p:nvSpPr>
        <p:spPr>
          <a:xfrm>
            <a:off x="574200" y="4755960"/>
            <a:ext cx="8661240" cy="23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0000"/>
                </a:solidFill>
                <a:latin typeface="Courier 10 Pitch"/>
              </a:rPr>
              <a:t>Functional Programming Vs Imperative Programming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0000"/>
                </a:solidFill>
                <a:latin typeface="Courier 10 Pitch"/>
              </a:rPr>
              <a:t>What is a stream ?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0000"/>
                </a:solidFill>
                <a:latin typeface="Courier 10 Pitch"/>
              </a:rPr>
              <a:t>What are elements of a Stream 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0000"/>
                </a:solidFill>
                <a:latin typeface="Courier 10 Pitch"/>
              </a:rPr>
              <a:t>What are some of the sources of Streams 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0000"/>
                </a:solidFill>
                <a:latin typeface="Courier 10 Pitch"/>
              </a:rPr>
              <a:t>Examples of intermediate and terminal operations.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0000"/>
                </a:solidFill>
                <a:latin typeface="Courier 10 Pitch"/>
              </a:rPr>
              <a:t>Summary for Streams 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32640" y="36576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Streams - Summary 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914400" y="2377440"/>
            <a:ext cx="8503920" cy="180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Stream should be looked at as a pipeline of aggregate operations on a collection of elements.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There are no explicit loops, which makes it easy for the library code to make it parallel.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Streams API</a:t>
            </a:r>
            <a:endParaRPr/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3017520" y="2153880"/>
            <a:ext cx="3698280" cy="369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Lambdas &amp; Streams in JDK 8</a:t>
            </a:r>
            <a:endParaRPr/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2011680" y="1636200"/>
            <a:ext cx="5577840" cy="485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Why are Lambdas added in Java ?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3456720" y="6276600"/>
            <a:ext cx="6492240" cy="42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u="sng">
                <a:solidFill>
                  <a:srgbClr val="cc0000"/>
                </a:solidFill>
                <a:latin typeface="Courier 10 Pitch"/>
              </a:rPr>
              <a:t>Time line for Concurrency In Java.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365760" y="5486400"/>
            <a:ext cx="9418320" cy="274320"/>
          </a:xfrm>
          <a:prstGeom prst="roundRect">
            <a:avLst>
              <a:gd name="adj" fmla="val 3600"/>
            </a:avLst>
          </a:prstGeom>
          <a:solidFill>
            <a:srgbClr val="ff420e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4"/>
          <p:cNvSpPr txBox="1"/>
          <p:nvPr/>
        </p:nvSpPr>
        <p:spPr>
          <a:xfrm>
            <a:off x="457200" y="5788080"/>
            <a:ext cx="822960" cy="42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1996</a:t>
            </a:r>
            <a:endParaRPr/>
          </a:p>
        </p:txBody>
      </p:sp>
      <p:sp>
        <p:nvSpPr>
          <p:cNvPr id="94" name="TextShape 5"/>
          <p:cNvSpPr txBox="1"/>
          <p:nvPr/>
        </p:nvSpPr>
        <p:spPr>
          <a:xfrm>
            <a:off x="2651760" y="5788080"/>
            <a:ext cx="822960" cy="42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2004</a:t>
            </a:r>
            <a:endParaRPr/>
          </a:p>
        </p:txBody>
      </p:sp>
      <p:sp>
        <p:nvSpPr>
          <p:cNvPr id="95" name="TextShape 6"/>
          <p:cNvSpPr txBox="1"/>
          <p:nvPr/>
        </p:nvSpPr>
        <p:spPr>
          <a:xfrm>
            <a:off x="3840480" y="5788080"/>
            <a:ext cx="822960" cy="42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2006</a:t>
            </a:r>
            <a:endParaRPr/>
          </a:p>
        </p:txBody>
      </p:sp>
      <p:sp>
        <p:nvSpPr>
          <p:cNvPr id="96" name="TextShape 7"/>
          <p:cNvSpPr txBox="1"/>
          <p:nvPr/>
        </p:nvSpPr>
        <p:spPr>
          <a:xfrm>
            <a:off x="6309360" y="5846760"/>
            <a:ext cx="822960" cy="42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2011</a:t>
            </a:r>
            <a:endParaRPr/>
          </a:p>
        </p:txBody>
      </p:sp>
      <p:sp>
        <p:nvSpPr>
          <p:cNvPr id="97" name="TextShape 8"/>
          <p:cNvSpPr txBox="1"/>
          <p:nvPr/>
        </p:nvSpPr>
        <p:spPr>
          <a:xfrm>
            <a:off x="8321040" y="5804640"/>
            <a:ext cx="822960" cy="42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2014</a:t>
            </a:r>
            <a:endParaRPr/>
          </a:p>
        </p:txBody>
      </p:sp>
      <p:sp>
        <p:nvSpPr>
          <p:cNvPr id="98" name="CustomShape 9"/>
          <p:cNvSpPr/>
          <p:nvPr/>
        </p:nvSpPr>
        <p:spPr>
          <a:xfrm>
            <a:off x="457200" y="6309360"/>
            <a:ext cx="2743200" cy="36576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ff420e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"/>
          <p:cNvSpPr/>
          <p:nvPr/>
        </p:nvSpPr>
        <p:spPr>
          <a:xfrm>
            <a:off x="457200" y="4480560"/>
            <a:ext cx="457200" cy="9144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0066cc"/>
          </a:solidFill>
          <a:ln>
            <a:solidFill>
              <a:srgbClr val="0000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1"/>
          <p:cNvSpPr/>
          <p:nvPr/>
        </p:nvSpPr>
        <p:spPr>
          <a:xfrm>
            <a:off x="2743200" y="3840480"/>
            <a:ext cx="457200" cy="155448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0066cc"/>
          </a:solidFill>
          <a:ln>
            <a:solidFill>
              <a:srgbClr val="0000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2"/>
          <p:cNvSpPr/>
          <p:nvPr/>
        </p:nvSpPr>
        <p:spPr>
          <a:xfrm>
            <a:off x="3840480" y="3657600"/>
            <a:ext cx="457200" cy="173736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0066cc"/>
          </a:solidFill>
          <a:ln>
            <a:solidFill>
              <a:srgbClr val="0000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3"/>
          <p:cNvSpPr/>
          <p:nvPr/>
        </p:nvSpPr>
        <p:spPr>
          <a:xfrm>
            <a:off x="6400800" y="3291840"/>
            <a:ext cx="548640" cy="210312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0066cc"/>
          </a:solidFill>
          <a:ln>
            <a:solidFill>
              <a:srgbClr val="0000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4"/>
          <p:cNvSpPr/>
          <p:nvPr/>
        </p:nvSpPr>
        <p:spPr>
          <a:xfrm>
            <a:off x="8298720" y="2011680"/>
            <a:ext cx="662400" cy="338328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0066cc"/>
          </a:solidFill>
          <a:ln>
            <a:solidFill>
              <a:srgbClr val="0000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Shape 15"/>
          <p:cNvSpPr txBox="1"/>
          <p:nvPr/>
        </p:nvSpPr>
        <p:spPr>
          <a:xfrm>
            <a:off x="9326880" y="5804640"/>
            <a:ext cx="822960" cy="42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2016</a:t>
            </a:r>
            <a:endParaRPr/>
          </a:p>
        </p:txBody>
      </p:sp>
      <p:sp>
        <p:nvSpPr>
          <p:cNvPr id="105" name="TextShape 16"/>
          <p:cNvSpPr txBox="1"/>
          <p:nvPr/>
        </p:nvSpPr>
        <p:spPr>
          <a:xfrm>
            <a:off x="91440" y="493776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solidFill>
                  <a:srgbClr val="ff3333"/>
                </a:solidFill>
                <a:latin typeface="Arial"/>
              </a:rPr>
              <a:t>1.0</a:t>
            </a:r>
            <a:endParaRPr/>
          </a:p>
        </p:txBody>
      </p:sp>
      <p:sp>
        <p:nvSpPr>
          <p:cNvPr id="106" name="TextShape 17"/>
          <p:cNvSpPr txBox="1"/>
          <p:nvPr/>
        </p:nvSpPr>
        <p:spPr>
          <a:xfrm>
            <a:off x="2286000" y="49572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solidFill>
                  <a:srgbClr val="ff3333"/>
                </a:solidFill>
                <a:latin typeface="Arial"/>
              </a:rPr>
              <a:t>5.0</a:t>
            </a:r>
            <a:endParaRPr/>
          </a:p>
        </p:txBody>
      </p:sp>
      <p:sp>
        <p:nvSpPr>
          <p:cNvPr id="107" name="TextShape 18"/>
          <p:cNvSpPr txBox="1"/>
          <p:nvPr/>
        </p:nvSpPr>
        <p:spPr>
          <a:xfrm>
            <a:off x="3434040" y="493776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solidFill>
                  <a:srgbClr val="ff3333"/>
                </a:solidFill>
                <a:latin typeface="Arial"/>
              </a:rPr>
              <a:t>6.0</a:t>
            </a:r>
            <a:endParaRPr/>
          </a:p>
        </p:txBody>
      </p:sp>
      <p:sp>
        <p:nvSpPr>
          <p:cNvPr id="108" name="TextShape 19"/>
          <p:cNvSpPr txBox="1"/>
          <p:nvPr/>
        </p:nvSpPr>
        <p:spPr>
          <a:xfrm>
            <a:off x="5760720" y="4846320"/>
            <a:ext cx="914400" cy="82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>
                <a:solidFill>
                  <a:srgbClr val="ff3333"/>
                </a:solidFill>
                <a:latin typeface="Arial"/>
              </a:rPr>
              <a:t>7.0</a:t>
            </a:r>
            <a:endParaRPr/>
          </a:p>
        </p:txBody>
      </p:sp>
      <p:sp>
        <p:nvSpPr>
          <p:cNvPr id="109" name="TextShape 20"/>
          <p:cNvSpPr txBox="1"/>
          <p:nvPr/>
        </p:nvSpPr>
        <p:spPr>
          <a:xfrm>
            <a:off x="7589520" y="4663440"/>
            <a:ext cx="100584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800">
                <a:solidFill>
                  <a:srgbClr val="ff3333"/>
                </a:solidFill>
                <a:latin typeface="Arial"/>
              </a:rPr>
              <a:t>8.0</a:t>
            </a:r>
            <a:endParaRPr/>
          </a:p>
        </p:txBody>
      </p:sp>
      <p:sp>
        <p:nvSpPr>
          <p:cNvPr id="110" name="TextShape 21"/>
          <p:cNvSpPr txBox="1"/>
          <p:nvPr/>
        </p:nvSpPr>
        <p:spPr>
          <a:xfrm>
            <a:off x="365760" y="4023360"/>
            <a:ext cx="7315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TextShape 22"/>
          <p:cNvSpPr txBox="1"/>
          <p:nvPr/>
        </p:nvSpPr>
        <p:spPr>
          <a:xfrm>
            <a:off x="91440" y="4114800"/>
            <a:ext cx="210312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500">
                <a:latin typeface="Arial"/>
              </a:rPr>
              <a:t>Java.lang.Thread</a:t>
            </a:r>
            <a:endParaRPr/>
          </a:p>
        </p:txBody>
      </p:sp>
      <p:sp>
        <p:nvSpPr>
          <p:cNvPr id="112" name="TextShape 23"/>
          <p:cNvSpPr txBox="1"/>
          <p:nvPr/>
        </p:nvSpPr>
        <p:spPr>
          <a:xfrm>
            <a:off x="1828800" y="3411720"/>
            <a:ext cx="192024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500">
                <a:solidFill>
                  <a:srgbClr val="ff3300"/>
                </a:solidFill>
                <a:latin typeface="Arial"/>
              </a:rPr>
              <a:t>Java.util.concurrent</a:t>
            </a:r>
            <a:endParaRPr/>
          </a:p>
          <a:p>
            <a:r>
              <a:rPr lang="en-US" sz="1500">
                <a:solidFill>
                  <a:srgbClr val="ff3300"/>
                </a:solidFill>
                <a:latin typeface="Arial"/>
              </a:rPr>
              <a:t>(JSR 166 )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322600" y="2377440"/>
            <a:ext cx="2358360" cy="914400"/>
          </a:xfrm>
          <a:prstGeom prst="rect">
            <a:avLst/>
          </a:prstGeom>
          <a:ln>
            <a:noFill/>
          </a:ln>
        </p:spPr>
      </p:pic>
      <p:sp>
        <p:nvSpPr>
          <p:cNvPr id="114" name="TextShape 24"/>
          <p:cNvSpPr txBox="1"/>
          <p:nvPr/>
        </p:nvSpPr>
        <p:spPr>
          <a:xfrm>
            <a:off x="3657600" y="3017520"/>
            <a:ext cx="11887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500">
                <a:solidFill>
                  <a:srgbClr val="ff00cc"/>
                </a:solidFill>
                <a:latin typeface="Arial"/>
              </a:rPr>
              <a:t>Phasers</a:t>
            </a:r>
            <a:endParaRPr/>
          </a:p>
          <a:p>
            <a:r>
              <a:rPr lang="en-US" sz="1500">
                <a:solidFill>
                  <a:srgbClr val="ff00cc"/>
                </a:solidFill>
                <a:latin typeface="Arial"/>
              </a:rPr>
              <a:t>(JSR 166 )</a:t>
            </a:r>
            <a:endParaRPr/>
          </a:p>
        </p:txBody>
      </p:sp>
      <p:sp>
        <p:nvSpPr>
          <p:cNvPr id="115" name="TextShape 25"/>
          <p:cNvSpPr txBox="1"/>
          <p:nvPr/>
        </p:nvSpPr>
        <p:spPr>
          <a:xfrm>
            <a:off x="5394960" y="1828800"/>
            <a:ext cx="2103120" cy="85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500">
                <a:solidFill>
                  <a:srgbClr val="00cc00"/>
                </a:solidFill>
                <a:latin typeface="Arial"/>
              </a:rPr>
              <a:t>Fork / Join Framework(JSR 166 )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91440" y="2743200"/>
            <a:ext cx="1717560" cy="1367280"/>
          </a:xfrm>
          <a:prstGeom prst="rect">
            <a:avLst/>
          </a:prstGeom>
          <a:ln>
            <a:noFill/>
          </a:ln>
        </p:spPr>
      </p:pic>
      <p:sp>
        <p:nvSpPr>
          <p:cNvPr id="117" name="TextShape 26"/>
          <p:cNvSpPr txBox="1"/>
          <p:nvPr/>
        </p:nvSpPr>
        <p:spPr>
          <a:xfrm>
            <a:off x="7589520" y="1463040"/>
            <a:ext cx="2103120" cy="85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>
                <a:solidFill>
                  <a:srgbClr val="4b1f6f"/>
                </a:solidFill>
                <a:latin typeface="Arial"/>
              </a:rPr>
              <a:t>Project Lambda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8869680" y="1682280"/>
            <a:ext cx="1118880" cy="142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Sample Code to find Highest RQI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65760" y="1828800"/>
            <a:ext cx="8778240" cy="50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Courier 10 Pitch"/>
              </a:rPr>
              <a:t>List&lt;Loan&gt; loans = createLoansList();</a:t>
            </a:r>
            <a:endParaRPr/>
          </a:p>
          <a:p>
            <a:r>
              <a:rPr lang="en-US" sz="2400">
                <a:solidFill>
                  <a:srgbClr val="ff3333"/>
                </a:solidFill>
                <a:latin typeface="Courier 10 Pitch"/>
              </a:rPr>
              <a:t>double highestRQI = 0.0;</a:t>
            </a:r>
            <a:endParaRPr/>
          </a:p>
          <a:p>
            <a:endParaRPr/>
          </a:p>
          <a:p>
            <a:r>
              <a:rPr lang="en-US" sz="2400">
                <a:solidFill>
                  <a:srgbClr val="ff3333"/>
                </a:solidFill>
                <a:latin typeface="Courier 10 Pitch"/>
              </a:rPr>
              <a:t>for</a:t>
            </a:r>
            <a:r>
              <a:rPr lang="en-US" sz="2400">
                <a:solidFill>
                  <a:srgbClr val="ff0000"/>
                </a:solidFill>
                <a:latin typeface="Courier 10 Pitch"/>
              </a:rPr>
              <a:t>( </a:t>
            </a:r>
            <a:r>
              <a:rPr lang="en-US" sz="2400">
                <a:solidFill>
                  <a:srgbClr val="ff3333"/>
                </a:solidFill>
                <a:latin typeface="Courier 10 Pitch"/>
              </a:rPr>
              <a:t>Loan</a:t>
            </a:r>
            <a:r>
              <a:rPr lang="en-US" sz="2400">
                <a:latin typeface="Courier 10 Pitch"/>
              </a:rPr>
              <a:t> l : loans ){</a:t>
            </a:r>
            <a:endParaRPr/>
          </a:p>
          <a:p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if( l.getLoanYear() == 2016 ){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if(l.getRQI() &gt; highestRQI){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solidFill>
                  <a:srgbClr val="ff3333"/>
                </a:solidFill>
                <a:latin typeface="Courier 10 Pitch"/>
              </a:rPr>
              <a:t>highestRQI = l.getRQI();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}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}</a:t>
            </a:r>
            <a:endParaRPr/>
          </a:p>
          <a:p>
            <a:r>
              <a:rPr lang="en-US" sz="2400">
                <a:latin typeface="Courier 10 Pitch"/>
              </a:rPr>
              <a:t>}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Hidden Problems with the Code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91440" y="1782360"/>
            <a:ext cx="5212080" cy="379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Courier 10 Pitch"/>
              </a:rPr>
              <a:t>List&lt;Loan&gt; loans =createLoansList();</a:t>
            </a:r>
            <a:endParaRPr/>
          </a:p>
          <a:p>
            <a:r>
              <a:rPr lang="en-US">
                <a:solidFill>
                  <a:srgbClr val="ff3333"/>
                </a:solidFill>
                <a:latin typeface="Courier 10 Pitch"/>
              </a:rPr>
              <a:t>double highestRQI = 0.0;</a:t>
            </a:r>
            <a:endParaRPr/>
          </a:p>
          <a:p>
            <a:endParaRPr/>
          </a:p>
          <a:p>
            <a:r>
              <a:rPr lang="en-US">
                <a:solidFill>
                  <a:srgbClr val="ff3333"/>
                </a:solidFill>
                <a:latin typeface="Courier 10 Pitch"/>
              </a:rPr>
              <a:t>for</a:t>
            </a:r>
            <a:r>
              <a:rPr lang="en-US">
                <a:solidFill>
                  <a:srgbClr val="ff0000"/>
                </a:solidFill>
                <a:latin typeface="Courier 10 Pitch"/>
              </a:rPr>
              <a:t>( </a:t>
            </a:r>
            <a:r>
              <a:rPr lang="en-US">
                <a:solidFill>
                  <a:srgbClr val="ff3333"/>
                </a:solidFill>
                <a:latin typeface="Courier 10 Pitch"/>
              </a:rPr>
              <a:t>Loan</a:t>
            </a:r>
            <a:r>
              <a:rPr lang="en-US">
                <a:latin typeface="Courier 10 Pitch"/>
              </a:rPr>
              <a:t> l : loans ){</a:t>
            </a:r>
            <a:endParaRPr/>
          </a:p>
          <a:p>
            <a:endParaRPr/>
          </a:p>
          <a:p>
            <a:r>
              <a:rPr lang="en-US">
                <a:latin typeface="Courier 10 Pitch"/>
              </a:rPr>
              <a:t>	</a:t>
            </a:r>
            <a:r>
              <a:rPr lang="en-US">
                <a:latin typeface="Courier 10 Pitch"/>
              </a:rPr>
              <a:t>if( l.getLoanYear() == 2016 ){</a:t>
            </a:r>
            <a:endParaRPr/>
          </a:p>
          <a:p>
            <a:r>
              <a:rPr lang="en-US">
                <a:latin typeface="Courier 10 Pitch"/>
              </a:rPr>
              <a:t>	</a:t>
            </a:r>
            <a:r>
              <a:rPr lang="en-US">
                <a:latin typeface="Courier 10 Pitch"/>
              </a:rPr>
              <a:t>	</a:t>
            </a:r>
            <a:endParaRPr/>
          </a:p>
          <a:p>
            <a:r>
              <a:rPr lang="en-US">
                <a:latin typeface="Courier 10 Pitch"/>
              </a:rPr>
              <a:t>	</a:t>
            </a:r>
            <a:r>
              <a:rPr lang="en-US">
                <a:latin typeface="Courier 10 Pitch"/>
              </a:rPr>
              <a:t>	</a:t>
            </a:r>
            <a:r>
              <a:rPr lang="en-US">
                <a:latin typeface="Courier 10 Pitch"/>
              </a:rPr>
              <a:t>if(l.getRQI() &gt; highestRQI){</a:t>
            </a:r>
            <a:endParaRPr/>
          </a:p>
          <a:p>
            <a:r>
              <a:rPr lang="en-US">
                <a:latin typeface="Courier 10 Pitch"/>
              </a:rPr>
              <a:t>	</a:t>
            </a:r>
            <a:r>
              <a:rPr lang="en-US">
                <a:latin typeface="Courier 10 Pitch"/>
              </a:rPr>
              <a:t>	</a:t>
            </a:r>
            <a:r>
              <a:rPr lang="en-US">
                <a:latin typeface="Courier 10 Pitch"/>
              </a:rPr>
              <a:t>	</a:t>
            </a:r>
            <a:r>
              <a:rPr lang="en-US">
                <a:solidFill>
                  <a:srgbClr val="ff3333"/>
                </a:solidFill>
                <a:latin typeface="Courier 10 Pitch"/>
              </a:rPr>
              <a:t>highestRQI = l.getRQI();</a:t>
            </a:r>
            <a:endParaRPr/>
          </a:p>
          <a:p>
            <a:r>
              <a:rPr lang="en-US">
                <a:latin typeface="Courier 10 Pitch"/>
              </a:rPr>
              <a:t>	</a:t>
            </a:r>
            <a:r>
              <a:rPr lang="en-US">
                <a:latin typeface="Courier 10 Pitch"/>
              </a:rPr>
              <a:t>	</a:t>
            </a:r>
            <a:r>
              <a:rPr lang="en-US">
                <a:latin typeface="Courier 10 Pitch"/>
              </a:rPr>
              <a:t>}</a:t>
            </a:r>
            <a:endParaRPr/>
          </a:p>
          <a:p>
            <a:r>
              <a:rPr lang="en-US">
                <a:latin typeface="Courier 10 Pitch"/>
              </a:rPr>
              <a:t>	</a:t>
            </a:r>
            <a:r>
              <a:rPr lang="en-US">
                <a:latin typeface="Courier 10 Pitch"/>
              </a:rPr>
              <a:t>}</a:t>
            </a:r>
            <a:endParaRPr/>
          </a:p>
          <a:p>
            <a:r>
              <a:rPr lang="en-US">
                <a:latin typeface="Courier 10 Pitch"/>
              </a:rPr>
              <a:t>}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6523200" y="1463040"/>
            <a:ext cx="1980720" cy="1980720"/>
          </a:xfrm>
          <a:prstGeom prst="rect">
            <a:avLst/>
          </a:prstGeom>
          <a:ln>
            <a:noFill/>
          </a:ln>
        </p:spPr>
      </p:pic>
      <p:sp>
        <p:nvSpPr>
          <p:cNvPr id="124" name="TextShape 3"/>
          <p:cNvSpPr txBox="1"/>
          <p:nvPr/>
        </p:nvSpPr>
        <p:spPr>
          <a:xfrm>
            <a:off x="5486400" y="3474720"/>
            <a:ext cx="4480560" cy="329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Font typeface="StarSymbol"/>
              <a:buChar char=""/>
            </a:pPr>
            <a:r>
              <a:rPr lang="en-US" sz="2200">
                <a:solidFill>
                  <a:srgbClr val="000000"/>
                </a:solidFill>
                <a:latin typeface="Courier 10 Pitch"/>
              </a:rPr>
              <a:t>Iteration is in control of programmer</a:t>
            </a:r>
            <a:endParaRPr/>
          </a:p>
          <a:p>
            <a:pPr>
              <a:buFont typeface="StarSymbol"/>
              <a:buChar char=""/>
            </a:pPr>
            <a:endParaRPr/>
          </a:p>
          <a:p>
            <a:pPr>
              <a:buFont typeface="StarSymbol"/>
              <a:buChar char=""/>
            </a:pPr>
            <a:r>
              <a:rPr lang="en-US" sz="2200">
                <a:solidFill>
                  <a:srgbClr val="000000"/>
                </a:solidFill>
                <a:latin typeface="Courier 10 Pitch"/>
              </a:rPr>
              <a:t>Nature of the logic is basically serial. </a:t>
            </a:r>
            <a:endParaRPr/>
          </a:p>
          <a:p>
            <a:pPr>
              <a:buFont typeface="StarSymbol"/>
              <a:buChar char=""/>
            </a:pPr>
            <a:endParaRPr/>
          </a:p>
          <a:p>
            <a:pPr>
              <a:buFont typeface="StarSymbol"/>
              <a:buChar char=""/>
            </a:pPr>
            <a:r>
              <a:rPr lang="en-US" sz="2200">
                <a:solidFill>
                  <a:srgbClr val="000000"/>
                </a:solidFill>
                <a:latin typeface="Courier 10 Pitch"/>
              </a:rPr>
              <a:t>Not Thread Safe</a:t>
            </a:r>
            <a:endParaRPr/>
          </a:p>
          <a:p>
            <a:pPr>
              <a:buFont typeface="StarSymbol"/>
              <a:buChar char=""/>
            </a:pPr>
            <a:endParaRPr/>
          </a:p>
        </p:txBody>
      </p:sp>
      <p:sp>
        <p:nvSpPr>
          <p:cNvPr id="125" name="Line 4"/>
          <p:cNvSpPr/>
          <p:nvPr/>
        </p:nvSpPr>
        <p:spPr>
          <a:xfrm flipV="1">
            <a:off x="5303520" y="1645920"/>
            <a:ext cx="0" cy="475488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More Functional looking Code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365760" y="1828800"/>
            <a:ext cx="8778240" cy="495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solidFill>
                  <a:srgbClr val="ff0000"/>
                </a:solidFill>
                <a:latin typeface="Courier 10 Pitch"/>
              </a:rPr>
              <a:t>double highestRQI = loans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solidFill>
                  <a:srgbClr val="ff0000"/>
                </a:solidFill>
                <a:latin typeface="Courier 10 Pitch"/>
              </a:rPr>
              <a:t>.filter(</a:t>
            </a:r>
            <a:r>
              <a:rPr lang="en-US" sz="2400">
                <a:latin typeface="Courier 10 Pitch"/>
              </a:rPr>
              <a:t> new Predicate&lt;Loan&gt;(){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public boolean test(Loan l){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return </a:t>
            </a:r>
            <a:r>
              <a:rPr lang="en-US" sz="2400">
                <a:solidFill>
                  <a:srgbClr val="ff0000"/>
                </a:solidFill>
                <a:latin typeface="Courier 10 Pitch"/>
              </a:rPr>
              <a:t>(l.getLoanYear()== 2016)</a:t>
            </a:r>
            <a:r>
              <a:rPr lang="en-US" sz="2400">
                <a:latin typeface="Courier 10 Pitch"/>
              </a:rPr>
              <a:t>;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}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})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solidFill>
                  <a:srgbClr val="ff0000"/>
                </a:solidFill>
                <a:latin typeface="Courier 10 Pitch"/>
              </a:rPr>
              <a:t>.map (</a:t>
            </a:r>
            <a:r>
              <a:rPr lang="en-US" sz="2400">
                <a:latin typeface="Courier 10 Pitch"/>
              </a:rPr>
              <a:t> new Mapper&lt;Loan,Double&gt;(){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  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public Double extract(Loan l){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return </a:t>
            </a:r>
            <a:r>
              <a:rPr lang="en-US" sz="2400">
                <a:solidFill>
                  <a:srgbClr val="ff0000"/>
                </a:solidFill>
                <a:latin typeface="Courier 10 Pitch"/>
              </a:rPr>
              <a:t>l.getRQI();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}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})</a:t>
            </a:r>
            <a:endParaRPr/>
          </a:p>
          <a:p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solidFill>
                  <a:srgbClr val="ff0000"/>
                </a:solidFill>
                <a:latin typeface="Courier 10 Pitch"/>
              </a:rPr>
              <a:t>.max();</a:t>
            </a:r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Advantages of Functional Code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0" y="1828800"/>
            <a:ext cx="5212080" cy="591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solidFill>
                  <a:srgbClr val="ff0000"/>
                </a:solidFill>
                <a:latin typeface="Courier 10 Pitch"/>
              </a:rPr>
              <a:t>double highestRQI = loans</a:t>
            </a:r>
            <a:endParaRPr/>
          </a:p>
          <a:p>
            <a:r>
              <a:rPr lang="en-US" sz="1600">
                <a:solidFill>
                  <a:srgbClr val="ff0000"/>
                </a:solidFill>
                <a:latin typeface="Courier 10 Pitch"/>
              </a:rPr>
              <a:t> </a:t>
            </a:r>
            <a:r>
              <a:rPr lang="en-US" sz="1600">
                <a:solidFill>
                  <a:srgbClr val="ff0000"/>
                </a:solidFill>
                <a:latin typeface="Courier 10 Pitch"/>
              </a:rPr>
              <a:t>.filter(</a:t>
            </a:r>
            <a:r>
              <a:rPr lang="en-US" sz="1600">
                <a:latin typeface="Courier 10 Pitch"/>
              </a:rPr>
              <a:t>new Predicate&lt;Loan&gt;(){</a:t>
            </a:r>
            <a:endParaRPr/>
          </a:p>
          <a:p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public boolean test(Loan l){</a:t>
            </a:r>
            <a:endParaRPr/>
          </a:p>
          <a:p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return </a:t>
            </a:r>
            <a:r>
              <a:rPr lang="en-US" sz="1600">
                <a:solidFill>
                  <a:srgbClr val="ff0000"/>
                </a:solidFill>
                <a:latin typeface="Courier 10 Pitch"/>
              </a:rPr>
              <a:t>(l.getLoanYear()== 2016)</a:t>
            </a:r>
            <a:r>
              <a:rPr lang="en-US" sz="1600">
                <a:latin typeface="Courier 10 Pitch"/>
              </a:rPr>
              <a:t>;</a:t>
            </a:r>
            <a:endParaRPr/>
          </a:p>
          <a:p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}</a:t>
            </a:r>
            <a:endParaRPr/>
          </a:p>
          <a:p>
            <a:r>
              <a:rPr lang="en-US" sz="1600">
                <a:latin typeface="Courier 10 Pitch"/>
              </a:rPr>
              <a:t> </a:t>
            </a:r>
            <a:r>
              <a:rPr lang="en-US" sz="1600">
                <a:latin typeface="Courier 10 Pitch"/>
              </a:rPr>
              <a:t>})</a:t>
            </a:r>
            <a:endParaRPr/>
          </a:p>
          <a:p>
            <a:r>
              <a:rPr lang="en-US" sz="1600">
                <a:solidFill>
                  <a:srgbClr val="ff0000"/>
                </a:solidFill>
                <a:latin typeface="Courier 10 Pitch"/>
              </a:rPr>
              <a:t> </a:t>
            </a:r>
            <a:r>
              <a:rPr lang="en-US" sz="1600">
                <a:solidFill>
                  <a:srgbClr val="ff0000"/>
                </a:solidFill>
                <a:latin typeface="Courier 10 Pitch"/>
              </a:rPr>
              <a:t>.map (</a:t>
            </a:r>
            <a:r>
              <a:rPr lang="en-US" sz="1600">
                <a:latin typeface="Courier 10 Pitch"/>
              </a:rPr>
              <a:t> new Mapper&lt;Loan,Double&gt;(){</a:t>
            </a:r>
            <a:endParaRPr/>
          </a:p>
          <a:p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public Double extract(Loan l){</a:t>
            </a:r>
            <a:endParaRPr/>
          </a:p>
          <a:p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return </a:t>
            </a:r>
            <a:r>
              <a:rPr lang="en-US" sz="1600">
                <a:solidFill>
                  <a:srgbClr val="ff0000"/>
                </a:solidFill>
                <a:latin typeface="Courier 10 Pitch"/>
              </a:rPr>
              <a:t>l.getRQI();</a:t>
            </a:r>
            <a:endParaRPr/>
          </a:p>
          <a:p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	</a:t>
            </a:r>
            <a:r>
              <a:rPr lang="en-US" sz="1600">
                <a:latin typeface="Courier 10 Pitch"/>
              </a:rPr>
              <a:t>}</a:t>
            </a:r>
            <a:endParaRPr/>
          </a:p>
          <a:p>
            <a:r>
              <a:rPr lang="en-US" sz="1600">
                <a:latin typeface="Courier 10 Pitch"/>
              </a:rPr>
              <a:t> </a:t>
            </a:r>
            <a:r>
              <a:rPr lang="en-US" sz="1600">
                <a:latin typeface="Courier 10 Pitch"/>
              </a:rPr>
              <a:t>})</a:t>
            </a:r>
            <a:endParaRPr/>
          </a:p>
          <a:p>
            <a:r>
              <a:rPr lang="en-US" sz="1600">
                <a:solidFill>
                  <a:srgbClr val="ff0000"/>
                </a:solidFill>
                <a:latin typeface="Courier 10 Pitch"/>
              </a:rPr>
              <a:t> </a:t>
            </a:r>
            <a:r>
              <a:rPr lang="en-US" sz="1600">
                <a:solidFill>
                  <a:srgbClr val="ff0000"/>
                </a:solidFill>
                <a:latin typeface="Courier 10 Pitch"/>
              </a:rPr>
              <a:t>.max();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30" name="TextShape 3"/>
          <p:cNvSpPr txBox="1"/>
          <p:nvPr/>
        </p:nvSpPr>
        <p:spPr>
          <a:xfrm>
            <a:off x="5486400" y="3474720"/>
            <a:ext cx="4480560" cy="329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Font typeface="StarSymbol"/>
              <a:buChar char=""/>
            </a:pPr>
            <a:r>
              <a:rPr lang="en-US" sz="2200">
                <a:solidFill>
                  <a:srgbClr val="000000"/>
                </a:solidFill>
                <a:latin typeface="Courier 10 Pitch"/>
              </a:rPr>
              <a:t>Iteration is in library's control</a:t>
            </a:r>
            <a:endParaRPr/>
          </a:p>
          <a:p>
            <a:pPr>
              <a:buFont typeface="StarSymbol"/>
              <a:buChar char=""/>
            </a:pPr>
            <a:endParaRPr/>
          </a:p>
          <a:p>
            <a:pPr>
              <a:buFont typeface="StarSymbol"/>
              <a:buChar char=""/>
            </a:pPr>
            <a:r>
              <a:rPr lang="en-US" sz="2200">
                <a:solidFill>
                  <a:srgbClr val="000000"/>
                </a:solidFill>
                <a:latin typeface="Courier 10 Pitch"/>
              </a:rPr>
              <a:t>Nature of the logic can be parallel</a:t>
            </a:r>
            <a:endParaRPr/>
          </a:p>
          <a:p>
            <a:pPr>
              <a:buFont typeface="StarSymbol"/>
              <a:buChar char=""/>
            </a:pPr>
            <a:endParaRPr/>
          </a:p>
          <a:p>
            <a:pPr>
              <a:buFont typeface="StarSymbol"/>
              <a:buChar char=""/>
            </a:pPr>
            <a:r>
              <a:rPr lang="en-US" sz="2200">
                <a:solidFill>
                  <a:srgbClr val="000000"/>
                </a:solidFill>
                <a:latin typeface="Courier 10 Pitch"/>
              </a:rPr>
              <a:t>Thread Safe</a:t>
            </a:r>
            <a:endParaRPr/>
          </a:p>
          <a:p>
            <a:pPr lvl="3">
              <a:buFont typeface="StarSymbol"/>
              <a:buChar char=""/>
            </a:pPr>
            <a:r>
              <a:rPr b="1" lang="en-US" sz="2200">
                <a:solidFill>
                  <a:srgbClr val="ff0000"/>
                </a:solidFill>
                <a:latin typeface="Courier 10 Pitch"/>
              </a:rPr>
              <a:t>BUT </a:t>
            </a:r>
            <a:endParaRPr/>
          </a:p>
          <a:p>
            <a:pPr>
              <a:buFont typeface="StarSymbol"/>
              <a:buChar char=""/>
            </a:pPr>
            <a:r>
              <a:rPr lang="en-US" sz="220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sz="2200">
                <a:solidFill>
                  <a:srgbClr val="000000"/>
                </a:solidFill>
                <a:latin typeface="Courier 10 Pitch"/>
              </a:rPr>
              <a:t>UGLY Looking  </a:t>
            </a:r>
            <a:endParaRPr/>
          </a:p>
        </p:txBody>
      </p:sp>
      <p:sp>
        <p:nvSpPr>
          <p:cNvPr id="131" name="Line 4"/>
          <p:cNvSpPr/>
          <p:nvPr/>
        </p:nvSpPr>
        <p:spPr>
          <a:xfrm flipV="1">
            <a:off x="5303520" y="1645920"/>
            <a:ext cx="0" cy="4754880"/>
          </a:xfrm>
          <a:prstGeom prst="line">
            <a:avLst/>
          </a:prstGeom>
          <a:ln>
            <a:solidFill>
              <a:srgbClr val="000000"/>
            </a:solidFill>
          </a:ln>
        </p:spPr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523200" y="1619640"/>
            <a:ext cx="1523520" cy="158076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8138160" y="6217920"/>
            <a:ext cx="577440" cy="49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Code using Lambda Expressions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365760" y="1828800"/>
            <a:ext cx="8778240" cy="495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solidFill>
                  <a:srgbClr val="000000"/>
                </a:solidFill>
                <a:latin typeface="Courier 10 Pitch"/>
              </a:rPr>
              <a:t>List&lt;Loan&gt; loans = createLoansList();</a:t>
            </a:r>
            <a:endParaRPr/>
          </a:p>
          <a:p>
            <a:r>
              <a:rPr lang="en-US" sz="2400">
                <a:solidFill>
                  <a:srgbClr val="ff0000"/>
                </a:solidFill>
                <a:latin typeface="Courier 10 Pitch"/>
              </a:rPr>
              <a:t>double highestRQI = loans </a:t>
            </a:r>
            <a:endParaRPr/>
          </a:p>
          <a:p>
            <a:r>
              <a:rPr lang="en-US" sz="2400">
                <a:solidFill>
                  <a:srgbClr val="ff0000"/>
                </a:solidFill>
                <a:latin typeface="Courier 10 Pitch"/>
              </a:rPr>
              <a:t>	</a:t>
            </a:r>
            <a:r>
              <a:rPr lang="en-US" sz="2400">
                <a:solidFill>
                  <a:srgbClr val="ff0000"/>
                </a:solidFill>
                <a:latin typeface="Courier 10 Pitch"/>
              </a:rPr>
              <a:t>	</a:t>
            </a:r>
            <a:r>
              <a:rPr lang="en-US" sz="2400">
                <a:solidFill>
                  <a:srgbClr val="ff0000"/>
                </a:solidFill>
                <a:latin typeface="Courier 10 Pitch"/>
              </a:rPr>
              <a:t>. filter (</a:t>
            </a:r>
            <a:r>
              <a:rPr lang="en-US" sz="2400">
                <a:solidFill>
                  <a:srgbClr val="000000"/>
                </a:solidFill>
                <a:latin typeface="Courier 10 Pitch"/>
              </a:rPr>
              <a:t>Loan l</a:t>
            </a:r>
            <a:r>
              <a:rPr lang="en-US" sz="2400">
                <a:solidFill>
                  <a:srgbClr val="ff0000"/>
                </a:solidFill>
                <a:latin typeface="Courier 10 Pitch"/>
              </a:rPr>
              <a:t> → l.getLoanYear()== 2016)</a:t>
            </a:r>
            <a:endParaRPr/>
          </a:p>
          <a:p>
            <a:r>
              <a:rPr lang="en-US" sz="2400">
                <a:solidFill>
                  <a:srgbClr val="ff0000"/>
                </a:solidFill>
                <a:latin typeface="Courier 10 Pitch"/>
              </a:rPr>
              <a:t>	</a:t>
            </a:r>
            <a:r>
              <a:rPr lang="en-US" sz="2400">
                <a:solidFill>
                  <a:srgbClr val="ff0000"/>
                </a:solidFill>
                <a:latin typeface="Courier 10 Pitch"/>
              </a:rPr>
              <a:t>	</a:t>
            </a:r>
            <a:r>
              <a:rPr lang="en-US" sz="2400">
                <a:solidFill>
                  <a:srgbClr val="ff0000"/>
                </a:solidFill>
                <a:latin typeface="Courier 10 Pitch"/>
              </a:rPr>
              <a:t>. map( </a:t>
            </a:r>
            <a:r>
              <a:rPr lang="en-US" sz="2400">
                <a:solidFill>
                  <a:srgbClr val="000000"/>
                </a:solidFill>
                <a:latin typeface="Courier 10 Pitch"/>
              </a:rPr>
              <a:t>Loan l</a:t>
            </a:r>
            <a:r>
              <a:rPr lang="en-US" sz="2400">
                <a:solidFill>
                  <a:srgbClr val="ff0000"/>
                </a:solidFill>
                <a:latin typeface="Courier 10 Pitch"/>
              </a:rPr>
              <a:t> → l.getRQI() )</a:t>
            </a:r>
            <a:endParaRPr/>
          </a:p>
          <a:p>
            <a:r>
              <a:rPr lang="en-US" sz="2400">
                <a:solidFill>
                  <a:srgbClr val="ff0000"/>
                </a:solidFill>
                <a:latin typeface="Courier 10 Pitch"/>
              </a:rPr>
              <a:t>	</a:t>
            </a:r>
            <a:r>
              <a:rPr lang="en-US" sz="2400">
                <a:solidFill>
                  <a:srgbClr val="ff0000"/>
                </a:solidFill>
                <a:latin typeface="Courier 10 Pitch"/>
              </a:rPr>
              <a:t>	</a:t>
            </a:r>
            <a:r>
              <a:rPr lang="en-US" sz="2400">
                <a:solidFill>
                  <a:srgbClr val="ff0000"/>
                </a:solidFill>
                <a:latin typeface="Courier 10 Pitch"/>
              </a:rPr>
              <a:t>. max();  </a:t>
            </a:r>
            <a:endParaRPr/>
          </a:p>
          <a:p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182880" y="4023360"/>
            <a:ext cx="10149840" cy="292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Font typeface="StarSymbol"/>
              <a:buChar char=""/>
            </a:pPr>
            <a:r>
              <a:rPr lang="en-US" sz="2200">
                <a:solidFill>
                  <a:srgbClr val="000000"/>
                </a:solidFill>
                <a:latin typeface="Courier 10 Pitch"/>
              </a:rPr>
              <a:t>Iteration is in library's control</a:t>
            </a:r>
            <a:endParaRPr/>
          </a:p>
          <a:p>
            <a:pPr>
              <a:buFont typeface="StarSymbol"/>
              <a:buChar char=""/>
            </a:pPr>
            <a:endParaRPr/>
          </a:p>
          <a:p>
            <a:pPr>
              <a:buFont typeface="StarSymbol"/>
              <a:buChar char=""/>
            </a:pPr>
            <a:r>
              <a:rPr lang="en-US" sz="2200">
                <a:solidFill>
                  <a:srgbClr val="000000"/>
                </a:solidFill>
                <a:latin typeface="Courier 10 Pitch"/>
              </a:rPr>
              <a:t>Nature of the logic can be parallel</a:t>
            </a:r>
            <a:endParaRPr/>
          </a:p>
          <a:p>
            <a:pPr>
              <a:buFont typeface="StarSymbol"/>
              <a:buChar char=""/>
            </a:pPr>
            <a:endParaRPr/>
          </a:p>
          <a:p>
            <a:pPr>
              <a:buFont typeface="StarSymbol"/>
              <a:buChar char=""/>
            </a:pPr>
            <a:r>
              <a:rPr lang="en-US" sz="2200">
                <a:solidFill>
                  <a:srgbClr val="000000"/>
                </a:solidFill>
                <a:latin typeface="Courier 10 Pitch"/>
              </a:rPr>
              <a:t>Thread Safe</a:t>
            </a:r>
            <a:endParaRPr/>
          </a:p>
          <a:p>
            <a:pPr lvl="3">
              <a:buFont typeface="StarSymbol"/>
              <a:buChar char=""/>
            </a:pPr>
            <a:endParaRPr/>
          </a:p>
          <a:p>
            <a:pPr>
              <a:buFont typeface="StarSymbol"/>
              <a:buChar char=""/>
            </a:pPr>
            <a:r>
              <a:rPr lang="en-US" sz="2200" strike="sngStrike">
                <a:solidFill>
                  <a:srgbClr val="000000"/>
                </a:solidFill>
                <a:latin typeface="Courier 10 Pitch"/>
              </a:rPr>
              <a:t>UGLY Looking </a:t>
            </a:r>
            <a:r>
              <a:rPr lang="en-US" sz="2200" strike="noStrike">
                <a:solidFill>
                  <a:srgbClr val="000000"/>
                </a:solidFill>
                <a:latin typeface="Courier 10 Pitch"/>
              </a:rPr>
              <a:t>→(Much More Readable and Friendly Looking)</a:t>
            </a:r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170400" y="3660480"/>
            <a:ext cx="687600" cy="6372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6583680" y="4426560"/>
            <a:ext cx="640080" cy="59292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2377440" y="5167800"/>
            <a:ext cx="640080" cy="59292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4"/>
          <a:stretch/>
        </p:blipFill>
        <p:spPr>
          <a:xfrm>
            <a:off x="9187920" y="6037920"/>
            <a:ext cx="687600" cy="63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>
                <a:latin typeface="Source Sans Pro Black"/>
              </a:rPr>
              <a:t>Lambda Expressions- Syntax &amp; Examples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2377440" y="1550880"/>
            <a:ext cx="4295520" cy="46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>
                <a:solidFill>
                  <a:srgbClr val="ff0000"/>
                </a:solidFill>
                <a:latin typeface="Arial"/>
              </a:rPr>
              <a:t>( parameters ) → {  body  }</a:t>
            </a:r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365760" y="2011680"/>
            <a:ext cx="8869680" cy="451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u="sng">
                <a:solidFill>
                  <a:srgbClr val="ff0000"/>
                </a:solidFill>
                <a:latin typeface="Arial"/>
              </a:rPr>
              <a:t>Examples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ourier 10 Pitch"/>
              </a:rPr>
              <a:t>( ) → System.out.println(“ UG Code Cafe “ );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ourier 10 Pitch"/>
              </a:rPr>
              <a:t>X → X +10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ourier 10 Pitch"/>
              </a:rPr>
              <a:t>( int X, int Y) → { return X+Y }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ourier 10 Pitch"/>
              </a:rPr>
              <a:t>(String X, String Y) → x.length()-y.length()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ourier 10 Pitch"/>
              </a:rPr>
              <a:t>(String X, String Y ) → {</a:t>
            </a:r>
            <a:endParaRPr/>
          </a:p>
          <a:p>
            <a:r>
              <a:rPr lang="en-US" sz="2000">
                <a:latin typeface="Courier 10 Pitch"/>
              </a:rPr>
              <a:t>	</a:t>
            </a:r>
            <a:r>
              <a:rPr lang="en-US" sz="2000">
                <a:latin typeface="Courier 10 Pitch"/>
              </a:rPr>
              <a:t>	</a:t>
            </a:r>
            <a:r>
              <a:rPr lang="en-US" sz="2000">
                <a:latin typeface="Courier 10 Pitch"/>
              </a:rPr>
              <a:t>ListA.add(X);</a:t>
            </a:r>
            <a:endParaRPr/>
          </a:p>
          <a:p>
            <a:r>
              <a:rPr lang="en-US" sz="2000">
                <a:latin typeface="Courier 10 Pitch"/>
              </a:rPr>
              <a:t>	</a:t>
            </a:r>
            <a:r>
              <a:rPr lang="en-US" sz="2000">
                <a:latin typeface="Courier 10 Pitch"/>
              </a:rPr>
              <a:t>	</a:t>
            </a:r>
            <a:r>
              <a:rPr lang="en-US" sz="2000">
                <a:latin typeface="Courier 10 Pitch"/>
              </a:rPr>
              <a:t>ListB.add(Y);</a:t>
            </a:r>
            <a:endParaRPr/>
          </a:p>
          <a:p>
            <a:r>
              <a:rPr lang="en-US" sz="2000">
                <a:latin typeface="Courier 10 Pitch"/>
              </a:rPr>
              <a:t>	</a:t>
            </a:r>
            <a:r>
              <a:rPr lang="en-US" sz="2000">
                <a:latin typeface="Courier 10 Pitch"/>
              </a:rPr>
              <a:t>	</a:t>
            </a:r>
            <a:r>
              <a:rPr lang="en-US" sz="2000">
                <a:latin typeface="Courier 10 Pitch"/>
              </a:rPr>
              <a:t>return listB.size();</a:t>
            </a:r>
            <a:endParaRPr/>
          </a:p>
          <a:p>
            <a:r>
              <a:rPr lang="en-US" sz="2000">
                <a:latin typeface="Courier 10 Pitch"/>
              </a:rPr>
              <a:t>	</a:t>
            </a:r>
            <a:r>
              <a:rPr lang="en-US" sz="2000">
                <a:latin typeface="Courier 10 Pitch"/>
              </a:rPr>
              <a:t>}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Application>LibreOffice/4.4.3.2$Linux_X86_64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2016-01-21T09:31:56Z</dcterms:created>
  <dc:creator>Koganti </dc:creator>
  <dc:language>en-US</dc:language>
  <cp:lastModifiedBy>Koganti </cp:lastModifiedBy>
  <dcterms:modified xsi:type="dcterms:W3CDTF">2016-01-26T13:41:43Z</dcterms:modified>
  <cp:revision>124</cp:revision>
</cp:coreProperties>
</file>