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Heebo"/>
      <p:regular r:id="rId38"/>
      <p:bold r:id="rId39"/>
    </p:embeddedFont>
    <p:embeddedFont>
      <p:font typeface="Poppins"/>
      <p:regular r:id="rId40"/>
      <p:bold r:id="rId41"/>
      <p:italic r:id="rId42"/>
      <p:boldItalic r:id="rId43"/>
    </p:embeddedFont>
    <p:embeddedFont>
      <p:font typeface="Work Sans"/>
      <p:regular r:id="rId44"/>
      <p:bold r:id="rId45"/>
      <p:italic r:id="rId46"/>
      <p:boldItalic r:id="rId47"/>
    </p:embeddedFont>
    <p:embeddedFont>
      <p:font typeface="Poppins SemiBold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2">
          <p15:clr>
            <a:srgbClr val="747775"/>
          </p15:clr>
        </p15:guide>
        <p15:guide id="2" pos="475">
          <p15:clr>
            <a:srgbClr val="747775"/>
          </p15:clr>
        </p15:guide>
        <p15:guide id="3" orient="horz" pos="621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hUIWakXuB0aWj+sUkqN6RxwnF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2" orient="horz"/>
        <p:guide pos="475"/>
        <p:guide pos="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-regular.fntdata"/><Relationship Id="rId42" Type="http://schemas.openxmlformats.org/officeDocument/2006/relationships/font" Target="fonts/Poppins-italic.fntdata"/><Relationship Id="rId41" Type="http://schemas.openxmlformats.org/officeDocument/2006/relationships/font" Target="fonts/Poppins-bold.fntdata"/><Relationship Id="rId44" Type="http://schemas.openxmlformats.org/officeDocument/2006/relationships/font" Target="fonts/WorkSans-regular.fntdata"/><Relationship Id="rId43" Type="http://schemas.openxmlformats.org/officeDocument/2006/relationships/font" Target="fonts/Poppins-boldItalic.fntdata"/><Relationship Id="rId46" Type="http://schemas.openxmlformats.org/officeDocument/2006/relationships/font" Target="fonts/WorkSans-italic.fntdata"/><Relationship Id="rId45" Type="http://schemas.openxmlformats.org/officeDocument/2006/relationships/font" Target="fonts/Work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oppinsSemiBold-regular.fntdata"/><Relationship Id="rId47" Type="http://schemas.openxmlformats.org/officeDocument/2006/relationships/font" Target="fonts/WorkSans-boldItalic.fntdata"/><Relationship Id="rId49" Type="http://schemas.openxmlformats.org/officeDocument/2006/relationships/font" Target="fonts/PoppinsSemiBold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font" Target="fonts/Heebo-bold.fntdata"/><Relationship Id="rId38" Type="http://schemas.openxmlformats.org/officeDocument/2006/relationships/font" Target="fonts/Heeb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oppinsSemiBold-boldItalic.fntdata"/><Relationship Id="rId50" Type="http://schemas.openxmlformats.org/officeDocument/2006/relationships/font" Target="fonts/PoppinsSemiBold-italic.fntdata"/><Relationship Id="rId52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8be11d2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28be11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287f3f86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2287f3f8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287f3f865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2287f3f8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31f8aa6c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2331f8aa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740a464a6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2d740a464a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287f3f865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2287f3f8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287f3f865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2287f3f8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a8bf89353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2a8bf8935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a8bf89353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2a8bf89353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a8bf89353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2a8bf8935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2287f3f86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2287f3f8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695dc6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1f695dc6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287f3f86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32287f3f8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a8bf89353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2a8bf8935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a8bf89353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a8bf893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287f3f86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2287f3f8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a8bf8935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2a8bf893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2287f3f865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2287f3f8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2331f8aa6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2331f8aa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287f3f865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2287f3f8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2287f3f865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2287f3f86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287f3f86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32287f3f86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87f3f865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2287f3f86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f695dc6c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g31f695dc6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28be11d23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528be11d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70890048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7089004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a8bf8935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2a8bf893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a8bf8935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2a8bf893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8bf8935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2a8bf893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287f3f865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2287f3f8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287f3f86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2287f3f8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22956b96621_1_130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22956b96621_1_130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22956b96621_1_130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22956b96621_1_130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22956b96621_1_130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22956b96621_1_130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22956b96621_1_130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22956b96621_1_130"/>
          <p:cNvSpPr/>
          <p:nvPr/>
        </p:nvSpPr>
        <p:spPr>
          <a:xfrm rot="5400000">
            <a:off x="38850" y="440250"/>
            <a:ext cx="443700" cy="5214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956b96621_1_1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g22956b96621_1_1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g22956b96621_1_1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22956b96621_1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56b96621_1_1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g22956b96621_1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956b96621_1_1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g22956b96621_1_1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22956b96621_1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f4df7847_0_13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g133f4df7847_0_1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g133f4df7847_0_13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f4df7847_0_13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g133f4df7847_0_1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f4df7847_0_1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g133f4df7847_0_1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g133f4df7847_0_1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f4df7847_0_1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133f4df7847_0_1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33f4df7847_0_13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g133f4df7847_0_13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f4df7847_0_1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133f4df7847_0_1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f4df7847_0_13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g133f4df7847_0_13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g133f4df7847_0_1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2540d40adaf_2_48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540d40adaf_2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2540d40adaf_2_48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540d40adaf_2_48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540d40adaf_2_48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2540d40adaf_2_48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2540d40adaf_2_48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540d40adaf_2_48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2540d40adaf_2_48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f4df7847_0_13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g133f4df7847_0_1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f4df7847_0_13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33f4df7847_0_13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g133f4df7847_0_13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g133f4df7847_0_13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133f4df7847_0_1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3f4df7847_0_13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g133f4df7847_0_13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f4df7847_0_13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g133f4df7847_0_13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g133f4df7847_0_13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956b96621_1_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g22956b96621_1_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g22956b96621_1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956b96621_1_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g22956b96621_1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956b96621_1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22956b96621_1_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22956b96621_1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2956b96621_1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22956b96621_1_1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22956b96621_1_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g22956b96621_1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956b96621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g22956b96621_1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956b96621_1_1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g22956b96621_1_1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g22956b96621_1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956b96621_1_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g22956b96621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956b96621_1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956b96621_1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f4df7847_0_1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133f4df7847_0_1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8be11d23_0_9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" name="Google Shape;116;g2528be11d23_0_9"/>
          <p:cNvSpPr txBox="1"/>
          <p:nvPr/>
        </p:nvSpPr>
        <p:spPr>
          <a:xfrm>
            <a:off x="-5650" y="1140325"/>
            <a:ext cx="468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Interview Preparation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2528be11d23_0_9"/>
          <p:cNvCxnSpPr/>
          <p:nvPr/>
        </p:nvCxnSpPr>
        <p:spPr>
          <a:xfrm>
            <a:off x="479420" y="2106825"/>
            <a:ext cx="1687200" cy="0"/>
          </a:xfrm>
          <a:prstGeom prst="straightConnector1">
            <a:avLst/>
          </a:prstGeom>
          <a:noFill/>
          <a:ln cap="flat" cmpd="sng" w="28575">
            <a:solidFill>
              <a:srgbClr val="EB5D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2528be11d23_0_9"/>
          <p:cNvSpPr txBox="1"/>
          <p:nvPr/>
        </p:nvSpPr>
        <p:spPr>
          <a:xfrm>
            <a:off x="174625" y="2361850"/>
            <a:ext cx="4745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Interview Preparation &amp; How to Showcase Your Newly Acquired Skills</a:t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287f3f865_0_6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Types of Interviews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4" name="Google Shape;174;g32287f3f865_0_61"/>
          <p:cNvSpPr txBox="1"/>
          <p:nvPr/>
        </p:nvSpPr>
        <p:spPr>
          <a:xfrm>
            <a:off x="533275" y="793350"/>
            <a:ext cx="68817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Basic/traditional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Telephone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Group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Interview during a meal or social occasion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Serial interview </a:t>
            </a: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(Interviews conducted with a candidate by different people)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5" name="Google Shape;175;g32287f3f865_0_61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287f3f865_0_70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5 Stages Interview Process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1" name="Google Shape;181;g32287f3f865_0_70"/>
          <p:cNvSpPr txBox="1"/>
          <p:nvPr/>
        </p:nvSpPr>
        <p:spPr>
          <a:xfrm>
            <a:off x="533275" y="640950"/>
            <a:ext cx="68817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Icebreaker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Greetings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First Impressions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Small talk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Personal Qualifications and Interest in Position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Abilities, Skills, and Work Experience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Accomplishments and Activities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Organization and Position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Employer may test your knowledge of the company.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■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“Why do you want to work for this company?”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2" marL="13716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■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“What do you know about this department?”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2" name="Google Shape;182;g32287f3f865_0_70"/>
          <p:cNvSpPr txBox="1"/>
          <p:nvPr/>
        </p:nvSpPr>
        <p:spPr>
          <a:xfrm>
            <a:off x="533275" y="31345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331f8aa6c_0_109"/>
          <p:cNvSpPr txBox="1"/>
          <p:nvPr/>
        </p:nvSpPr>
        <p:spPr>
          <a:xfrm>
            <a:off x="533275" y="793350"/>
            <a:ext cx="6881700" cy="38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Other general questions regarding the company or the job.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“What is your geographic preference?”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“Are you willing to relocate?”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Candidate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Your chance to ask questions about job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“What type of on the job training do you provide?”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“What makes your company different from its 			competitors?”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Close and Follow-Up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Find out who makes next move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the interview for their time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Evaluate your performance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Send a thank you note within 24 hours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8" name="Google Shape;188;g32331f8aa6c_0_109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5 Stages Interview Process Cont. 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9" name="Google Shape;189;g32331f8aa6c_0_109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740a464a6_0_14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STAR Technique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95" name="Google Shape;195;g2d740a464a6_0_148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" name="Google Shape;196;g2d740a464a6_0_148"/>
          <p:cNvSpPr txBox="1"/>
          <p:nvPr/>
        </p:nvSpPr>
        <p:spPr>
          <a:xfrm>
            <a:off x="4798650" y="797850"/>
            <a:ext cx="416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d740a464a6_0_148"/>
          <p:cNvSpPr txBox="1"/>
          <p:nvPr/>
        </p:nvSpPr>
        <p:spPr>
          <a:xfrm>
            <a:off x="479500" y="752475"/>
            <a:ext cx="371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2d740a464a6_0_148"/>
          <p:cNvSpPr txBox="1"/>
          <p:nvPr/>
        </p:nvSpPr>
        <p:spPr>
          <a:xfrm>
            <a:off x="533275" y="793350"/>
            <a:ext cx="6881700" cy="27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Situation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describe the situation, problem, or issue that you encountered.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Task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describe the tasks/responsibilities you took on to help solve the problem.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Action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discuss the steps you actually took to effect a solution.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Result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describe the positive results of your actions.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287f3f865_0_76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Why STAR?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4" name="Google Shape;204;g32287f3f865_0_76"/>
          <p:cNvSpPr txBox="1"/>
          <p:nvPr/>
        </p:nvSpPr>
        <p:spPr>
          <a:xfrm>
            <a:off x="533275" y="564750"/>
            <a:ext cx="6881700" cy="15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Provides clear structure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Showcases your experiences effectively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Makes answers memorable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Ensures you don't miss crucial details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5" name="Google Shape;205;g32287f3f865_0_76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206" name="Google Shape;206;g32287f3f865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975" y="2279550"/>
            <a:ext cx="2819475" cy="18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2287f3f865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100" y="2279550"/>
            <a:ext cx="2949526" cy="1800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2287f3f865_0_76"/>
          <p:cNvSpPr/>
          <p:nvPr/>
        </p:nvSpPr>
        <p:spPr>
          <a:xfrm>
            <a:off x="4083825" y="2873063"/>
            <a:ext cx="1386900" cy="6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287f3f865_0_84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S - Situation: Set the Scene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14" name="Google Shape;214;g32287f3f865_0_84"/>
          <p:cNvSpPr txBox="1"/>
          <p:nvPr/>
        </p:nvSpPr>
        <p:spPr>
          <a:xfrm>
            <a:off x="533275" y="793350"/>
            <a:ext cx="68817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When did it happen?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Where were you?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was the context? 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Key Phrases to Use: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"At my previous role..."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"While working on..."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"During my time at..."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5" name="Google Shape;215;g32287f3f865_0_84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6" name="Google Shape;216;g32287f3f865_0_84"/>
          <p:cNvSpPr/>
          <p:nvPr/>
        </p:nvSpPr>
        <p:spPr>
          <a:xfrm>
            <a:off x="4204000" y="1209675"/>
            <a:ext cx="4647000" cy="114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"During my final semester at university..."</a:t>
            </a:r>
            <a:endParaRPr b="1" i="1" sz="2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a8bf89353_0_76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 - Task: Define the Challenge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22" name="Google Shape;222;g32a8bf89353_0_76"/>
          <p:cNvSpPr txBox="1"/>
          <p:nvPr/>
        </p:nvSpPr>
        <p:spPr>
          <a:xfrm>
            <a:off x="533275" y="793350"/>
            <a:ext cx="68817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needed to be done?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was your role?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were the expectations? 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Key Phrases to Use: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"My responsibility was..."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"I was tasked with..."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"The goal was to..."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3" name="Google Shape;223;g32a8bf89353_0_76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4" name="Google Shape;224;g32a8bf89353_0_76"/>
          <p:cNvSpPr/>
          <p:nvPr/>
        </p:nvSpPr>
        <p:spPr>
          <a:xfrm>
            <a:off x="4204000" y="1209675"/>
            <a:ext cx="4647000" cy="114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"I was responsible for increasing team productivity by 25%..."</a:t>
            </a:r>
            <a:endParaRPr b="1" i="1" sz="21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8bf89353_0_83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A - Action: Your Response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0" name="Google Shape;230;g32a8bf89353_0_83"/>
          <p:cNvSpPr txBox="1"/>
          <p:nvPr/>
        </p:nvSpPr>
        <p:spPr>
          <a:xfrm>
            <a:off x="533275" y="793350"/>
            <a:ext cx="6881700" cy="3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specific steps did you take?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did you approach it?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was your contribution?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Key Phrases to Use: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"I developed..."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"I coordinated..."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"I initiated..."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1" name="Google Shape;231;g32a8bf89353_0_83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2" name="Google Shape;232;g32a8bf89353_0_83"/>
          <p:cNvSpPr/>
          <p:nvPr/>
        </p:nvSpPr>
        <p:spPr>
          <a:xfrm>
            <a:off x="4204000" y="1209675"/>
            <a:ext cx="4647000" cy="1455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"I implemented a new tracking system and conducted daily stand-ups..."</a:t>
            </a:r>
            <a:endParaRPr b="1" i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a8bf89353_0_90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R - Result: The Impact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8" name="Google Shape;238;g32a8bf89353_0_90"/>
          <p:cNvSpPr txBox="1"/>
          <p:nvPr/>
        </p:nvSpPr>
        <p:spPr>
          <a:xfrm>
            <a:off x="533275" y="793350"/>
            <a:ext cx="6881700" cy="38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was achieved?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did it help?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did you learn?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Key Phrases to Use: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"As a result..."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"This led to..."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"Consequently..."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9" name="Google Shape;239;g32a8bf89353_0_90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0" name="Google Shape;240;g32a8bf89353_0_90"/>
          <p:cNvSpPr/>
          <p:nvPr/>
        </p:nvSpPr>
        <p:spPr>
          <a:xfrm>
            <a:off x="4204000" y="1209675"/>
            <a:ext cx="4647000" cy="1142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"This resulted in a 30% increase in productivity..."</a:t>
            </a:r>
            <a:endParaRPr b="1" i="1" sz="2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287f3f865_0_90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Building Your STAR Response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6" name="Google Shape;246;g32287f3f865_0_90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7" name="Google Shape;247;g32287f3f865_0_90"/>
          <p:cNvSpPr txBox="1"/>
          <p:nvPr/>
        </p:nvSpPr>
        <p:spPr>
          <a:xfrm>
            <a:off x="533275" y="1021950"/>
            <a:ext cx="6881700" cy="21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10% Situation (set context quickly)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10% Task (clear objective)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50% Action (detailed steps)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 sz="16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30% Result (concrete outcomes)</a:t>
            </a:r>
            <a:endParaRPr sz="16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695dc6c7_0_15"/>
          <p:cNvSpPr txBox="1"/>
          <p:nvPr/>
        </p:nvSpPr>
        <p:spPr>
          <a:xfrm>
            <a:off x="308575" y="441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Agenda</a:t>
            </a:r>
            <a:endParaRPr b="1" i="0" sz="25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24" name="Google Shape;124;g31f695dc6c7_0_15"/>
          <p:cNvSpPr txBox="1"/>
          <p:nvPr/>
        </p:nvSpPr>
        <p:spPr>
          <a:xfrm>
            <a:off x="533275" y="640950"/>
            <a:ext cx="68817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Introduction: Importance of Interview Preparation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Identifying Skills for the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Understanding the value of your new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to Communicate Newly Acquired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Showcasing Practical Experience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STAR technique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Common Interview Questions for New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Q&amp;A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287f3f865_0_96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Typical Questions Types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3" name="Google Shape;253;g32287f3f865_0_96"/>
          <p:cNvSpPr txBox="1"/>
          <p:nvPr/>
        </p:nvSpPr>
        <p:spPr>
          <a:xfrm>
            <a:off x="533275" y="717150"/>
            <a:ext cx="6881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General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Tell me about yourself.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Why do you want this job?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do you know about our company?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your greatest strengths?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your biggest weaknesses?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Behavioral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Can you describe a time when you overcame a challenge at work?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Tell me about a time when you showed leadership.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Have you ever made a mistake at work? How did you handle it?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a time when you had to work under pressure.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Share an example of how you handled a conflict at work.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a8bf89353_0_122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Typical Questions Types Cont.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9" name="Google Shape;259;g32a8bf89353_0_122"/>
          <p:cNvSpPr txBox="1"/>
          <p:nvPr/>
        </p:nvSpPr>
        <p:spPr>
          <a:xfrm>
            <a:off x="533275" y="717150"/>
            <a:ext cx="68817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Job-Specific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tools or software are you proficient in?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strategies do you use to stay organized?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Can you explain your process for problem-solving?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Questions About Work Style and Personality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Do you prefer working alone or in a team? Why?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do you handle criticism or feedback?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Describe your ideal work environment.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Hypothetical and Situational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would you do if you had a disagreement with a coworker?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would you handle a difficult client or customer?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Imagine your manager gives you an unrealistic deadline. How would you handle it?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a8bf89353_0_131"/>
          <p:cNvSpPr txBox="1"/>
          <p:nvPr/>
        </p:nvSpPr>
        <p:spPr>
          <a:xfrm>
            <a:off x="577750" y="902925"/>
            <a:ext cx="3730200" cy="31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Employer needs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Communication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work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Leadership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Initiative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Customer Care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IT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Commercial awareness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5" name="Google Shape;265;g32a8bf89353_0_13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Matching Skills to Requirements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6" name="Google Shape;266;g32a8bf89353_0_131"/>
          <p:cNvSpPr txBox="1"/>
          <p:nvPr/>
        </p:nvSpPr>
        <p:spPr>
          <a:xfrm>
            <a:off x="4655900" y="902925"/>
            <a:ext cx="37302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Your evidence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Presentation to class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Example from Coop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Class rep, Committee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Fundraising for charity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Working in Supergun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Designed website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Business pages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287f3f865_0_105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Qualities Employers Seek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2" name="Google Shape;272;g32287f3f865_0_105"/>
          <p:cNvSpPr txBox="1"/>
          <p:nvPr/>
        </p:nvSpPr>
        <p:spPr>
          <a:xfrm>
            <a:off x="533275" y="717150"/>
            <a:ext cx="68817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Good all-round intelligence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Enthusiasm, commitment and motivation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Good communication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Team work ability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Ability to solve problems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Capacity to work hard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Initiative and self-reliance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Balanced personality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73" name="Google Shape;273;g32287f3f865_0_105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a8bf89353_0_152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Questions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79" name="Google Shape;279;g32a8bf89353_0_152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0" name="Google Shape;280;g32a8bf89353_0_152"/>
          <p:cNvSpPr txBox="1"/>
          <p:nvPr/>
        </p:nvSpPr>
        <p:spPr>
          <a:xfrm>
            <a:off x="533275" y="717150"/>
            <a:ext cx="68817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Training programmes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Career development opportunities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Types of projects &amp; responsibilities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Reporting structure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Performance appraisal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Profile of staff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Questions about topics raised in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happens next?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2287f3f865_0_11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Interview Rating Scale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6" name="Google Shape;286;g32287f3f865_0_111"/>
          <p:cNvSpPr txBox="1"/>
          <p:nvPr/>
        </p:nvSpPr>
        <p:spPr>
          <a:xfrm>
            <a:off x="533275" y="717150"/>
            <a:ext cx="68817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Rating: 0-5; 0=no response; 5=excellent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Selection Criteria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Intelligence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Academic performance,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Responsibility – Work roles, external activities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Appearance &amp; poise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First impressions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Interpersonal relations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Interests, team-roles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Integrity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no inconsistencies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Self-confidence 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– Relaxed manner, responsible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Communication skills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Articulate, grammar, responsive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Interests 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– External interests, involvement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Leadership potential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Elective offices, initiative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oppins SemiBold"/>
              <a:buChar char="○"/>
            </a:pPr>
            <a:r>
              <a:rPr lang="en-US" sz="15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Interviewing skills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– Logical thinking, knows priorities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87" name="Google Shape;287;g32287f3f865_0_111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2331f8aa6c_0_164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What creates a bad impression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3" name="Google Shape;293;g32331f8aa6c_0_164"/>
          <p:cNvSpPr txBox="1"/>
          <p:nvPr/>
        </p:nvSpPr>
        <p:spPr>
          <a:xfrm>
            <a:off x="533275" y="717150"/>
            <a:ext cx="6881700" cy="3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Poor personal appearance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Negative attitude – evasive, using excuses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Lack of interest and enthusiasm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Lack of preparation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Poor knowledge of role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Failure to give concrete examples of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Over emphasis on money/rewards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Lack of career plan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4" name="Google Shape;294;g32331f8aa6c_0_164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287f3f865_0_119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Tips for Successful Interviewing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00" name="Google Shape;300;g32287f3f865_0_119"/>
          <p:cNvSpPr txBox="1"/>
          <p:nvPr/>
        </p:nvSpPr>
        <p:spPr>
          <a:xfrm>
            <a:off x="533275" y="717150"/>
            <a:ext cx="68817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Think like an employer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Don’t criticize past employers or co-workers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 aware of illegal questions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Maintain professionalism, even if the employer does not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 prepared for the unexpected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 aware of body language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Be well-groomed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1" name="Google Shape;301;g32287f3f865_0_119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287f3f865_0_125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Data Analyst Interview Questions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07" name="Google Shape;307;g32287f3f865_0_125"/>
          <p:cNvSpPr txBox="1"/>
          <p:nvPr/>
        </p:nvSpPr>
        <p:spPr>
          <a:xfrm>
            <a:off x="533275" y="717150"/>
            <a:ext cx="6881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Mention the differences between Data Mining and Data Profiling?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the various steps involved in any analytics project?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the common problems that data analysts encounter during analysis?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Which are the technical tools that you have used for analysis and presentation purposes?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the best methods for data cleaning?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Explain descriptive, predictive, and prescriptive analytics.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are your strengths and weaknesses as a data analyst?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8" name="Google Shape;308;g32287f3f865_0_125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287f3f865_0_132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Data Analyst Interview Questions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14" name="Google Shape;314;g32287f3f865_0_132"/>
          <p:cNvSpPr txBox="1"/>
          <p:nvPr/>
        </p:nvSpPr>
        <p:spPr>
          <a:xfrm>
            <a:off x="533275" y="1555350"/>
            <a:ext cx="688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5" name="Google Shape;315;g32287f3f865_0_132"/>
          <p:cNvSpPr txBox="1"/>
          <p:nvPr/>
        </p:nvSpPr>
        <p:spPr>
          <a:xfrm>
            <a:off x="533275" y="712775"/>
            <a:ext cx="62547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is Data Science?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Differentiate between Data Analytics and Data Science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Explain the steps in making a decision tree.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Differentiate between univariate, bivariate, and multivariate analysis.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should you maintain a deployed model?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can you select k for k-means?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Write a basic SQL query that lists all orders with customer information.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What is the ROC curve?</a:t>
            </a:r>
            <a:endParaRPr b="0" i="0" sz="16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87f3f865_0_174"/>
          <p:cNvSpPr txBox="1"/>
          <p:nvPr/>
        </p:nvSpPr>
        <p:spPr>
          <a:xfrm>
            <a:off x="308575" y="1203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Meaning of an interview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0" name="Google Shape;130;g32287f3f865_0_174"/>
          <p:cNvSpPr txBox="1"/>
          <p:nvPr/>
        </p:nvSpPr>
        <p:spPr>
          <a:xfrm>
            <a:off x="533275" y="1098150"/>
            <a:ext cx="68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g32287f3f865_0_174"/>
          <p:cNvSpPr txBox="1"/>
          <p:nvPr/>
        </p:nvSpPr>
        <p:spPr>
          <a:xfrm>
            <a:off x="421100" y="852725"/>
            <a:ext cx="75903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word interview comes from Latin and middle French words meaning to “see between” or “see each other”. Generally, an interview means a private meeting between people when questions are asked and answered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45720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“Interview = A meeting with an objective”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Employer’s objective is to find the best person for the job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Employer: reviews candidate’s experience and abilities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Can you do the job?  (skills, abilitie, qualifications)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Will you do the job?  (interest, attitude &amp; motivation)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●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will you fit into the organisation? (personality)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f695dc6c7_0_79"/>
          <p:cNvSpPr txBox="1"/>
          <p:nvPr/>
        </p:nvSpPr>
        <p:spPr>
          <a:xfrm>
            <a:off x="352625" y="31000"/>
            <a:ext cx="37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Q&amp;A Session</a:t>
            </a:r>
            <a:endParaRPr b="1" i="0" sz="4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321" name="Google Shape;321;g31f695dc6c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163" y="1306200"/>
            <a:ext cx="3357675" cy="3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g2528be11d23_0_23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2528be11d23_0_238"/>
          <p:cNvSpPr txBox="1"/>
          <p:nvPr/>
        </p:nvSpPr>
        <p:spPr>
          <a:xfrm>
            <a:off x="1364400" y="2271150"/>
            <a:ext cx="64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28" name="Google Shape;328;g2528be11d23_0_238"/>
          <p:cNvPicPr preferRelativeResize="0"/>
          <p:nvPr/>
        </p:nvPicPr>
        <p:blipFill rotWithShape="1">
          <a:blip r:embed="rId4">
            <a:alphaModFix/>
          </a:blip>
          <a:srcRect b="38459" l="14475" r="15963" t="37791"/>
          <a:stretch/>
        </p:blipFill>
        <p:spPr>
          <a:xfrm>
            <a:off x="3534588" y="1572424"/>
            <a:ext cx="2074824" cy="70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708900481_0_3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Objectives of Interview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7" name="Google Shape;137;g2d708900481_0_3"/>
          <p:cNvSpPr txBox="1"/>
          <p:nvPr/>
        </p:nvSpPr>
        <p:spPr>
          <a:xfrm>
            <a:off x="533275" y="1021950"/>
            <a:ext cx="68817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 the selection process, interview serves the following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Verifies the information obtained through application form and tests.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Helps obtain additional information from the applicant otherwise not available.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Gives the candidate necessary facts and information about the job and the organisation.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Helps establish mutual understanding between the company and the candidate and build the company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a8bf89353_0_1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Facts of Interviewing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3" name="Google Shape;143;g32a8bf89353_0_18"/>
          <p:cNvSpPr txBox="1"/>
          <p:nvPr/>
        </p:nvSpPr>
        <p:spPr>
          <a:xfrm>
            <a:off x="533275" y="1021950"/>
            <a:ext cx="68817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Interviews are the most widely used process for screening job applicants.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They provide the most direct information about a candidate’s background, personality, and skills.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purpose of an interview is to receive the job offer.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a8bf89353_0_2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Know Yourself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49" name="Google Shape;149;g32a8bf89353_0_28"/>
          <p:cNvSpPr txBox="1"/>
          <p:nvPr/>
        </p:nvSpPr>
        <p:spPr>
          <a:xfrm>
            <a:off x="533275" y="1021950"/>
            <a:ext cx="6881700" cy="29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Employment objective and how it relates to the position and the employer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Educational background and how it relates to the position and the employer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Work experience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Abilities and skills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457200" lvl="0" marL="13716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Always be able to give examples!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a8bf89353_0_23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Know the Employer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5" name="Google Shape;155;g32a8bf89353_0_23"/>
          <p:cNvSpPr txBox="1"/>
          <p:nvPr/>
        </p:nvSpPr>
        <p:spPr>
          <a:xfrm>
            <a:off x="533275" y="1021950"/>
            <a:ext cx="68817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Research! Research! Research!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Prepare to demonstrate your knowledge of the profession and the company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Prepare to give reasons for your interest in working in that profession/company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Develop questions in advance to ask about the job/organization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287f3f865_0_49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Interview Preparation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1" name="Google Shape;161;g32287f3f865_0_49"/>
          <p:cNvSpPr txBox="1"/>
          <p:nvPr/>
        </p:nvSpPr>
        <p:spPr>
          <a:xfrm>
            <a:off x="533275" y="488550"/>
            <a:ext cx="68817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Situational Knowledge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Where/when the interview takes place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Arrive 10 minutes early!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Physical Preparation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Get plenty of rest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Dress for success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Mental Preparation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Knowledge of company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Practice a mock interview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Written Preparation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Take extra resumes, references, etc.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Make notes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Ask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87f3f865_0_55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Preparation is the key to success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7" name="Google Shape;167;g32287f3f865_0_55"/>
          <p:cNvSpPr txBox="1"/>
          <p:nvPr/>
        </p:nvSpPr>
        <p:spPr>
          <a:xfrm>
            <a:off x="533275" y="564750"/>
            <a:ext cx="6881700" cy="54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Review own skills, experiences and qualities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Check CV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Anticipate questions and identify relevant examples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Prepare key selling points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Research organisation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Websites, reports, articles, company literature, etc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Contacts with knowledge of organisation or sector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Relevant articles in the press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Personal visit or telephone call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Research job and occupational area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Job description – or similar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Current issues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Prepare your que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Pra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8" name="Google Shape;168;g32287f3f865_0_55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