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Heebo"/>
      <p:regular r:id="rId32"/>
      <p:bold r:id="rId33"/>
    </p:embeddedFont>
    <p:embeddedFont>
      <p:font typeface="Poppins"/>
      <p:regular r:id="rId34"/>
      <p:bold r:id="rId35"/>
      <p:italic r:id="rId36"/>
      <p:boldItalic r:id="rId37"/>
    </p:embeddedFont>
    <p:embeddedFont>
      <p:font typeface="Work Sans"/>
      <p:regular r:id="rId38"/>
      <p:bold r:id="rId39"/>
      <p:italic r:id="rId40"/>
      <p:boldItalic r:id="rId41"/>
    </p:embeddedFont>
    <p:embeddedFont>
      <p:font typeface="Poppins SemiBold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62">
          <p15:clr>
            <a:srgbClr val="747775"/>
          </p15:clr>
        </p15:guide>
        <p15:guide id="2" pos="475">
          <p15:clr>
            <a:srgbClr val="747775"/>
          </p15:clr>
        </p15:guide>
        <p15:guide id="3" orient="horz" pos="621">
          <p15:clr>
            <a:srgbClr val="747775"/>
          </p15:clr>
        </p15:guide>
      </p15:sldGuideLst>
    </p:ext>
    <p:ext uri="GoogleSlidesCustomDataVersion2">
      <go:slidesCustomData xmlns:go="http://customooxmlschemas.google.com/" r:id="rId46" roundtripDataSignature="AMtx7mgMNI8QvguJxPyrUn8x+M+uxWMW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62" orient="horz"/>
        <p:guide pos="475"/>
        <p:guide pos="621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italic.fntdata"/><Relationship Id="rId20" Type="http://schemas.openxmlformats.org/officeDocument/2006/relationships/slide" Target="slides/slide14.xml"/><Relationship Id="rId42" Type="http://schemas.openxmlformats.org/officeDocument/2006/relationships/font" Target="fonts/PoppinsSemiBold-regular.fntdata"/><Relationship Id="rId41" Type="http://schemas.openxmlformats.org/officeDocument/2006/relationships/font" Target="fonts/WorkSans-boldItalic.fntdata"/><Relationship Id="rId22" Type="http://schemas.openxmlformats.org/officeDocument/2006/relationships/slide" Target="slides/slide16.xml"/><Relationship Id="rId44" Type="http://schemas.openxmlformats.org/officeDocument/2006/relationships/font" Target="fonts/PoppinsSemiBold-italic.fntdata"/><Relationship Id="rId21" Type="http://schemas.openxmlformats.org/officeDocument/2006/relationships/slide" Target="slides/slide15.xml"/><Relationship Id="rId43" Type="http://schemas.openxmlformats.org/officeDocument/2006/relationships/font" Target="fonts/PoppinsSemiBold-bold.fntdata"/><Relationship Id="rId24" Type="http://schemas.openxmlformats.org/officeDocument/2006/relationships/slide" Target="slides/slide18.xml"/><Relationship Id="rId46" Type="http://customschemas.google.com/relationships/presentationmetadata" Target="metadata"/><Relationship Id="rId23" Type="http://schemas.openxmlformats.org/officeDocument/2006/relationships/slide" Target="slides/slide17.xml"/><Relationship Id="rId45" Type="http://schemas.openxmlformats.org/officeDocument/2006/relationships/font" Target="fonts/Poppi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Heebo-bold.fntdata"/><Relationship Id="rId10" Type="http://schemas.openxmlformats.org/officeDocument/2006/relationships/slide" Target="slides/slide4.xml"/><Relationship Id="rId32" Type="http://schemas.openxmlformats.org/officeDocument/2006/relationships/font" Target="fonts/Heebo-regular.fntdata"/><Relationship Id="rId13" Type="http://schemas.openxmlformats.org/officeDocument/2006/relationships/slide" Target="slides/slide7.xml"/><Relationship Id="rId35" Type="http://schemas.openxmlformats.org/officeDocument/2006/relationships/font" Target="fonts/Poppins-bold.fntdata"/><Relationship Id="rId12" Type="http://schemas.openxmlformats.org/officeDocument/2006/relationships/slide" Target="slides/slide6.xml"/><Relationship Id="rId34" Type="http://schemas.openxmlformats.org/officeDocument/2006/relationships/font" Target="fonts/Poppins-regular.fntdata"/><Relationship Id="rId15" Type="http://schemas.openxmlformats.org/officeDocument/2006/relationships/slide" Target="slides/slide9.xml"/><Relationship Id="rId37" Type="http://schemas.openxmlformats.org/officeDocument/2006/relationships/font" Target="fonts/Poppins-boldItalic.fntdata"/><Relationship Id="rId14" Type="http://schemas.openxmlformats.org/officeDocument/2006/relationships/slide" Target="slides/slide8.xml"/><Relationship Id="rId36" Type="http://schemas.openxmlformats.org/officeDocument/2006/relationships/font" Target="fonts/Poppins-italic.fntdata"/><Relationship Id="rId17" Type="http://schemas.openxmlformats.org/officeDocument/2006/relationships/slide" Target="slides/slide11.xml"/><Relationship Id="rId39" Type="http://schemas.openxmlformats.org/officeDocument/2006/relationships/font" Target="fonts/WorkSans-bold.fntdata"/><Relationship Id="rId16" Type="http://schemas.openxmlformats.org/officeDocument/2006/relationships/slide" Target="slides/slide10.xml"/><Relationship Id="rId38" Type="http://schemas.openxmlformats.org/officeDocument/2006/relationships/font" Target="fonts/Work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28be11d23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528be11d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287f3f865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2287f3f86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287f3f865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2287f3f865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331f8aa6c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2331f8aa6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740a464a6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d740a464a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287f3f865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2287f3f86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287f3f865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2287f3f8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287f3f865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32287f3f86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2a8bf89353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32a8bf8935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a8bf89353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g32a8bf8935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287f3f865_0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32287f3f865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f695dc6c7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1f695dc6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2a8bf89353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g32a8bf89353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2287f3f865_0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32287f3f86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2331f8aa6c_0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2331f8aa6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2c26ea94cc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32c26ea94cc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695dc6c7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1f695dc6c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528be11d23_0_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g2528be11d23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287f3f865_0_1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2287f3f86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708900481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d7089004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2a8bf89353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2a8bf8935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a8bf89353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2a8bf8935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a8bf89353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2a8bf8935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287f3f865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2287f3f86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287f3f865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2287f3f86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g22956b96621_1_130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g22956b96621_1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150" y="184200"/>
            <a:ext cx="1097452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22956b96621_1_130"/>
          <p:cNvSpPr/>
          <p:nvPr/>
        </p:nvSpPr>
        <p:spPr>
          <a:xfrm>
            <a:off x="0" y="3877400"/>
            <a:ext cx="69300" cy="1266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g22956b96621_1_130"/>
          <p:cNvSpPr/>
          <p:nvPr/>
        </p:nvSpPr>
        <p:spPr>
          <a:xfrm>
            <a:off x="0" y="2574225"/>
            <a:ext cx="69300" cy="1303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g22956b96621_1_130"/>
          <p:cNvSpPr/>
          <p:nvPr/>
        </p:nvSpPr>
        <p:spPr>
          <a:xfrm>
            <a:off x="0" y="1931275"/>
            <a:ext cx="69300" cy="64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g22956b96621_1_130"/>
          <p:cNvSpPr/>
          <p:nvPr/>
        </p:nvSpPr>
        <p:spPr>
          <a:xfrm>
            <a:off x="0" y="1487650"/>
            <a:ext cx="69300" cy="44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g22956b96621_1_130"/>
          <p:cNvSpPr/>
          <p:nvPr/>
        </p:nvSpPr>
        <p:spPr>
          <a:xfrm>
            <a:off x="0" y="1303175"/>
            <a:ext cx="69300" cy="19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g22956b96621_1_130"/>
          <p:cNvSpPr/>
          <p:nvPr/>
        </p:nvSpPr>
        <p:spPr>
          <a:xfrm>
            <a:off x="0" y="961934"/>
            <a:ext cx="69300" cy="3414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g22956b96621_1_130"/>
          <p:cNvSpPr/>
          <p:nvPr/>
        </p:nvSpPr>
        <p:spPr>
          <a:xfrm>
            <a:off x="0" y="-17"/>
            <a:ext cx="69300" cy="961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22956b96621_1_130"/>
          <p:cNvSpPr/>
          <p:nvPr/>
        </p:nvSpPr>
        <p:spPr>
          <a:xfrm rot="5400000">
            <a:off x="38850" y="440250"/>
            <a:ext cx="443700" cy="521400"/>
          </a:xfrm>
          <a:prstGeom prst="round2SameRect">
            <a:avLst>
              <a:gd fmla="val 29124" name="adj1"/>
              <a:gd fmla="val 0" name="adj2"/>
            </a:avLst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956b96621_1_1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22956b96621_1_1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g22956b96621_1_1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g22956b96621_1_1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g22956b96621_1_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956b96621_1_17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3" name="Google Shape;63;g22956b96621_1_1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956b96621_1_17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g22956b96621_1_17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g22956b96621_1_1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3f4df7847_0_130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" name="Google Shape;74;g133f4df7847_0_130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5" name="Google Shape;75;g133f4df7847_0_130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33f4df7847_0_13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g133f4df7847_0_13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3f4df7847_0_1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g133f4df7847_0_1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g133f4df7847_0_13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f4df7847_0_13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5" name="Google Shape;85;g133f4df7847_0_13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6" name="Google Shape;86;g133f4df7847_0_13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7" name="Google Shape;87;g133f4df7847_0_13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3f4df7847_0_13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g133f4df7847_0_13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3f4df7847_0_132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g133f4df7847_0_132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g133f4df7847_0_13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g2540d40adaf_2_48"/>
          <p:cNvPicPr preferRelativeResize="0"/>
          <p:nvPr/>
        </p:nvPicPr>
        <p:blipFill rotWithShape="1">
          <a:blip r:embed="rId2">
            <a:alphaModFix amt="65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g2540d40adaf_2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1150" y="184200"/>
            <a:ext cx="1097452" cy="294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2540d40adaf_2_48"/>
          <p:cNvSpPr/>
          <p:nvPr/>
        </p:nvSpPr>
        <p:spPr>
          <a:xfrm>
            <a:off x="0" y="3877400"/>
            <a:ext cx="69300" cy="1266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540d40adaf_2_48"/>
          <p:cNvSpPr/>
          <p:nvPr/>
        </p:nvSpPr>
        <p:spPr>
          <a:xfrm>
            <a:off x="0" y="2574225"/>
            <a:ext cx="69300" cy="13032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2540d40adaf_2_48"/>
          <p:cNvSpPr/>
          <p:nvPr/>
        </p:nvSpPr>
        <p:spPr>
          <a:xfrm>
            <a:off x="0" y="1931275"/>
            <a:ext cx="69300" cy="6429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g2540d40adaf_2_48"/>
          <p:cNvSpPr/>
          <p:nvPr/>
        </p:nvSpPr>
        <p:spPr>
          <a:xfrm>
            <a:off x="0" y="1487650"/>
            <a:ext cx="69300" cy="443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g2540d40adaf_2_48"/>
          <p:cNvSpPr/>
          <p:nvPr/>
        </p:nvSpPr>
        <p:spPr>
          <a:xfrm>
            <a:off x="0" y="1303175"/>
            <a:ext cx="69300" cy="194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2540d40adaf_2_48"/>
          <p:cNvSpPr/>
          <p:nvPr/>
        </p:nvSpPr>
        <p:spPr>
          <a:xfrm>
            <a:off x="0" y="961934"/>
            <a:ext cx="69300" cy="3414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g2540d40adaf_2_48"/>
          <p:cNvSpPr/>
          <p:nvPr/>
        </p:nvSpPr>
        <p:spPr>
          <a:xfrm>
            <a:off x="0" y="-17"/>
            <a:ext cx="69300" cy="961800"/>
          </a:xfrm>
          <a:prstGeom prst="rect">
            <a:avLst/>
          </a:prstGeom>
          <a:solidFill>
            <a:srgbClr val="8DC64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3f4df7847_0_133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7" name="Google Shape;97;g133f4df7847_0_13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3f4df7847_0_13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133f4df7847_0_13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g133f4df7847_0_13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g133f4df7847_0_13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g133f4df7847_0_13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3f4df7847_0_13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6" name="Google Shape;106;g133f4df7847_0_13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3f4df7847_0_13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g133f4df7847_0_13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g133f4df7847_0_13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2956b96621_1_14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g22956b96621_1_14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" name="Google Shape;32;g22956b96621_1_1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2956b96621_1_1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g22956b96621_1_1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2956b96621_1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g22956b96621_1_1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g22956b96621_1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2956b96621_1_1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g22956b96621_1_15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g22956b96621_1_15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g22956b96621_1_1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956b96621_1_1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g22956b96621_1_1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2956b96621_1_16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g22956b96621_1_16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g22956b96621_1_1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956b96621_1_16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" name="Google Shape;54;g22956b96621_1_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2956b96621_1_1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2956b96621_1_1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33f4df7847_0_1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g133f4df7847_0_1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28be11d23_0_9"/>
          <p:cNvSpPr txBox="1"/>
          <p:nvPr/>
        </p:nvSpPr>
        <p:spPr>
          <a:xfrm>
            <a:off x="645400" y="416250"/>
            <a:ext cx="7163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500" u="none" cap="none" strike="noStrike">
              <a:solidFill>
                <a:srgbClr val="F5851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6" name="Google Shape;116;g2528be11d23_0_9"/>
          <p:cNvSpPr txBox="1"/>
          <p:nvPr/>
        </p:nvSpPr>
        <p:spPr>
          <a:xfrm>
            <a:off x="-5650" y="1140325"/>
            <a:ext cx="4681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</a:rPr>
              <a:t>Goal Setting &amp; </a:t>
            </a:r>
            <a:r>
              <a:rPr b="1" lang="en-US" sz="3000">
                <a:solidFill>
                  <a:schemeClr val="lt1"/>
                </a:solidFill>
              </a:rPr>
              <a:t>Motivation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g2528be11d23_0_9"/>
          <p:cNvCxnSpPr/>
          <p:nvPr/>
        </p:nvCxnSpPr>
        <p:spPr>
          <a:xfrm>
            <a:off x="479420" y="2106825"/>
            <a:ext cx="1687200" cy="0"/>
          </a:xfrm>
          <a:prstGeom prst="straightConnector1">
            <a:avLst/>
          </a:prstGeom>
          <a:noFill/>
          <a:ln cap="flat" cmpd="sng" w="28575">
            <a:solidFill>
              <a:srgbClr val="EB5D0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" name="Google Shape;118;g2528be11d23_0_9"/>
          <p:cNvSpPr txBox="1"/>
          <p:nvPr/>
        </p:nvSpPr>
        <p:spPr>
          <a:xfrm>
            <a:off x="174625" y="2361850"/>
            <a:ext cx="47454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Unlocking the Power of Drive and Direction</a:t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287f3f865_0_61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Contingencies of Goal Setting Theory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94" name="Google Shape;194;g32287f3f865_0_61"/>
          <p:cNvSpPr txBox="1"/>
          <p:nvPr/>
        </p:nvSpPr>
        <p:spPr>
          <a:xfrm>
            <a:off x="336375" y="1683600"/>
            <a:ext cx="3331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Self-efficiency is the individual’s self-confidence and faith that he has potential of performing the task. • Higher is the level of self-efficiency, greater will be the efforts put in by the individual when they face challenging tasks. • While, lower is the level of self-efficiency, less will be the efforts put in by the individual or he might even quit w</a:t>
            </a:r>
            <a:r>
              <a:rPr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hile </a:t>
            </a:r>
            <a:r>
              <a:rPr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meeting challenges.</a:t>
            </a:r>
            <a:endParaRPr i="0" sz="12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5" name="Google Shape;195;g32287f3f865_0_61"/>
          <p:cNvSpPr/>
          <p:nvPr/>
        </p:nvSpPr>
        <p:spPr>
          <a:xfrm>
            <a:off x="1049625" y="870450"/>
            <a:ext cx="20574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Self-efficiency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g32287f3f865_0_61"/>
          <p:cNvSpPr/>
          <p:nvPr/>
        </p:nvSpPr>
        <p:spPr>
          <a:xfrm>
            <a:off x="6004000" y="870450"/>
            <a:ext cx="2057400" cy="75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Goal Commitment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" name="Google Shape;197;g32287f3f865_0_61"/>
          <p:cNvSpPr txBox="1"/>
          <p:nvPr/>
        </p:nvSpPr>
        <p:spPr>
          <a:xfrm>
            <a:off x="5391725" y="1683600"/>
            <a:ext cx="3331500" cy="3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Goal setting theory assumes that the individual is committed to the goal and will not leave the goal. </a:t>
            </a:r>
            <a:endParaRPr sz="1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The commitment to the goal is dependent on the following factors: </a:t>
            </a:r>
            <a:endParaRPr sz="1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SemiBold"/>
              <a:buChar char="-"/>
            </a:pPr>
            <a:r>
              <a:rPr i="1" lang="en-US" sz="1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Goals are made open, known and broadcasted. </a:t>
            </a:r>
            <a:endParaRPr i="1" sz="1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SemiBold"/>
              <a:buChar char="-"/>
            </a:pPr>
            <a:r>
              <a:rPr i="1" lang="en-US" sz="1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Goals should be set by the individual himself rather than designated. </a:t>
            </a:r>
            <a:endParaRPr i="1" sz="11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2984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Poppins SemiBold"/>
              <a:buChar char="-"/>
            </a:pPr>
            <a:r>
              <a:rPr i="1" lang="en-US" sz="11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The goals set by the individual should be consistent with the organizational goals and vision. </a:t>
            </a:r>
            <a:endParaRPr b="0" i="1" sz="11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287f3f865_0_70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Types of Goals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03" name="Google Shape;203;g32287f3f865_0_70"/>
          <p:cNvSpPr txBox="1"/>
          <p:nvPr/>
        </p:nvSpPr>
        <p:spPr>
          <a:xfrm>
            <a:off x="533275" y="31345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4" name="Google Shape;204;g32287f3f865_0_70"/>
          <p:cNvSpPr/>
          <p:nvPr/>
        </p:nvSpPr>
        <p:spPr>
          <a:xfrm>
            <a:off x="482175" y="1010700"/>
            <a:ext cx="38478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Short-term Goals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5" name="Google Shape;205;g32287f3f865_0_70"/>
          <p:cNvSpPr/>
          <p:nvPr/>
        </p:nvSpPr>
        <p:spPr>
          <a:xfrm>
            <a:off x="482175" y="1712900"/>
            <a:ext cx="38478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Long-term Goals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6" name="Google Shape;206;g32287f3f865_0_70"/>
          <p:cNvSpPr/>
          <p:nvPr/>
        </p:nvSpPr>
        <p:spPr>
          <a:xfrm>
            <a:off x="482175" y="2423700"/>
            <a:ext cx="38478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Fixed Goals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g32287f3f865_0_70"/>
          <p:cNvSpPr/>
          <p:nvPr/>
        </p:nvSpPr>
        <p:spPr>
          <a:xfrm>
            <a:off x="482175" y="3178300"/>
            <a:ext cx="3847800" cy="58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Flexible Goals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" name="Google Shape;208;g32287f3f865_0_70"/>
          <p:cNvSpPr/>
          <p:nvPr/>
        </p:nvSpPr>
        <p:spPr>
          <a:xfrm>
            <a:off x="4396000" y="1046850"/>
            <a:ext cx="4032300" cy="51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Poppins"/>
                <a:ea typeface="Poppins"/>
                <a:cs typeface="Poppins"/>
                <a:sym typeface="Poppins"/>
              </a:rPr>
              <a:t>‘Short-term Goals’ are goals that can be accomplished in the near future such as within a few weeks or months</a:t>
            </a:r>
            <a:endParaRPr i="1"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" name="Google Shape;209;g32287f3f865_0_70"/>
          <p:cNvSpPr/>
          <p:nvPr/>
        </p:nvSpPr>
        <p:spPr>
          <a:xfrm>
            <a:off x="4396000" y="1734675"/>
            <a:ext cx="4032300" cy="51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Poppins"/>
                <a:ea typeface="Poppins"/>
                <a:cs typeface="Poppins"/>
                <a:sym typeface="Poppins"/>
              </a:rPr>
              <a:t>‘Long-term Goals’ are goals that are more far-reaching and take longer to achieve such as a year or more.</a:t>
            </a:r>
            <a:endParaRPr i="1"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0" name="Google Shape;210;g32287f3f865_0_70"/>
          <p:cNvSpPr/>
          <p:nvPr/>
        </p:nvSpPr>
        <p:spPr>
          <a:xfrm>
            <a:off x="4396000" y="2459850"/>
            <a:ext cx="4032300" cy="51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Poppins"/>
                <a:ea typeface="Poppins"/>
                <a:cs typeface="Poppins"/>
                <a:sym typeface="Poppins"/>
              </a:rPr>
              <a:t>‘Fixed Goals’ are goals with an outcome that is based on a specific date or time. </a:t>
            </a:r>
            <a:endParaRPr i="1"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" name="Google Shape;211;g32287f3f865_0_70"/>
          <p:cNvSpPr/>
          <p:nvPr/>
        </p:nvSpPr>
        <p:spPr>
          <a:xfrm>
            <a:off x="4396000" y="3214450"/>
            <a:ext cx="4032300" cy="51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latin typeface="Poppins"/>
                <a:ea typeface="Poppins"/>
                <a:cs typeface="Poppins"/>
                <a:sym typeface="Poppins"/>
              </a:rPr>
              <a:t>‘Flexible Goals’ are goals that have an outcome, but no time limit.</a:t>
            </a:r>
            <a:endParaRPr i="1"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331f8aa6c_0_109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Realistic vs. Unrealistic Goals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17" name="Google Shape;217;g32331f8aa6c_0_109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8" name="Google Shape;218;g32331f8aa6c_0_109"/>
          <p:cNvSpPr/>
          <p:nvPr/>
        </p:nvSpPr>
        <p:spPr>
          <a:xfrm>
            <a:off x="3090275" y="735750"/>
            <a:ext cx="2046300" cy="7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Realistic Goals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g32331f8aa6c_0_109"/>
          <p:cNvSpPr/>
          <p:nvPr/>
        </p:nvSpPr>
        <p:spPr>
          <a:xfrm>
            <a:off x="3090275" y="2881000"/>
            <a:ext cx="2046300" cy="7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Unrealistic Goals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0" name="Google Shape;220;g32331f8aa6c_0_109"/>
          <p:cNvSpPr/>
          <p:nvPr/>
        </p:nvSpPr>
        <p:spPr>
          <a:xfrm>
            <a:off x="198800" y="1629575"/>
            <a:ext cx="2074200" cy="11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‘Realistic Goals’ are those goals that are real, ideal and not abstract. 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1" name="Google Shape;221;g32331f8aa6c_0_109"/>
          <p:cNvSpPr/>
          <p:nvPr/>
        </p:nvSpPr>
        <p:spPr>
          <a:xfrm>
            <a:off x="2345800" y="1629575"/>
            <a:ext cx="2074200" cy="11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Hence, realistic goals are those which are achievable and are not definitely doomed for failure due to chances of success. 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g32331f8aa6c_0_109"/>
          <p:cNvSpPr/>
          <p:nvPr/>
        </p:nvSpPr>
        <p:spPr>
          <a:xfrm>
            <a:off x="4492775" y="1629575"/>
            <a:ext cx="2074200" cy="11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When a person sets realistic goals, it can lead to feelings of being successful, enhanced self-image, and enhanced self-esteem.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g32331f8aa6c_0_109"/>
          <p:cNvSpPr/>
          <p:nvPr/>
        </p:nvSpPr>
        <p:spPr>
          <a:xfrm>
            <a:off x="6618550" y="1611875"/>
            <a:ext cx="2074200" cy="115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100">
                <a:latin typeface="Poppins"/>
                <a:ea typeface="Poppins"/>
                <a:cs typeface="Poppins"/>
                <a:sym typeface="Poppins"/>
              </a:rPr>
              <a:t>For Example:</a:t>
            </a: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 A person working as an IT Programmer wants to learn Software Testing.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4" name="Google Shape;224;g32331f8aa6c_0_109"/>
          <p:cNvSpPr/>
          <p:nvPr/>
        </p:nvSpPr>
        <p:spPr>
          <a:xfrm>
            <a:off x="143200" y="3766600"/>
            <a:ext cx="2074200" cy="11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‘Unrealistic Goals’ are those goals that not realistic,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non-ideal and abstract.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5" name="Google Shape;225;g32331f8aa6c_0_109"/>
          <p:cNvSpPr/>
          <p:nvPr/>
        </p:nvSpPr>
        <p:spPr>
          <a:xfrm>
            <a:off x="2345800" y="3766600"/>
            <a:ext cx="2074200" cy="11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Hence, unrealistic goals are those which are non-achievable and definitely doomed for failure due to their impossible chances of success.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g32331f8aa6c_0_109"/>
          <p:cNvSpPr/>
          <p:nvPr/>
        </p:nvSpPr>
        <p:spPr>
          <a:xfrm>
            <a:off x="4548400" y="3766600"/>
            <a:ext cx="2074200" cy="11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When a person sets realistic goals, it can lead to feelings of failure, lowered self-image, and lowered self-esteem.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7" name="Google Shape;227;g32331f8aa6c_0_109"/>
          <p:cNvSpPr/>
          <p:nvPr/>
        </p:nvSpPr>
        <p:spPr>
          <a:xfrm>
            <a:off x="6720300" y="3766600"/>
            <a:ext cx="2074200" cy="11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100">
                <a:latin typeface="Poppins"/>
                <a:ea typeface="Poppins"/>
                <a:cs typeface="Poppins"/>
                <a:sym typeface="Poppins"/>
              </a:rPr>
              <a:t>For Example:</a:t>
            </a:r>
            <a:endParaRPr b="1" i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A person working as an IT Programmer aims to visit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latin typeface="Poppins"/>
                <a:ea typeface="Poppins"/>
                <a:cs typeface="Poppins"/>
                <a:sym typeface="Poppins"/>
              </a:rPr>
              <a:t>Mars.</a:t>
            </a:r>
            <a:endParaRPr i="1" sz="11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740a464a6_0_148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Reasons for Goals being Unrealistic  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33" name="Google Shape;233;g2d740a464a6_0_148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4" name="Google Shape;234;g2d740a464a6_0_148"/>
          <p:cNvSpPr txBox="1"/>
          <p:nvPr/>
        </p:nvSpPr>
        <p:spPr>
          <a:xfrm>
            <a:off x="4798650" y="797850"/>
            <a:ext cx="416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2d740a464a6_0_148"/>
          <p:cNvSpPr txBox="1"/>
          <p:nvPr/>
        </p:nvSpPr>
        <p:spPr>
          <a:xfrm>
            <a:off x="479500" y="752475"/>
            <a:ext cx="371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g2d740a464a6_0_148"/>
          <p:cNvSpPr/>
          <p:nvPr/>
        </p:nvSpPr>
        <p:spPr>
          <a:xfrm>
            <a:off x="971700" y="858300"/>
            <a:ext cx="63336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Goals that are begun at an ill time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g2d740a464a6_0_148"/>
          <p:cNvSpPr/>
          <p:nvPr/>
        </p:nvSpPr>
        <p:spPr>
          <a:xfrm>
            <a:off x="971700" y="4257450"/>
            <a:ext cx="63336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Goals that are written to achieve an impossible outcome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g2d740a464a6_0_148"/>
          <p:cNvSpPr/>
          <p:nvPr/>
        </p:nvSpPr>
        <p:spPr>
          <a:xfrm>
            <a:off x="971700" y="1501425"/>
            <a:ext cx="63336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Goals that require unavailable resources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g2d740a464a6_0_148"/>
          <p:cNvSpPr/>
          <p:nvPr/>
        </p:nvSpPr>
        <p:spPr>
          <a:xfrm>
            <a:off x="971700" y="2144550"/>
            <a:ext cx="63336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Goals that are written too generally and not specified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g2d740a464a6_0_148"/>
          <p:cNvSpPr/>
          <p:nvPr/>
        </p:nvSpPr>
        <p:spPr>
          <a:xfrm>
            <a:off x="971700" y="2828950"/>
            <a:ext cx="63336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Goals that are not clear and are vague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1" name="Google Shape;241;g2d740a464a6_0_148"/>
          <p:cNvSpPr/>
          <p:nvPr/>
        </p:nvSpPr>
        <p:spPr>
          <a:xfrm>
            <a:off x="971700" y="3539700"/>
            <a:ext cx="6333600" cy="55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Goals that are written with an impossible deadline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2287f3f865_0_76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CREATING</a:t>
            </a: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 “S . M . A . R . T” G O A L S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47" name="Google Shape;247;g32287f3f865_0_76"/>
          <p:cNvSpPr txBox="1"/>
          <p:nvPr/>
        </p:nvSpPr>
        <p:spPr>
          <a:xfrm>
            <a:off x="533275" y="564750"/>
            <a:ext cx="6881700" cy="31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S.M.A.R.T. goals are: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Specific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Measurable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Attainable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Realistic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Timely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48" name="Google Shape;248;g32287f3f865_0_76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2287f3f865_0_90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YOUR GOALS SHOULD BE SPECIFIC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54" name="Google Shape;254;g32287f3f865_0_90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55" name="Google Shape;255;g32287f3f865_0_90"/>
          <p:cNvSpPr/>
          <p:nvPr/>
        </p:nvSpPr>
        <p:spPr>
          <a:xfrm>
            <a:off x="1132950" y="917825"/>
            <a:ext cx="2574600" cy="9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A specific goal has a much greater chance of being accomplished than a general goal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g32287f3f865_0_90"/>
          <p:cNvSpPr/>
          <p:nvPr/>
        </p:nvSpPr>
        <p:spPr>
          <a:xfrm>
            <a:off x="4643900" y="917825"/>
            <a:ext cx="2574600" cy="90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To set a specific goal you must answer the six “W”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300">
                <a:latin typeface="Poppins"/>
                <a:ea typeface="Poppins"/>
                <a:cs typeface="Poppins"/>
                <a:sym typeface="Poppins"/>
              </a:rPr>
              <a:t>“WHO, WHAT, WHERE,   WHICH, WHY”</a:t>
            </a:r>
            <a:endParaRPr b="1" i="1" sz="13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g32287f3f865_0_90"/>
          <p:cNvSpPr/>
          <p:nvPr/>
        </p:nvSpPr>
        <p:spPr>
          <a:xfrm>
            <a:off x="2951250" y="2335750"/>
            <a:ext cx="2869200" cy="114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Example: A general goal would be, “Get in shape.” But a specific goal would say, “Join a health club and workout 3 days a week.”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2287f3f865_0_96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YOUR GOALS SHOULD BE </a:t>
            </a: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MEASURABLE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63" name="Google Shape;263;g32287f3f865_0_96"/>
          <p:cNvSpPr txBox="1"/>
          <p:nvPr/>
        </p:nvSpPr>
        <p:spPr>
          <a:xfrm>
            <a:off x="533275" y="717150"/>
            <a:ext cx="6881700" cy="39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• Establish concrete criteria for measuring progress toward reaching each goal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• To determine if you goal is measurable, ask questions: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-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much?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-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many?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-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will I know when it is accomplished?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• When you measure your progress you: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-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Stay on track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-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Reach your target dates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-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Experience excitement of achieving your goals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a8bf89353_0_122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YOUR GOALS SHOULD BE ATTAINABLE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69" name="Google Shape;269;g32a8bf89353_0_122"/>
          <p:cNvSpPr/>
          <p:nvPr/>
        </p:nvSpPr>
        <p:spPr>
          <a:xfrm>
            <a:off x="854950" y="748125"/>
            <a:ext cx="2224200" cy="9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Think of ways to achieve goals that are important to you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g32a8bf89353_0_122"/>
          <p:cNvSpPr/>
          <p:nvPr/>
        </p:nvSpPr>
        <p:spPr>
          <a:xfrm>
            <a:off x="4526750" y="2012663"/>
            <a:ext cx="2224200" cy="9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Goals eventually move closer and become attainable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1" name="Google Shape;271;g32a8bf89353_0_122"/>
          <p:cNvSpPr/>
          <p:nvPr/>
        </p:nvSpPr>
        <p:spPr>
          <a:xfrm>
            <a:off x="1927100" y="2043925"/>
            <a:ext cx="2224200" cy="9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Plan your steps and establish a time frame to accomplish them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g32a8bf89353_0_122"/>
          <p:cNvSpPr/>
          <p:nvPr/>
        </p:nvSpPr>
        <p:spPr>
          <a:xfrm>
            <a:off x="3459900" y="748125"/>
            <a:ext cx="2224200" cy="9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Develop the attitudes, abilities and skills to reach them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g32a8bf89353_0_122"/>
          <p:cNvSpPr/>
          <p:nvPr/>
        </p:nvSpPr>
        <p:spPr>
          <a:xfrm>
            <a:off x="6071950" y="748125"/>
            <a:ext cx="2224200" cy="9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See previously overlooked opportunities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g32a8bf89353_0_122"/>
          <p:cNvSpPr/>
          <p:nvPr/>
        </p:nvSpPr>
        <p:spPr>
          <a:xfrm>
            <a:off x="4519550" y="3074750"/>
            <a:ext cx="2224200" cy="9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See yourself achieving your goals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g32a8bf89353_0_122"/>
          <p:cNvSpPr/>
          <p:nvPr/>
        </p:nvSpPr>
        <p:spPr>
          <a:xfrm>
            <a:off x="1927100" y="3074750"/>
            <a:ext cx="2224200" cy="923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List your goals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2a8bf89353_0_131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YOUR GOALS SHOULD BE REALISTIC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81" name="Google Shape;281;g32a8bf89353_0_131"/>
          <p:cNvSpPr/>
          <p:nvPr/>
        </p:nvSpPr>
        <p:spPr>
          <a:xfrm>
            <a:off x="634575" y="945525"/>
            <a:ext cx="6372300" cy="5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A goal must be something you are both willing and able to reach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2" name="Google Shape;282;g32a8bf89353_0_131"/>
          <p:cNvSpPr/>
          <p:nvPr/>
        </p:nvSpPr>
        <p:spPr>
          <a:xfrm>
            <a:off x="634575" y="1661275"/>
            <a:ext cx="6372300" cy="5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Be sure that every goal represents progress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3" name="Google Shape;283;g32a8bf89353_0_131"/>
          <p:cNvSpPr/>
          <p:nvPr/>
        </p:nvSpPr>
        <p:spPr>
          <a:xfrm>
            <a:off x="634575" y="2362500"/>
            <a:ext cx="6372300" cy="5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A high goal is easier to reach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4" name="Google Shape;284;g32a8bf89353_0_131"/>
          <p:cNvSpPr/>
          <p:nvPr/>
        </p:nvSpPr>
        <p:spPr>
          <a:xfrm>
            <a:off x="634575" y="3067050"/>
            <a:ext cx="6372300" cy="5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Higher goals have higher motivation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5" name="Google Shape;285;g32a8bf89353_0_131"/>
          <p:cNvSpPr/>
          <p:nvPr/>
        </p:nvSpPr>
        <p:spPr>
          <a:xfrm>
            <a:off x="634575" y="3749350"/>
            <a:ext cx="6372300" cy="52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Your goals are realistic if you believe that they can be accomplished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287f3f865_0_105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YOUR GOALS SHOULD BE TIMELY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91" name="Google Shape;291;g32287f3f865_0_105"/>
          <p:cNvSpPr txBox="1"/>
          <p:nvPr/>
        </p:nvSpPr>
        <p:spPr>
          <a:xfrm>
            <a:off x="533275" y="717150"/>
            <a:ext cx="68817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 goal should have a time frame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With no time frame there is no sense of urgency to accomplish it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 time frame will motivate your mind to begin working toward that goal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2" name="Google Shape;292;g32287f3f865_0_105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f695dc6c7_0_15"/>
          <p:cNvSpPr txBox="1"/>
          <p:nvPr/>
        </p:nvSpPr>
        <p:spPr>
          <a:xfrm>
            <a:off x="308575" y="441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Agenda</a:t>
            </a:r>
            <a:endParaRPr b="1" i="0" sz="25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24" name="Google Shape;124;g31f695dc6c7_0_15"/>
          <p:cNvSpPr txBox="1"/>
          <p:nvPr/>
        </p:nvSpPr>
        <p:spPr>
          <a:xfrm>
            <a:off x="533275" y="640950"/>
            <a:ext cx="6881700" cy="3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b="0" i="0" lang="en-US" sz="1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Introduction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Importance of Goal Setting</a:t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SMART Goals Framework</a:t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Short-term vs Long-term Goals</a:t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Tracking Progress</a:t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Types</a:t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Skill Acquisition Process</a:t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b="0" i="0" lang="en-US" sz="14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Q&amp;A</a:t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2a8bf89353_0_152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What is Motivation?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298" name="Google Shape;298;g32a8bf89353_0_152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9" name="Google Shape;299;g32a8bf89353_0_152"/>
          <p:cNvSpPr txBox="1"/>
          <p:nvPr/>
        </p:nvSpPr>
        <p:spPr>
          <a:xfrm>
            <a:off x="533275" y="717150"/>
            <a:ext cx="6881700" cy="29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is an inferred process within an animal or an individual that causes that organism to move towards a goal. 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has also been defined as a desire or need which directs and energizes behavior that is oriented towards a goal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is the set of reasons that determines one to engage in a particular behavior. 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287f3f865_0_111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Features of Motivation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05" name="Google Shape;305;g32287f3f865_0_111"/>
          <p:cNvSpPr txBox="1"/>
          <p:nvPr/>
        </p:nvSpPr>
        <p:spPr>
          <a:xfrm>
            <a:off x="533275" y="717150"/>
            <a:ext cx="6881700" cy="31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The following are a few important features of motivation: 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is an act of manager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is a continuous process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can be positive or 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negative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is goal oriented 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is an art 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is system-oriented 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Motivation is different from job satisfaction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6" name="Google Shape;306;g32287f3f865_0_111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2331f8aa6c_0_164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Needs and Wants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12" name="Google Shape;312;g32331f8aa6c_0_164"/>
          <p:cNvSpPr txBox="1"/>
          <p:nvPr/>
        </p:nvSpPr>
        <p:spPr>
          <a:xfrm>
            <a:off x="533275" y="564750"/>
            <a:ext cx="6881700" cy="43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People may get motivated due to different reasons. There are two different important motives that influence people towards action. They are: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Needs: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‘Needs’ are something you must definitely have in order to survive and thrive. Hence, a ‘need’ is a compulsion for a person to have.</a:t>
            </a:r>
            <a:endParaRPr i="1" sz="12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Wants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: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‘Wants’ are something you can survive and thrive without.</a:t>
            </a:r>
            <a:endParaRPr i="1" sz="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If you want to decide whether something is a want or a need, ask yourself:</a:t>
            </a:r>
            <a:endParaRPr i="1" sz="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• ‘Will I be satisfied after I get this, or will I want something more?’</a:t>
            </a:r>
            <a:endParaRPr i="1" sz="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• ‘Am I hoping that this will boost my self-esteem?’</a:t>
            </a:r>
            <a:endParaRPr i="1" sz="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• ‘Am I hoping that this will take away a painful feeling, such as loneliness,</a:t>
            </a:r>
            <a:endParaRPr i="1" sz="90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sadness, rejection, loss, or emptiness?’If something does not truly satisfy you physically or psychologically, it is probably a want, not a need.</a:t>
            </a:r>
            <a:endParaRPr b="0" i="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c26ea94cc_0_189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Extrinsic and Intrinsic Rewards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318" name="Google Shape;318;g32c26ea94cc_0_189"/>
          <p:cNvSpPr txBox="1"/>
          <p:nvPr/>
        </p:nvSpPr>
        <p:spPr>
          <a:xfrm>
            <a:off x="533275" y="564750"/>
            <a:ext cx="68817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Rewards can also be offered to people to motivate them. There are two types of rewards: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19" name="Google Shape;319;g32c26ea94cc_0_189"/>
          <p:cNvSpPr/>
          <p:nvPr/>
        </p:nvSpPr>
        <p:spPr>
          <a:xfrm>
            <a:off x="5355675" y="1351525"/>
            <a:ext cx="2541300" cy="366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Intrinsic rewards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 are internal and hence the motivation is available at the time of performance of a job. Examples of Intrinsic Rewards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Feeling of responsibility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Achievement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Constant learning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Taking challenges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Praise o Recognition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Delegation of 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uthority &amp; 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esponsibility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g32c26ea94cc_0_189"/>
          <p:cNvSpPr/>
          <p:nvPr/>
        </p:nvSpPr>
        <p:spPr>
          <a:xfrm>
            <a:off x="971700" y="1351525"/>
            <a:ext cx="2541300" cy="357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Poppins"/>
                <a:ea typeface="Poppins"/>
                <a:cs typeface="Poppins"/>
                <a:sym typeface="Poppins"/>
              </a:rPr>
              <a:t>Extrinsic rewards</a:t>
            </a:r>
            <a:r>
              <a:rPr lang="en-US">
                <a:latin typeface="Poppins"/>
                <a:ea typeface="Poppins"/>
                <a:cs typeface="Poppins"/>
                <a:sym typeface="Poppins"/>
              </a:rPr>
              <a:t> are external and hence the motivation is available only after completion of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the job. Examples of Extrinsic Rewards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Pay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Increase in wages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Benefits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Promotions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Transfers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Insurance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o Rest periods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f695dc6c7_0_79"/>
          <p:cNvSpPr txBox="1"/>
          <p:nvPr/>
        </p:nvSpPr>
        <p:spPr>
          <a:xfrm>
            <a:off x="352625" y="31000"/>
            <a:ext cx="3713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Q&amp;A Session</a:t>
            </a:r>
            <a:endParaRPr b="1" i="0" sz="4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326" name="Google Shape;326;g31f695dc6c7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163" y="1306200"/>
            <a:ext cx="3357675" cy="33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7B7B7"/>
            </a:gs>
            <a:gs pos="21000">
              <a:srgbClr val="666666"/>
            </a:gs>
            <a:gs pos="44000">
              <a:srgbClr val="434343"/>
            </a:gs>
            <a:gs pos="100000">
              <a:srgbClr val="000000"/>
            </a:gs>
          </a:gsLst>
          <a:lin ang="5400012" scaled="0"/>
        </a:gra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2528be11d23_0_238"/>
          <p:cNvPicPr preferRelativeResize="0"/>
          <p:nvPr/>
        </p:nvPicPr>
        <p:blipFill rotWithShape="1">
          <a:blip r:embed="rId3">
            <a:alphaModFix amt="33000"/>
          </a:blip>
          <a:srcRect b="0" l="0" r="0" t="0"/>
          <a:stretch/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528be11d23_0_238"/>
          <p:cNvSpPr txBox="1"/>
          <p:nvPr/>
        </p:nvSpPr>
        <p:spPr>
          <a:xfrm>
            <a:off x="1364400" y="2271150"/>
            <a:ext cx="6446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en-US" sz="60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THANK YOU</a:t>
            </a:r>
            <a:endParaRPr b="1" i="0" sz="60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333" name="Google Shape;333;g2528be11d23_0_238"/>
          <p:cNvPicPr preferRelativeResize="0"/>
          <p:nvPr/>
        </p:nvPicPr>
        <p:blipFill rotWithShape="1">
          <a:blip r:embed="rId4">
            <a:alphaModFix/>
          </a:blip>
          <a:srcRect b="38459" l="14475" r="15963" t="37791"/>
          <a:stretch/>
        </p:blipFill>
        <p:spPr>
          <a:xfrm>
            <a:off x="3534588" y="1572424"/>
            <a:ext cx="2074824" cy="70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87f3f865_0_174"/>
          <p:cNvSpPr txBox="1"/>
          <p:nvPr/>
        </p:nvSpPr>
        <p:spPr>
          <a:xfrm>
            <a:off x="308575" y="1203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What is a Goal?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0" name="Google Shape;130;g32287f3f865_0_174"/>
          <p:cNvSpPr txBox="1"/>
          <p:nvPr/>
        </p:nvSpPr>
        <p:spPr>
          <a:xfrm>
            <a:off x="533275" y="1098150"/>
            <a:ext cx="688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" name="Google Shape;131;g32287f3f865_0_174"/>
          <p:cNvSpPr txBox="1"/>
          <p:nvPr/>
        </p:nvSpPr>
        <p:spPr>
          <a:xfrm>
            <a:off x="421100" y="852725"/>
            <a:ext cx="7590300" cy="22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 ‘Goal’ is a future outcome or result that individuals and groups strive to achieve. 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Hence, a goal is something that you would like to achieve at the end of an action or process.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708900481_0_3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What is meant by Goal Setting?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37" name="Google Shape;137;g2d708900481_0_3"/>
          <p:cNvSpPr txBox="1"/>
          <p:nvPr/>
        </p:nvSpPr>
        <p:spPr>
          <a:xfrm>
            <a:off x="533275" y="1021950"/>
            <a:ext cx="68817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‘Goal Setting’ is the process of setting, defining and stating goals toward which individuals, teams, departments, and organizations will strive to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achieve.</a:t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a8bf89353_0_18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Importance of Goal Setting</a:t>
            </a:r>
            <a:endParaRPr b="1"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3" name="Google Shape;143;g32a8bf89353_0_18"/>
          <p:cNvSpPr txBox="1"/>
          <p:nvPr/>
        </p:nvSpPr>
        <p:spPr>
          <a:xfrm>
            <a:off x="533275" y="1021950"/>
            <a:ext cx="68817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Goal Setting can prove to be an important motivator for employee performance. Goal setting is crucial for employee motivation because: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4" name="Google Shape;144;g32a8bf89353_0_18"/>
          <p:cNvSpPr/>
          <p:nvPr/>
        </p:nvSpPr>
        <p:spPr>
          <a:xfrm>
            <a:off x="533275" y="2263475"/>
            <a:ext cx="24411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Goals help to guide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and direct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employee behavior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" name="Google Shape;145;g32a8bf89353_0_18"/>
          <p:cNvSpPr/>
          <p:nvPr/>
        </p:nvSpPr>
        <p:spPr>
          <a:xfrm>
            <a:off x="3327113" y="3552900"/>
            <a:ext cx="24411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Goals provide a justification of the performance of a task and the use of resources for a particular task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g32a8bf89353_0_18"/>
          <p:cNvSpPr/>
          <p:nvPr/>
        </p:nvSpPr>
        <p:spPr>
          <a:xfrm>
            <a:off x="3351450" y="2263475"/>
            <a:ext cx="24411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Poppins"/>
                <a:ea typeface="Poppins"/>
                <a:cs typeface="Poppins"/>
                <a:sym typeface="Poppins"/>
              </a:rPr>
              <a:t>Individual and organizational performance is measured comparing the set goals which provide challenges and standards for comparison 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7" name="Google Shape;147;g32a8bf89353_0_18"/>
          <p:cNvSpPr/>
          <p:nvPr/>
        </p:nvSpPr>
        <p:spPr>
          <a:xfrm>
            <a:off x="6120975" y="3552900"/>
            <a:ext cx="24411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Goals that are specific and difficult act as an internal stimulus for an individual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" name="Google Shape;148;g32a8bf89353_0_18"/>
          <p:cNvSpPr/>
          <p:nvPr/>
        </p:nvSpPr>
        <p:spPr>
          <a:xfrm>
            <a:off x="6120950" y="2263475"/>
            <a:ext cx="24411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Goals tell an employee what needs to be done and how much effort will need to be expended for completing the task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" name="Google Shape;149;g32a8bf89353_0_18"/>
          <p:cNvSpPr/>
          <p:nvPr/>
        </p:nvSpPr>
        <p:spPr>
          <a:xfrm>
            <a:off x="533275" y="3552900"/>
            <a:ext cx="2441100" cy="97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Goals that are specific and difficult act as an internal stimulus for an individual 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a8bf89353_0_28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Did You Know?</a:t>
            </a:r>
            <a:endParaRPr b="1" sz="3000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55" name="Google Shape;155;g32a8bf89353_0_28"/>
          <p:cNvSpPr txBox="1"/>
          <p:nvPr/>
        </p:nvSpPr>
        <p:spPr>
          <a:xfrm>
            <a:off x="533275" y="1021950"/>
            <a:ext cx="6881700" cy="3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➥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Goals and the Goal Setting Theory are greatly helpful to an organization as they help in increasing employee: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Engagement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</a:t>
            </a: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ccountability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Alignment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 SemiBold"/>
              <a:buChar char="○"/>
            </a:pPr>
            <a:r>
              <a:rPr lang="en-US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Focus</a:t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457200" lvl="0" marL="13716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1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2a8bf89353_0_23"/>
          <p:cNvSpPr txBox="1"/>
          <p:nvPr/>
        </p:nvSpPr>
        <p:spPr>
          <a:xfrm>
            <a:off x="336375" y="13050"/>
            <a:ext cx="748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What is the Goal Setting Theory of Motivation?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61" name="Google Shape;161;g32a8bf89353_0_23"/>
          <p:cNvSpPr/>
          <p:nvPr/>
        </p:nvSpPr>
        <p:spPr>
          <a:xfrm>
            <a:off x="1249750" y="1431650"/>
            <a:ext cx="6984000" cy="7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In 1960’s, Edwin Locke put forward the Goal-setting Theory of Motivation.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2" name="Google Shape;162;g32a8bf89353_0_23"/>
          <p:cNvSpPr/>
          <p:nvPr/>
        </p:nvSpPr>
        <p:spPr>
          <a:xfrm>
            <a:off x="1249750" y="2281250"/>
            <a:ext cx="6984000" cy="7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This theory states that ‘Goal Setting’ is essentially linked to ‘Task Performance’.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" name="Google Shape;163;g32a8bf89353_0_23"/>
          <p:cNvSpPr/>
          <p:nvPr/>
        </p:nvSpPr>
        <p:spPr>
          <a:xfrm>
            <a:off x="1214725" y="3995075"/>
            <a:ext cx="6984000" cy="7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In simple words, goals indicate and give direction to an employee about what needs to be done and how much efforts are required to be put in.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g32a8bf89353_0_23"/>
          <p:cNvSpPr/>
          <p:nvPr/>
        </p:nvSpPr>
        <p:spPr>
          <a:xfrm>
            <a:off x="1214725" y="3148850"/>
            <a:ext cx="6984000" cy="70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It states that specific and challenging goals along with appropriate feedback contribute to higher and better task performance.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287f3f865_0_49"/>
          <p:cNvSpPr txBox="1"/>
          <p:nvPr/>
        </p:nvSpPr>
        <p:spPr>
          <a:xfrm>
            <a:off x="336375" y="892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Need for Goal Setting in Organizations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70" name="Google Shape;170;g32287f3f865_0_49"/>
          <p:cNvSpPr/>
          <p:nvPr/>
        </p:nvSpPr>
        <p:spPr>
          <a:xfrm>
            <a:off x="871625" y="997350"/>
            <a:ext cx="6795000" cy="2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Facilitates initiatives and innovations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g32287f3f865_0_49"/>
          <p:cNvSpPr/>
          <p:nvPr/>
        </p:nvSpPr>
        <p:spPr>
          <a:xfrm>
            <a:off x="871625" y="1444500"/>
            <a:ext cx="6795000" cy="2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Reduces wastages and breakages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2" name="Google Shape;172;g32287f3f865_0_49"/>
          <p:cNvSpPr/>
          <p:nvPr/>
        </p:nvSpPr>
        <p:spPr>
          <a:xfrm>
            <a:off x="871625" y="1891650"/>
            <a:ext cx="6795000" cy="2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Improves morale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" name="Google Shape;173;g32287f3f865_0_49"/>
          <p:cNvSpPr/>
          <p:nvPr/>
        </p:nvSpPr>
        <p:spPr>
          <a:xfrm>
            <a:off x="871625" y="2338800"/>
            <a:ext cx="6795000" cy="2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Creates good relations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4" name="Google Shape;174;g32287f3f865_0_49"/>
          <p:cNvSpPr/>
          <p:nvPr/>
        </p:nvSpPr>
        <p:spPr>
          <a:xfrm>
            <a:off x="871625" y="2785950"/>
            <a:ext cx="6795000" cy="2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Improves corporate image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g32287f3f865_0_49"/>
          <p:cNvSpPr/>
          <p:nvPr/>
        </p:nvSpPr>
        <p:spPr>
          <a:xfrm>
            <a:off x="871625" y="3283075"/>
            <a:ext cx="6795000" cy="2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Reduces absenteeism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g32287f3f865_0_49"/>
          <p:cNvSpPr/>
          <p:nvPr/>
        </p:nvSpPr>
        <p:spPr>
          <a:xfrm>
            <a:off x="871625" y="3780200"/>
            <a:ext cx="6795000" cy="29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Higher Task Performance efficiency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287f3f865_0_55"/>
          <p:cNvSpPr txBox="1"/>
          <p:nvPr/>
        </p:nvSpPr>
        <p:spPr>
          <a:xfrm>
            <a:off x="336375" y="13050"/>
            <a:ext cx="7489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rPr>
              <a:t>Features of Goal Setting Theory</a:t>
            </a:r>
            <a:endParaRPr b="1" i="0" sz="3000" u="none" cap="none" strike="noStrike">
              <a:solidFill>
                <a:schemeClr val="lt1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182" name="Google Shape;182;g32287f3f865_0_55"/>
          <p:cNvSpPr txBox="1"/>
          <p:nvPr/>
        </p:nvSpPr>
        <p:spPr>
          <a:xfrm>
            <a:off x="533275" y="3210700"/>
            <a:ext cx="62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3" name="Google Shape;183;g32287f3f865_0_55"/>
          <p:cNvSpPr/>
          <p:nvPr/>
        </p:nvSpPr>
        <p:spPr>
          <a:xfrm>
            <a:off x="966150" y="631950"/>
            <a:ext cx="66282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The willingness to work towards attainment of goals is one of the main sources of job motivation.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g32287f3f865_0_55"/>
          <p:cNvSpPr/>
          <p:nvPr/>
        </p:nvSpPr>
        <p:spPr>
          <a:xfrm>
            <a:off x="966150" y="4413100"/>
            <a:ext cx="66282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For an employee, feedback serves as a means of gaining reputation, getting clarifications and regulating goal difficulties.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g32287f3f865_0_55"/>
          <p:cNvSpPr/>
          <p:nvPr/>
        </p:nvSpPr>
        <p:spPr>
          <a:xfrm>
            <a:off x="966150" y="1342625"/>
            <a:ext cx="66282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Clear, particular and difficult goals are greater motivating factors than easy, general and vague goals.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g32287f3f865_0_55"/>
          <p:cNvSpPr/>
          <p:nvPr/>
        </p:nvSpPr>
        <p:spPr>
          <a:xfrm>
            <a:off x="966150" y="2086650"/>
            <a:ext cx="66282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Specific and clear goals lead to greater output and better performance. 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g32287f3f865_0_55"/>
          <p:cNvSpPr/>
          <p:nvPr/>
        </p:nvSpPr>
        <p:spPr>
          <a:xfrm>
            <a:off x="966150" y="2829700"/>
            <a:ext cx="66282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Goals should be realistic and challenging. This gives an individual a feeling of pride and triumph when he attains them and sets him up for attainment of the next goal.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g32287f3f865_0_55"/>
          <p:cNvSpPr/>
          <p:nvPr/>
        </p:nvSpPr>
        <p:spPr>
          <a:xfrm>
            <a:off x="966150" y="3617550"/>
            <a:ext cx="6628200" cy="64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Poppins"/>
                <a:ea typeface="Poppins"/>
                <a:cs typeface="Poppins"/>
                <a:sym typeface="Poppins"/>
              </a:rPr>
              <a:t>The more challenging the goal, generally the greater is the reward and the more is the passion for achieving it.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2022-04-19T13:22:35Z</dcterms:created>
  <dc:creator>Devendra, Nagadharshan</dc:creator>
</cp:coreProperties>
</file>