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59" r:id="rId7"/>
    <p:sldId id="263" r:id="rId8"/>
    <p:sldId id="260" r:id="rId9"/>
    <p:sldId id="264" r:id="rId10"/>
    <p:sldId id="267" r:id="rId11"/>
    <p:sldId id="268" r:id="rId12"/>
    <p:sldId id="269" r:id="rId13"/>
    <p:sldId id="270" r:id="rId14"/>
    <p:sldId id="271" r:id="rId15"/>
    <p:sldId id="272" r:id="rId16"/>
    <p:sldId id="273" r:id="rId17"/>
    <p:sldId id="274" r:id="rId18"/>
    <p:sldId id="27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A316F8-4A4A-4033-9552-3BC865C37C3F}" v="1" dt="2024-12-25T15:36:22.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leen kaur" userId="e6f773cbc77ca3c6" providerId="LiveId" clId="{C5A316F8-4A4A-4033-9552-3BC865C37C3F}"/>
    <pc:docChg chg="undo custSel addSld modSld sldOrd">
      <pc:chgData name="navleen kaur" userId="e6f773cbc77ca3c6" providerId="LiveId" clId="{C5A316F8-4A4A-4033-9552-3BC865C37C3F}" dt="2024-12-25T16:06:54.612" v="851" actId="113"/>
      <pc:docMkLst>
        <pc:docMk/>
      </pc:docMkLst>
      <pc:sldChg chg="modSp mod">
        <pc:chgData name="navleen kaur" userId="e6f773cbc77ca3c6" providerId="LiveId" clId="{C5A316F8-4A4A-4033-9552-3BC865C37C3F}" dt="2024-12-25T16:02:55.209" v="811" actId="121"/>
        <pc:sldMkLst>
          <pc:docMk/>
          <pc:sldMk cId="2805713324" sldId="256"/>
        </pc:sldMkLst>
        <pc:spChg chg="mod">
          <ac:chgData name="navleen kaur" userId="e6f773cbc77ca3c6" providerId="LiveId" clId="{C5A316F8-4A4A-4033-9552-3BC865C37C3F}" dt="2024-12-25T16:02:55.209" v="811" actId="121"/>
          <ac:spMkLst>
            <pc:docMk/>
            <pc:sldMk cId="2805713324" sldId="256"/>
            <ac:spMk id="4" creationId="{6880A817-4C01-AF71-A11E-02DD1F1237E4}"/>
          </ac:spMkLst>
        </pc:spChg>
      </pc:sldChg>
      <pc:sldChg chg="ord">
        <pc:chgData name="navleen kaur" userId="e6f773cbc77ca3c6" providerId="LiveId" clId="{C5A316F8-4A4A-4033-9552-3BC865C37C3F}" dt="2024-12-25T16:03:16.432" v="813"/>
        <pc:sldMkLst>
          <pc:docMk/>
          <pc:sldMk cId="831582390" sldId="266"/>
        </pc:sldMkLst>
      </pc:sldChg>
      <pc:sldChg chg="addSp delSp modSp new mod">
        <pc:chgData name="navleen kaur" userId="e6f773cbc77ca3c6" providerId="LiveId" clId="{C5A316F8-4A4A-4033-9552-3BC865C37C3F}" dt="2024-12-25T16:03:30.062" v="814" actId="20577"/>
        <pc:sldMkLst>
          <pc:docMk/>
          <pc:sldMk cId="537868046" sldId="267"/>
        </pc:sldMkLst>
        <pc:spChg chg="mod">
          <ac:chgData name="navleen kaur" userId="e6f773cbc77ca3c6" providerId="LiveId" clId="{C5A316F8-4A4A-4033-9552-3BC865C37C3F}" dt="2024-12-25T15:33:50.271" v="12" actId="207"/>
          <ac:spMkLst>
            <pc:docMk/>
            <pc:sldMk cId="537868046" sldId="267"/>
            <ac:spMk id="2" creationId="{922E09C2-85BA-DCBA-97E2-A97FF11483E4}"/>
          </ac:spMkLst>
        </pc:spChg>
        <pc:spChg chg="mod">
          <ac:chgData name="navleen kaur" userId="e6f773cbc77ca3c6" providerId="LiveId" clId="{C5A316F8-4A4A-4033-9552-3BC865C37C3F}" dt="2024-12-25T16:03:30.062" v="814" actId="20577"/>
          <ac:spMkLst>
            <pc:docMk/>
            <pc:sldMk cId="537868046" sldId="267"/>
            <ac:spMk id="3" creationId="{CF2F0E47-C9D3-C89C-0463-47B845C463C9}"/>
          </ac:spMkLst>
        </pc:spChg>
        <pc:picChg chg="add del mod">
          <ac:chgData name="navleen kaur" userId="e6f773cbc77ca3c6" providerId="LiveId" clId="{C5A316F8-4A4A-4033-9552-3BC865C37C3F}" dt="2024-12-25T15:37:52.756" v="42" actId="478"/>
          <ac:picMkLst>
            <pc:docMk/>
            <pc:sldMk cId="537868046" sldId="267"/>
            <ac:picMk id="5" creationId="{4866D91D-0160-AE46-EC3A-4CF10B3EA083}"/>
          </ac:picMkLst>
        </pc:picChg>
      </pc:sldChg>
      <pc:sldChg chg="modSp add mod">
        <pc:chgData name="navleen kaur" userId="e6f773cbc77ca3c6" providerId="LiveId" clId="{C5A316F8-4A4A-4033-9552-3BC865C37C3F}" dt="2024-12-25T15:40:02.175" v="62" actId="14100"/>
        <pc:sldMkLst>
          <pc:docMk/>
          <pc:sldMk cId="4072728070" sldId="268"/>
        </pc:sldMkLst>
        <pc:spChg chg="mod">
          <ac:chgData name="navleen kaur" userId="e6f773cbc77ca3c6" providerId="LiveId" clId="{C5A316F8-4A4A-4033-9552-3BC865C37C3F}" dt="2024-12-25T15:37:20.585" v="36" actId="5793"/>
          <ac:spMkLst>
            <pc:docMk/>
            <pc:sldMk cId="4072728070" sldId="268"/>
            <ac:spMk id="3" creationId="{6664E90E-DA8B-149C-6100-4DE28F383E01}"/>
          </ac:spMkLst>
        </pc:spChg>
        <pc:picChg chg="mod">
          <ac:chgData name="navleen kaur" userId="e6f773cbc77ca3c6" providerId="LiveId" clId="{C5A316F8-4A4A-4033-9552-3BC865C37C3F}" dt="2024-12-25T15:40:02.175" v="62" actId="14100"/>
          <ac:picMkLst>
            <pc:docMk/>
            <pc:sldMk cId="4072728070" sldId="268"/>
            <ac:picMk id="5" creationId="{00A7A60A-7B34-C45A-5E9F-5989AB08953B}"/>
          </ac:picMkLst>
        </pc:picChg>
      </pc:sldChg>
      <pc:sldChg chg="addSp delSp modSp new mod">
        <pc:chgData name="navleen kaur" userId="e6f773cbc77ca3c6" providerId="LiveId" clId="{C5A316F8-4A4A-4033-9552-3BC865C37C3F}" dt="2024-12-25T16:06:18.536" v="844" actId="113"/>
        <pc:sldMkLst>
          <pc:docMk/>
          <pc:sldMk cId="4100562516" sldId="269"/>
        </pc:sldMkLst>
        <pc:spChg chg="del">
          <ac:chgData name="navleen kaur" userId="e6f773cbc77ca3c6" providerId="LiveId" clId="{C5A316F8-4A4A-4033-9552-3BC865C37C3F}" dt="2024-12-25T15:40:15.636" v="63" actId="478"/>
          <ac:spMkLst>
            <pc:docMk/>
            <pc:sldMk cId="4100562516" sldId="269"/>
            <ac:spMk id="2" creationId="{18714C27-8F2E-4E18-EDF4-1BD27B01EA78}"/>
          </ac:spMkLst>
        </pc:spChg>
        <pc:spChg chg="mod">
          <ac:chgData name="navleen kaur" userId="e6f773cbc77ca3c6" providerId="LiveId" clId="{C5A316F8-4A4A-4033-9552-3BC865C37C3F}" dt="2024-12-25T16:06:18.536" v="844" actId="113"/>
          <ac:spMkLst>
            <pc:docMk/>
            <pc:sldMk cId="4100562516" sldId="269"/>
            <ac:spMk id="3" creationId="{97DFA7AF-67A3-8D05-53BB-D23A02A0C6B7}"/>
          </ac:spMkLst>
        </pc:spChg>
        <pc:spChg chg="add mod">
          <ac:chgData name="navleen kaur" userId="e6f773cbc77ca3c6" providerId="LiveId" clId="{C5A316F8-4A4A-4033-9552-3BC865C37C3F}" dt="2024-12-25T16:04:36.234" v="828" actId="255"/>
          <ac:spMkLst>
            <pc:docMk/>
            <pc:sldMk cId="4100562516" sldId="269"/>
            <ac:spMk id="5" creationId="{46C8A1B5-30AB-D0F6-AE92-F4990875BA0E}"/>
          </ac:spMkLst>
        </pc:spChg>
      </pc:sldChg>
      <pc:sldChg chg="modSp new mod">
        <pc:chgData name="navleen kaur" userId="e6f773cbc77ca3c6" providerId="LiveId" clId="{C5A316F8-4A4A-4033-9552-3BC865C37C3F}" dt="2024-12-25T16:06:29.743" v="847" actId="27636"/>
        <pc:sldMkLst>
          <pc:docMk/>
          <pc:sldMk cId="2951420069" sldId="270"/>
        </pc:sldMkLst>
        <pc:spChg chg="mod">
          <ac:chgData name="navleen kaur" userId="e6f773cbc77ca3c6" providerId="LiveId" clId="{C5A316F8-4A4A-4033-9552-3BC865C37C3F}" dt="2024-12-25T16:05:47.601" v="843" actId="20577"/>
          <ac:spMkLst>
            <pc:docMk/>
            <pc:sldMk cId="2951420069" sldId="270"/>
            <ac:spMk id="2" creationId="{763AA88B-247A-F916-32D9-E63D67A89880}"/>
          </ac:spMkLst>
        </pc:spChg>
        <pc:spChg chg="mod">
          <ac:chgData name="navleen kaur" userId="e6f773cbc77ca3c6" providerId="LiveId" clId="{C5A316F8-4A4A-4033-9552-3BC865C37C3F}" dt="2024-12-25T16:06:29.743" v="847" actId="27636"/>
          <ac:spMkLst>
            <pc:docMk/>
            <pc:sldMk cId="2951420069" sldId="270"/>
            <ac:spMk id="3" creationId="{C0C4A59C-95F9-83E1-0ACE-5FA1E5CF6017}"/>
          </ac:spMkLst>
        </pc:spChg>
      </pc:sldChg>
      <pc:sldChg chg="delSp modSp new mod">
        <pc:chgData name="navleen kaur" userId="e6f773cbc77ca3c6" providerId="LiveId" clId="{C5A316F8-4A4A-4033-9552-3BC865C37C3F}" dt="2024-12-25T16:06:35.378" v="848" actId="113"/>
        <pc:sldMkLst>
          <pc:docMk/>
          <pc:sldMk cId="936267316" sldId="271"/>
        </pc:sldMkLst>
        <pc:spChg chg="del">
          <ac:chgData name="navleen kaur" userId="e6f773cbc77ca3c6" providerId="LiveId" clId="{C5A316F8-4A4A-4033-9552-3BC865C37C3F}" dt="2024-12-25T15:48:52.513" v="323" actId="478"/>
          <ac:spMkLst>
            <pc:docMk/>
            <pc:sldMk cId="936267316" sldId="271"/>
            <ac:spMk id="2" creationId="{26E4C372-52BB-FAEF-2220-CB49046A84FD}"/>
          </ac:spMkLst>
        </pc:spChg>
        <pc:spChg chg="mod">
          <ac:chgData name="navleen kaur" userId="e6f773cbc77ca3c6" providerId="LiveId" clId="{C5A316F8-4A4A-4033-9552-3BC865C37C3F}" dt="2024-12-25T16:06:35.378" v="848" actId="113"/>
          <ac:spMkLst>
            <pc:docMk/>
            <pc:sldMk cId="936267316" sldId="271"/>
            <ac:spMk id="3" creationId="{6F8A8A77-0410-4B01-A07F-F550E00090CD}"/>
          </ac:spMkLst>
        </pc:spChg>
      </pc:sldChg>
      <pc:sldChg chg="addSp delSp modSp new mod">
        <pc:chgData name="navleen kaur" userId="e6f773cbc77ca3c6" providerId="LiveId" clId="{C5A316F8-4A4A-4033-9552-3BC865C37C3F}" dt="2024-12-25T16:06:42.131" v="849" actId="113"/>
        <pc:sldMkLst>
          <pc:docMk/>
          <pc:sldMk cId="619193895" sldId="272"/>
        </pc:sldMkLst>
        <pc:spChg chg="del">
          <ac:chgData name="navleen kaur" userId="e6f773cbc77ca3c6" providerId="LiveId" clId="{C5A316F8-4A4A-4033-9552-3BC865C37C3F}" dt="2024-12-25T15:49:04.617" v="325" actId="478"/>
          <ac:spMkLst>
            <pc:docMk/>
            <pc:sldMk cId="619193895" sldId="272"/>
            <ac:spMk id="2" creationId="{7D881B91-D779-41A9-75E7-F9E976E818E7}"/>
          </ac:spMkLst>
        </pc:spChg>
        <pc:spChg chg="mod">
          <ac:chgData name="navleen kaur" userId="e6f773cbc77ca3c6" providerId="LiveId" clId="{C5A316F8-4A4A-4033-9552-3BC865C37C3F}" dt="2024-12-25T16:06:42.131" v="849" actId="113"/>
          <ac:spMkLst>
            <pc:docMk/>
            <pc:sldMk cId="619193895" sldId="272"/>
            <ac:spMk id="3" creationId="{F1554FCA-E2E5-7FEB-3CE6-0ED5202C13AA}"/>
          </ac:spMkLst>
        </pc:spChg>
        <pc:spChg chg="add mod">
          <ac:chgData name="navleen kaur" userId="e6f773cbc77ca3c6" providerId="LiveId" clId="{C5A316F8-4A4A-4033-9552-3BC865C37C3F}" dt="2024-12-25T15:50:38.292" v="373" actId="255"/>
          <ac:spMkLst>
            <pc:docMk/>
            <pc:sldMk cId="619193895" sldId="272"/>
            <ac:spMk id="5" creationId="{582A5629-31F9-E678-FC57-D9415323E841}"/>
          </ac:spMkLst>
        </pc:spChg>
      </pc:sldChg>
      <pc:sldChg chg="modSp new mod">
        <pc:chgData name="navleen kaur" userId="e6f773cbc77ca3c6" providerId="LiveId" clId="{C5A316F8-4A4A-4033-9552-3BC865C37C3F}" dt="2024-12-25T16:06:47.606" v="850" actId="113"/>
        <pc:sldMkLst>
          <pc:docMk/>
          <pc:sldMk cId="2727594535" sldId="273"/>
        </pc:sldMkLst>
        <pc:spChg chg="mod">
          <ac:chgData name="navleen kaur" userId="e6f773cbc77ca3c6" providerId="LiveId" clId="{C5A316F8-4A4A-4033-9552-3BC865C37C3F}" dt="2024-12-25T15:54:04.026" v="509" actId="20577"/>
          <ac:spMkLst>
            <pc:docMk/>
            <pc:sldMk cId="2727594535" sldId="273"/>
            <ac:spMk id="2" creationId="{B777AD04-486E-CFCC-FB38-07910CCE8EF7}"/>
          </ac:spMkLst>
        </pc:spChg>
        <pc:spChg chg="mod">
          <ac:chgData name="navleen kaur" userId="e6f773cbc77ca3c6" providerId="LiveId" clId="{C5A316F8-4A4A-4033-9552-3BC865C37C3F}" dt="2024-12-25T16:06:47.606" v="850" actId="113"/>
          <ac:spMkLst>
            <pc:docMk/>
            <pc:sldMk cId="2727594535" sldId="273"/>
            <ac:spMk id="3" creationId="{6141436B-219A-F0ED-B367-02004053A81C}"/>
          </ac:spMkLst>
        </pc:spChg>
      </pc:sldChg>
      <pc:sldChg chg="modSp new mod">
        <pc:chgData name="navleen kaur" userId="e6f773cbc77ca3c6" providerId="LiveId" clId="{C5A316F8-4A4A-4033-9552-3BC865C37C3F}" dt="2024-12-25T16:06:54.612" v="851" actId="113"/>
        <pc:sldMkLst>
          <pc:docMk/>
          <pc:sldMk cId="3781333604" sldId="274"/>
        </pc:sldMkLst>
        <pc:spChg chg="mod">
          <ac:chgData name="navleen kaur" userId="e6f773cbc77ca3c6" providerId="LiveId" clId="{C5A316F8-4A4A-4033-9552-3BC865C37C3F}" dt="2024-12-25T15:58:01.998" v="672" actId="207"/>
          <ac:spMkLst>
            <pc:docMk/>
            <pc:sldMk cId="3781333604" sldId="274"/>
            <ac:spMk id="2" creationId="{19A8008C-038F-DC51-3A34-0648A0629968}"/>
          </ac:spMkLst>
        </pc:spChg>
        <pc:spChg chg="mod">
          <ac:chgData name="navleen kaur" userId="e6f773cbc77ca3c6" providerId="LiveId" clId="{C5A316F8-4A4A-4033-9552-3BC865C37C3F}" dt="2024-12-25T16:06:54.612" v="851" actId="113"/>
          <ac:spMkLst>
            <pc:docMk/>
            <pc:sldMk cId="3781333604" sldId="274"/>
            <ac:spMk id="3" creationId="{72351E66-2224-C672-CB4B-A9782B48F9B7}"/>
          </ac:spMkLst>
        </pc:spChg>
      </pc:sldChg>
      <pc:sldChg chg="modSp new mod">
        <pc:chgData name="navleen kaur" userId="e6f773cbc77ca3c6" providerId="LiveId" clId="{C5A316F8-4A4A-4033-9552-3BC865C37C3F}" dt="2024-12-25T16:02:34.574" v="807" actId="121"/>
        <pc:sldMkLst>
          <pc:docMk/>
          <pc:sldMk cId="2255842212" sldId="275"/>
        </pc:sldMkLst>
        <pc:spChg chg="mod">
          <ac:chgData name="navleen kaur" userId="e6f773cbc77ca3c6" providerId="LiveId" clId="{C5A316F8-4A4A-4033-9552-3BC865C37C3F}" dt="2024-12-25T16:02:34.574" v="807" actId="121"/>
          <ac:spMkLst>
            <pc:docMk/>
            <pc:sldMk cId="2255842212" sldId="275"/>
            <ac:spMk id="2" creationId="{CDAA00C0-5A69-979F-FBF9-24A14C8D29DD}"/>
          </ac:spMkLst>
        </pc:spChg>
        <pc:spChg chg="mod">
          <ac:chgData name="navleen kaur" userId="e6f773cbc77ca3c6" providerId="LiveId" clId="{C5A316F8-4A4A-4033-9552-3BC865C37C3F}" dt="2024-12-25T16:02:17.060" v="804" actId="113"/>
          <ac:spMkLst>
            <pc:docMk/>
            <pc:sldMk cId="2255842212" sldId="275"/>
            <ac:spMk id="3" creationId="{3DCAB45F-C3F9-5B48-BABF-48D44CF8B19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F8D768-84E1-451D-A96B-065E605B81A3}" type="datetimeFigureOut">
              <a:rPr lang="en-IN" smtClean="0"/>
              <a:t>25-12-2024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26757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8D768-84E1-451D-A96B-065E605B81A3}" type="datetimeFigureOut">
              <a:rPr lang="en-IN" smtClean="0"/>
              <a:t>25-12-2024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275488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F8D768-84E1-451D-A96B-065E605B81A3}"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1210656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F8D768-84E1-451D-A96B-065E605B81A3}"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3593738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8D768-84E1-451D-A96B-065E605B81A3}"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4146545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F8D768-84E1-451D-A96B-065E605B81A3}" type="datetimeFigureOut">
              <a:rPr lang="en-IN" smtClean="0"/>
              <a:t>25-12-2024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1526666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F8D768-84E1-451D-A96B-065E605B81A3}" type="datetimeFigureOut">
              <a:rPr lang="en-IN" smtClean="0"/>
              <a:t>25-12-2024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4136608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EF8D768-84E1-451D-A96B-065E605B81A3}"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221504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EF8D768-84E1-451D-A96B-065E605B81A3}"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270591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8D768-84E1-451D-A96B-065E605B81A3}"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251591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8D768-84E1-451D-A96B-065E605B81A3}"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400810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8D768-84E1-451D-A96B-065E605B81A3}" type="datetimeFigureOut">
              <a:rPr lang="en-IN" smtClean="0"/>
              <a:t>25-12-2024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146465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8D768-84E1-451D-A96B-065E605B81A3}" type="datetimeFigureOut">
              <a:rPr lang="en-IN" smtClean="0"/>
              <a:t>25-12-2024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118163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8D768-84E1-451D-A96B-065E605B81A3}" type="datetimeFigureOut">
              <a:rPr lang="en-IN" smtClean="0"/>
              <a:t>25-12-2024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239559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8D768-84E1-451D-A96B-065E605B81A3}" type="datetimeFigureOut">
              <a:rPr lang="en-IN" smtClean="0"/>
              <a:t>25-12-2024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58441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8D768-84E1-451D-A96B-065E605B81A3}" type="datetimeFigureOut">
              <a:rPr lang="en-IN" smtClean="0"/>
              <a:t>25-12-2024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328556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8D768-84E1-451D-A96B-065E605B81A3}" type="datetimeFigureOut">
              <a:rPr lang="en-IN" smtClean="0"/>
              <a:t>25-12-2024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309A29-59B5-4225-98A3-C2131F1D8968}" type="slidenum">
              <a:rPr lang="en-IN" smtClean="0"/>
              <a:t>‹#›</a:t>
            </a:fld>
            <a:endParaRPr lang="en-IN"/>
          </a:p>
        </p:txBody>
      </p:sp>
    </p:spTree>
    <p:extLst>
      <p:ext uri="{BB962C8B-B14F-4D97-AF65-F5344CB8AC3E}">
        <p14:creationId xmlns:p14="http://schemas.microsoft.com/office/powerpoint/2010/main" val="369315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EF8D768-84E1-451D-A96B-065E605B81A3}" type="datetimeFigureOut">
              <a:rPr lang="en-IN" smtClean="0"/>
              <a:t>25-12-2024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3309A29-59B5-4225-98A3-C2131F1D8968}" type="slidenum">
              <a:rPr lang="en-IN" smtClean="0"/>
              <a:t>‹#›</a:t>
            </a:fld>
            <a:endParaRPr lang="en-IN"/>
          </a:p>
        </p:txBody>
      </p:sp>
    </p:spTree>
    <p:extLst>
      <p:ext uri="{BB962C8B-B14F-4D97-AF65-F5344CB8AC3E}">
        <p14:creationId xmlns:p14="http://schemas.microsoft.com/office/powerpoint/2010/main" val="3938935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80A817-4C01-AF71-A11E-02DD1F1237E4}"/>
              </a:ext>
            </a:extLst>
          </p:cNvPr>
          <p:cNvSpPr>
            <a:spLocks noGrp="1"/>
          </p:cNvSpPr>
          <p:nvPr>
            <p:ph type="ctrTitle"/>
          </p:nvPr>
        </p:nvSpPr>
        <p:spPr>
          <a:xfrm>
            <a:off x="1154955" y="2099732"/>
            <a:ext cx="8825658" cy="3917609"/>
          </a:xfrm>
        </p:spPr>
        <p:txBody>
          <a:bodyPr/>
          <a:lstStyle/>
          <a:p>
            <a:pPr algn="r"/>
            <a:br>
              <a:rPr lang="en-IN" b="1" dirty="0">
                <a:solidFill>
                  <a:srgbClr val="FF0000"/>
                </a:solidFill>
              </a:rPr>
            </a:br>
            <a:r>
              <a:rPr lang="en-IN" b="1" dirty="0">
                <a:solidFill>
                  <a:srgbClr val="FF0000"/>
                </a:solidFill>
              </a:rPr>
              <a:t>RATIO-PROPORTION</a:t>
            </a:r>
          </a:p>
        </p:txBody>
      </p:sp>
      <p:pic>
        <p:nvPicPr>
          <p:cNvPr id="2" name="Picture 1">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693" y="743563"/>
            <a:ext cx="1045907" cy="14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71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09C2-85BA-DCBA-97E2-A97FF11483E4}"/>
              </a:ext>
            </a:extLst>
          </p:cNvPr>
          <p:cNvSpPr>
            <a:spLocks noGrp="1"/>
          </p:cNvSpPr>
          <p:nvPr>
            <p:ph type="title"/>
          </p:nvPr>
        </p:nvSpPr>
        <p:spPr/>
        <p:txBody>
          <a:bodyPr/>
          <a:lstStyle/>
          <a:p>
            <a:r>
              <a:rPr lang="en-IN" b="1" dirty="0">
                <a:solidFill>
                  <a:srgbClr val="FF0000"/>
                </a:solidFill>
              </a:rPr>
              <a:t>AVERAGES</a:t>
            </a:r>
          </a:p>
        </p:txBody>
      </p:sp>
      <p:sp>
        <p:nvSpPr>
          <p:cNvPr id="3" name="Content Placeholder 2">
            <a:extLst>
              <a:ext uri="{FF2B5EF4-FFF2-40B4-BE49-F238E27FC236}">
                <a16:creationId xmlns:a16="http://schemas.microsoft.com/office/drawing/2014/main" id="{CF2F0E47-C9D3-C89C-0463-47B845C463C9}"/>
              </a:ext>
            </a:extLst>
          </p:cNvPr>
          <p:cNvSpPr>
            <a:spLocks noGrp="1"/>
          </p:cNvSpPr>
          <p:nvPr>
            <p:ph idx="1"/>
          </p:nvPr>
        </p:nvSpPr>
        <p:spPr>
          <a:xfrm>
            <a:off x="688258" y="2261419"/>
            <a:ext cx="11021961" cy="4596581"/>
          </a:xfrm>
        </p:spPr>
        <p:txBody>
          <a:bodyPr>
            <a:normAutofit/>
          </a:bodyPr>
          <a:lstStyle/>
          <a:p>
            <a:r>
              <a:rPr lang="en-US" sz="1600" b="1" dirty="0">
                <a:latin typeface="Times New Roman" panose="02020603050405020304" pitchFamily="18" charset="0"/>
                <a:cs typeface="Times New Roman" panose="02020603050405020304" pitchFamily="18" charset="0"/>
              </a:rPr>
              <a:t>The result obtained by adding several quantities together and then dividing this total by the number of quantities is called Average. </a:t>
            </a:r>
          </a:p>
          <a:p>
            <a:r>
              <a:rPr lang="en-US" sz="1600" b="1" dirty="0">
                <a:latin typeface="Times New Roman" panose="02020603050405020304" pitchFamily="18" charset="0"/>
                <a:cs typeface="Times New Roman" panose="02020603050405020304" pitchFamily="18" charset="0"/>
              </a:rPr>
              <a:t>Average= Sum of quantities / Number of Quantities </a:t>
            </a:r>
          </a:p>
          <a:p>
            <a:endParaRPr lang="en-US" sz="1600" b="1"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Important Points to Remember </a:t>
            </a:r>
            <a:r>
              <a:rPr lang="en-US" sz="1600" b="1"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1.If all the numbers are increased by ‘a’ then their average is also increased by ‘a’. </a:t>
            </a:r>
          </a:p>
          <a:p>
            <a:r>
              <a:rPr lang="en-US" sz="1600" b="1" dirty="0">
                <a:latin typeface="Times New Roman" panose="02020603050405020304" pitchFamily="18" charset="0"/>
                <a:cs typeface="Times New Roman" panose="02020603050405020304" pitchFamily="18" charset="0"/>
              </a:rPr>
              <a:t>2. If all the numbers are decreased by ‘a’ then their average is also decreased by ‘a’.</a:t>
            </a:r>
          </a:p>
          <a:p>
            <a:r>
              <a:rPr lang="en-US" sz="1600" b="1" dirty="0">
                <a:latin typeface="Times New Roman" panose="02020603050405020304" pitchFamily="18" charset="0"/>
                <a:cs typeface="Times New Roman" panose="02020603050405020304" pitchFamily="18" charset="0"/>
              </a:rPr>
              <a:t> 3. If all the numbers are multiplied by ‘a’ then their average is also multiplied by ‘a’. </a:t>
            </a:r>
          </a:p>
          <a:p>
            <a:r>
              <a:rPr lang="en-US" sz="1600" b="1" dirty="0">
                <a:latin typeface="Times New Roman" panose="02020603050405020304" pitchFamily="18" charset="0"/>
                <a:cs typeface="Times New Roman" panose="02020603050405020304" pitchFamily="18" charset="0"/>
              </a:rPr>
              <a:t>4. If all the numbers are divided by ‘a’ then their average is also divided by ‘a’.</a:t>
            </a:r>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86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8B132-EF70-5F78-2224-DDE6D203BC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6B7CE-8E4B-F1D0-74DB-2095E3ADD792}"/>
              </a:ext>
            </a:extLst>
          </p:cNvPr>
          <p:cNvSpPr>
            <a:spLocks noGrp="1"/>
          </p:cNvSpPr>
          <p:nvPr>
            <p:ph type="title"/>
          </p:nvPr>
        </p:nvSpPr>
        <p:spPr/>
        <p:txBody>
          <a:bodyPr/>
          <a:lstStyle/>
          <a:p>
            <a:r>
              <a:rPr lang="en-IN" b="1" dirty="0">
                <a:solidFill>
                  <a:srgbClr val="FF0000"/>
                </a:solidFill>
              </a:rPr>
              <a:t>AVERAGES</a:t>
            </a:r>
          </a:p>
        </p:txBody>
      </p:sp>
      <p:sp>
        <p:nvSpPr>
          <p:cNvPr id="3" name="Content Placeholder 2">
            <a:extLst>
              <a:ext uri="{FF2B5EF4-FFF2-40B4-BE49-F238E27FC236}">
                <a16:creationId xmlns:a16="http://schemas.microsoft.com/office/drawing/2014/main" id="{6664E90E-DA8B-149C-6100-4DE28F383E01}"/>
              </a:ext>
            </a:extLst>
          </p:cNvPr>
          <p:cNvSpPr>
            <a:spLocks noGrp="1"/>
          </p:cNvSpPr>
          <p:nvPr>
            <p:ph idx="1"/>
          </p:nvPr>
        </p:nvSpPr>
        <p:spPr>
          <a:xfrm>
            <a:off x="688258" y="2261419"/>
            <a:ext cx="11021961" cy="4596581"/>
          </a:xfrm>
        </p:spPr>
        <p:txBody>
          <a:bodyPr>
            <a:normAutofit/>
          </a:bodyPr>
          <a:lstStyle/>
          <a:p>
            <a:pPr marL="0" indent="0">
              <a:buNone/>
            </a:pPr>
            <a:endParaRPr lang="en-IN"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A7A60A-7B34-C45A-5E9F-5989AB089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23" y="462116"/>
            <a:ext cx="7374193" cy="6395885"/>
          </a:xfrm>
          <a:prstGeom prst="rect">
            <a:avLst/>
          </a:prstGeom>
        </p:spPr>
      </p:pic>
    </p:spTree>
    <p:extLst>
      <p:ext uri="{BB962C8B-B14F-4D97-AF65-F5344CB8AC3E}">
        <p14:creationId xmlns:p14="http://schemas.microsoft.com/office/powerpoint/2010/main" val="407272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FA7AF-67A3-8D05-53BB-D23A02A0C6B7}"/>
              </a:ext>
            </a:extLst>
          </p:cNvPr>
          <p:cNvSpPr>
            <a:spLocks noGrp="1"/>
          </p:cNvSpPr>
          <p:nvPr>
            <p:ph idx="1"/>
          </p:nvPr>
        </p:nvSpPr>
        <p:spPr>
          <a:xfrm>
            <a:off x="491613" y="2310581"/>
            <a:ext cx="11218605" cy="4326193"/>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Q1.The average of four consecutive even numbers A, B, C and D is 55. What is the product of A and C? </a:t>
            </a:r>
          </a:p>
          <a:p>
            <a:pPr marL="0" indent="0">
              <a:buNone/>
            </a:pPr>
            <a:r>
              <a:rPr lang="en-US" sz="1600" b="1" dirty="0">
                <a:latin typeface="Times New Roman" panose="02020603050405020304" pitchFamily="18" charset="0"/>
                <a:cs typeface="Times New Roman" panose="02020603050405020304" pitchFamily="18" charset="0"/>
              </a:rPr>
              <a:t>A. 2812 		B. 2912 			C. 2512 			D. 2069 </a:t>
            </a:r>
          </a:p>
          <a:p>
            <a:pPr marL="0" indent="0">
              <a:buNone/>
            </a:pPr>
            <a:r>
              <a:rPr lang="en-US" b="1" dirty="0">
                <a:latin typeface="Times New Roman" panose="02020603050405020304" pitchFamily="18" charset="0"/>
                <a:cs typeface="Times New Roman" panose="02020603050405020304" pitchFamily="18" charset="0"/>
              </a:rPr>
              <a:t>Q2. Average of 4 consecutive odd numbers is 106. What is the third number in the ascending order? </a:t>
            </a:r>
          </a:p>
          <a:p>
            <a:pPr marL="0" indent="0">
              <a:buNone/>
            </a:pPr>
            <a:r>
              <a:rPr lang="en-US" b="1" dirty="0">
                <a:latin typeface="Times New Roman" panose="02020603050405020304" pitchFamily="18" charset="0"/>
                <a:cs typeface="Times New Roman" panose="02020603050405020304" pitchFamily="18" charset="0"/>
              </a:rPr>
              <a:t>A. 109 		B. 107 			C. 110 			D. 120 </a:t>
            </a:r>
          </a:p>
          <a:p>
            <a:pPr marL="0" indent="0">
              <a:buNone/>
            </a:pPr>
            <a:r>
              <a:rPr lang="en-US" b="1" dirty="0">
                <a:latin typeface="Times New Roman" panose="02020603050405020304" pitchFamily="18" charset="0"/>
                <a:cs typeface="Times New Roman" panose="02020603050405020304" pitchFamily="18" charset="0"/>
              </a:rPr>
              <a:t>Q3. The average of 5 positive integers is 55.8.If the average of first two integers is 4 and the average of fourth and fifth integers is 69.5. Then, find the third integer? </a:t>
            </a:r>
          </a:p>
          <a:p>
            <a:pPr marL="0" indent="0">
              <a:buNone/>
            </a:pPr>
            <a:r>
              <a:rPr lang="en-US" b="1" dirty="0">
                <a:latin typeface="Times New Roman" panose="02020603050405020304" pitchFamily="18" charset="0"/>
                <a:cs typeface="Times New Roman" panose="02020603050405020304" pitchFamily="18" charset="0"/>
              </a:rPr>
              <a:t>A. 42 		B. 68 			C. 72 			D. 45</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6C8A1B5-30AB-D0F6-AE92-F4990875BA0E}"/>
              </a:ext>
            </a:extLst>
          </p:cNvPr>
          <p:cNvSpPr txBox="1"/>
          <p:nvPr/>
        </p:nvSpPr>
        <p:spPr>
          <a:xfrm>
            <a:off x="3048000" y="938018"/>
            <a:ext cx="6096000" cy="646331"/>
          </a:xfrm>
          <a:prstGeom prst="rect">
            <a:avLst/>
          </a:prstGeom>
          <a:noFill/>
        </p:spPr>
        <p:txBody>
          <a:bodyPr wrap="square">
            <a:spAutoFit/>
          </a:bodyPr>
          <a:lstStyle/>
          <a:p>
            <a:pPr algn="r"/>
            <a:r>
              <a:rPr lang="en-IN" sz="3600" b="1" dirty="0">
                <a:solidFill>
                  <a:srgbClr val="FF0000"/>
                </a:solidFill>
              </a:rPr>
              <a:t>BASIC</a:t>
            </a:r>
          </a:p>
        </p:txBody>
      </p:sp>
    </p:spTree>
    <p:extLst>
      <p:ext uri="{BB962C8B-B14F-4D97-AF65-F5344CB8AC3E}">
        <p14:creationId xmlns:p14="http://schemas.microsoft.com/office/powerpoint/2010/main" val="410056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A88B-247A-F916-32D9-E63D67A89880}"/>
              </a:ext>
            </a:extLst>
          </p:cNvPr>
          <p:cNvSpPr>
            <a:spLocks noGrp="1"/>
          </p:cNvSpPr>
          <p:nvPr>
            <p:ph type="title"/>
          </p:nvPr>
        </p:nvSpPr>
        <p:spPr/>
        <p:txBody>
          <a:bodyPr/>
          <a:lstStyle/>
          <a:p>
            <a:pPr algn="r"/>
            <a:r>
              <a:rPr lang="en-IN" b="1" dirty="0">
                <a:solidFill>
                  <a:srgbClr val="FF0000"/>
                </a:solidFill>
              </a:rPr>
              <a:t>PARTIAL-AVERAGES</a:t>
            </a:r>
          </a:p>
        </p:txBody>
      </p:sp>
      <p:sp>
        <p:nvSpPr>
          <p:cNvPr id="3" name="Content Placeholder 2">
            <a:extLst>
              <a:ext uri="{FF2B5EF4-FFF2-40B4-BE49-F238E27FC236}">
                <a16:creationId xmlns:a16="http://schemas.microsoft.com/office/drawing/2014/main" id="{C0C4A59C-95F9-83E1-0ACE-5FA1E5CF6017}"/>
              </a:ext>
            </a:extLst>
          </p:cNvPr>
          <p:cNvSpPr>
            <a:spLocks noGrp="1"/>
          </p:cNvSpPr>
          <p:nvPr>
            <p:ph idx="1"/>
          </p:nvPr>
        </p:nvSpPr>
        <p:spPr>
          <a:xfrm>
            <a:off x="167147" y="2202426"/>
            <a:ext cx="8967021" cy="4513006"/>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rPr>
              <a:t>Q1.The average salary of 25 employees in a company per month is Rs.6000.If the manager’s salary is also added then the average increases by Rs.500.What would be the salary of the manager?</a:t>
            </a:r>
          </a:p>
          <a:p>
            <a:pPr marL="0" indent="0">
              <a:buNone/>
            </a:pPr>
            <a:r>
              <a:rPr lang="en-US" sz="1600" b="1" dirty="0">
                <a:latin typeface="Times New Roman" panose="02020603050405020304" pitchFamily="18" charset="0"/>
                <a:cs typeface="Times New Roman" panose="02020603050405020304" pitchFamily="18" charset="0"/>
              </a:rPr>
              <a:t> A. 17,000 				B. 19,000 			C. 21,000						 D. 25,000</a:t>
            </a:r>
          </a:p>
          <a:p>
            <a:pPr marL="0" indent="0">
              <a:buNone/>
            </a:pPr>
            <a:r>
              <a:rPr lang="en-US" sz="1600" b="1" dirty="0">
                <a:latin typeface="Times New Roman" panose="02020603050405020304" pitchFamily="18" charset="0"/>
                <a:cs typeface="Times New Roman" panose="02020603050405020304" pitchFamily="18" charset="0"/>
              </a:rPr>
              <a:t>Q2. The average wages of a worker during a fortnight comprising 15 consecutive working days was Rs.90 per day. During first 7 days, his average wages was Rs.87 per day. And the average wages during the last 7 days wasRs.92 per day. What was his wage on the 8th day? </a:t>
            </a:r>
          </a:p>
          <a:p>
            <a:pPr marL="0" indent="0">
              <a:buNone/>
            </a:pPr>
            <a:r>
              <a:rPr lang="en-US" sz="1600" b="1" dirty="0">
                <a:latin typeface="Times New Roman" panose="02020603050405020304" pitchFamily="18" charset="0"/>
                <a:cs typeface="Times New Roman" panose="02020603050405020304" pitchFamily="18" charset="0"/>
              </a:rPr>
              <a:t>A.67 				B. 79 				C. 97 						D. 98 </a:t>
            </a:r>
          </a:p>
          <a:p>
            <a:pPr marL="0" indent="0">
              <a:buNone/>
            </a:pPr>
            <a:r>
              <a:rPr lang="en-US" sz="1600" b="1" dirty="0">
                <a:latin typeface="Times New Roman" panose="02020603050405020304" pitchFamily="18" charset="0"/>
                <a:cs typeface="Times New Roman" panose="02020603050405020304" pitchFamily="18" charset="0"/>
              </a:rPr>
              <a:t>Q3.40% of the employees in a factory are workers. All the remaining employees are executive. The annual income of each worker is Rs.390. The annual income of each executive is Rs.420.What is the average annual income of all the employees in the factory together?</a:t>
            </a:r>
          </a:p>
          <a:p>
            <a:pPr marL="0" indent="0">
              <a:buNone/>
            </a:pPr>
            <a:r>
              <a:rPr lang="en-US" sz="1600" b="1" dirty="0">
                <a:latin typeface="Times New Roman" panose="02020603050405020304" pitchFamily="18" charset="0"/>
                <a:cs typeface="Times New Roman" panose="02020603050405020304" pitchFamily="18" charset="0"/>
              </a:rPr>
              <a:t> A. 480 			B. 580 				C. 408 						D. 690 </a:t>
            </a:r>
          </a:p>
          <a:p>
            <a:pPr marL="0" indent="0">
              <a:buNone/>
            </a:pPr>
            <a:r>
              <a:rPr lang="en-US" sz="1600" b="1" dirty="0">
                <a:latin typeface="Times New Roman" panose="02020603050405020304" pitchFamily="18" charset="0"/>
                <a:cs typeface="Times New Roman" panose="02020603050405020304" pitchFamily="18" charset="0"/>
              </a:rPr>
              <a:t>Q4. The average annual income of Ramesh and Suresh is Rs.3800.The average annual income of Suresh and Pratap was Rs.4800.The average annual income of Pratap and Ramesh was Rs.5800.What is the average of the incomes of three?</a:t>
            </a:r>
          </a:p>
          <a:p>
            <a:pPr marL="0" indent="0">
              <a:buNone/>
            </a:pPr>
            <a:r>
              <a:rPr lang="en-US" sz="1600" b="1" dirty="0">
                <a:latin typeface="Times New Roman" panose="02020603050405020304" pitchFamily="18" charset="0"/>
                <a:cs typeface="Times New Roman" panose="02020603050405020304" pitchFamily="18" charset="0"/>
              </a:rPr>
              <a:t> A. 3600 			B. 4800 				C. 5200 						D. 4600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420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A8A77-0410-4B01-A07F-F550E00090CD}"/>
              </a:ext>
            </a:extLst>
          </p:cNvPr>
          <p:cNvSpPr>
            <a:spLocks noGrp="1"/>
          </p:cNvSpPr>
          <p:nvPr>
            <p:ph idx="1"/>
          </p:nvPr>
        </p:nvSpPr>
        <p:spPr>
          <a:xfrm>
            <a:off x="530942" y="2330245"/>
            <a:ext cx="11149781" cy="3689555"/>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Q5.On a School’s annual day sweets were to be distributed amongst 112 children. But on that particular day, 32 children were absent. Thus, the remaining children got extra 6 sweets. How many sweets did each child originally supposed to get? </a:t>
            </a:r>
          </a:p>
          <a:p>
            <a:pPr marL="0" indent="0">
              <a:buNone/>
            </a:pPr>
            <a:r>
              <a:rPr lang="en-US" sz="1600" b="1" dirty="0">
                <a:latin typeface="Times New Roman" panose="02020603050405020304" pitchFamily="18" charset="0"/>
                <a:cs typeface="Times New Roman" panose="02020603050405020304" pitchFamily="18" charset="0"/>
              </a:rPr>
              <a:t>A.15 				B. 25 				C. 30 				D. 45 </a:t>
            </a:r>
          </a:p>
          <a:p>
            <a:pPr marL="0" indent="0">
              <a:buNone/>
            </a:pPr>
            <a:r>
              <a:rPr lang="en-US" sz="1600" b="1" dirty="0">
                <a:latin typeface="Times New Roman" panose="02020603050405020304" pitchFamily="18" charset="0"/>
                <a:cs typeface="Times New Roman" panose="02020603050405020304" pitchFamily="18" charset="0"/>
              </a:rPr>
              <a:t>Q6.Arithmetic mean of the scores of a group of students in a test was 52.The brightest 20% of them secured a mean score of 80 and the dullest 25% a mean score of 31.The mean of remaining 55% is?</a:t>
            </a:r>
          </a:p>
          <a:p>
            <a:pPr marL="0" indent="0">
              <a:buNone/>
            </a:pPr>
            <a:r>
              <a:rPr lang="en-US" sz="1600" b="1" dirty="0">
                <a:latin typeface="Times New Roman" panose="02020603050405020304" pitchFamily="18" charset="0"/>
                <a:cs typeface="Times New Roman" panose="02020603050405020304" pitchFamily="18" charset="0"/>
              </a:rPr>
              <a:t> A. 52.5% 			B. 51.4% 				C. 62.5% 				D. 72.7% </a:t>
            </a:r>
          </a:p>
          <a:p>
            <a:pPr marL="0" indent="0">
              <a:buNone/>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26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54FCA-E2E5-7FEB-3CE6-0ED5202C13AA}"/>
              </a:ext>
            </a:extLst>
          </p:cNvPr>
          <p:cNvSpPr>
            <a:spLocks noGrp="1"/>
          </p:cNvSpPr>
          <p:nvPr>
            <p:ph idx="1"/>
          </p:nvPr>
        </p:nvSpPr>
        <p:spPr>
          <a:xfrm>
            <a:off x="462116" y="2359742"/>
            <a:ext cx="11346426" cy="4572000"/>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Q1.</a:t>
            </a:r>
            <a:r>
              <a:rPr lang="en-US" sz="1600" b="1" dirty="0">
                <a:latin typeface="Times New Roman" panose="02020603050405020304" pitchFamily="18" charset="0"/>
                <a:cs typeface="Times New Roman" panose="02020603050405020304" pitchFamily="18" charset="0"/>
              </a:rPr>
              <a:t>When a student weighing 45 kg left a class, the average weight of the remaining 59 students increased by200 grams. What is the average weight of the remaining 59 students? </a:t>
            </a:r>
          </a:p>
          <a:p>
            <a:pPr marL="0" indent="0">
              <a:buNone/>
            </a:pPr>
            <a:r>
              <a:rPr lang="en-US" sz="1600" b="1" dirty="0">
                <a:latin typeface="Times New Roman" panose="02020603050405020304" pitchFamily="18" charset="0"/>
                <a:cs typeface="Times New Roman" panose="02020603050405020304" pitchFamily="18" charset="0"/>
              </a:rPr>
              <a:t>A.50 				B. 57 				C. 65 			D. 80 </a:t>
            </a:r>
          </a:p>
          <a:p>
            <a:pPr marL="0" indent="0">
              <a:buNone/>
            </a:pPr>
            <a:r>
              <a:rPr lang="en-US" sz="1600" b="1" dirty="0">
                <a:latin typeface="Times New Roman" panose="02020603050405020304" pitchFamily="18" charset="0"/>
                <a:cs typeface="Times New Roman" panose="02020603050405020304" pitchFamily="18" charset="0"/>
              </a:rPr>
              <a:t>Q2.There were 35 students in a hostel. Due to the admission of 7 new students the expenses of the mess were increased by Rs.42 per day while the average expenditure per head diminished by Re.1.What was the original expenditure of the mess? </a:t>
            </a:r>
          </a:p>
          <a:p>
            <a:pPr marL="0" indent="0">
              <a:buNone/>
            </a:pPr>
            <a:r>
              <a:rPr lang="en-US" sz="1600" b="1" dirty="0">
                <a:latin typeface="Times New Roman" panose="02020603050405020304" pitchFamily="18" charset="0"/>
                <a:cs typeface="Times New Roman" panose="02020603050405020304" pitchFamily="18" charset="0"/>
              </a:rPr>
              <a:t>A.240 				B. 440 				C. 420 			D. 540 </a:t>
            </a:r>
          </a:p>
          <a:p>
            <a:pPr marL="0" indent="0">
              <a:buNone/>
            </a:pPr>
            <a:r>
              <a:rPr lang="en-US" sz="1600" b="1" dirty="0">
                <a:latin typeface="Times New Roman" panose="02020603050405020304" pitchFamily="18" charset="0"/>
                <a:cs typeface="Times New Roman" panose="02020603050405020304" pitchFamily="18" charset="0"/>
              </a:rPr>
              <a:t>Q3.The average age of 40 students of a class is 18 years. When 20 new students are admitted to the same class the average age of the class is increased by 6 months. The average age of the newly admitted students is?</a:t>
            </a:r>
          </a:p>
          <a:p>
            <a:pPr marL="0" indent="0">
              <a:buNone/>
            </a:pPr>
            <a:r>
              <a:rPr lang="en-US" sz="1600" b="1" dirty="0">
                <a:latin typeface="Times New Roman" panose="02020603050405020304" pitchFamily="18" charset="0"/>
                <a:cs typeface="Times New Roman" panose="02020603050405020304" pitchFamily="18" charset="0"/>
              </a:rPr>
              <a:t> A. 19 Years 6 months 	B. 19 years 			C. 18 Years 		D. 20 years 2 months</a:t>
            </a:r>
            <a:endParaRPr lang="en-IN"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2A5629-31F9-E678-FC57-D9415323E841}"/>
              </a:ext>
            </a:extLst>
          </p:cNvPr>
          <p:cNvSpPr txBox="1"/>
          <p:nvPr/>
        </p:nvSpPr>
        <p:spPr>
          <a:xfrm>
            <a:off x="3303639" y="870155"/>
            <a:ext cx="6096000" cy="1200329"/>
          </a:xfrm>
          <a:prstGeom prst="rect">
            <a:avLst/>
          </a:prstGeom>
          <a:noFill/>
        </p:spPr>
        <p:txBody>
          <a:bodyPr wrap="square">
            <a:spAutoFit/>
          </a:bodyPr>
          <a:lstStyle/>
          <a:p>
            <a:pPr algn="r"/>
            <a:r>
              <a:rPr lang="en-US" sz="3600" b="1" dirty="0">
                <a:solidFill>
                  <a:srgbClr val="FF0000"/>
                </a:solidFill>
              </a:rPr>
              <a:t>WITH OR WITHOUT REPLACEMENT </a:t>
            </a:r>
            <a:endParaRPr lang="en-IN" sz="3600" b="1" dirty="0">
              <a:solidFill>
                <a:srgbClr val="FF0000"/>
              </a:solidFill>
            </a:endParaRPr>
          </a:p>
        </p:txBody>
      </p:sp>
    </p:spTree>
    <p:extLst>
      <p:ext uri="{BB962C8B-B14F-4D97-AF65-F5344CB8AC3E}">
        <p14:creationId xmlns:p14="http://schemas.microsoft.com/office/powerpoint/2010/main" val="619193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AD04-486E-CFCC-FB38-07910CCE8EF7}"/>
              </a:ext>
            </a:extLst>
          </p:cNvPr>
          <p:cNvSpPr>
            <a:spLocks noGrp="1"/>
          </p:cNvSpPr>
          <p:nvPr>
            <p:ph type="title"/>
          </p:nvPr>
        </p:nvSpPr>
        <p:spPr/>
        <p:txBody>
          <a:bodyPr/>
          <a:lstStyle/>
          <a:p>
            <a:pPr algn="r"/>
            <a:r>
              <a:rPr lang="en-IN" b="1" dirty="0">
                <a:solidFill>
                  <a:srgbClr val="FF0000"/>
                </a:solidFill>
              </a:rPr>
              <a:t>MISTAKEN-AVERAGE</a:t>
            </a:r>
          </a:p>
        </p:txBody>
      </p:sp>
      <p:sp>
        <p:nvSpPr>
          <p:cNvPr id="3" name="Content Placeholder 2">
            <a:extLst>
              <a:ext uri="{FF2B5EF4-FFF2-40B4-BE49-F238E27FC236}">
                <a16:creationId xmlns:a16="http://schemas.microsoft.com/office/drawing/2014/main" id="{6141436B-219A-F0ED-B367-02004053A81C}"/>
              </a:ext>
            </a:extLst>
          </p:cNvPr>
          <p:cNvSpPr>
            <a:spLocks noGrp="1"/>
          </p:cNvSpPr>
          <p:nvPr>
            <p:ph idx="1"/>
          </p:nvPr>
        </p:nvSpPr>
        <p:spPr>
          <a:xfrm>
            <a:off x="550606" y="2359742"/>
            <a:ext cx="11110452" cy="4498258"/>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Q1.The average of 8 observations was 25.5.It was noticed later that two of those observations were wrongly taken. One observation was 14 more than the original value and the other observation was wrongly taken as 31 instead of 13.What will be the correct average of those 8 observations? </a:t>
            </a:r>
          </a:p>
          <a:p>
            <a:pPr marL="0" indent="0">
              <a:buNone/>
            </a:pPr>
            <a:r>
              <a:rPr lang="en-US" sz="1600" b="1" dirty="0">
                <a:latin typeface="Times New Roman" panose="02020603050405020304" pitchFamily="18" charset="0"/>
                <a:cs typeface="Times New Roman" panose="02020603050405020304" pitchFamily="18" charset="0"/>
              </a:rPr>
              <a:t>A.22.5 			B. 21.5 			C. 25 		D. 24.5  </a:t>
            </a:r>
          </a:p>
          <a:p>
            <a:pPr marL="0" indent="0">
              <a:buNone/>
            </a:pPr>
            <a:r>
              <a:rPr lang="en-US" sz="1600" b="1" dirty="0">
                <a:latin typeface="Times New Roman" panose="02020603050405020304" pitchFamily="18" charset="0"/>
                <a:cs typeface="Times New Roman" panose="02020603050405020304" pitchFamily="18" charset="0"/>
              </a:rPr>
              <a:t>Q2.The Arithmetic mean of 100 numbers was computed as 89.05.It was later found that two numbers 92 and83 have been misreads as 192 and 33 respectively. What is the correct Arithmetic Mean of the numbers?</a:t>
            </a:r>
          </a:p>
          <a:p>
            <a:pPr marL="0" indent="0">
              <a:buNone/>
            </a:pPr>
            <a:r>
              <a:rPr lang="en-US" sz="1600" b="1" dirty="0">
                <a:latin typeface="Times New Roman" panose="02020603050405020304" pitchFamily="18" charset="0"/>
                <a:cs typeface="Times New Roman" panose="02020603050405020304" pitchFamily="18" charset="0"/>
              </a:rPr>
              <a:t> A. 88.66 			B. 88.55 			C. 77.02 		D. 90.54 </a:t>
            </a:r>
          </a:p>
          <a:p>
            <a:pPr marL="0" indent="0">
              <a:buNone/>
            </a:pPr>
            <a:r>
              <a:rPr lang="en-US" sz="1600" b="1" dirty="0">
                <a:latin typeface="Times New Roman" panose="02020603050405020304" pitchFamily="18" charset="0"/>
                <a:cs typeface="Times New Roman" panose="02020603050405020304" pitchFamily="18" charset="0"/>
              </a:rPr>
              <a:t>Q3.In an examination, the average marks of all the students calculated to be 58 marks. It was later found that marks of 60 students were wrongly written as 70 instead of 50.If the corrected average is 55, find the total number of students who took the exam? </a:t>
            </a:r>
          </a:p>
          <a:p>
            <a:pPr marL="0" indent="0">
              <a:buNone/>
            </a:pPr>
            <a:r>
              <a:rPr lang="en-US" sz="1600" b="1" dirty="0">
                <a:latin typeface="Times New Roman" panose="02020603050405020304" pitchFamily="18" charset="0"/>
                <a:cs typeface="Times New Roman" panose="02020603050405020304" pitchFamily="18" charset="0"/>
              </a:rPr>
              <a:t>A.500 			B. 450 			C. 400 		D. 420</a:t>
            </a:r>
          </a:p>
          <a:p>
            <a:pPr marL="0" indent="0">
              <a:buNone/>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59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008C-038F-DC51-3A34-0648A0629968}"/>
              </a:ext>
            </a:extLst>
          </p:cNvPr>
          <p:cNvSpPr>
            <a:spLocks noGrp="1"/>
          </p:cNvSpPr>
          <p:nvPr>
            <p:ph type="title"/>
          </p:nvPr>
        </p:nvSpPr>
        <p:spPr/>
        <p:txBody>
          <a:bodyPr/>
          <a:lstStyle/>
          <a:p>
            <a:pPr algn="r"/>
            <a:r>
              <a:rPr lang="en-IN" b="1" dirty="0">
                <a:solidFill>
                  <a:srgbClr val="FF0000"/>
                </a:solidFill>
              </a:rPr>
              <a:t>PROBLEMS ON CRICKET</a:t>
            </a:r>
          </a:p>
        </p:txBody>
      </p:sp>
      <p:sp>
        <p:nvSpPr>
          <p:cNvPr id="3" name="Content Placeholder 2">
            <a:extLst>
              <a:ext uri="{FF2B5EF4-FFF2-40B4-BE49-F238E27FC236}">
                <a16:creationId xmlns:a16="http://schemas.microsoft.com/office/drawing/2014/main" id="{72351E66-2224-C672-CB4B-A9782B48F9B7}"/>
              </a:ext>
            </a:extLst>
          </p:cNvPr>
          <p:cNvSpPr>
            <a:spLocks noGrp="1"/>
          </p:cNvSpPr>
          <p:nvPr>
            <p:ph idx="1"/>
          </p:nvPr>
        </p:nvSpPr>
        <p:spPr>
          <a:xfrm>
            <a:off x="550606" y="2603500"/>
            <a:ext cx="11110452" cy="3416300"/>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Q1.A cricketer has completed 10 innings and his average is 21.5 runs. How many runs must he make in his next innings so as to raise his average to 24? </a:t>
            </a:r>
          </a:p>
          <a:p>
            <a:pPr marL="0" indent="0">
              <a:buNone/>
            </a:pPr>
            <a:r>
              <a:rPr lang="en-US" sz="1600" b="1" dirty="0">
                <a:latin typeface="Times New Roman" panose="02020603050405020304" pitchFamily="18" charset="0"/>
                <a:cs typeface="Times New Roman" panose="02020603050405020304" pitchFamily="18" charset="0"/>
              </a:rPr>
              <a:t>A.50 				B. 24 			C. 49 			D. 52 </a:t>
            </a:r>
          </a:p>
          <a:p>
            <a:pPr marL="0" indent="0">
              <a:buNone/>
            </a:pPr>
            <a:r>
              <a:rPr lang="en-US" sz="1600" b="1" dirty="0">
                <a:latin typeface="Times New Roman" panose="02020603050405020304" pitchFamily="18" charset="0"/>
                <a:cs typeface="Times New Roman" panose="02020603050405020304" pitchFamily="18" charset="0"/>
              </a:rPr>
              <a:t>Q2.A cricketer had a certain average of runs for his 64th innings. In his 65th innings, he is bowled out for no score on his part. This brings down his average by 2 runs. His new average of run is? </a:t>
            </a:r>
          </a:p>
          <a:p>
            <a:pPr marL="0" indent="0">
              <a:buNone/>
            </a:pPr>
            <a:r>
              <a:rPr lang="en-US" sz="1600" b="1" dirty="0">
                <a:latin typeface="Times New Roman" panose="02020603050405020304" pitchFamily="18" charset="0"/>
                <a:cs typeface="Times New Roman" panose="02020603050405020304" pitchFamily="18" charset="0"/>
              </a:rPr>
              <a:t>A.135 Runs 			B. 128 Runs 		C. 150 Runs 		D. 132 Runs </a:t>
            </a:r>
          </a:p>
          <a:p>
            <a:pPr marL="0" indent="0">
              <a:buNone/>
            </a:pPr>
            <a:r>
              <a:rPr lang="en-US" sz="1600" b="1" dirty="0">
                <a:latin typeface="Times New Roman" panose="02020603050405020304" pitchFamily="18" charset="0"/>
                <a:cs typeface="Times New Roman" panose="02020603050405020304" pitchFamily="18" charset="0"/>
              </a:rPr>
              <a:t>Q3.The batting average of a cricket player for 64 innings is 62 runs. His highest score exceeds his lowest score by 180 runs. Excluding these two innings, the average of the remaining innings becomes 60 runs. His highest score is? </a:t>
            </a:r>
          </a:p>
          <a:p>
            <a:pPr marL="0" indent="0">
              <a:buNone/>
            </a:pPr>
            <a:r>
              <a:rPr lang="en-US" sz="1600" b="1" dirty="0">
                <a:latin typeface="Times New Roman" panose="02020603050405020304" pitchFamily="18" charset="0"/>
                <a:cs typeface="Times New Roman" panose="02020603050405020304" pitchFamily="18" charset="0"/>
              </a:rPr>
              <a:t>A. 212 Runs			 B. 220 Runs 		C. 214 Runs 		D. 241 Runs</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3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00C0-5A69-979F-FBF9-24A14C8D29DD}"/>
              </a:ext>
            </a:extLst>
          </p:cNvPr>
          <p:cNvSpPr>
            <a:spLocks noGrp="1"/>
          </p:cNvSpPr>
          <p:nvPr>
            <p:ph type="title"/>
          </p:nvPr>
        </p:nvSpPr>
        <p:spPr/>
        <p:txBody>
          <a:bodyPr/>
          <a:lstStyle/>
          <a:p>
            <a:pPr algn="r"/>
            <a:r>
              <a:rPr lang="en-IN" b="1" dirty="0">
                <a:solidFill>
                  <a:srgbClr val="FF0000"/>
                </a:solidFill>
              </a:rPr>
              <a:t>MISCELLANEOUS</a:t>
            </a:r>
          </a:p>
        </p:txBody>
      </p:sp>
      <p:sp>
        <p:nvSpPr>
          <p:cNvPr id="3" name="Content Placeholder 2">
            <a:extLst>
              <a:ext uri="{FF2B5EF4-FFF2-40B4-BE49-F238E27FC236}">
                <a16:creationId xmlns:a16="http://schemas.microsoft.com/office/drawing/2014/main" id="{3DCAB45F-C3F9-5B48-BABF-48D44CF8B191}"/>
              </a:ext>
            </a:extLst>
          </p:cNvPr>
          <p:cNvSpPr>
            <a:spLocks noGrp="1"/>
          </p:cNvSpPr>
          <p:nvPr>
            <p:ph idx="1"/>
          </p:nvPr>
        </p:nvSpPr>
        <p:spPr>
          <a:xfrm>
            <a:off x="501446" y="2603500"/>
            <a:ext cx="11169444" cy="4102100"/>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rPr>
              <a:t>Q1.The average age of a family of 5 members is 20 years. If the age of the youngest member be 10 years then what was the average age of the family at the time of the birth of the youngest member? </a:t>
            </a:r>
          </a:p>
          <a:p>
            <a:pPr marL="0" indent="0">
              <a:buNone/>
            </a:pPr>
            <a:r>
              <a:rPr lang="en-US" sz="1600" b="1" dirty="0">
                <a:latin typeface="Times New Roman" panose="02020603050405020304" pitchFamily="18" charset="0"/>
                <a:cs typeface="Times New Roman" panose="02020603050405020304" pitchFamily="18" charset="0"/>
              </a:rPr>
              <a:t>A. 13.5 					B. 14 				C. 15 						D. 12.5 </a:t>
            </a:r>
          </a:p>
          <a:p>
            <a:pPr marL="0" indent="0">
              <a:buNone/>
            </a:pPr>
            <a:r>
              <a:rPr lang="en-US" sz="1600" b="1" dirty="0">
                <a:latin typeface="Times New Roman" panose="02020603050405020304" pitchFamily="18" charset="0"/>
                <a:cs typeface="Times New Roman" panose="02020603050405020304" pitchFamily="18" charset="0"/>
              </a:rPr>
              <a:t>Q2.The number of students in the three sections of a class are in the ratio 2:3:4. The average </a:t>
            </a:r>
            <a:r>
              <a:rPr lang="en-US" sz="1600" b="1" dirty="0" err="1">
                <a:latin typeface="Times New Roman" panose="02020603050405020304" pitchFamily="18" charset="0"/>
                <a:cs typeface="Times New Roman" panose="02020603050405020304" pitchFamily="18" charset="0"/>
              </a:rPr>
              <a:t>marksscored</a:t>
            </a:r>
            <a:r>
              <a:rPr lang="en-US" sz="1600" b="1" dirty="0">
                <a:latin typeface="Times New Roman" panose="02020603050405020304" pitchFamily="18" charset="0"/>
                <a:cs typeface="Times New Roman" panose="02020603050405020304" pitchFamily="18" charset="0"/>
              </a:rPr>
              <a:t> in each of these sections is in the ratio 4:3:1. By what percent is the average mark of the second section more than the class average?</a:t>
            </a:r>
          </a:p>
          <a:p>
            <a:pPr marL="0" indent="0">
              <a:buNone/>
            </a:pPr>
            <a:r>
              <a:rPr lang="en-US" sz="1600" b="1" dirty="0">
                <a:latin typeface="Times New Roman" panose="02020603050405020304" pitchFamily="18" charset="0"/>
                <a:cs typeface="Times New Roman" panose="02020603050405020304" pitchFamily="18" charset="0"/>
              </a:rPr>
              <a:t> A. 23.27% 				B. 28.57% 			C. 32.38% 					D. 36.74%</a:t>
            </a:r>
          </a:p>
          <a:p>
            <a:pPr marL="0" indent="0">
              <a:buNone/>
            </a:pPr>
            <a:r>
              <a:rPr lang="en-US" sz="1600" b="1" dirty="0">
                <a:latin typeface="Times New Roman" panose="02020603050405020304" pitchFamily="18" charset="0"/>
                <a:cs typeface="Times New Roman" panose="02020603050405020304" pitchFamily="18" charset="0"/>
              </a:rPr>
              <a:t>Q3.Nine persons went to a hotel for taking their meals. Eight of them spent Rs 12 each on their meals </a:t>
            </a:r>
            <a:r>
              <a:rPr lang="en-US" sz="1600" b="1" dirty="0" err="1">
                <a:latin typeface="Times New Roman" panose="02020603050405020304" pitchFamily="18" charset="0"/>
                <a:cs typeface="Times New Roman" panose="02020603050405020304" pitchFamily="18" charset="0"/>
              </a:rPr>
              <a:t>andthe</a:t>
            </a:r>
            <a:r>
              <a:rPr lang="en-US" sz="1600" b="1" dirty="0">
                <a:latin typeface="Times New Roman" panose="02020603050405020304" pitchFamily="18" charset="0"/>
                <a:cs typeface="Times New Roman" panose="02020603050405020304" pitchFamily="18" charset="0"/>
              </a:rPr>
              <a:t> ninth spent Rs.8 more than the average expenditure of all the nine. What was the total money spent by them? </a:t>
            </a:r>
          </a:p>
          <a:p>
            <a:pPr marL="0" indent="0">
              <a:buNone/>
            </a:pPr>
            <a:r>
              <a:rPr lang="en-US" sz="1600" b="1" dirty="0">
                <a:latin typeface="Times New Roman" panose="02020603050405020304" pitchFamily="18" charset="0"/>
                <a:cs typeface="Times New Roman" panose="02020603050405020304" pitchFamily="18" charset="0"/>
              </a:rPr>
              <a:t>A.117 					B. 180 				C. 150 						D. 200</a:t>
            </a:r>
          </a:p>
          <a:p>
            <a:pPr marL="0" indent="0">
              <a:buNone/>
            </a:pPr>
            <a:r>
              <a:rPr lang="en-US" sz="1600" b="1" dirty="0">
                <a:latin typeface="Times New Roman" panose="02020603050405020304" pitchFamily="18" charset="0"/>
                <a:cs typeface="Times New Roman" panose="02020603050405020304" pitchFamily="18" charset="0"/>
              </a:rPr>
              <a:t>Q4.A ship 40 km from shore springs a leak which admits 3 ¼ Quintals of water in 12 mins.60 Quintals would suffice to sink the ship, but its pump can throw out 12 quintals of water in 1 hour. Find the average rate of sailing so, that it may reach the shore just it begins to sink? </a:t>
            </a:r>
          </a:p>
          <a:p>
            <a:pPr marL="0" indent="0">
              <a:buNone/>
            </a:pPr>
            <a:r>
              <a:rPr lang="en-US" sz="1600" b="1" dirty="0">
                <a:latin typeface="Times New Roman" panose="02020603050405020304" pitchFamily="18" charset="0"/>
                <a:cs typeface="Times New Roman" panose="02020603050405020304" pitchFamily="18" charset="0"/>
              </a:rPr>
              <a:t>A. 4.5 Km/</a:t>
            </a:r>
            <a:r>
              <a:rPr lang="en-US" sz="1600" b="1" dirty="0" err="1">
                <a:latin typeface="Times New Roman" panose="02020603050405020304" pitchFamily="18" charset="0"/>
                <a:cs typeface="Times New Roman" panose="02020603050405020304" pitchFamily="18" charset="0"/>
              </a:rPr>
              <a:t>hr</a:t>
            </a:r>
            <a:r>
              <a:rPr lang="en-US" sz="1600" b="1" dirty="0">
                <a:latin typeface="Times New Roman" panose="02020603050405020304" pitchFamily="18" charset="0"/>
                <a:cs typeface="Times New Roman" panose="02020603050405020304" pitchFamily="18" charset="0"/>
              </a:rPr>
              <a:t> 				B. 5.4 Km/</a:t>
            </a:r>
            <a:r>
              <a:rPr lang="en-US" sz="1600" b="1" dirty="0" err="1">
                <a:latin typeface="Times New Roman" panose="02020603050405020304" pitchFamily="18" charset="0"/>
                <a:cs typeface="Times New Roman" panose="02020603050405020304" pitchFamily="18" charset="0"/>
              </a:rPr>
              <a:t>hr</a:t>
            </a:r>
            <a:r>
              <a:rPr lang="en-US" sz="1600" b="1" dirty="0">
                <a:latin typeface="Times New Roman" panose="02020603050405020304" pitchFamily="18" charset="0"/>
                <a:cs typeface="Times New Roman" panose="02020603050405020304" pitchFamily="18" charset="0"/>
              </a:rPr>
              <a:t> 			C. 6 Km/</a:t>
            </a:r>
            <a:r>
              <a:rPr lang="en-US" sz="1600" b="1" dirty="0" err="1">
                <a:latin typeface="Times New Roman" panose="02020603050405020304" pitchFamily="18" charset="0"/>
                <a:cs typeface="Times New Roman" panose="02020603050405020304" pitchFamily="18" charset="0"/>
              </a:rPr>
              <a:t>hr</a:t>
            </a:r>
            <a:r>
              <a:rPr lang="en-US" sz="1600" b="1" dirty="0">
                <a:latin typeface="Times New Roman" panose="02020603050405020304" pitchFamily="18" charset="0"/>
                <a:cs typeface="Times New Roman" panose="02020603050405020304" pitchFamily="18" charset="0"/>
              </a:rPr>
              <a:t> 					D. 7 Km/</a:t>
            </a:r>
            <a:r>
              <a:rPr lang="en-US" sz="1600" b="1" dirty="0" err="1">
                <a:latin typeface="Times New Roman" panose="02020603050405020304" pitchFamily="18" charset="0"/>
                <a:cs typeface="Times New Roman" panose="02020603050405020304" pitchFamily="18" charset="0"/>
              </a:rPr>
              <a:t>hr</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842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8C7B8-F85E-B796-2A63-7F358E309E0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AA623B-DDD0-288A-26F5-66E2D0769879}"/>
              </a:ext>
            </a:extLst>
          </p:cNvPr>
          <p:cNvSpPr>
            <a:spLocks noGrp="1"/>
          </p:cNvSpPr>
          <p:nvPr>
            <p:ph type="ctrTitle"/>
          </p:nvPr>
        </p:nvSpPr>
        <p:spPr>
          <a:xfrm>
            <a:off x="1174620" y="1482211"/>
            <a:ext cx="8825658" cy="4594124"/>
          </a:xfrm>
        </p:spPr>
        <p:txBody>
          <a:bodyPr/>
          <a:lstStyle/>
          <a:p>
            <a:br>
              <a:rPr lang="en-IN" b="1" dirty="0">
                <a:solidFill>
                  <a:srgbClr val="FF0000"/>
                </a:solidFill>
              </a:rPr>
            </a:br>
            <a:br>
              <a:rPr lang="en-IN" b="1" dirty="0">
                <a:solidFill>
                  <a:srgbClr val="FF0000"/>
                </a:solidFill>
              </a:rPr>
            </a:br>
            <a:br>
              <a:rPr lang="en-IN" b="1" dirty="0">
                <a:solidFill>
                  <a:srgbClr val="FF0000"/>
                </a:solidFill>
              </a:rPr>
            </a:br>
            <a:br>
              <a:rPr lang="en-IN" b="1" dirty="0">
                <a:solidFill>
                  <a:srgbClr val="FF0000"/>
                </a:solidFill>
              </a:rPr>
            </a:br>
            <a:br>
              <a:rPr lang="en-IN" b="1" dirty="0">
                <a:solidFill>
                  <a:srgbClr val="FF0000"/>
                </a:solidFill>
              </a:rPr>
            </a:br>
            <a:br>
              <a:rPr lang="en-IN" b="1" dirty="0">
                <a:solidFill>
                  <a:srgbClr val="FF0000"/>
                </a:solidFill>
              </a:rPr>
            </a:br>
            <a:br>
              <a:rPr lang="en-IN" b="1" dirty="0">
                <a:solidFill>
                  <a:srgbClr val="FF0000"/>
                </a:solidFill>
              </a:rPr>
            </a:br>
            <a:br>
              <a:rPr lang="en-IN" b="1" dirty="0">
                <a:solidFill>
                  <a:srgbClr val="FF0000"/>
                </a:solidFill>
              </a:rPr>
            </a:br>
            <a:r>
              <a:rPr lang="en-IN" b="1" dirty="0">
                <a:solidFill>
                  <a:srgbClr val="FF0000"/>
                </a:solidFill>
              </a:rPr>
              <a:t>THANKYOU</a:t>
            </a:r>
          </a:p>
        </p:txBody>
      </p:sp>
      <p:pic>
        <p:nvPicPr>
          <p:cNvPr id="2" name="Picture 1">
            <a:extLst>
              <a:ext uri="{FF2B5EF4-FFF2-40B4-BE49-F238E27FC236}">
                <a16:creationId xmlns:a16="http://schemas.microsoft.com/office/drawing/2014/main" id="{4A2BC48F-324E-8B0C-376D-A525ECA30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693" y="743563"/>
            <a:ext cx="1045907" cy="14772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103" y="1048364"/>
            <a:ext cx="4581833" cy="282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8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4938E-0305-4609-E2C3-95212C9071B6}"/>
              </a:ext>
            </a:extLst>
          </p:cNvPr>
          <p:cNvSpPr>
            <a:spLocks noGrp="1"/>
          </p:cNvSpPr>
          <p:nvPr>
            <p:ph idx="1"/>
          </p:nvPr>
        </p:nvSpPr>
        <p:spPr>
          <a:xfrm>
            <a:off x="432620" y="2261419"/>
            <a:ext cx="4208206" cy="4596581"/>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Q1.One year ago the ratio of Ramu and Somu age was 6 : 7 respectively. Four years hence their ratio would become 7 : 8. How old is Somu? </a:t>
            </a:r>
          </a:p>
          <a:p>
            <a:pPr marL="0" indent="0">
              <a:buNone/>
            </a:pPr>
            <a:r>
              <a:rPr lang="en-US" sz="1600" b="1" dirty="0">
                <a:latin typeface="Times New Roman" panose="02020603050405020304" pitchFamily="18" charset="0"/>
                <a:cs typeface="Times New Roman" panose="02020603050405020304" pitchFamily="18" charset="0"/>
              </a:rPr>
              <a:t>A.24 years  B. 30 years  C. 32 years D. 36years </a:t>
            </a:r>
          </a:p>
          <a:p>
            <a:pPr marL="0" indent="0">
              <a:buNone/>
            </a:pPr>
            <a:r>
              <a:rPr lang="en-US" sz="1600" b="1" dirty="0">
                <a:latin typeface="Times New Roman" panose="02020603050405020304" pitchFamily="18" charset="0"/>
                <a:cs typeface="Times New Roman" panose="02020603050405020304" pitchFamily="18" charset="0"/>
              </a:rPr>
              <a:t>Q2.The sum of three numbers is 98. If the ratio of the first to second is 2 : 3 and that of the second to    the third is 5 : 8, Then the second number is: </a:t>
            </a:r>
          </a:p>
          <a:p>
            <a:pPr marL="0" indent="0">
              <a:buNone/>
            </a:pPr>
            <a:r>
              <a:rPr lang="en-US" sz="1600" b="1" dirty="0">
                <a:latin typeface="Times New Roman" panose="02020603050405020304" pitchFamily="18" charset="0"/>
                <a:cs typeface="Times New Roman" panose="02020603050405020304" pitchFamily="18" charset="0"/>
              </a:rPr>
              <a:t>A.20 	         B. 30 	      C. 48 		D. 58 </a:t>
            </a:r>
          </a:p>
          <a:p>
            <a:pPr marL="0" indent="0">
              <a:buNone/>
            </a:pPr>
            <a:r>
              <a:rPr lang="en-US" sz="1600" b="1" dirty="0">
                <a:latin typeface="Times New Roman" panose="02020603050405020304" pitchFamily="18" charset="0"/>
                <a:cs typeface="Times New Roman" panose="02020603050405020304" pitchFamily="18" charset="0"/>
              </a:rPr>
              <a:t>Q3. If Rs. 872 is divided into three parts, proportional to ½:2/3:3/4 then the first part is: </a:t>
            </a:r>
          </a:p>
          <a:p>
            <a:pPr marL="0" indent="0">
              <a:buNone/>
            </a:pPr>
            <a:r>
              <a:rPr lang="en-US" sz="1600" b="1" dirty="0">
                <a:latin typeface="Times New Roman" panose="02020603050405020304" pitchFamily="18" charset="0"/>
                <a:cs typeface="Times New Roman" panose="02020603050405020304" pitchFamily="18" charset="0"/>
              </a:rPr>
              <a:t>A. 182     B. 190 	    C. 196 	         D. None </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2700" y="784122"/>
            <a:ext cx="1285568" cy="14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87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4DBB2-5EA3-B8F3-FB73-6FC012ACB025}"/>
              </a:ext>
            </a:extLst>
          </p:cNvPr>
          <p:cNvSpPr>
            <a:spLocks noGrp="1"/>
          </p:cNvSpPr>
          <p:nvPr>
            <p:ph idx="1"/>
          </p:nvPr>
        </p:nvSpPr>
        <p:spPr>
          <a:xfrm>
            <a:off x="535522" y="2399071"/>
            <a:ext cx="3947988" cy="4458929"/>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Q4.If P : Q = 8 : 15 and Q : R = 3 : 2, then find P : Q : R? </a:t>
            </a:r>
          </a:p>
          <a:p>
            <a:pPr marL="0" indent="0">
              <a:buNone/>
            </a:pPr>
            <a:r>
              <a:rPr lang="en-US" sz="1600" b="1" dirty="0">
                <a:latin typeface="Times New Roman" panose="02020603050405020304" pitchFamily="18" charset="0"/>
                <a:cs typeface="Times New Roman" panose="02020603050405020304" pitchFamily="18" charset="0"/>
              </a:rPr>
              <a:t>A. 8:15:7 	B. 7:15:8       C. 8:15:10 D. 10:15:8 </a:t>
            </a:r>
          </a:p>
          <a:p>
            <a:pPr marL="0" indent="0">
              <a:buNone/>
            </a:pPr>
            <a:r>
              <a:rPr lang="en-US" sz="1600" b="1" dirty="0">
                <a:latin typeface="Times New Roman" panose="02020603050405020304" pitchFamily="18" charset="0"/>
                <a:cs typeface="Times New Roman" panose="02020603050405020304" pitchFamily="18" charset="0"/>
              </a:rPr>
              <a:t>Q5.The salaries of A, B, C are in the ratio 2 : 3 : 5 . If the increments of 15%, 10% and 20% are allowed respectively in their salaries, then what will be the new ratio of their salaries? </a:t>
            </a:r>
          </a:p>
          <a:p>
            <a:pPr marL="0" indent="0">
              <a:buNone/>
            </a:pPr>
            <a:r>
              <a:rPr lang="en-US" sz="1600" b="1" dirty="0">
                <a:latin typeface="Times New Roman" panose="02020603050405020304" pitchFamily="18" charset="0"/>
                <a:cs typeface="Times New Roman" panose="02020603050405020304" pitchFamily="18" charset="0"/>
              </a:rPr>
              <a:t>A.3:3:10              B. 10:11:20 	</a:t>
            </a:r>
          </a:p>
          <a:p>
            <a:pPr marL="0" indent="0">
              <a:buNone/>
            </a:pPr>
            <a:r>
              <a:rPr lang="en-US" sz="1600" b="1" dirty="0">
                <a:latin typeface="Times New Roman" panose="02020603050405020304" pitchFamily="18" charset="0"/>
                <a:cs typeface="Times New Roman" panose="02020603050405020304" pitchFamily="18" charset="0"/>
              </a:rPr>
              <a:t>C. 23:33:60 		D. 25:27:29 </a:t>
            </a:r>
          </a:p>
          <a:p>
            <a:endParaRPr lang="en-IN" sz="1600" dirty="0"/>
          </a:p>
        </p:txBody>
      </p:sp>
      <p:pic>
        <p:nvPicPr>
          <p:cNvPr id="2" name="Picture 1">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371" y="921774"/>
            <a:ext cx="1285568" cy="14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71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980CD-815E-9CB2-6C12-EA3265E4329D}"/>
              </a:ext>
            </a:extLst>
          </p:cNvPr>
          <p:cNvSpPr>
            <a:spLocks noGrp="1"/>
          </p:cNvSpPr>
          <p:nvPr>
            <p:ph idx="1"/>
          </p:nvPr>
        </p:nvSpPr>
        <p:spPr>
          <a:xfrm>
            <a:off x="530942" y="2377358"/>
            <a:ext cx="4237703" cy="448064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Q6.Present ages of X and Y are in the ratio 5 : 6 respectively. Seven year hence this ratio will become 6 : 7 respectively. What is X’s present age in years? </a:t>
            </a:r>
          </a:p>
          <a:p>
            <a:pPr marL="0" indent="0">
              <a:buNone/>
            </a:pPr>
            <a:r>
              <a:rPr lang="en-US" sz="1600" b="1" dirty="0">
                <a:latin typeface="Times New Roman" panose="02020603050405020304" pitchFamily="18" charset="0"/>
                <a:cs typeface="Times New Roman" panose="02020603050405020304" pitchFamily="18" charset="0"/>
              </a:rPr>
              <a:t>A.35 		B. 42		C. 49   D. Can’t be determined</a:t>
            </a:r>
          </a:p>
          <a:p>
            <a:pPr marL="0" indent="0">
              <a:buNone/>
            </a:pPr>
            <a:r>
              <a:rPr lang="en-US" sz="1600" b="1" dirty="0">
                <a:latin typeface="Times New Roman" panose="02020603050405020304" pitchFamily="18" charset="0"/>
                <a:cs typeface="Times New Roman" panose="02020603050405020304" pitchFamily="18" charset="0"/>
              </a:rPr>
              <a:t>Q7.A and B have money in the ratio 2:1.If A gives Rs 2 to B ,the money will be in the ratio 1:1.What were the initial amounts they had ?</a:t>
            </a:r>
          </a:p>
          <a:p>
            <a:pPr marL="0" indent="0">
              <a:buNone/>
            </a:pPr>
            <a:r>
              <a:rPr lang="en-US" sz="1600" b="1" dirty="0">
                <a:latin typeface="Times New Roman" panose="02020603050405020304" pitchFamily="18" charset="0"/>
                <a:cs typeface="Times New Roman" panose="02020603050405020304" pitchFamily="18" charset="0"/>
              </a:rPr>
              <a:t>A.12 and 6           B.16 and 8                                    C.8 and 4		  D.6 and 3</a:t>
            </a:r>
          </a:p>
          <a:p>
            <a:pPr>
              <a:buAutoNum type="alphaUcPeriod"/>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2700" y="900061"/>
            <a:ext cx="1285568" cy="14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7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0A086-5943-BD31-43ED-6984099A7B53}"/>
              </a:ext>
            </a:extLst>
          </p:cNvPr>
          <p:cNvSpPr>
            <a:spLocks noGrp="1"/>
          </p:cNvSpPr>
          <p:nvPr>
            <p:ph idx="1"/>
          </p:nvPr>
        </p:nvSpPr>
        <p:spPr>
          <a:xfrm>
            <a:off x="471950" y="2222090"/>
            <a:ext cx="3529779" cy="418854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Q8.If A:B =3:4,B:C=5:7,C:D=8:9 then A:D is equal to ?</a:t>
            </a:r>
          </a:p>
          <a:p>
            <a:pPr marL="0" indent="0">
              <a:buNone/>
            </a:pPr>
            <a:r>
              <a:rPr lang="en-US" sz="1600" b="1" dirty="0">
                <a:latin typeface="Times New Roman" panose="02020603050405020304" pitchFamily="18" charset="0"/>
                <a:cs typeface="Times New Roman" panose="02020603050405020304" pitchFamily="18" charset="0"/>
              </a:rPr>
              <a:t>A.3:7		B.7:3	C.21:10	 D.10:21</a:t>
            </a:r>
          </a:p>
          <a:p>
            <a:pPr marL="0" indent="0">
              <a:buNone/>
            </a:pPr>
            <a:r>
              <a:rPr lang="en-US" sz="1600" b="1" dirty="0">
                <a:latin typeface="Times New Roman" panose="02020603050405020304" pitchFamily="18" charset="0"/>
                <a:cs typeface="Times New Roman" panose="02020603050405020304" pitchFamily="18" charset="0"/>
              </a:rPr>
              <a:t>Q9.</a:t>
            </a:r>
            <a:r>
              <a:rPr lang="en-IN" sz="1600" b="1" dirty="0">
                <a:latin typeface="Times New Roman" panose="02020603050405020304" pitchFamily="18" charset="0"/>
                <a:cs typeface="Times New Roman" panose="02020603050405020304" pitchFamily="18" charset="0"/>
              </a:rPr>
              <a:t>In a factory the salary of each worker is increased in the ratio 22:25 but the number of worker is decreased by 26 2/3 % ,the net effect on the salary is ;</a:t>
            </a:r>
          </a:p>
          <a:p>
            <a:pPr marL="0" indent="0">
              <a:buNone/>
            </a:pPr>
            <a:r>
              <a:rPr lang="en-IN" sz="1600" b="1" dirty="0">
                <a:latin typeface="Times New Roman" panose="02020603050405020304" pitchFamily="18" charset="0"/>
                <a:cs typeface="Times New Roman" panose="02020603050405020304" pitchFamily="18" charset="0"/>
              </a:rPr>
              <a:t>A.16 2/3% decrease 	</a:t>
            </a:r>
          </a:p>
          <a:p>
            <a:pPr marL="0" indent="0">
              <a:buNone/>
            </a:pPr>
            <a:r>
              <a:rPr lang="en-IN" sz="1600" b="1" dirty="0">
                <a:latin typeface="Times New Roman" panose="02020603050405020304" pitchFamily="18" charset="0"/>
                <a:cs typeface="Times New Roman" panose="02020603050405020304" pitchFamily="18" charset="0"/>
              </a:rPr>
              <a:t>B.11 1/9 % decrease </a:t>
            </a:r>
          </a:p>
          <a:p>
            <a:pPr marL="0" indent="0">
              <a:buNone/>
            </a:pPr>
            <a:r>
              <a:rPr lang="en-IN" sz="1600" b="1" dirty="0">
                <a:latin typeface="Times New Roman" panose="02020603050405020304" pitchFamily="18" charset="0"/>
                <a:cs typeface="Times New Roman" panose="02020603050405020304" pitchFamily="18" charset="0"/>
              </a:rPr>
              <a:t>C.10% decrease   </a:t>
            </a:r>
          </a:p>
          <a:p>
            <a:pPr marL="0" indent="0">
              <a:buNone/>
            </a:pPr>
            <a:r>
              <a:rPr lang="en-IN" sz="1600" b="1" dirty="0">
                <a:latin typeface="Times New Roman" panose="02020603050405020304" pitchFamily="18" charset="0"/>
                <a:cs typeface="Times New Roman" panose="02020603050405020304" pitchFamily="18" charset="0"/>
              </a:rPr>
              <a:t>D.20% increase</a:t>
            </a:r>
            <a:endParaRPr lang="en-US" sz="1600" b="1" dirty="0">
              <a:latin typeface="Times New Roman" panose="02020603050405020304" pitchFamily="18" charset="0"/>
              <a:cs typeface="Times New Roman" panose="02020603050405020304" pitchFamily="18" charset="0"/>
            </a:endParaRPr>
          </a:p>
          <a:p>
            <a:endParaRPr lang="en-IN" sz="1600" dirty="0"/>
          </a:p>
        </p:txBody>
      </p:sp>
      <p:pic>
        <p:nvPicPr>
          <p:cNvPr id="2" name="Picture 1">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371" y="940209"/>
            <a:ext cx="1285568" cy="14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15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41E6A-9EAC-EC75-17C9-C439F22F1BF8}"/>
              </a:ext>
            </a:extLst>
          </p:cNvPr>
          <p:cNvSpPr>
            <a:spLocks noGrp="1"/>
          </p:cNvSpPr>
          <p:nvPr>
            <p:ph idx="1"/>
          </p:nvPr>
        </p:nvSpPr>
        <p:spPr>
          <a:xfrm>
            <a:off x="346587" y="2239706"/>
            <a:ext cx="5218471" cy="4544551"/>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Q10. The difference between a two-digit number and the number obtained by interchanging the digits is 36. What is the difference between the sum and the difference of the digits of the number if the ratio between the digits of the number is 1 : 2 ? </a:t>
            </a:r>
          </a:p>
          <a:p>
            <a:pPr marL="0" indent="0">
              <a:buNone/>
            </a:pPr>
            <a:r>
              <a:rPr lang="en-US" sz="1600" b="1" dirty="0">
                <a:latin typeface="Times New Roman" panose="02020603050405020304" pitchFamily="18" charset="0"/>
                <a:cs typeface="Times New Roman" panose="02020603050405020304" pitchFamily="18" charset="0"/>
              </a:rPr>
              <a:t>A. 4 			B. 8 			C. 16 		D. 20</a:t>
            </a:r>
          </a:p>
          <a:p>
            <a:pPr marL="0" indent="0">
              <a:buNone/>
            </a:pPr>
            <a:r>
              <a:rPr lang="en-US" sz="1600" b="1" dirty="0">
                <a:latin typeface="Times New Roman" panose="02020603050405020304" pitchFamily="18" charset="0"/>
                <a:cs typeface="Times New Roman" panose="02020603050405020304" pitchFamily="18" charset="0"/>
              </a:rPr>
              <a:t>Q11. In a mixture 60 </a:t>
            </a:r>
            <a:r>
              <a:rPr lang="en-US" sz="1600" b="1" dirty="0" err="1">
                <a:latin typeface="Times New Roman" panose="02020603050405020304" pitchFamily="18" charset="0"/>
                <a:cs typeface="Times New Roman" panose="02020603050405020304" pitchFamily="18" charset="0"/>
              </a:rPr>
              <a:t>litres</a:t>
            </a:r>
            <a:r>
              <a:rPr lang="en-US" sz="1600" b="1" dirty="0">
                <a:latin typeface="Times New Roman" panose="02020603050405020304" pitchFamily="18" charset="0"/>
                <a:cs typeface="Times New Roman" panose="02020603050405020304" pitchFamily="18" charset="0"/>
              </a:rPr>
              <a:t>, the ratio of milk and water is 2 : 1. What quantity of water should be added so that the ratio becomes 1 : 3? </a:t>
            </a:r>
          </a:p>
          <a:p>
            <a:pPr marL="0" indent="0">
              <a:buNone/>
            </a:pPr>
            <a:r>
              <a:rPr lang="en-US" sz="1600" b="1" dirty="0">
                <a:latin typeface="Times New Roman" panose="02020603050405020304" pitchFamily="18" charset="0"/>
                <a:cs typeface="Times New Roman" panose="02020603050405020304" pitchFamily="18" charset="0"/>
              </a:rPr>
              <a:t>A. 80L 		B. 100L 		C. 120L 		D. 60L </a:t>
            </a:r>
          </a:p>
          <a:p>
            <a:pPr marL="0" indent="0">
              <a:buNone/>
            </a:pPr>
            <a:r>
              <a:rPr lang="en-US" sz="1600" b="1" dirty="0">
                <a:latin typeface="Times New Roman" panose="02020603050405020304" pitchFamily="18" charset="0"/>
                <a:cs typeface="Times New Roman" panose="02020603050405020304" pitchFamily="18" charset="0"/>
              </a:rPr>
              <a:t>Q12.In a bag, there are coins of 25 p, 10 p and 5 p in the ratio of 2 : 3 : 4. If there is Rs. 50 in all, how many 5 p coins are there? </a:t>
            </a:r>
          </a:p>
          <a:p>
            <a:pPr marL="0" indent="0">
              <a:buNone/>
            </a:pPr>
            <a:r>
              <a:rPr lang="en-US" sz="1600" b="1" dirty="0">
                <a:latin typeface="Times New Roman" panose="02020603050405020304" pitchFamily="18" charset="0"/>
                <a:cs typeface="Times New Roman" panose="02020603050405020304" pitchFamily="18" charset="0"/>
              </a:rPr>
              <a:t>A. 50 		B. 100 		C. 50 		D. 200 </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3035" y="891048"/>
            <a:ext cx="1285568" cy="14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15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BA50D-1897-F7D9-418D-8BF04FDC8043}"/>
              </a:ext>
            </a:extLst>
          </p:cNvPr>
          <p:cNvSpPr>
            <a:spLocks noGrp="1"/>
          </p:cNvSpPr>
          <p:nvPr>
            <p:ph idx="1"/>
          </p:nvPr>
        </p:nvSpPr>
        <p:spPr>
          <a:xfrm>
            <a:off x="373627" y="2349911"/>
            <a:ext cx="4188541" cy="4168876"/>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Q13. Ratio of the earnings of A and B is 4:7. If the earnings A increase by 50% and those of B decrease by 25%, the new ratio of their earnings becomes 8:7. What are A’s earnings? </a:t>
            </a:r>
          </a:p>
          <a:p>
            <a:pPr marL="0" indent="0">
              <a:buNone/>
            </a:pPr>
            <a:r>
              <a:rPr lang="en-US" sz="1600" b="1" dirty="0">
                <a:latin typeface="Times New Roman" panose="02020603050405020304" pitchFamily="18" charset="0"/>
                <a:cs typeface="Times New Roman" panose="02020603050405020304" pitchFamily="18" charset="0"/>
              </a:rPr>
              <a:t>A.Rs.21000 	B. Rs.26000 	C. Rs.28000 		</a:t>
            </a:r>
          </a:p>
          <a:p>
            <a:pPr marL="0" indent="0">
              <a:buNone/>
            </a:pPr>
            <a:r>
              <a:rPr lang="en-US" sz="1600" b="1" dirty="0">
                <a:latin typeface="Times New Roman" panose="02020603050405020304" pitchFamily="18" charset="0"/>
                <a:cs typeface="Times New Roman" panose="02020603050405020304" pitchFamily="18" charset="0"/>
              </a:rPr>
              <a:t>D. Can’t determine </a:t>
            </a:r>
          </a:p>
          <a:p>
            <a:pPr marL="0" indent="0">
              <a:buNone/>
            </a:pPr>
            <a:r>
              <a:rPr lang="en-US" sz="1600" b="1" dirty="0">
                <a:latin typeface="Times New Roman" panose="02020603050405020304" pitchFamily="18" charset="0"/>
                <a:cs typeface="Times New Roman" panose="02020603050405020304" pitchFamily="18" charset="0"/>
              </a:rPr>
              <a:t>Q14.The students in three classes are in the ratio 4:6:9 .If 12 students are increased in each class the ratio changes to7:9:12 ,then the total number of student in the three classes before the increase is ?</a:t>
            </a:r>
          </a:p>
          <a:p>
            <a:pPr marL="0" indent="0">
              <a:buNone/>
            </a:pPr>
            <a:r>
              <a:rPr lang="en-US" sz="1600" b="1" dirty="0">
                <a:latin typeface="Times New Roman" panose="02020603050405020304" pitchFamily="18" charset="0"/>
                <a:cs typeface="Times New Roman" panose="02020603050405020304" pitchFamily="18" charset="0"/>
              </a:rPr>
              <a:t>A.95		B.76		C.100	D.114</a:t>
            </a:r>
          </a:p>
          <a:p>
            <a:endParaRPr lang="en-IN" sz="1600" dirty="0"/>
          </a:p>
        </p:txBody>
      </p:sp>
      <p:pic>
        <p:nvPicPr>
          <p:cNvPr id="2" name="Picture 1">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3036" y="872614"/>
            <a:ext cx="1285568" cy="14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35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F7774-8CD1-1FEB-0162-6D64973BC159}"/>
              </a:ext>
            </a:extLst>
          </p:cNvPr>
          <p:cNvSpPr>
            <a:spLocks noGrp="1"/>
          </p:cNvSpPr>
          <p:nvPr>
            <p:ph idx="1"/>
          </p:nvPr>
        </p:nvSpPr>
        <p:spPr>
          <a:xfrm>
            <a:off x="550606" y="2320413"/>
            <a:ext cx="4326194" cy="4267200"/>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Q15.The ratio of the incomes of A and B is 5 : 4 and the ratio of their expenditures is 3 : 2. If at the end of the year, each saves Rs. 1600, then the income of A is : </a:t>
            </a:r>
          </a:p>
          <a:p>
            <a:pPr marL="0" indent="0">
              <a:buNone/>
            </a:pPr>
            <a:r>
              <a:rPr lang="en-US" sz="1600" b="1" dirty="0">
                <a:latin typeface="Times New Roman" panose="02020603050405020304" pitchFamily="18" charset="0"/>
                <a:cs typeface="Times New Roman" panose="02020603050405020304" pitchFamily="18" charset="0"/>
              </a:rPr>
              <a:t>A.Rs. 3400         B. Rs. 3600          C. Rs. 4000 	</a:t>
            </a:r>
          </a:p>
          <a:p>
            <a:pPr marL="0" indent="0">
              <a:buNone/>
            </a:pPr>
            <a:r>
              <a:rPr lang="en-US" sz="1600" b="1" dirty="0">
                <a:latin typeface="Times New Roman" panose="02020603050405020304" pitchFamily="18" charset="0"/>
                <a:cs typeface="Times New Roman" panose="02020603050405020304" pitchFamily="18" charset="0"/>
              </a:rPr>
              <a:t>D. Rs. 4400 </a:t>
            </a:r>
          </a:p>
          <a:p>
            <a:pPr marL="0" indent="0">
              <a:buNone/>
            </a:pPr>
            <a:r>
              <a:rPr lang="en-US" sz="1600" b="1" dirty="0">
                <a:latin typeface="Times New Roman" panose="02020603050405020304" pitchFamily="18" charset="0"/>
                <a:cs typeface="Times New Roman" panose="02020603050405020304" pitchFamily="18" charset="0"/>
              </a:rPr>
              <a:t>Q16.The ratio of the ages of a man and his wife is 4 : 3. After 4 years, this ratio will be 9 : 7. If at the time of marriage, the ratio was 5 : 3, then how many years ago were they married? </a:t>
            </a:r>
          </a:p>
          <a:p>
            <a:pPr marL="0" indent="0">
              <a:buNone/>
            </a:pPr>
            <a:r>
              <a:rPr lang="en-US" sz="1600" b="1" dirty="0">
                <a:latin typeface="Times New Roman" panose="02020603050405020304" pitchFamily="18" charset="0"/>
                <a:cs typeface="Times New Roman" panose="02020603050405020304" pitchFamily="18" charset="0"/>
              </a:rPr>
              <a:t>A.8 years 		B. 10 years 	C. 12 years 	</a:t>
            </a:r>
          </a:p>
          <a:p>
            <a:pPr marL="0" indent="0">
              <a:buNone/>
            </a:pPr>
            <a:r>
              <a:rPr lang="en-US" sz="1600" b="1" dirty="0">
                <a:latin typeface="Times New Roman" panose="02020603050405020304" pitchFamily="18" charset="0"/>
                <a:cs typeface="Times New Roman" panose="02020603050405020304" pitchFamily="18" charset="0"/>
              </a:rPr>
              <a:t>D. 15 years</a:t>
            </a:r>
          </a:p>
          <a:p>
            <a:endParaRPr lang="en-IN" sz="16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3874" y="843116"/>
            <a:ext cx="1285568" cy="14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4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A4593-76D2-4003-2BD3-BB00A76A01B0}"/>
              </a:ext>
            </a:extLst>
          </p:cNvPr>
          <p:cNvSpPr>
            <a:spLocks noGrp="1"/>
          </p:cNvSpPr>
          <p:nvPr>
            <p:ph idx="1"/>
          </p:nvPr>
        </p:nvSpPr>
        <p:spPr>
          <a:xfrm>
            <a:off x="506125" y="2298700"/>
            <a:ext cx="4311682" cy="4190590"/>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Q17.A box has 120 coins of denominations 1 </a:t>
            </a:r>
            <a:r>
              <a:rPr lang="en-US" sz="1600" b="1" dirty="0" err="1">
                <a:latin typeface="Times New Roman" panose="02020603050405020304" pitchFamily="18" charset="0"/>
                <a:cs typeface="Times New Roman" panose="02020603050405020304" pitchFamily="18" charset="0"/>
              </a:rPr>
              <a:t>rs</a:t>
            </a:r>
            <a:r>
              <a:rPr lang="en-US" sz="1600" b="1" dirty="0">
                <a:latin typeface="Times New Roman" panose="02020603050405020304" pitchFamily="18" charset="0"/>
                <a:cs typeface="Times New Roman" panose="02020603050405020304" pitchFamily="18" charset="0"/>
              </a:rPr>
              <a:t>  and  50 paisa </a:t>
            </a:r>
            <a:r>
              <a:rPr lang="en-US" sz="1600" b="1" dirty="0" err="1">
                <a:latin typeface="Times New Roman" panose="02020603050405020304" pitchFamily="18" charset="0"/>
                <a:cs typeface="Times New Roman" panose="02020603050405020304" pitchFamily="18" charset="0"/>
              </a:rPr>
              <a:t>only.The</a:t>
            </a:r>
            <a:r>
              <a:rPr lang="en-US" sz="1600" b="1" dirty="0">
                <a:latin typeface="Times New Roman" panose="02020603050405020304" pitchFamily="18" charset="0"/>
                <a:cs typeface="Times New Roman" panose="02020603050405020304" pitchFamily="18" charset="0"/>
              </a:rPr>
              <a:t> ratio of their respective values is 13:11.The number of one rupee coins is ?</a:t>
            </a:r>
          </a:p>
          <a:p>
            <a:pPr marL="0" indent="0">
              <a:buNone/>
            </a:pPr>
            <a:r>
              <a:rPr lang="en-US" sz="1600" b="1" dirty="0">
                <a:latin typeface="Times New Roman" panose="02020603050405020304" pitchFamily="18" charset="0"/>
                <a:cs typeface="Times New Roman" panose="02020603050405020304" pitchFamily="18" charset="0"/>
              </a:rPr>
              <a:t>A.65		 B.66		C.77		D.78</a:t>
            </a:r>
          </a:p>
          <a:p>
            <a:pPr marL="0" indent="0">
              <a:buNone/>
            </a:pPr>
            <a:r>
              <a:rPr lang="en-US" sz="1600" b="1" dirty="0">
                <a:latin typeface="Times New Roman" panose="02020603050405020304" pitchFamily="18" charset="0"/>
                <a:cs typeface="Times New Roman" panose="02020603050405020304" pitchFamily="18" charset="0"/>
              </a:rPr>
              <a:t>Q18.The ratio of first and second class fares between two railway stations is 4:1 and that of number of passengers travelling by first and second classes is 1:40.If on a day 1,100 is collected as total </a:t>
            </a:r>
            <a:r>
              <a:rPr lang="en-US" sz="1600" b="1" dirty="0" err="1">
                <a:latin typeface="Times New Roman" panose="02020603050405020304" pitchFamily="18" charset="0"/>
                <a:cs typeface="Times New Roman" panose="02020603050405020304" pitchFamily="18" charset="0"/>
              </a:rPr>
              <a:t>fare,the</a:t>
            </a:r>
            <a:r>
              <a:rPr lang="en-US" sz="1600" b="1" dirty="0">
                <a:latin typeface="Times New Roman" panose="02020603050405020304" pitchFamily="18" charset="0"/>
                <a:cs typeface="Times New Roman" panose="02020603050405020304" pitchFamily="18" charset="0"/>
              </a:rPr>
              <a:t> amount collected from first class passengers is ?</a:t>
            </a:r>
          </a:p>
          <a:p>
            <a:pPr marL="0" indent="0">
              <a:buNone/>
            </a:pPr>
            <a:r>
              <a:rPr lang="en-US" sz="1600" b="1" dirty="0">
                <a:latin typeface="Times New Roman" panose="02020603050405020304" pitchFamily="18" charset="0"/>
                <a:cs typeface="Times New Roman" panose="02020603050405020304" pitchFamily="18" charset="0"/>
              </a:rPr>
              <a:t>A.315	  B.275	     C.137.50	 D.100</a:t>
            </a:r>
          </a:p>
          <a:p>
            <a:pPr>
              <a:buAutoNum type="alphaUcPeriod"/>
            </a:pPr>
            <a:endParaRPr lang="en-US" sz="1600" b="1" dirty="0">
              <a:latin typeface="Times New Roman" panose="02020603050405020304" pitchFamily="18" charset="0"/>
              <a:cs typeface="Times New Roman" panose="02020603050405020304" pitchFamily="18" charset="0"/>
            </a:endParaRPr>
          </a:p>
          <a:p>
            <a:endParaRPr lang="en-IN" sz="1600" b="1" dirty="0"/>
          </a:p>
        </p:txBody>
      </p:sp>
      <p:pic>
        <p:nvPicPr>
          <p:cNvPr id="2" name="Picture 1">
            <a:extLst>
              <a:ext uri="{FF2B5EF4-FFF2-40B4-BE49-F238E27FC236}">
                <a16:creationId xmlns:a16="http://schemas.microsoft.com/office/drawing/2014/main" id="{8857813C-3552-540F-01EF-80B8DA86A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3706" y="979538"/>
            <a:ext cx="1285568" cy="14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858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120</TotalTime>
  <Words>2745</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Ion Boardroom</vt:lpstr>
      <vt:lpstr> RATIO-PROPORTION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AVERAGES</vt:lpstr>
      <vt:lpstr>AVERAGES</vt:lpstr>
      <vt:lpstr>PowerPoint Presentation</vt:lpstr>
      <vt:lpstr>PARTIAL-AVERAGES</vt:lpstr>
      <vt:lpstr>PowerPoint Presentation</vt:lpstr>
      <vt:lpstr>PowerPoint Presentation</vt:lpstr>
      <vt:lpstr>MISTAKEN-AVERAGE</vt:lpstr>
      <vt:lpstr>PROBLEMS ON CRICKET</vt:lpstr>
      <vt:lpstr>MISCELLANEOUS</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navleen kaur</dc:creator>
  <cp:lastModifiedBy>navleen kaur</cp:lastModifiedBy>
  <cp:revision>2</cp:revision>
  <dcterms:created xsi:type="dcterms:W3CDTF">2024-12-24T15:43:34Z</dcterms:created>
  <dcterms:modified xsi:type="dcterms:W3CDTF">2024-12-25T16:06:54Z</dcterms:modified>
</cp:coreProperties>
</file>