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JetBrains Mono Medium"/>
      <p:regular r:id="rId37"/>
      <p:bold r:id="rId38"/>
      <p:italic r:id="rId39"/>
      <p:boldItalic r:id="rId40"/>
    </p:embeddedFont>
    <p:embeddedFont>
      <p:font typeface="Poppins Medium"/>
      <p:regular r:id="rId41"/>
      <p:bold r:id="rId42"/>
      <p:italic r:id="rId43"/>
      <p:boldItalic r:id="rId44"/>
    </p:embeddedFont>
    <p:embeddedFont>
      <p:font typeface="Work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pos="1290">
          <p15:clr>
            <a:srgbClr val="9AA0A6"/>
          </p15:clr>
        </p15:guide>
        <p15:guide id="3" orient="horz" pos="14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9" roundtripDataSignature="AMtx7mhAQDvZCasEmlkWD7jL+g88Abt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290"/>
        <p:guide pos="14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Medium-boldItalic.fntdata"/><Relationship Id="rId42" Type="http://schemas.openxmlformats.org/officeDocument/2006/relationships/font" Target="fonts/PoppinsMedium-bold.fntdata"/><Relationship Id="rId41" Type="http://schemas.openxmlformats.org/officeDocument/2006/relationships/font" Target="fonts/PoppinsMedium-regular.fntdata"/><Relationship Id="rId44" Type="http://schemas.openxmlformats.org/officeDocument/2006/relationships/font" Target="fonts/PoppinsMedium-boldItalic.fntdata"/><Relationship Id="rId43" Type="http://schemas.openxmlformats.org/officeDocument/2006/relationships/font" Target="fonts/PoppinsMedium-italic.fntdata"/><Relationship Id="rId46" Type="http://schemas.openxmlformats.org/officeDocument/2006/relationships/font" Target="fonts/WorkSans-bold.fntdata"/><Relationship Id="rId45" Type="http://schemas.openxmlformats.org/officeDocument/2006/relationships/font" Target="fonts/Work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WorkSans-boldItalic.fntdata"/><Relationship Id="rId47" Type="http://schemas.openxmlformats.org/officeDocument/2006/relationships/font" Target="fonts/Work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Poppins-regular.fntdata"/><Relationship Id="rId32" Type="http://schemas.openxmlformats.org/officeDocument/2006/relationships/slide" Target="slides/slide26.xml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JetBrainsMonoMedium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JetBrainsMonoMedium-italic.fntdata"/><Relationship Id="rId38" Type="http://schemas.openxmlformats.org/officeDocument/2006/relationships/font" Target="fonts/JetBrainsMono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71e04655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2071e04655b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71e04655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071e04655b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dcbdb15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edcbdb15b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71e04655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2071e04655b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dcbdb15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edcbdb15b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f0ad98c2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1ef0ad98c28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71e04655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071e04655b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71e04655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2071e04655b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71e04655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2071e04655b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71e04655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071e04655b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71e04655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071e04655b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71e04655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2071e04655b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dcbdb15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1edcbdb15b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f0ad98c2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1ef0ad98c28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f0ad98c2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ef0ad98c28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f0ad98c2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1ef0ad98c28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dcbdb15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edcbdb15b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71e04655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2071e04655b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71e0465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071e04655b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71e04655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071e04655b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71e04655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071e04655b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dcbdb15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edcbdb15b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71e04655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071e04655b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7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3">
            <a:alphaModFix/>
          </a:blip>
          <a:srcRect b="49478" l="37325" r="9011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49478" l="37325" r="9011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3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1601900" y="5246450"/>
            <a:ext cx="58176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and space complexity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9202" y="1147375"/>
            <a:ext cx="8644400" cy="86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71e04655b_1_40"/>
          <p:cNvSpPr txBox="1"/>
          <p:nvPr/>
        </p:nvSpPr>
        <p:spPr>
          <a:xfrm>
            <a:off x="1594850" y="2163300"/>
            <a:ext cx="87336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int[] copyArray(int[] arr)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int[] copy = new int[arr.length];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for (int i = 0; i &lt; arr.length; i++)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copy[i] = arr[i];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return copy;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1" name="Google Shape;231;g2071e04655b_1_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Space complexity example - 2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71e04655b_1_47"/>
          <p:cNvSpPr txBox="1"/>
          <p:nvPr/>
        </p:nvSpPr>
        <p:spPr>
          <a:xfrm>
            <a:off x="1594850" y="2163300"/>
            <a:ext cx="87336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int f(int n){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if (n &lt;= 0){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return 0;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return n + f(n-1);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7" name="Google Shape;237;g2071e04655b_1_4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Space complexity example - 3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cbdb15bc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Recurrence relations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71e04655b_1_55"/>
          <p:cNvSpPr txBox="1"/>
          <p:nvPr/>
        </p:nvSpPr>
        <p:spPr>
          <a:xfrm>
            <a:off x="1594850" y="2163300"/>
            <a:ext cx="873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Substitution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Recurrence tree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Master’s theorem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8" name="Google Shape;248;g2071e04655b_1_5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complexity of recurrence relations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9" name="Google Shape;249;g2071e04655b_1_55"/>
          <p:cNvCxnSpPr/>
          <p:nvPr/>
        </p:nvCxnSpPr>
        <p:spPr>
          <a:xfrm>
            <a:off x="1815725" y="2386550"/>
            <a:ext cx="0" cy="1248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cbdb15bc_0_2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ub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stitution method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f0ad98c28_1_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T(n) = 2T(n/2) + 4n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71e04655b_1_65"/>
          <p:cNvSpPr txBox="1"/>
          <p:nvPr/>
        </p:nvSpPr>
        <p:spPr>
          <a:xfrm>
            <a:off x="1571000" y="811950"/>
            <a:ext cx="1383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Determine the recurrence relation for the following series 1,7,31,127,499.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71e04655b_1_7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Recurrence tree method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71e04655b_1_7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T(n) = 2T(n/2) + n^2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71e04655b_1_8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T(n) = T(n/3) + T(n/4) + kn 	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1594850" y="2163300"/>
            <a:ext cx="873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 Complexity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Types of Time complexity Analysis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Space Complexity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Recurrence relations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Substitution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Recurrence tree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Master’s theorem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4" name="Google Shape;184;p3"/>
          <p:cNvCxnSpPr/>
          <p:nvPr/>
        </p:nvCxnSpPr>
        <p:spPr>
          <a:xfrm>
            <a:off x="1815725" y="2386550"/>
            <a:ext cx="0" cy="34731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71e04655b_1_8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Master theorem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71e04655b_1_9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Different cases in master theorem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0" name="Google Shape;290;g2071e04655b_1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900" y="2481683"/>
            <a:ext cx="6228900" cy="4603800"/>
          </a:xfrm>
          <a:prstGeom prst="roundRect">
            <a:avLst>
              <a:gd fmla="val 3736" name="adj"/>
            </a:avLst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dcbdb15bc_0_4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T(n) = 3T(n/5) + 5n^2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f0ad98c28_1_2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T(n) = 2T(2n/3) + 1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f0ad98c28_1_2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f0ad98c28_1_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g1ef0ad98c28_1_30"/>
          <p:cNvSpPr txBox="1"/>
          <p:nvPr/>
        </p:nvSpPr>
        <p:spPr>
          <a:xfrm>
            <a:off x="1609825" y="1880225"/>
            <a:ext cx="685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1D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Palindrome in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Reversing an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Missing element in an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Finding Duplicates in an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12" name="Google Shape;312;g1ef0ad98c28_1_30"/>
          <p:cNvCxnSpPr/>
          <p:nvPr/>
        </p:nvCxnSpPr>
        <p:spPr>
          <a:xfrm>
            <a:off x="1835950" y="2286000"/>
            <a:ext cx="0" cy="16440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8" name="Google Shape;318;p1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cbdb15bc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complexity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1e04655b_1_2"/>
          <p:cNvSpPr txBox="1"/>
          <p:nvPr/>
        </p:nvSpPr>
        <p:spPr>
          <a:xfrm>
            <a:off x="1594850" y="2163300"/>
            <a:ext cx="873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Worst case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case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Average case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5" name="Google Shape;195;g2071e04655b_1_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time complexities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6" name="Google Shape;196;g2071e04655b_1_2"/>
          <p:cNvCxnSpPr/>
          <p:nvPr/>
        </p:nvCxnSpPr>
        <p:spPr>
          <a:xfrm>
            <a:off x="1815725" y="2386550"/>
            <a:ext cx="0" cy="1248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71e04655b_1_10"/>
          <p:cNvSpPr txBox="1"/>
          <p:nvPr/>
        </p:nvSpPr>
        <p:spPr>
          <a:xfrm>
            <a:off x="1594850" y="2163300"/>
            <a:ext cx="873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for (int i = 0; i &lt; n; i++)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// some operation of O(1) complexity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2" name="Google Shape;202;g2071e04655b_1_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complexity Example - 1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71e04655b_1_18"/>
          <p:cNvSpPr txBox="1"/>
          <p:nvPr/>
        </p:nvSpPr>
        <p:spPr>
          <a:xfrm>
            <a:off x="1594850" y="2163300"/>
            <a:ext cx="8733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for (int i = 0; i &lt; n; i++)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for (int j = 0; j &lt; n; j++)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// some operation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8" name="Google Shape;208;g2071e04655b_1_1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complexity Example - 2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71e04655b_1_25"/>
          <p:cNvSpPr txBox="1"/>
          <p:nvPr/>
        </p:nvSpPr>
        <p:spPr>
          <a:xfrm>
            <a:off x="1594850" y="2163300"/>
            <a:ext cx="8733600" cy="6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int binarySearch(int[] arr, int x)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int low = 0;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int high = arr.length - 1;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while (low &lt;= high)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int mid = (low + high) / 2;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if (arr[mid] == x)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    return mid;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} else if (arr[mid] &lt; x)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    low = mid + 1;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} else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    high = mid - 1;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 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return -1;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4" name="Google Shape;214;g2071e04655b_1_2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Time complexity Example - 3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cbdb15bc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Space complexity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71e04655b_1_33"/>
          <p:cNvSpPr txBox="1"/>
          <p:nvPr/>
        </p:nvSpPr>
        <p:spPr>
          <a:xfrm>
            <a:off x="1594850" y="2163300"/>
            <a:ext cx="8733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void printHello() {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String hello = "Hello, World!";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System.out.println(hello);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25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5" name="Google Shape;225;g2071e04655b_1_3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Space complexity example -1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