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10287000" cx="18288000"/>
  <p:notesSz cx="6858000" cy="9144000"/>
  <p:embeddedFontLst>
    <p:embeddedFont>
      <p:font typeface="Poppins"/>
      <p:regular r:id="rId18"/>
      <p:bold r:id="rId19"/>
      <p:italic r:id="rId20"/>
      <p:boldItalic r:id="rId21"/>
    </p:embeddedFont>
    <p:embeddedFont>
      <p:font typeface="Poppins Medium"/>
      <p:regular r:id="rId22"/>
      <p:bold r:id="rId23"/>
      <p:italic r:id="rId24"/>
      <p:boldItalic r:id="rId25"/>
    </p:embeddedFont>
    <p:embeddedFont>
      <p:font typeface="Work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080">
          <p15:clr>
            <a:srgbClr val="9AA0A6"/>
          </p15:clr>
        </p15:guide>
        <p15:guide id="2" pos="1368">
          <p15:clr>
            <a:srgbClr val="9AA0A6"/>
          </p15:clr>
        </p15:guide>
        <p15:guide id="3" orient="horz" pos="936">
          <p15:clr>
            <a:srgbClr val="9AA0A6"/>
          </p15:clr>
        </p15:guide>
        <p15:guide id="4" pos="9006">
          <p15:clr>
            <a:srgbClr val="9AA0A6"/>
          </p15:clr>
        </p15:guide>
        <p15:guide id="5" orient="horz" pos="1437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0" roundtripDataSignature="AMtx7mhnrVY3lhytFzBuufRJpJ15QYZ8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80"/>
        <p:guide pos="1368"/>
        <p:guide pos="936" orient="horz"/>
        <p:guide pos="9006"/>
        <p:guide pos="143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PoppinsMedium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PoppinsMedium-italic.fntdata"/><Relationship Id="rId23" Type="http://schemas.openxmlformats.org/officeDocument/2006/relationships/font" Target="fonts/Poppins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WorkSans-regular.fntdata"/><Relationship Id="rId25" Type="http://schemas.openxmlformats.org/officeDocument/2006/relationships/font" Target="fonts/PoppinsMedium-boldItalic.fntdata"/><Relationship Id="rId28" Type="http://schemas.openxmlformats.org/officeDocument/2006/relationships/font" Target="fonts/WorkSans-italic.fntdata"/><Relationship Id="rId27" Type="http://schemas.openxmlformats.org/officeDocument/2006/relationships/font" Target="fonts/Work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Work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964c3185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g1f964c31857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964c3185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1f964c31857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964c3185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1f964c31857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964c3185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1f964c31857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f964c3185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1f964c31857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f964c3185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g1f964c31857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f964c3185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g1f964c31857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38321b6b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2138321b6b6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13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3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13"/>
          <p:cNvPicPr preferRelativeResize="0"/>
          <p:nvPr/>
        </p:nvPicPr>
        <p:blipFill rotWithShape="1">
          <a:blip r:embed="rId2">
            <a:alphaModFix/>
          </a:blip>
          <a:srcRect b="23946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3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23946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3" name="Google Shape;123;p2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3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1" name="Google Shape;131;p3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3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3" name="Google Shape;133;p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3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5" name="Google Shape;145;p3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2" name="Google Shape;152;p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2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"/>
          <p:cNvPicPr preferRelativeResize="0"/>
          <p:nvPr/>
        </p:nvPicPr>
        <p:blipFill rotWithShape="1">
          <a:blip r:embed="rId3">
            <a:alphaModFix/>
          </a:blip>
          <a:srcRect b="38460" l="14475" r="15963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"/>
          <p:cNvSpPr txBox="1"/>
          <p:nvPr/>
        </p:nvSpPr>
        <p:spPr>
          <a:xfrm>
            <a:off x="1409700" y="4834925"/>
            <a:ext cx="7513200" cy="29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Inversion Count and Selection Algorithms</a:t>
            </a:r>
            <a:endParaRPr b="1" sz="9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3" name="Google Shape;17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463" y="2278650"/>
            <a:ext cx="7513125" cy="75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f964c31857_0_43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Summary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5" name="Google Shape;225;g1f964c31857_0_43"/>
          <p:cNvSpPr txBox="1"/>
          <p:nvPr/>
        </p:nvSpPr>
        <p:spPr>
          <a:xfrm>
            <a:off x="1714500" y="2129300"/>
            <a:ext cx="134751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 this lecture we have discussed how to count inversions in an array and we have seen different selection procedures.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31" name="Google Shape;231;p11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1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11"/>
          <p:cNvPicPr preferRelativeResize="0"/>
          <p:nvPr/>
        </p:nvPicPr>
        <p:blipFill rotWithShape="1">
          <a:blip r:embed="rId3">
            <a:alphaModFix/>
          </a:blip>
          <a:srcRect b="38459" l="14475" r="15963" t="37791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Recap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9" name="Google Shape;179;p5"/>
          <p:cNvSpPr txBox="1"/>
          <p:nvPr/>
        </p:nvSpPr>
        <p:spPr>
          <a:xfrm>
            <a:off x="1571000" y="2163525"/>
            <a:ext cx="6576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Different sorting algorithm</a:t>
            </a: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964c31857_0_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Today’s checklist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5" name="Google Shape;185;g1f964c31857_0_4"/>
          <p:cNvSpPr txBox="1"/>
          <p:nvPr/>
        </p:nvSpPr>
        <p:spPr>
          <a:xfrm>
            <a:off x="1571000" y="2163525"/>
            <a:ext cx="6576900" cy="11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Inversion count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Selection procedures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86" name="Google Shape;186;g1f964c31857_0_4"/>
          <p:cNvCxnSpPr/>
          <p:nvPr/>
        </p:nvCxnSpPr>
        <p:spPr>
          <a:xfrm>
            <a:off x="1800225" y="2466825"/>
            <a:ext cx="0" cy="6417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964c31857_0_12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Count of number of inversions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f964c31857_0_1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Selection procedures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7" name="Google Shape;197;g1f964c31857_0_19"/>
          <p:cNvSpPr txBox="1"/>
          <p:nvPr/>
        </p:nvSpPr>
        <p:spPr>
          <a:xfrm>
            <a:off x="1571000" y="2163525"/>
            <a:ext cx="6576900" cy="1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Unordered partial sorting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Partition based selection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Median element as pivot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98" name="Google Shape;198;g1f964c31857_0_19"/>
          <p:cNvCxnSpPr/>
          <p:nvPr/>
        </p:nvCxnSpPr>
        <p:spPr>
          <a:xfrm>
            <a:off x="1800225" y="2450325"/>
            <a:ext cx="0" cy="11376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f964c31857_0_27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unordered partial sorting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f964c31857_0_32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Partition based selection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f964c31857_0_37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Median element as pivot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138321b6b6_0_1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Next class teaser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9" name="Google Shape;219;g2138321b6b6_0_19"/>
          <p:cNvSpPr txBox="1"/>
          <p:nvPr/>
        </p:nvSpPr>
        <p:spPr>
          <a:xfrm>
            <a:off x="1714500" y="2129300"/>
            <a:ext cx="12582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Greedy algorithms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