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10287000" cx="18288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Poppins Medium"/>
      <p:regular r:id="rId20"/>
      <p:bold r:id="rId21"/>
      <p:italic r:id="rId22"/>
      <p:boldItalic r:id="rId23"/>
    </p:embeddedFont>
    <p:embeddedFont>
      <p:font typeface="Work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80">
          <p15:clr>
            <a:srgbClr val="9AA0A6"/>
          </p15:clr>
        </p15:guide>
        <p15:guide id="2" pos="1368">
          <p15:clr>
            <a:srgbClr val="9AA0A6"/>
          </p15:clr>
        </p15:guide>
        <p15:guide id="3" orient="horz" pos="936">
          <p15:clr>
            <a:srgbClr val="9AA0A6"/>
          </p15:clr>
        </p15:guide>
        <p15:guide id="4" pos="9006">
          <p15:clr>
            <a:srgbClr val="9AA0A6"/>
          </p15:clr>
        </p15:guide>
        <p15:guide id="5" orient="horz" pos="1437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8" roundtripDataSignature="AMtx7midNwybBf7TOOyteYRmK99gAGWm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80"/>
        <p:guide pos="1368"/>
        <p:guide pos="936" orient="horz"/>
        <p:guide pos="9006"/>
        <p:guide pos="143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regular.fntdata"/><Relationship Id="rId22" Type="http://schemas.openxmlformats.org/officeDocument/2006/relationships/font" Target="fonts/PoppinsMedium-italic.fntdata"/><Relationship Id="rId21" Type="http://schemas.openxmlformats.org/officeDocument/2006/relationships/font" Target="fonts/PoppinsMedium-bold.fntdata"/><Relationship Id="rId24" Type="http://schemas.openxmlformats.org/officeDocument/2006/relationships/font" Target="fonts/WorkSans-regular.fntdata"/><Relationship Id="rId23" Type="http://schemas.openxmlformats.org/officeDocument/2006/relationships/font" Target="fonts/PoppinsMedium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italic.fntdata"/><Relationship Id="rId25" Type="http://schemas.openxmlformats.org/officeDocument/2006/relationships/font" Target="fonts/WorkSans-bold.fntdata"/><Relationship Id="rId28" Type="http://customschemas.google.com/relationships/presentationmetadata" Target="metadata"/><Relationship Id="rId27" Type="http://schemas.openxmlformats.org/officeDocument/2006/relationships/font" Target="fonts/Work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38321b6b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2138321b6b6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38321b6b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2138321b6b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f5fc968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20f5fc968a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6160951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2161609512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6160951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2161609512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38321b6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2138321b6b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3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1" name="Google Shape;131;p3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3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"/>
          <p:cNvSpPr txBox="1"/>
          <p:nvPr/>
        </p:nvSpPr>
        <p:spPr>
          <a:xfrm>
            <a:off x="1409700" y="4834925"/>
            <a:ext cx="7513200" cy="29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Graphs in JAVA</a:t>
            </a:r>
            <a:endParaRPr b="1" sz="9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463" y="2278650"/>
            <a:ext cx="7513125" cy="75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Introduction to Graphs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38321b6b6_0_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Various types of Graphs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4" name="Google Shape;184;g2138321b6b6_0_26"/>
          <p:cNvSpPr txBox="1"/>
          <p:nvPr/>
        </p:nvSpPr>
        <p:spPr>
          <a:xfrm>
            <a:off x="1714500" y="2281250"/>
            <a:ext cx="7372500" cy="22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Undirected Graph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Directed Graph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Directed Acyclic Graph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Weighted/ Unweighted graph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85" name="Google Shape;185;g2138321b6b6_0_26"/>
          <p:cNvCxnSpPr/>
          <p:nvPr/>
        </p:nvCxnSpPr>
        <p:spPr>
          <a:xfrm>
            <a:off x="1932925" y="2575100"/>
            <a:ext cx="0" cy="16941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38321b6b6_0_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Traversal of Graph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f5fc968aa_0_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Depth First Search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616095124_0_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Breadth First Search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616095124_0_10"/>
          <p:cNvSpPr txBox="1"/>
          <p:nvPr/>
        </p:nvSpPr>
        <p:spPr>
          <a:xfrm>
            <a:off x="1571000" y="811950"/>
            <a:ext cx="13839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Topological Sorting (Using Kahn’s Algorithm)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38321b6b6_0_1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class teaser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1" name="Google Shape;211;g2138321b6b6_0_19"/>
          <p:cNvSpPr txBox="1"/>
          <p:nvPr/>
        </p:nvSpPr>
        <p:spPr>
          <a:xfrm>
            <a:off x="1714500" y="2129300"/>
            <a:ext cx="125826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Cycle Detection in Graph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Dijkstra’s Algorithm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Minimum spanning tree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12" name="Google Shape;212;g2138321b6b6_0_19"/>
          <p:cNvCxnSpPr/>
          <p:nvPr/>
        </p:nvCxnSpPr>
        <p:spPr>
          <a:xfrm>
            <a:off x="1943100" y="2454550"/>
            <a:ext cx="0" cy="11091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18" name="Google Shape;218;p11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1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