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10287000" cx="18288000"/>
  <p:notesSz cx="6858000" cy="9144000"/>
  <p:embeddedFontLst>
    <p:embeddedFont>
      <p:font typeface="Poppins"/>
      <p:regular r:id="rId21"/>
      <p:bold r:id="rId22"/>
      <p:italic r:id="rId23"/>
      <p:boldItalic r:id="rId24"/>
    </p:embeddedFont>
    <p:embeddedFont>
      <p:font typeface="Poppins Medium"/>
      <p:regular r:id="rId25"/>
      <p:bold r:id="rId26"/>
      <p:italic r:id="rId27"/>
      <p:boldItalic r:id="rId28"/>
    </p:embeddedFont>
    <p:embeddedFont>
      <p:font typeface="Work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80">
          <p15:clr>
            <a:srgbClr val="9AA0A6"/>
          </p15:clr>
        </p15:guide>
        <p15:guide id="2" pos="1368">
          <p15:clr>
            <a:srgbClr val="9AA0A6"/>
          </p15:clr>
        </p15:guide>
        <p15:guide id="3" orient="horz" pos="936">
          <p15:clr>
            <a:srgbClr val="9AA0A6"/>
          </p15:clr>
        </p15:guide>
        <p15:guide id="4" pos="9006">
          <p15:clr>
            <a:srgbClr val="9AA0A6"/>
          </p15:clr>
        </p15:guide>
        <p15:guide id="5" orient="horz" pos="1437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3" roundtripDataSignature="AMtx7mg8xVRUx1TXThqYECuNG3Jck7Ks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80"/>
        <p:guide pos="1368"/>
        <p:guide pos="936" orient="horz"/>
        <p:guide pos="9006"/>
        <p:guide pos="143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Medium-bold.fntdata"/><Relationship Id="rId25" Type="http://schemas.openxmlformats.org/officeDocument/2006/relationships/font" Target="fonts/PoppinsMedium-regular.fntdata"/><Relationship Id="rId28" Type="http://schemas.openxmlformats.org/officeDocument/2006/relationships/font" Target="fonts/PoppinsMedium-boldItalic.fntdata"/><Relationship Id="rId27" Type="http://schemas.openxmlformats.org/officeDocument/2006/relationships/font" Target="fonts/Poppins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-italic.fntdata"/><Relationship Id="rId30" Type="http://schemas.openxmlformats.org/officeDocument/2006/relationships/font" Target="fonts/WorkSans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Work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193c1e291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2193c1e2910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193c1e291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2193c1e2910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964c3185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1f964c31857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38321b6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2138321b6b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964c3185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1f964c31857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964c3185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1f964c31857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753415a1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21753415a1a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1753415a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21753415a1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753415a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21753415a1a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93c1e29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2193c1e291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93c1e291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2193c1e2910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3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p2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3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1" name="Google Shape;131;p3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3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3" name="Google Shape;133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3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5" name="Google Shape;145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"/>
          <p:cNvSpPr txBox="1"/>
          <p:nvPr/>
        </p:nvSpPr>
        <p:spPr>
          <a:xfrm>
            <a:off x="1525700" y="4311850"/>
            <a:ext cx="4719000" cy="29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Heaps</a:t>
            </a:r>
            <a:endParaRPr b="1" sz="9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3" name="Google Shape;17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463" y="2278650"/>
            <a:ext cx="7513125" cy="75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93c1e2910_0_2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Priority Queue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g2193c1e2910_0_20"/>
          <p:cNvSpPr txBox="1"/>
          <p:nvPr/>
        </p:nvSpPr>
        <p:spPr>
          <a:xfrm>
            <a:off x="1714500" y="2129300"/>
            <a:ext cx="13475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PriorityQueue&lt;E&gt; pq = new PriorityQueue&lt;E&gt;();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193c1e2910_0_27"/>
          <p:cNvSpPr txBox="1"/>
          <p:nvPr/>
        </p:nvSpPr>
        <p:spPr>
          <a:xfrm>
            <a:off x="1571000" y="811950"/>
            <a:ext cx="138399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kth smallest element using a priority queue.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f964c31857_0_4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Summary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5" name="Google Shape;235;g1f964c31857_0_43"/>
          <p:cNvSpPr txBox="1"/>
          <p:nvPr/>
        </p:nvSpPr>
        <p:spPr>
          <a:xfrm>
            <a:off x="1714500" y="2129300"/>
            <a:ext cx="134751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this lecture we have discussed heaps in great detail. We have seen the basic syntax of priority queue and solved problems involving the concept of heap.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138321b6b6_0_1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Next class teaser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1" name="Google Shape;241;g2138321b6b6_0_19"/>
          <p:cNvSpPr txBox="1"/>
          <p:nvPr/>
        </p:nvSpPr>
        <p:spPr>
          <a:xfrm>
            <a:off x="1638300" y="2129300"/>
            <a:ext cx="125826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Heapsort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Problems based on priority queue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42" name="Google Shape;242;g2138321b6b6_0_19"/>
          <p:cNvCxnSpPr/>
          <p:nvPr/>
        </p:nvCxnSpPr>
        <p:spPr>
          <a:xfrm>
            <a:off x="1865225" y="2378600"/>
            <a:ext cx="0" cy="6417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8" name="Google Shape;248;p11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1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11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Recap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5"/>
          <p:cNvSpPr txBox="1"/>
          <p:nvPr/>
        </p:nvSpPr>
        <p:spPr>
          <a:xfrm>
            <a:off x="1647200" y="2163525"/>
            <a:ext cx="906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BST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964c31857_0_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Today’s checklist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g1f964c31857_0_4"/>
          <p:cNvSpPr txBox="1"/>
          <p:nvPr/>
        </p:nvSpPr>
        <p:spPr>
          <a:xfrm>
            <a:off x="1647200" y="2163525"/>
            <a:ext cx="9548700" cy="3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is a heap ?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Min heap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Max heap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Insertion in a heap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Deletion in a heap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Priority Queue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Kth smallest element using priority queue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86" name="Google Shape;186;g1f964c31857_0_4"/>
          <p:cNvCxnSpPr/>
          <p:nvPr/>
        </p:nvCxnSpPr>
        <p:spPr>
          <a:xfrm>
            <a:off x="1876425" y="2466825"/>
            <a:ext cx="0" cy="34308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964c31857_0_12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Introduction to heap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753415a1a_0_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Types of heap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g21753415a1a_0_4"/>
          <p:cNvSpPr txBox="1"/>
          <p:nvPr/>
        </p:nvSpPr>
        <p:spPr>
          <a:xfrm>
            <a:off x="1571000" y="2092275"/>
            <a:ext cx="30000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min heap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max heap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98" name="Google Shape;198;g21753415a1a_0_4"/>
          <p:cNvCxnSpPr/>
          <p:nvPr/>
        </p:nvCxnSpPr>
        <p:spPr>
          <a:xfrm>
            <a:off x="1788950" y="2341575"/>
            <a:ext cx="0" cy="6417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753415a1a_0_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Min Heap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753415a1a_0_1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Max Heap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93c1e2910_0_1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Insertion in a heap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93c1e2910_0_1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Deletion in a heap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