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Poppins"/>
      <p:regular r:id="rId24"/>
      <p:bold r:id="rId25"/>
      <p:italic r:id="rId26"/>
      <p:boldItalic r:id="rId27"/>
    </p:embeddedFont>
    <p:embeddedFont>
      <p:font typeface="Poppins Medium"/>
      <p:regular r:id="rId28"/>
      <p:bold r:id="rId29"/>
      <p:italic r:id="rId30"/>
      <p:boldItalic r:id="rId31"/>
    </p:embeddedFont>
    <p:embeddedFont>
      <p:font typeface="Work Sans"/>
      <p:regular r:id="rId32"/>
      <p:bold r:id="rId33"/>
      <p:italic r:id="rId34"/>
      <p:boldItalic r:id="rId35"/>
    </p:embeddedFont>
    <p:embeddedFont>
      <p:font typeface="Poppins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pos="5397">
          <p15:clr>
            <a:srgbClr val="747775"/>
          </p15:clr>
        </p15:guide>
        <p15:guide id="3" pos="1008">
          <p15:clr>
            <a:srgbClr val="747775"/>
          </p15:clr>
        </p15:guide>
        <p15:guide id="4" orient="horz" pos="1350">
          <p15:clr>
            <a:srgbClr val="747775"/>
          </p15:clr>
        </p15:guide>
      </p15:sldGuideLst>
    </p:ext>
    <p:ext uri="GoogleSlidesCustomDataVersion2">
      <go:slidesCustomData xmlns:go="http://customooxmlschemas.google.com/" r:id="rId38" roundtripDataSignature="AMtx7mjMl7dqhVUx7t1HpdtMiJXMZKDF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5397"/>
        <p:guide pos="1008"/>
        <p:guide pos="135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PoppinsMedium-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Italic.fntdata"/><Relationship Id="rId30" Type="http://schemas.openxmlformats.org/officeDocument/2006/relationships/font" Target="fonts/PoppinsMedium-italic.fntdata"/><Relationship Id="rId11" Type="http://schemas.openxmlformats.org/officeDocument/2006/relationships/slide" Target="slides/slide6.xml"/><Relationship Id="rId33" Type="http://schemas.openxmlformats.org/officeDocument/2006/relationships/font" Target="fonts/WorkSans-bold.fntdata"/><Relationship Id="rId10" Type="http://schemas.openxmlformats.org/officeDocument/2006/relationships/slide" Target="slides/slide5.xml"/><Relationship Id="rId32" Type="http://schemas.openxmlformats.org/officeDocument/2006/relationships/font" Target="fonts/WorkSans-regular.fntdata"/><Relationship Id="rId13" Type="http://schemas.openxmlformats.org/officeDocument/2006/relationships/slide" Target="slides/slide8.xml"/><Relationship Id="rId35" Type="http://schemas.openxmlformats.org/officeDocument/2006/relationships/font" Target="fonts/WorkSans-boldItalic.fntdata"/><Relationship Id="rId12" Type="http://schemas.openxmlformats.org/officeDocument/2006/relationships/slide" Target="slides/slide7.xml"/><Relationship Id="rId34" Type="http://schemas.openxmlformats.org/officeDocument/2006/relationships/font" Target="fonts/WorkSans-italic.fntdata"/><Relationship Id="rId15" Type="http://schemas.openxmlformats.org/officeDocument/2006/relationships/slide" Target="slides/slide10.xml"/><Relationship Id="rId37" Type="http://schemas.openxmlformats.org/officeDocument/2006/relationships/font" Target="fonts/PoppinsExtraBold-boldItalic.fntdata"/><Relationship Id="rId14" Type="http://schemas.openxmlformats.org/officeDocument/2006/relationships/slide" Target="slides/slide9.xml"/><Relationship Id="rId36" Type="http://schemas.openxmlformats.org/officeDocument/2006/relationships/font" Target="fonts/PoppinsExtraBold-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032bb4d5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4032bb4d5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032bb4d5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4032bb4d5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032bb4d5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4032bb4d5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0605aabd2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240605aabd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032bb4d5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24032bb4d56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032bb4d5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24032bb4d56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032bb4d5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24032bb4d5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032bb4d56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24032bb4d56_0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398933b8d_0_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22398933b8d_0_7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915c71c7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5915c71c7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78d015dec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178d015dec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746d8fd8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6746d8fd8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4a9f3a75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1b4a9f3a75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032bb4d56_1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4032bb4d56_1_5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032bb4d56_1_6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4032bb4d56_1_6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032bb4d5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4032bb4d5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032bb4d5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4032bb4d5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1"/>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1"/>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pic>
        <p:nvPicPr>
          <p:cNvPr id="17" name="Google Shape;17;p21"/>
          <p:cNvPicPr preferRelativeResize="0"/>
          <p:nvPr/>
        </p:nvPicPr>
        <p:blipFill rotWithShape="1">
          <a:blip r:embed="rId3">
            <a:alphaModFix/>
          </a:blip>
          <a:srcRect b="23946" l="0" r="32917" t="0"/>
          <a:stretch/>
        </p:blipFill>
        <p:spPr>
          <a:xfrm>
            <a:off x="5087225" y="527400"/>
            <a:ext cx="13200774" cy="9235150"/>
          </a:xfrm>
          <a:prstGeom prst="rect">
            <a:avLst/>
          </a:prstGeom>
          <a:noFill/>
          <a:ln>
            <a:noFill/>
          </a:ln>
        </p:spPr>
      </p:pic>
      <p:sp>
        <p:nvSpPr>
          <p:cNvPr id="18" name="Google Shape;18;p21"/>
          <p:cNvSpPr/>
          <p:nvPr/>
        </p:nvSpPr>
        <p:spPr>
          <a:xfrm rot="5400000">
            <a:off x="8859950" y="833250"/>
            <a:ext cx="5937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1792288" y="612775"/>
            <a:ext cx="5486400" cy="4114800"/>
          </a:xfrm>
          <a:prstGeom prst="rect">
            <a:avLst/>
          </a:prstGeom>
          <a:noFill/>
          <a:ln>
            <a:noFill/>
          </a:ln>
        </p:spPr>
      </p:sp>
      <p:sp>
        <p:nvSpPr>
          <p:cNvPr id="68" name="Google Shape;68;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1514000" y="3163650"/>
            <a:ext cx="7795500" cy="5219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100"/>
              <a:buFont typeface="Arial"/>
              <a:buNone/>
            </a:pPr>
            <a:r>
              <a:rPr b="0" i="0" lang="en-US" sz="6000" u="none" cap="none" strike="noStrike">
                <a:solidFill>
                  <a:schemeClr val="lt1"/>
                </a:solidFill>
                <a:latin typeface="Poppins ExtraBold"/>
                <a:ea typeface="Poppins ExtraBold"/>
                <a:cs typeface="Poppins ExtraBold"/>
                <a:sym typeface="Poppins ExtraBold"/>
              </a:rPr>
              <a:t>Lecture </a:t>
            </a:r>
            <a:endParaRPr b="0" i="0" sz="6000" u="none" cap="none" strike="noStrike">
              <a:solidFill>
                <a:schemeClr val="lt1"/>
              </a:solidFill>
              <a:latin typeface="Poppins ExtraBold"/>
              <a:ea typeface="Poppins ExtraBold"/>
              <a:cs typeface="Poppins ExtraBold"/>
              <a:sym typeface="Poppins ExtraBold"/>
            </a:endParaRPr>
          </a:p>
          <a:p>
            <a:pPr indent="0" lvl="0" marL="0" marR="0" rtl="0" algn="l">
              <a:lnSpc>
                <a:spcPct val="100000"/>
              </a:lnSpc>
              <a:spcBef>
                <a:spcPts val="0"/>
              </a:spcBef>
              <a:spcAft>
                <a:spcPts val="0"/>
              </a:spcAft>
              <a:buClr>
                <a:schemeClr val="dk1"/>
              </a:buClr>
              <a:buSzPts val="3613"/>
              <a:buFont typeface="Arial"/>
              <a:buNone/>
            </a:pPr>
            <a:r>
              <a:rPr b="0" i="0" lang="en-US" sz="6000" u="none" cap="none" strike="noStrike">
                <a:solidFill>
                  <a:srgbClr val="AA81E9"/>
                </a:solidFill>
                <a:latin typeface="Poppins ExtraBold"/>
                <a:ea typeface="Poppins ExtraBold"/>
                <a:cs typeface="Poppins ExtraBold"/>
                <a:sym typeface="Poppins ExtraBold"/>
              </a:rPr>
              <a:t>Database and Java Application Development part 1</a:t>
            </a:r>
            <a:endParaRPr b="0" i="0" sz="6000" u="none" cap="none" strike="noStrike">
              <a:solidFill>
                <a:srgbClr val="AA81E9"/>
              </a:solidFill>
              <a:latin typeface="Poppins ExtraBold"/>
              <a:ea typeface="Poppins ExtraBold"/>
              <a:cs typeface="Poppins ExtraBold"/>
              <a:sym typeface="Poppins ExtraBold"/>
            </a:endParaRPr>
          </a:p>
        </p:txBody>
      </p:sp>
      <p:pic>
        <p:nvPicPr>
          <p:cNvPr id="89" name="Google Shape;89;p1"/>
          <p:cNvPicPr preferRelativeResize="0"/>
          <p:nvPr/>
        </p:nvPicPr>
        <p:blipFill rotWithShape="1">
          <a:blip r:embed="rId3">
            <a:alphaModFix/>
          </a:blip>
          <a:srcRect b="38460" l="14475" r="15963" t="37792"/>
          <a:stretch/>
        </p:blipFill>
        <p:spPr>
          <a:xfrm>
            <a:off x="1144700" y="657800"/>
            <a:ext cx="2944000" cy="1004923"/>
          </a:xfrm>
          <a:prstGeom prst="rect">
            <a:avLst/>
          </a:prstGeom>
          <a:noFill/>
          <a:ln>
            <a:noFill/>
          </a:ln>
        </p:spPr>
      </p:pic>
      <p:sp>
        <p:nvSpPr>
          <p:cNvPr id="90" name="Google Shape;90;p1"/>
          <p:cNvSpPr/>
          <p:nvPr/>
        </p:nvSpPr>
        <p:spPr>
          <a:xfrm>
            <a:off x="15124575" y="172075"/>
            <a:ext cx="2791500" cy="9177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1"/>
          <p:cNvPicPr preferRelativeResize="0"/>
          <p:nvPr/>
        </p:nvPicPr>
        <p:blipFill rotWithShape="1">
          <a:blip r:embed="rId4">
            <a:alphaModFix/>
          </a:blip>
          <a:srcRect b="0" l="-1560" r="1558" t="0"/>
          <a:stretch/>
        </p:blipFill>
        <p:spPr>
          <a:xfrm>
            <a:off x="8883325" y="1367250"/>
            <a:ext cx="8655275" cy="8655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4032bb4d56_0_13"/>
          <p:cNvSpPr txBox="1"/>
          <p:nvPr/>
        </p:nvSpPr>
        <p:spPr>
          <a:xfrm>
            <a:off x="1514675" y="2833200"/>
            <a:ext cx="15640800" cy="3686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Statement : </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15000"/>
              </a:lnSpc>
              <a:spcBef>
                <a:spcPts val="120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It is used for accessing your database. Statement interface cannot accept parameters and useful when you are using static SQL statements at runtime. If you want to run SQL query only once then this interface is preferred over PreparedStatement. </a:t>
            </a:r>
            <a:endParaRPr b="0" i="0" sz="2500" u="none" cap="none" strike="noStrike">
              <a:solidFill>
                <a:schemeClr val="lt1"/>
              </a:solidFill>
              <a:latin typeface="Poppins Medium"/>
              <a:ea typeface="Poppins Medium"/>
              <a:cs typeface="Poppins Medium"/>
              <a:sym typeface="Poppins Medium"/>
            </a:endParaRPr>
          </a:p>
          <a:p>
            <a:pPr indent="0" lvl="0" marL="0" marR="0" rtl="0" algn="just">
              <a:lnSpc>
                <a:spcPct val="115000"/>
              </a:lnSpc>
              <a:spcBef>
                <a:spcPts val="120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PreparedStatement : </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15000"/>
              </a:lnSpc>
              <a:spcBef>
                <a:spcPts val="120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It is used when you want to use SQL statements many times. The PreparedStatement interface accepts input parameters at runtime.</a:t>
            </a:r>
            <a:endParaRPr b="0" i="0" sz="2500" u="none" cap="none" strike="noStrike">
              <a:solidFill>
                <a:schemeClr val="lt1"/>
              </a:solidFill>
              <a:latin typeface="Poppins Medium"/>
              <a:ea typeface="Poppins Medium"/>
              <a:cs typeface="Poppins Medium"/>
              <a:sym typeface="Poppins Medium"/>
            </a:endParaRPr>
          </a:p>
        </p:txBody>
      </p:sp>
      <p:sp>
        <p:nvSpPr>
          <p:cNvPr id="159" name="Google Shape;159;g24032bb4d56_0_1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4032bb4d56_0_13"/>
          <p:cNvSpPr txBox="1"/>
          <p:nvPr/>
        </p:nvSpPr>
        <p:spPr>
          <a:xfrm>
            <a:off x="1571000" y="811950"/>
            <a:ext cx="14446500" cy="1720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Need of Statement , PreparedStatement Object</a:t>
            </a:r>
            <a:endParaRPr b="1" i="0" sz="5200" u="none" cap="none" strike="noStrike">
              <a:solidFill>
                <a:srgbClr val="AA81E9"/>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4032bb4d56_0_2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4032bb4d56_0_20"/>
          <p:cNvSpPr txBox="1"/>
          <p:nvPr/>
        </p:nvSpPr>
        <p:spPr>
          <a:xfrm>
            <a:off x="1571000" y="811950"/>
            <a:ext cx="14446500" cy="17208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Connection Pooling, Static vs Dynamic Query</a:t>
            </a:r>
            <a:endParaRPr b="1" i="0" sz="5200" u="none" cap="none" strike="noStrike">
              <a:solidFill>
                <a:srgbClr val="AA81E9"/>
              </a:solidFill>
              <a:latin typeface="Poppins"/>
              <a:ea typeface="Poppins"/>
              <a:cs typeface="Poppins"/>
              <a:sym typeface="Poppins"/>
            </a:endParaRPr>
          </a:p>
        </p:txBody>
      </p:sp>
      <p:sp>
        <p:nvSpPr>
          <p:cNvPr id="167" name="Google Shape;167;g24032bb4d56_0_20"/>
          <p:cNvSpPr txBox="1"/>
          <p:nvPr/>
        </p:nvSpPr>
        <p:spPr>
          <a:xfrm>
            <a:off x="1514675" y="2833200"/>
            <a:ext cx="15640800" cy="2916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Connection Pooling:</a:t>
            </a:r>
            <a:endParaRPr b="0" i="0" sz="2500" u="none" cap="none" strike="noStrike">
              <a:solidFill>
                <a:schemeClr val="lt1"/>
              </a:solidFill>
              <a:latin typeface="Poppins Medium"/>
              <a:ea typeface="Poppins Medium"/>
              <a:cs typeface="Poppins Medium"/>
              <a:sym typeface="Poppins Medium"/>
            </a:endParaRPr>
          </a:p>
          <a:p>
            <a:pPr indent="0" lvl="0" marL="0" marR="0" rtl="0" algn="just">
              <a:lnSpc>
                <a:spcPct val="115000"/>
              </a:lnSpc>
              <a:spcBef>
                <a:spcPts val="120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Connections are reused rather than created each time a connection is requested. </a:t>
            </a:r>
            <a:endParaRPr b="0" i="0" sz="2500" u="none" cap="none" strike="noStrike">
              <a:solidFill>
                <a:schemeClr val="lt1"/>
              </a:solidFill>
              <a:latin typeface="Poppins Medium"/>
              <a:ea typeface="Poppins Medium"/>
              <a:cs typeface="Poppins Medium"/>
              <a:sym typeface="Poppins Medium"/>
            </a:endParaRPr>
          </a:p>
          <a:p>
            <a:pPr indent="0" lvl="0" marL="0" marR="0" rtl="0" algn="just">
              <a:lnSpc>
                <a:spcPct val="150000"/>
              </a:lnSpc>
              <a:spcBef>
                <a:spcPts val="120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Static vs Dynamic Query:</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The sql query without positional parameter(?) is called static query.</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The sql query with positional parameter(?) is called dynamic query</a:t>
            </a:r>
            <a:endParaRPr b="0" i="0" sz="2500" u="none" cap="none" strike="noStrike">
              <a:solidFill>
                <a:schemeClr val="lt1"/>
              </a:solidFill>
              <a:latin typeface="Poppins Medium"/>
              <a:ea typeface="Poppins Medium"/>
              <a:cs typeface="Poppins Medium"/>
              <a:sym typeface="Poppins Medium"/>
            </a:endParaRPr>
          </a:p>
        </p:txBody>
      </p:sp>
      <p:cxnSp>
        <p:nvCxnSpPr>
          <p:cNvPr id="168" name="Google Shape;168;g24032bb4d56_0_20"/>
          <p:cNvCxnSpPr/>
          <p:nvPr/>
        </p:nvCxnSpPr>
        <p:spPr>
          <a:xfrm>
            <a:off x="1738075" y="4834300"/>
            <a:ext cx="0" cy="6159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4032bb4d56_0_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4032bb4d56_0_26"/>
          <p:cNvSpPr txBox="1"/>
          <p:nvPr/>
        </p:nvSpPr>
        <p:spPr>
          <a:xfrm>
            <a:off x="1571000" y="811950"/>
            <a:ext cx="144465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990"/>
              <a:buFont typeface="Arial"/>
              <a:buNone/>
            </a:pPr>
            <a:r>
              <a:rPr b="1" i="0" lang="en-US" sz="5200" u="none" cap="none" strike="noStrike">
                <a:solidFill>
                  <a:srgbClr val="AA81E9"/>
                </a:solidFill>
                <a:latin typeface="Poppins"/>
                <a:ea typeface="Poppins"/>
                <a:cs typeface="Poppins"/>
                <a:sym typeface="Poppins"/>
              </a:rPr>
              <a:t>Introduction to Servlet</a:t>
            </a:r>
            <a:endParaRPr b="1" i="0" sz="5200" u="none" cap="none" strike="noStrike">
              <a:solidFill>
                <a:srgbClr val="AA81E9"/>
              </a:solidFill>
              <a:latin typeface="Poppins"/>
              <a:ea typeface="Poppins"/>
              <a:cs typeface="Poppins"/>
              <a:sym typeface="Poppins"/>
            </a:endParaRPr>
          </a:p>
        </p:txBody>
      </p:sp>
      <p:sp>
        <p:nvSpPr>
          <p:cNvPr id="175" name="Google Shape;175;g24032bb4d56_0_26"/>
          <p:cNvSpPr txBox="1"/>
          <p:nvPr/>
        </p:nvSpPr>
        <p:spPr>
          <a:xfrm>
            <a:off x="1514675" y="1995000"/>
            <a:ext cx="15640800" cy="3494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Servlets are the Java programs that run on the Java-enabled web server or application server. They are used to handle the request obtained from the web server, process the request, produce the response, then send a response back to the web server. </a:t>
            </a:r>
            <a:br>
              <a:rPr b="0" i="0" lang="en-US" sz="2500" u="none" cap="none" strike="noStrike">
                <a:solidFill>
                  <a:schemeClr val="lt1"/>
                </a:solidFill>
                <a:latin typeface="Poppins Medium"/>
                <a:ea typeface="Poppins Medium"/>
                <a:cs typeface="Poppins Medium"/>
                <a:sym typeface="Poppins Medium"/>
              </a:rPr>
            </a:br>
            <a:endParaRPr b="0" i="0" sz="2500" u="none" cap="none" strike="noStrike">
              <a:solidFill>
                <a:schemeClr val="lt1"/>
              </a:solidFill>
              <a:latin typeface="Poppins Medium"/>
              <a:ea typeface="Poppins Medium"/>
              <a:cs typeface="Poppins Medium"/>
              <a:sym typeface="Poppins Medium"/>
            </a:endParaRPr>
          </a:p>
          <a:p>
            <a:pPr indent="0" lvl="0" marL="0" marR="0" rtl="0" algn="just">
              <a:lnSpc>
                <a:spcPct val="150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Properties of Servlets are as follows:</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Servlets work on the server-side.</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Servlets are capable of handling complex requests obtained from the web server.</a:t>
            </a:r>
            <a:endParaRPr b="0" i="0" sz="2500" u="none" cap="none" strike="noStrike">
              <a:solidFill>
                <a:schemeClr val="lt1"/>
              </a:solidFill>
              <a:latin typeface="Poppins Medium"/>
              <a:ea typeface="Poppins Medium"/>
              <a:cs typeface="Poppins Medium"/>
              <a:sym typeface="Poppins Medium"/>
            </a:endParaRPr>
          </a:p>
        </p:txBody>
      </p:sp>
      <p:cxnSp>
        <p:nvCxnSpPr>
          <p:cNvPr id="176" name="Google Shape;176;g24032bb4d56_0_26"/>
          <p:cNvCxnSpPr/>
          <p:nvPr/>
        </p:nvCxnSpPr>
        <p:spPr>
          <a:xfrm>
            <a:off x="1738075" y="4605700"/>
            <a:ext cx="0" cy="6159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40605aabd2_0_53"/>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40605aabd2_0_53"/>
          <p:cNvSpPr txBox="1"/>
          <p:nvPr/>
        </p:nvSpPr>
        <p:spPr>
          <a:xfrm>
            <a:off x="1571000" y="811950"/>
            <a:ext cx="144465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Servlet Architecture</a:t>
            </a:r>
            <a:endParaRPr b="1" i="0" sz="5200" u="none" cap="none" strike="noStrike">
              <a:solidFill>
                <a:srgbClr val="AA81E9"/>
              </a:solidFill>
              <a:latin typeface="Poppins"/>
              <a:ea typeface="Poppins"/>
              <a:cs typeface="Poppins"/>
              <a:sym typeface="Poppins"/>
            </a:endParaRPr>
          </a:p>
        </p:txBody>
      </p:sp>
      <p:grpSp>
        <p:nvGrpSpPr>
          <p:cNvPr id="183" name="Google Shape;183;g240605aabd2_0_53"/>
          <p:cNvGrpSpPr/>
          <p:nvPr/>
        </p:nvGrpSpPr>
        <p:grpSpPr>
          <a:xfrm>
            <a:off x="1599300" y="2142625"/>
            <a:ext cx="10633600" cy="5440958"/>
            <a:chOff x="1599300" y="3280375"/>
            <a:chExt cx="10633600" cy="5440958"/>
          </a:xfrm>
        </p:grpSpPr>
        <p:sp>
          <p:nvSpPr>
            <p:cNvPr id="184" name="Google Shape;184;g240605aabd2_0_53"/>
            <p:cNvSpPr/>
            <p:nvPr/>
          </p:nvSpPr>
          <p:spPr>
            <a:xfrm>
              <a:off x="1599300" y="4672000"/>
              <a:ext cx="2474700" cy="675000"/>
            </a:xfrm>
            <a:prstGeom prst="rect">
              <a:avLst/>
            </a:prstGeom>
            <a:solidFill>
              <a:srgbClr val="6AA84F"/>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Web Browser</a:t>
              </a:r>
              <a:endParaRPr b="0" i="0" sz="2500" u="none" cap="none" strike="noStrike">
                <a:solidFill>
                  <a:schemeClr val="lt1"/>
                </a:solidFill>
                <a:latin typeface="Poppins Medium"/>
                <a:ea typeface="Poppins Medium"/>
                <a:cs typeface="Poppins Medium"/>
                <a:sym typeface="Poppins Medium"/>
              </a:endParaRPr>
            </a:p>
          </p:txBody>
        </p:sp>
        <p:sp>
          <p:nvSpPr>
            <p:cNvPr id="185" name="Google Shape;185;g240605aabd2_0_53"/>
            <p:cNvSpPr/>
            <p:nvPr/>
          </p:nvSpPr>
          <p:spPr>
            <a:xfrm>
              <a:off x="5219200" y="4672000"/>
              <a:ext cx="2474700" cy="675000"/>
            </a:xfrm>
            <a:prstGeom prst="rect">
              <a:avLst/>
            </a:prstGeom>
            <a:solidFill>
              <a:srgbClr val="888888"/>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Web Server</a:t>
              </a:r>
              <a:endParaRPr b="0" i="0" sz="2500" u="none" cap="none" strike="noStrike">
                <a:solidFill>
                  <a:schemeClr val="lt1"/>
                </a:solidFill>
                <a:latin typeface="Poppins Medium"/>
                <a:ea typeface="Poppins Medium"/>
                <a:cs typeface="Poppins Medium"/>
                <a:sym typeface="Poppins Medium"/>
              </a:endParaRPr>
            </a:p>
          </p:txBody>
        </p:sp>
        <p:grpSp>
          <p:nvGrpSpPr>
            <p:cNvPr id="186" name="Google Shape;186;g240605aabd2_0_53"/>
            <p:cNvGrpSpPr/>
            <p:nvPr/>
          </p:nvGrpSpPr>
          <p:grpSpPr>
            <a:xfrm>
              <a:off x="4155800" y="4609080"/>
              <a:ext cx="981600" cy="800350"/>
              <a:chOff x="4155800" y="4498225"/>
              <a:chExt cx="981600" cy="1022550"/>
            </a:xfrm>
          </p:grpSpPr>
          <p:cxnSp>
            <p:nvCxnSpPr>
              <p:cNvPr id="187" name="Google Shape;187;g240605aabd2_0_53"/>
              <p:cNvCxnSpPr/>
              <p:nvPr/>
            </p:nvCxnSpPr>
            <p:spPr>
              <a:xfrm>
                <a:off x="4155800" y="4498225"/>
                <a:ext cx="981600" cy="0"/>
              </a:xfrm>
              <a:prstGeom prst="straightConnector1">
                <a:avLst/>
              </a:prstGeom>
              <a:noFill/>
              <a:ln cap="flat" cmpd="sng" w="28575">
                <a:solidFill>
                  <a:srgbClr val="AA81E9"/>
                </a:solidFill>
                <a:prstDash val="solid"/>
                <a:round/>
                <a:headEnd len="sm" w="sm" type="none"/>
                <a:tailEnd len="med" w="med" type="triangle"/>
              </a:ln>
            </p:spPr>
          </p:cxnSp>
          <p:cxnSp>
            <p:nvCxnSpPr>
              <p:cNvPr id="188" name="Google Shape;188;g240605aabd2_0_53"/>
              <p:cNvCxnSpPr/>
              <p:nvPr/>
            </p:nvCxnSpPr>
            <p:spPr>
              <a:xfrm>
                <a:off x="4155800" y="5520775"/>
                <a:ext cx="981600" cy="0"/>
              </a:xfrm>
              <a:prstGeom prst="straightConnector1">
                <a:avLst/>
              </a:prstGeom>
              <a:noFill/>
              <a:ln cap="flat" cmpd="sng" w="28575">
                <a:solidFill>
                  <a:srgbClr val="AA81E9"/>
                </a:solidFill>
                <a:prstDash val="solid"/>
                <a:round/>
                <a:headEnd len="med" w="med" type="triangle"/>
                <a:tailEnd len="sm" w="sm" type="none"/>
              </a:ln>
            </p:spPr>
          </p:cxnSp>
        </p:grpSp>
        <p:sp>
          <p:nvSpPr>
            <p:cNvPr id="189" name="Google Shape;189;g240605aabd2_0_53"/>
            <p:cNvSpPr/>
            <p:nvPr/>
          </p:nvSpPr>
          <p:spPr>
            <a:xfrm>
              <a:off x="3442000" y="3801850"/>
              <a:ext cx="1799700" cy="675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Request</a:t>
              </a:r>
              <a:endParaRPr b="0" i="0" sz="2500" u="none" cap="none" strike="noStrike">
                <a:solidFill>
                  <a:schemeClr val="lt1"/>
                </a:solidFill>
                <a:latin typeface="Poppins Medium"/>
                <a:ea typeface="Poppins Medium"/>
                <a:cs typeface="Poppins Medium"/>
                <a:sym typeface="Poppins Medium"/>
              </a:endParaRPr>
            </a:p>
          </p:txBody>
        </p:sp>
        <p:sp>
          <p:nvSpPr>
            <p:cNvPr id="190" name="Google Shape;190;g240605aabd2_0_53"/>
            <p:cNvSpPr/>
            <p:nvPr/>
          </p:nvSpPr>
          <p:spPr>
            <a:xfrm>
              <a:off x="3137200" y="5417500"/>
              <a:ext cx="1799700" cy="675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Response</a:t>
              </a:r>
              <a:endParaRPr b="0" i="0" sz="2500" u="none" cap="none" strike="noStrike">
                <a:solidFill>
                  <a:schemeClr val="lt1"/>
                </a:solidFill>
                <a:latin typeface="Poppins Medium"/>
                <a:ea typeface="Poppins Medium"/>
                <a:cs typeface="Poppins Medium"/>
                <a:sym typeface="Poppins Medium"/>
              </a:endParaRPr>
            </a:p>
          </p:txBody>
        </p:sp>
        <p:grpSp>
          <p:nvGrpSpPr>
            <p:cNvPr id="191" name="Google Shape;191;g240605aabd2_0_53"/>
            <p:cNvGrpSpPr/>
            <p:nvPr/>
          </p:nvGrpSpPr>
          <p:grpSpPr>
            <a:xfrm>
              <a:off x="7828100" y="4609080"/>
              <a:ext cx="981600" cy="800350"/>
              <a:chOff x="4155800" y="4498225"/>
              <a:chExt cx="981600" cy="1022550"/>
            </a:xfrm>
          </p:grpSpPr>
          <p:cxnSp>
            <p:nvCxnSpPr>
              <p:cNvPr id="192" name="Google Shape;192;g240605aabd2_0_53"/>
              <p:cNvCxnSpPr/>
              <p:nvPr/>
            </p:nvCxnSpPr>
            <p:spPr>
              <a:xfrm>
                <a:off x="4155800" y="4498225"/>
                <a:ext cx="981600" cy="0"/>
              </a:xfrm>
              <a:prstGeom prst="straightConnector1">
                <a:avLst/>
              </a:prstGeom>
              <a:noFill/>
              <a:ln cap="flat" cmpd="sng" w="28575">
                <a:solidFill>
                  <a:srgbClr val="AA81E9"/>
                </a:solidFill>
                <a:prstDash val="solid"/>
                <a:round/>
                <a:headEnd len="sm" w="sm" type="none"/>
                <a:tailEnd len="med" w="med" type="triangle"/>
              </a:ln>
            </p:spPr>
          </p:cxnSp>
          <p:cxnSp>
            <p:nvCxnSpPr>
              <p:cNvPr id="193" name="Google Shape;193;g240605aabd2_0_53"/>
              <p:cNvCxnSpPr/>
              <p:nvPr/>
            </p:nvCxnSpPr>
            <p:spPr>
              <a:xfrm>
                <a:off x="4155800" y="5520775"/>
                <a:ext cx="981600" cy="0"/>
              </a:xfrm>
              <a:prstGeom prst="straightConnector1">
                <a:avLst/>
              </a:prstGeom>
              <a:noFill/>
              <a:ln cap="flat" cmpd="sng" w="28575">
                <a:solidFill>
                  <a:srgbClr val="AA81E9"/>
                </a:solidFill>
                <a:prstDash val="solid"/>
                <a:round/>
                <a:headEnd len="med" w="med" type="triangle"/>
                <a:tailEnd len="sm" w="sm" type="none"/>
              </a:ln>
            </p:spPr>
          </p:cxnSp>
        </p:grpSp>
        <p:sp>
          <p:nvSpPr>
            <p:cNvPr id="194" name="Google Shape;194;g240605aabd2_0_53"/>
            <p:cNvSpPr/>
            <p:nvPr/>
          </p:nvSpPr>
          <p:spPr>
            <a:xfrm>
              <a:off x="7114300" y="3801850"/>
              <a:ext cx="1799700" cy="675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Request</a:t>
              </a:r>
              <a:endParaRPr b="0" i="0" sz="2500" u="none" cap="none" strike="noStrike">
                <a:solidFill>
                  <a:schemeClr val="lt1"/>
                </a:solidFill>
                <a:latin typeface="Poppins Medium"/>
                <a:ea typeface="Poppins Medium"/>
                <a:cs typeface="Poppins Medium"/>
                <a:sym typeface="Poppins Medium"/>
              </a:endParaRPr>
            </a:p>
          </p:txBody>
        </p:sp>
        <p:sp>
          <p:nvSpPr>
            <p:cNvPr id="195" name="Google Shape;195;g240605aabd2_0_53"/>
            <p:cNvSpPr/>
            <p:nvPr/>
          </p:nvSpPr>
          <p:spPr>
            <a:xfrm>
              <a:off x="6809500" y="5417500"/>
              <a:ext cx="1799700" cy="675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Response</a:t>
              </a:r>
              <a:endParaRPr b="0" i="0" sz="2500" u="none" cap="none" strike="noStrike">
                <a:solidFill>
                  <a:schemeClr val="lt1"/>
                </a:solidFill>
                <a:latin typeface="Poppins Medium"/>
                <a:ea typeface="Poppins Medium"/>
                <a:cs typeface="Poppins Medium"/>
                <a:sym typeface="Poppins Medium"/>
              </a:endParaRPr>
            </a:p>
          </p:txBody>
        </p:sp>
        <p:sp>
          <p:nvSpPr>
            <p:cNvPr id="196" name="Google Shape;196;g240605aabd2_0_53"/>
            <p:cNvSpPr/>
            <p:nvPr/>
          </p:nvSpPr>
          <p:spPr>
            <a:xfrm>
              <a:off x="8609200" y="4651550"/>
              <a:ext cx="3623700" cy="6750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Servlet Container</a:t>
              </a:r>
              <a:endParaRPr b="0" i="0" sz="2500" u="none" cap="none" strike="noStrike">
                <a:solidFill>
                  <a:schemeClr val="lt1"/>
                </a:solidFill>
                <a:latin typeface="Poppins Medium"/>
                <a:ea typeface="Poppins Medium"/>
                <a:cs typeface="Poppins Medium"/>
                <a:sym typeface="Poppins Medium"/>
              </a:endParaRPr>
            </a:p>
          </p:txBody>
        </p:sp>
        <p:sp>
          <p:nvSpPr>
            <p:cNvPr id="197" name="Google Shape;197;g240605aabd2_0_53"/>
            <p:cNvSpPr/>
            <p:nvPr/>
          </p:nvSpPr>
          <p:spPr>
            <a:xfrm>
              <a:off x="9183700" y="3731250"/>
              <a:ext cx="2474700" cy="675000"/>
            </a:xfrm>
            <a:prstGeom prst="rect">
              <a:avLst/>
            </a:prstGeom>
            <a:solidFill>
              <a:srgbClr val="E69138"/>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Service 1</a:t>
              </a:r>
              <a:endParaRPr b="0" i="0" sz="2500" u="none" cap="none" strike="noStrike">
                <a:solidFill>
                  <a:schemeClr val="lt1"/>
                </a:solidFill>
                <a:latin typeface="Poppins Medium"/>
                <a:ea typeface="Poppins Medium"/>
                <a:cs typeface="Poppins Medium"/>
                <a:sym typeface="Poppins Medium"/>
              </a:endParaRPr>
            </a:p>
          </p:txBody>
        </p:sp>
        <p:sp>
          <p:nvSpPr>
            <p:cNvPr id="198" name="Google Shape;198;g240605aabd2_0_53"/>
            <p:cNvSpPr/>
            <p:nvPr/>
          </p:nvSpPr>
          <p:spPr>
            <a:xfrm>
              <a:off x="9183700" y="5571850"/>
              <a:ext cx="2474700" cy="675000"/>
            </a:xfrm>
            <a:prstGeom prst="rect">
              <a:avLst/>
            </a:prstGeom>
            <a:solidFill>
              <a:srgbClr val="BF9000"/>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Servlet 2</a:t>
              </a:r>
              <a:endParaRPr b="0" i="0" sz="2500" u="none" cap="none" strike="noStrike">
                <a:solidFill>
                  <a:schemeClr val="lt1"/>
                </a:solidFill>
                <a:latin typeface="Poppins Medium"/>
                <a:ea typeface="Poppins Medium"/>
                <a:cs typeface="Poppins Medium"/>
                <a:sym typeface="Poppins Medium"/>
              </a:endParaRPr>
            </a:p>
          </p:txBody>
        </p:sp>
        <p:sp>
          <p:nvSpPr>
            <p:cNvPr id="199" name="Google Shape;199;g240605aabd2_0_53"/>
            <p:cNvSpPr/>
            <p:nvPr/>
          </p:nvSpPr>
          <p:spPr>
            <a:xfrm>
              <a:off x="8856550" y="3280375"/>
              <a:ext cx="3129000" cy="3251700"/>
            </a:xfrm>
            <a:prstGeom prst="rect">
              <a:avLst/>
            </a:prstGeom>
            <a:noFill/>
            <a:ln cap="flat" cmpd="sng" w="28575">
              <a:solidFill>
                <a:srgbClr val="AA81E9"/>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g240605aabd2_0_53"/>
            <p:cNvCxnSpPr>
              <a:stCxn id="199" idx="2"/>
            </p:cNvCxnSpPr>
            <p:nvPr/>
          </p:nvCxnSpPr>
          <p:spPr>
            <a:xfrm>
              <a:off x="10421050" y="6532075"/>
              <a:ext cx="0" cy="920400"/>
            </a:xfrm>
            <a:prstGeom prst="straightConnector1">
              <a:avLst/>
            </a:prstGeom>
            <a:noFill/>
            <a:ln cap="flat" cmpd="sng" w="28575">
              <a:solidFill>
                <a:srgbClr val="AA81E9"/>
              </a:solidFill>
              <a:prstDash val="solid"/>
              <a:round/>
              <a:headEnd len="sm" w="sm" type="none"/>
              <a:tailEnd len="med" w="med" type="triangle"/>
            </a:ln>
          </p:spPr>
        </p:cxnSp>
        <p:sp>
          <p:nvSpPr>
            <p:cNvPr id="201" name="Google Shape;201;g240605aabd2_0_53"/>
            <p:cNvSpPr/>
            <p:nvPr/>
          </p:nvSpPr>
          <p:spPr>
            <a:xfrm>
              <a:off x="9439388" y="7412450"/>
              <a:ext cx="1963324" cy="1308883"/>
            </a:xfrm>
            <a:prstGeom prst="flowChartMagneticDisk">
              <a:avLst/>
            </a:prstGeom>
            <a:solidFill>
              <a:srgbClr val="4A86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Database</a:t>
              </a:r>
              <a:endParaRPr b="0" i="0" sz="2500" u="none" cap="none" strike="noStrike">
                <a:solidFill>
                  <a:schemeClr val="lt1"/>
                </a:solidFill>
                <a:latin typeface="Poppins Medium"/>
                <a:ea typeface="Poppins Medium"/>
                <a:cs typeface="Poppins Medium"/>
                <a:sym typeface="Poppins Medium"/>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4032bb4d56_0_32"/>
          <p:cNvSpPr txBox="1"/>
          <p:nvPr/>
        </p:nvSpPr>
        <p:spPr>
          <a:xfrm>
            <a:off x="1514675" y="1995000"/>
            <a:ext cx="15640800" cy="2320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There are three ways to create the servlet.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120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By implementing the Servlet interface.</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By inheriting the GenericServlet class.</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By inheriting the HttpServlet class.</a:t>
            </a:r>
            <a:endParaRPr b="0" i="0" sz="2500" u="none" cap="none" strike="noStrike">
              <a:solidFill>
                <a:schemeClr val="lt1"/>
              </a:solidFill>
              <a:latin typeface="Poppins Medium"/>
              <a:ea typeface="Poppins Medium"/>
              <a:cs typeface="Poppins Medium"/>
              <a:sym typeface="Poppins Medium"/>
            </a:endParaRPr>
          </a:p>
        </p:txBody>
      </p:sp>
      <p:sp>
        <p:nvSpPr>
          <p:cNvPr id="207" name="Google Shape;207;g24032bb4d56_0_32"/>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4032bb4d56_0_32"/>
          <p:cNvSpPr txBox="1"/>
          <p:nvPr/>
        </p:nvSpPr>
        <p:spPr>
          <a:xfrm>
            <a:off x="1571000" y="811950"/>
            <a:ext cx="144465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990"/>
              <a:buFont typeface="Arial"/>
              <a:buNone/>
            </a:pPr>
            <a:r>
              <a:rPr b="1" i="0" lang="en-US" sz="5200" u="none" cap="none" strike="noStrike">
                <a:solidFill>
                  <a:srgbClr val="AA81E9"/>
                </a:solidFill>
                <a:latin typeface="Poppins"/>
                <a:ea typeface="Poppins"/>
                <a:cs typeface="Poppins"/>
                <a:sym typeface="Poppins"/>
              </a:rPr>
              <a:t>Different ways of creating Servlet</a:t>
            </a:r>
            <a:endParaRPr b="1" i="0" sz="5200" u="none" cap="none" strike="noStrike">
              <a:solidFill>
                <a:srgbClr val="AA81E9"/>
              </a:solidFill>
              <a:latin typeface="Poppins"/>
              <a:ea typeface="Poppins"/>
              <a:cs typeface="Poppins"/>
              <a:sym typeface="Poppins"/>
            </a:endParaRPr>
          </a:p>
        </p:txBody>
      </p:sp>
      <p:cxnSp>
        <p:nvCxnSpPr>
          <p:cNvPr id="209" name="Google Shape;209;g24032bb4d56_0_32"/>
          <p:cNvCxnSpPr/>
          <p:nvPr/>
        </p:nvCxnSpPr>
        <p:spPr>
          <a:xfrm>
            <a:off x="1738075" y="2952775"/>
            <a:ext cx="0" cy="11253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4032bb4d56_0_38"/>
          <p:cNvSpPr txBox="1"/>
          <p:nvPr/>
        </p:nvSpPr>
        <p:spPr>
          <a:xfrm>
            <a:off x="1514675" y="1995000"/>
            <a:ext cx="15640800" cy="2320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US" sz="2500" u="none" cap="none" strike="noStrike">
                <a:solidFill>
                  <a:schemeClr val="lt1"/>
                </a:solidFill>
                <a:latin typeface="Poppins Medium"/>
                <a:ea typeface="Poppins Medium"/>
                <a:cs typeface="Poppins Medium"/>
                <a:sym typeface="Poppins Medium"/>
              </a:rPr>
              <a:t>There are 3 scopes in servlet.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120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Request scope.</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Session scope.</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Application scope/ ServletContext scope.</a:t>
            </a:r>
            <a:endParaRPr b="0" i="0" sz="2500" u="none" cap="none" strike="noStrike">
              <a:solidFill>
                <a:schemeClr val="lt1"/>
              </a:solidFill>
              <a:latin typeface="Poppins Medium"/>
              <a:ea typeface="Poppins Medium"/>
              <a:cs typeface="Poppins Medium"/>
              <a:sym typeface="Poppins Medium"/>
            </a:endParaRPr>
          </a:p>
        </p:txBody>
      </p:sp>
      <p:sp>
        <p:nvSpPr>
          <p:cNvPr id="215" name="Google Shape;215;g24032bb4d56_0_3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4032bb4d56_0_38"/>
          <p:cNvSpPr txBox="1"/>
          <p:nvPr/>
        </p:nvSpPr>
        <p:spPr>
          <a:xfrm>
            <a:off x="1571000" y="811950"/>
            <a:ext cx="144465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990"/>
              <a:buFont typeface="Arial"/>
              <a:buNone/>
            </a:pPr>
            <a:r>
              <a:rPr b="1" i="0" lang="en-US" sz="5200" u="none" cap="none" strike="noStrike">
                <a:solidFill>
                  <a:srgbClr val="AA81E9"/>
                </a:solidFill>
                <a:latin typeface="Poppins"/>
                <a:ea typeface="Poppins"/>
                <a:cs typeface="Poppins"/>
                <a:sym typeface="Poppins"/>
              </a:rPr>
              <a:t>Scopes in Servlet</a:t>
            </a:r>
            <a:endParaRPr b="1" i="0" sz="5200" u="none" cap="none" strike="noStrike">
              <a:solidFill>
                <a:srgbClr val="AA81E9"/>
              </a:solidFill>
              <a:latin typeface="Poppins"/>
              <a:ea typeface="Poppins"/>
              <a:cs typeface="Poppins"/>
              <a:sym typeface="Poppins"/>
            </a:endParaRPr>
          </a:p>
        </p:txBody>
      </p:sp>
      <p:cxnSp>
        <p:nvCxnSpPr>
          <p:cNvPr id="217" name="Google Shape;217;g24032bb4d56_0_38"/>
          <p:cNvCxnSpPr/>
          <p:nvPr/>
        </p:nvCxnSpPr>
        <p:spPr>
          <a:xfrm>
            <a:off x="1738075" y="2952775"/>
            <a:ext cx="0" cy="11253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4032bb4d56_0_44"/>
          <p:cNvSpPr txBox="1"/>
          <p:nvPr/>
        </p:nvSpPr>
        <p:spPr>
          <a:xfrm>
            <a:off x="1514675" y="1995000"/>
            <a:ext cx="15640800" cy="3224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US" sz="2500" u="none" cap="none" strike="noStrike">
                <a:solidFill>
                  <a:schemeClr val="lt1"/>
                </a:solidFill>
                <a:latin typeface="Poppins Medium"/>
                <a:ea typeface="Poppins Medium"/>
                <a:cs typeface="Poppins Medium"/>
                <a:sym typeface="Poppins Medium"/>
              </a:rPr>
              <a:t>The RequestDispatcher interface provides the facility of dispatching the request to another resource it may be html, servlet or jsp. This interface can also be used to include the content of another resource also. It is one of the way of servlet collaboration.</a:t>
            </a:r>
            <a:endParaRPr b="0" i="0" sz="2500" u="none" cap="none" strike="noStrike">
              <a:solidFill>
                <a:schemeClr val="lt1"/>
              </a:solidFill>
              <a:latin typeface="Poppins Medium"/>
              <a:ea typeface="Poppins Medium"/>
              <a:cs typeface="Poppins Medium"/>
              <a:sym typeface="Poppins Medium"/>
            </a:endParaRPr>
          </a:p>
          <a:p>
            <a:pPr indent="0" lvl="0" marL="0" marR="0" rtl="0" algn="just">
              <a:lnSpc>
                <a:spcPct val="115000"/>
              </a:lnSpc>
              <a:spcBef>
                <a:spcPts val="1200"/>
              </a:spcBef>
              <a:spcAft>
                <a:spcPts val="0"/>
              </a:spcAft>
              <a:buClr>
                <a:schemeClr val="dk1"/>
              </a:buClr>
              <a:buSzPts val="1100"/>
              <a:buFont typeface="Arial"/>
              <a:buNone/>
            </a:pPr>
            <a:r>
              <a:rPr b="0" i="0" lang="en-US" sz="2500" u="none" cap="none" strike="noStrike">
                <a:solidFill>
                  <a:schemeClr val="lt1"/>
                </a:solidFill>
                <a:latin typeface="Poppins Medium"/>
                <a:ea typeface="Poppins Medium"/>
                <a:cs typeface="Poppins Medium"/>
                <a:sym typeface="Poppins Medium"/>
              </a:rPr>
              <a:t>There are two methods defined in the RequestDispatcher interface.</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120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forward method</a:t>
            </a:r>
            <a:endParaRPr b="0" i="0" sz="2500" u="none" cap="none" strike="noStrike">
              <a:solidFill>
                <a:schemeClr val="lt1"/>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include method</a:t>
            </a:r>
            <a:endParaRPr b="0" i="0" sz="2500" u="none" cap="none" strike="noStrike">
              <a:solidFill>
                <a:schemeClr val="lt1"/>
              </a:solidFill>
              <a:latin typeface="Poppins Medium"/>
              <a:ea typeface="Poppins Medium"/>
              <a:cs typeface="Poppins Medium"/>
              <a:sym typeface="Poppins Medium"/>
            </a:endParaRPr>
          </a:p>
        </p:txBody>
      </p:sp>
      <p:sp>
        <p:nvSpPr>
          <p:cNvPr id="223" name="Google Shape;223;g24032bb4d56_0_4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4032bb4d56_0_44"/>
          <p:cNvSpPr txBox="1"/>
          <p:nvPr/>
        </p:nvSpPr>
        <p:spPr>
          <a:xfrm>
            <a:off x="1571000" y="811950"/>
            <a:ext cx="144465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990"/>
              <a:buFont typeface="Arial"/>
              <a:buNone/>
            </a:pPr>
            <a:r>
              <a:rPr b="1" i="0" lang="en-US" sz="5200" u="none" cap="none" strike="noStrike">
                <a:solidFill>
                  <a:srgbClr val="AA81E9"/>
                </a:solidFill>
                <a:latin typeface="Poppins"/>
                <a:ea typeface="Poppins"/>
                <a:cs typeface="Poppins"/>
                <a:sym typeface="Poppins"/>
              </a:rPr>
              <a:t>Request Dispatching Mechanism</a:t>
            </a:r>
            <a:endParaRPr b="1" i="0" sz="5200" u="none" cap="none" strike="noStrike">
              <a:solidFill>
                <a:srgbClr val="AA81E9"/>
              </a:solidFill>
              <a:latin typeface="Poppins"/>
              <a:ea typeface="Poppins"/>
              <a:cs typeface="Poppins"/>
              <a:sym typeface="Poppins"/>
            </a:endParaRPr>
          </a:p>
        </p:txBody>
      </p:sp>
      <p:cxnSp>
        <p:nvCxnSpPr>
          <p:cNvPr id="225" name="Google Shape;225;g24032bb4d56_0_44"/>
          <p:cNvCxnSpPr/>
          <p:nvPr/>
        </p:nvCxnSpPr>
        <p:spPr>
          <a:xfrm>
            <a:off x="1738075" y="4364300"/>
            <a:ext cx="0" cy="5931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4032bb4d56_0_270"/>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4032bb4d56_0_270"/>
          <p:cNvSpPr txBox="1"/>
          <p:nvPr/>
        </p:nvSpPr>
        <p:spPr>
          <a:xfrm>
            <a:off x="1514675" y="1995000"/>
            <a:ext cx="141387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Hibernate(ORM) Framework </a:t>
            </a:r>
            <a:endParaRPr b="0" i="0" sz="2500" u="none" cap="none" strike="noStrike">
              <a:solidFill>
                <a:schemeClr val="lt1"/>
              </a:solidFill>
              <a:latin typeface="Poppins Medium"/>
              <a:ea typeface="Poppins Medium"/>
              <a:cs typeface="Poppins Medium"/>
              <a:sym typeface="Poppins Medium"/>
            </a:endParaRPr>
          </a:p>
        </p:txBody>
      </p:sp>
      <p:sp>
        <p:nvSpPr>
          <p:cNvPr id="232" name="Google Shape;232;g24032bb4d56_0_270"/>
          <p:cNvSpPr txBox="1"/>
          <p:nvPr/>
        </p:nvSpPr>
        <p:spPr>
          <a:xfrm>
            <a:off x="1571000" y="811950"/>
            <a:ext cx="144465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i="0" lang="en-US" sz="5200" u="none" cap="none" strike="noStrike">
                <a:solidFill>
                  <a:srgbClr val="AA81E9"/>
                </a:solidFill>
                <a:latin typeface="Poppins"/>
                <a:ea typeface="Poppins"/>
                <a:cs typeface="Poppins"/>
                <a:sym typeface="Poppins"/>
              </a:rPr>
              <a:t>Next Lecture</a:t>
            </a:r>
            <a:endParaRPr b="1" i="0" sz="5200" u="none" cap="none" strike="noStrike">
              <a:solidFill>
                <a:srgbClr val="AA81E9"/>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2398933b8d_0_723"/>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US"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38" name="Google Shape;238;g22398933b8d_0_723"/>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2398933b8d_0_723"/>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2398933b8d_0_723"/>
          <p:cNvSpPr/>
          <p:nvPr/>
        </p:nvSpPr>
        <p:spPr>
          <a:xfrm>
            <a:off x="13667300" y="127925"/>
            <a:ext cx="4474500" cy="12060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C3561"/>
              </a:solidFill>
              <a:latin typeface="Arial"/>
              <a:ea typeface="Arial"/>
              <a:cs typeface="Arial"/>
              <a:sym typeface="Arial"/>
            </a:endParaRPr>
          </a:p>
        </p:txBody>
      </p:sp>
      <p:pic>
        <p:nvPicPr>
          <p:cNvPr id="241" name="Google Shape;241;g22398933b8d_0_723"/>
          <p:cNvPicPr preferRelativeResize="0"/>
          <p:nvPr/>
        </p:nvPicPr>
        <p:blipFill rotWithShape="1">
          <a:blip r:embed="rId3">
            <a:alphaModFix/>
          </a:blip>
          <a:srcRect b="38460" l="14475" r="15963"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5915c71c74_0_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5915c71c74_0_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1800"/>
              </a:spcBef>
              <a:spcAft>
                <a:spcPts val="600"/>
              </a:spcAft>
              <a:buClr>
                <a:schemeClr val="dk1"/>
              </a:buClr>
              <a:buSzPts val="990"/>
              <a:buFont typeface="Arial"/>
              <a:buNone/>
            </a:pPr>
            <a:r>
              <a:rPr b="1" i="0" lang="en-US" sz="5200" u="none" cap="none" strike="noStrike">
                <a:solidFill>
                  <a:srgbClr val="AA81E9"/>
                </a:solidFill>
                <a:latin typeface="Poppins"/>
                <a:ea typeface="Poppins"/>
                <a:cs typeface="Poppins"/>
                <a:sym typeface="Poppins"/>
              </a:rPr>
              <a:t>List of Concepts Involved:</a:t>
            </a:r>
            <a:endParaRPr b="1" i="0" sz="5200" u="none" cap="none" strike="noStrike">
              <a:solidFill>
                <a:srgbClr val="AA81E9"/>
              </a:solidFill>
              <a:latin typeface="Poppins"/>
              <a:ea typeface="Poppins"/>
              <a:cs typeface="Poppins"/>
              <a:sym typeface="Poppins"/>
            </a:endParaRPr>
          </a:p>
        </p:txBody>
      </p:sp>
      <p:sp>
        <p:nvSpPr>
          <p:cNvPr id="98" name="Google Shape;98;g15915c71c74_0_4"/>
          <p:cNvSpPr txBox="1"/>
          <p:nvPr/>
        </p:nvSpPr>
        <p:spPr>
          <a:xfrm>
            <a:off x="1514675" y="1995000"/>
            <a:ext cx="14138700" cy="69189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Introduction to SQL</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DDL and DML Statements</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CRUD operations</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Working with Constraints</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Introduction to JDBC</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Steps followed to create JDBC application</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Need of Statement , PreparedStatement Object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Connection Pooling, Static vs Dynamic Query</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Introduction to Servlet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Different ways of creating Servlet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Scopes in Servlet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Request Dispatching Mechanism</a:t>
            </a:r>
            <a:endParaRPr b="0" i="0" sz="2500" u="none" cap="none" strike="noStrike">
              <a:solidFill>
                <a:srgbClr val="FFFFFF"/>
              </a:solidFill>
              <a:latin typeface="Poppins Medium"/>
              <a:ea typeface="Poppins Medium"/>
              <a:cs typeface="Poppins Medium"/>
              <a:sym typeface="Poppins Medium"/>
            </a:endParaRPr>
          </a:p>
        </p:txBody>
      </p:sp>
      <p:cxnSp>
        <p:nvCxnSpPr>
          <p:cNvPr id="99" name="Google Shape;99;g15915c71c74_0_4"/>
          <p:cNvCxnSpPr/>
          <p:nvPr/>
        </p:nvCxnSpPr>
        <p:spPr>
          <a:xfrm>
            <a:off x="1738075" y="2344350"/>
            <a:ext cx="0" cy="62262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78d015dec8_0_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78d015dec8_0_4"/>
          <p:cNvSpPr txBox="1"/>
          <p:nvPr/>
        </p:nvSpPr>
        <p:spPr>
          <a:xfrm>
            <a:off x="1571000" y="859100"/>
            <a:ext cx="125241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990"/>
              <a:buFont typeface="Arial"/>
              <a:buNone/>
            </a:pPr>
            <a:r>
              <a:rPr b="1" i="0" lang="en-US" sz="5200" u="none" cap="none" strike="noStrike">
                <a:solidFill>
                  <a:srgbClr val="AA81E9"/>
                </a:solidFill>
                <a:latin typeface="Poppins"/>
                <a:ea typeface="Poppins"/>
                <a:cs typeface="Poppins"/>
                <a:sym typeface="Poppins"/>
              </a:rPr>
              <a:t>Topics covered previous Session:	</a:t>
            </a:r>
            <a:endParaRPr b="1" i="0" sz="5200" u="none" cap="none" strike="noStrike">
              <a:solidFill>
                <a:srgbClr val="AA81E9"/>
              </a:solidFill>
              <a:latin typeface="Poppins"/>
              <a:ea typeface="Poppins"/>
              <a:cs typeface="Poppins"/>
              <a:sym typeface="Poppins"/>
            </a:endParaRPr>
          </a:p>
        </p:txBody>
      </p:sp>
      <p:sp>
        <p:nvSpPr>
          <p:cNvPr id="106" name="Google Shape;106;g178d015dec8_0_4"/>
          <p:cNvSpPr txBox="1"/>
          <p:nvPr/>
        </p:nvSpPr>
        <p:spPr>
          <a:xfrm>
            <a:off x="1514675" y="1537800"/>
            <a:ext cx="141387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000"/>
              </a:spcBef>
              <a:spcAft>
                <a:spcPts val="0"/>
              </a:spcAft>
              <a:buClr>
                <a:srgbClr val="000000"/>
              </a:buClr>
              <a:buSzPts val="2500"/>
              <a:buFont typeface="Arial"/>
              <a:buNone/>
            </a:pPr>
            <a:r>
              <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15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System Design</a:t>
            </a:r>
            <a:endParaRPr b="0" i="0" sz="2500" u="none" cap="none" strike="noStrike">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6746d8fd86_0_14"/>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6746d8fd86_0_14"/>
          <p:cNvSpPr txBox="1"/>
          <p:nvPr/>
        </p:nvSpPr>
        <p:spPr>
          <a:xfrm>
            <a:off x="1571000" y="859100"/>
            <a:ext cx="11451000" cy="8340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2800"/>
              <a:buFont typeface="Arial"/>
              <a:buNone/>
            </a:pPr>
            <a:r>
              <a:rPr b="1" i="0" lang="en-US" sz="5200" u="none" cap="none" strike="noStrike">
                <a:solidFill>
                  <a:srgbClr val="AA81E9"/>
                </a:solidFill>
                <a:latin typeface="Poppins"/>
                <a:ea typeface="Poppins"/>
                <a:cs typeface="Poppins"/>
                <a:sym typeface="Poppins"/>
              </a:rPr>
              <a:t>Introduction to SQL</a:t>
            </a:r>
            <a:endParaRPr b="1" i="0" sz="5200" u="none" cap="none" strike="noStrike">
              <a:solidFill>
                <a:srgbClr val="AA81E9"/>
              </a:solidFill>
              <a:latin typeface="Poppins"/>
              <a:ea typeface="Poppins"/>
              <a:cs typeface="Poppins"/>
              <a:sym typeface="Poppins"/>
            </a:endParaRPr>
          </a:p>
          <a:p>
            <a:pPr indent="0" lvl="0" marL="0" marR="0" rtl="0" algn="l">
              <a:lnSpc>
                <a:spcPct val="140014"/>
              </a:lnSpc>
              <a:spcBef>
                <a:spcPts val="0"/>
              </a:spcBef>
              <a:spcAft>
                <a:spcPts val="0"/>
              </a:spcAft>
              <a:buClr>
                <a:schemeClr val="dk1"/>
              </a:buClr>
              <a:buSzPts val="1100"/>
              <a:buFont typeface="Arial"/>
              <a:buNone/>
            </a:pPr>
            <a:r>
              <a:t/>
            </a:r>
            <a:endParaRPr b="1" i="0" sz="5200" u="none" cap="none" strike="noStrike">
              <a:solidFill>
                <a:srgbClr val="AA81E9"/>
              </a:solidFill>
              <a:latin typeface="Poppins"/>
              <a:ea typeface="Poppins"/>
              <a:cs typeface="Poppins"/>
              <a:sym typeface="Poppins"/>
            </a:endParaRPr>
          </a:p>
        </p:txBody>
      </p:sp>
      <p:sp>
        <p:nvSpPr>
          <p:cNvPr id="113" name="Google Shape;113;g16746d8fd86_0_14"/>
          <p:cNvSpPr txBox="1"/>
          <p:nvPr/>
        </p:nvSpPr>
        <p:spPr>
          <a:xfrm>
            <a:off x="772650" y="2088825"/>
            <a:ext cx="9371400" cy="8439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Clr>
                <a:srgbClr val="000000"/>
              </a:buClr>
              <a:buSzPts val="3400"/>
              <a:buFont typeface="Arial"/>
              <a:buNone/>
            </a:pPr>
            <a:r>
              <a:t/>
            </a:r>
            <a:endParaRPr b="0" i="0" sz="3400" u="none" cap="none" strike="noStrike">
              <a:solidFill>
                <a:schemeClr val="lt1"/>
              </a:solidFill>
              <a:latin typeface="Poppins Medium"/>
              <a:ea typeface="Poppins Medium"/>
              <a:cs typeface="Poppins Medium"/>
              <a:sym typeface="Poppins Medium"/>
            </a:endParaRPr>
          </a:p>
        </p:txBody>
      </p:sp>
      <p:sp>
        <p:nvSpPr>
          <p:cNvPr id="114" name="Google Shape;114;g16746d8fd86_0_14"/>
          <p:cNvSpPr txBox="1"/>
          <p:nvPr/>
        </p:nvSpPr>
        <p:spPr>
          <a:xfrm>
            <a:off x="1514675" y="1995000"/>
            <a:ext cx="156408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000"/>
              </a:spcBef>
              <a:spcAft>
                <a:spcPts val="0"/>
              </a:spcAft>
              <a:buClr>
                <a:srgbClr val="000000"/>
              </a:buClr>
              <a:buSzPts val="2500"/>
              <a:buFont typeface="Arial"/>
              <a:buNone/>
            </a:pPr>
            <a:r>
              <a:rPr b="0" i="0" lang="en-US" sz="2500" u="none" cap="none" strike="noStrike">
                <a:solidFill>
                  <a:srgbClr val="FFFFFF"/>
                </a:solidFill>
                <a:latin typeface="Poppins Medium"/>
                <a:ea typeface="Poppins Medium"/>
                <a:cs typeface="Poppins Medium"/>
                <a:sym typeface="Poppins Medium"/>
              </a:rPr>
              <a:t>Structure Query Language(SQL) is a database query language used for storing and managing data in Relational DBMS.</a:t>
            </a:r>
            <a:endParaRPr b="0" i="0" sz="2500" u="none" cap="none" strike="noStrike">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b4a9f3a75b_0_1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b4a9f3a75b_0_17"/>
          <p:cNvSpPr txBox="1"/>
          <p:nvPr/>
        </p:nvSpPr>
        <p:spPr>
          <a:xfrm>
            <a:off x="1571000" y="859100"/>
            <a:ext cx="11451000" cy="8340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2800"/>
              <a:buFont typeface="Arial"/>
              <a:buNone/>
            </a:pPr>
            <a:r>
              <a:rPr b="1" i="0" lang="en-US" sz="5200" u="none" cap="none" strike="noStrike">
                <a:solidFill>
                  <a:srgbClr val="AA81E9"/>
                </a:solidFill>
                <a:latin typeface="Poppins"/>
                <a:ea typeface="Poppins"/>
                <a:cs typeface="Poppins"/>
                <a:sym typeface="Poppins"/>
              </a:rPr>
              <a:t>DDL and DML Statements</a:t>
            </a:r>
            <a:endParaRPr b="1" i="0" sz="5200" u="none" cap="none" strike="noStrike">
              <a:solidFill>
                <a:srgbClr val="AA81E9"/>
              </a:solidFill>
              <a:latin typeface="Poppins"/>
              <a:ea typeface="Poppins"/>
              <a:cs typeface="Poppins"/>
              <a:sym typeface="Poppins"/>
            </a:endParaRPr>
          </a:p>
          <a:p>
            <a:pPr indent="0" lvl="0" marL="0" marR="0" rtl="0" algn="l">
              <a:lnSpc>
                <a:spcPct val="140014"/>
              </a:lnSpc>
              <a:spcBef>
                <a:spcPts val="0"/>
              </a:spcBef>
              <a:spcAft>
                <a:spcPts val="0"/>
              </a:spcAft>
              <a:buClr>
                <a:schemeClr val="dk1"/>
              </a:buClr>
              <a:buSzPts val="600"/>
              <a:buFont typeface="Arial"/>
              <a:buNone/>
            </a:pPr>
            <a:r>
              <a:t/>
            </a:r>
            <a:endParaRPr b="1" i="0" sz="5200" u="none" cap="none" strike="noStrike">
              <a:solidFill>
                <a:srgbClr val="AA81E9"/>
              </a:solidFill>
              <a:latin typeface="Poppins"/>
              <a:ea typeface="Poppins"/>
              <a:cs typeface="Poppins"/>
              <a:sym typeface="Poppins"/>
            </a:endParaRPr>
          </a:p>
          <a:p>
            <a:pPr indent="0" lvl="0" marL="0" marR="0" rtl="0" algn="l">
              <a:lnSpc>
                <a:spcPct val="140014"/>
              </a:lnSpc>
              <a:spcBef>
                <a:spcPts val="0"/>
              </a:spcBef>
              <a:spcAft>
                <a:spcPts val="0"/>
              </a:spcAft>
              <a:buClr>
                <a:schemeClr val="dk1"/>
              </a:buClr>
              <a:buSzPts val="1100"/>
              <a:buFont typeface="Arial"/>
              <a:buNone/>
            </a:pPr>
            <a:r>
              <a:t/>
            </a:r>
            <a:endParaRPr b="1" i="0" sz="5200" u="none" cap="none" strike="noStrike">
              <a:solidFill>
                <a:srgbClr val="AA81E9"/>
              </a:solidFill>
              <a:latin typeface="Poppins"/>
              <a:ea typeface="Poppins"/>
              <a:cs typeface="Poppins"/>
              <a:sym typeface="Poppins"/>
            </a:endParaRPr>
          </a:p>
          <a:p>
            <a:pPr indent="0" lvl="0" marL="0" marR="0" rtl="0" algn="l">
              <a:lnSpc>
                <a:spcPct val="140014"/>
              </a:lnSpc>
              <a:spcBef>
                <a:spcPts val="0"/>
              </a:spcBef>
              <a:spcAft>
                <a:spcPts val="0"/>
              </a:spcAft>
              <a:buClr>
                <a:schemeClr val="dk1"/>
              </a:buClr>
              <a:buSzPts val="1100"/>
              <a:buFont typeface="Arial"/>
              <a:buNone/>
            </a:pPr>
            <a:r>
              <a:t/>
            </a:r>
            <a:endParaRPr b="1" i="0" sz="5200" u="none" cap="none" strike="noStrike">
              <a:solidFill>
                <a:srgbClr val="AA81E9"/>
              </a:solidFill>
              <a:latin typeface="Poppins"/>
              <a:ea typeface="Poppins"/>
              <a:cs typeface="Poppins"/>
              <a:sym typeface="Poppins"/>
            </a:endParaRPr>
          </a:p>
        </p:txBody>
      </p:sp>
      <p:sp>
        <p:nvSpPr>
          <p:cNvPr id="121" name="Google Shape;121;g1b4a9f3a75b_0_17"/>
          <p:cNvSpPr txBox="1"/>
          <p:nvPr/>
        </p:nvSpPr>
        <p:spPr>
          <a:xfrm>
            <a:off x="772650" y="2088825"/>
            <a:ext cx="9371400" cy="843900"/>
          </a:xfrm>
          <a:prstGeom prst="rect">
            <a:avLst/>
          </a:prstGeom>
          <a:noFill/>
          <a:ln>
            <a:noFill/>
          </a:ln>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Clr>
                <a:srgbClr val="000000"/>
              </a:buClr>
              <a:buSzPts val="3400"/>
              <a:buFont typeface="Arial"/>
              <a:buNone/>
            </a:pPr>
            <a:r>
              <a:t/>
            </a:r>
            <a:endParaRPr b="0" i="0" sz="3400" u="none" cap="none" strike="noStrike">
              <a:solidFill>
                <a:schemeClr val="lt1"/>
              </a:solidFill>
              <a:latin typeface="Poppins Medium"/>
              <a:ea typeface="Poppins Medium"/>
              <a:cs typeface="Poppins Medium"/>
              <a:sym typeface="Poppins Medium"/>
            </a:endParaRPr>
          </a:p>
        </p:txBody>
      </p:sp>
      <p:sp>
        <p:nvSpPr>
          <p:cNvPr id="122" name="Google Shape;122;g1b4a9f3a75b_0_17"/>
          <p:cNvSpPr txBox="1"/>
          <p:nvPr/>
        </p:nvSpPr>
        <p:spPr>
          <a:xfrm>
            <a:off x="1514675" y="1995000"/>
            <a:ext cx="15640800" cy="347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500" u="none" cap="none" strike="noStrike">
                <a:solidFill>
                  <a:srgbClr val="FFFFFF"/>
                </a:solidFill>
                <a:latin typeface="Poppins Medium"/>
                <a:ea typeface="Poppins Medium"/>
                <a:cs typeface="Poppins Medium"/>
                <a:sym typeface="Poppins Medium"/>
              </a:rPr>
              <a:t>SQL defines following ways to manipulate data stored in an RDBMS.</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120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DDL: Data Definition Language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DML: Data Manipulation Language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TCL: Transaction Control Language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DCL: Data Control Language</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DQL: Data Query Language</a:t>
            </a:r>
            <a:endParaRPr b="0" i="0" sz="2500" u="none" cap="none" strike="noStrike">
              <a:solidFill>
                <a:srgbClr val="FFFFFF"/>
              </a:solidFill>
              <a:latin typeface="Poppins Medium"/>
              <a:ea typeface="Poppins Medium"/>
              <a:cs typeface="Poppins Medium"/>
              <a:sym typeface="Poppins Medium"/>
            </a:endParaRPr>
          </a:p>
        </p:txBody>
      </p:sp>
      <p:cxnSp>
        <p:nvCxnSpPr>
          <p:cNvPr id="123" name="Google Shape;123;g1b4a9f3a75b_0_17"/>
          <p:cNvCxnSpPr/>
          <p:nvPr/>
        </p:nvCxnSpPr>
        <p:spPr>
          <a:xfrm>
            <a:off x="1738075" y="2880025"/>
            <a:ext cx="0" cy="22941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4032bb4d56_1_57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24032bb4d56_1_577"/>
          <p:cNvSpPr txBox="1"/>
          <p:nvPr/>
        </p:nvSpPr>
        <p:spPr>
          <a:xfrm>
            <a:off x="1514675" y="1995000"/>
            <a:ext cx="15640800" cy="189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500"/>
              <a:buFont typeface="Arial"/>
              <a:buNone/>
            </a:pPr>
            <a:r>
              <a:rPr b="1" i="0" lang="en-US" sz="2500" u="none" cap="none" strike="noStrike">
                <a:solidFill>
                  <a:srgbClr val="AA81E9"/>
                </a:solidFill>
                <a:latin typeface="Poppins"/>
                <a:ea typeface="Poppins"/>
                <a:cs typeface="Poppins"/>
                <a:sym typeface="Poppins"/>
              </a:rPr>
              <a:t>C:</a:t>
            </a:r>
            <a:r>
              <a:rPr b="0" i="0" lang="en-US" sz="2500" u="none" cap="none" strike="noStrike">
                <a:solidFill>
                  <a:srgbClr val="FFFFFF"/>
                </a:solidFill>
                <a:latin typeface="Poppins Medium"/>
                <a:ea typeface="Poppins Medium"/>
                <a:cs typeface="Poppins Medium"/>
                <a:sym typeface="Poppins Medium"/>
              </a:rPr>
              <a:t> create data,</a:t>
            </a:r>
            <a:endParaRPr b="0" i="0" sz="2500" u="none" cap="none" strike="noStrike">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rgbClr val="000000"/>
              </a:buClr>
              <a:buSzPts val="2500"/>
              <a:buFont typeface="Arial"/>
              <a:buNone/>
            </a:pPr>
            <a:r>
              <a:rPr b="1" i="0" lang="en-US" sz="2500" u="none" cap="none" strike="noStrike">
                <a:solidFill>
                  <a:srgbClr val="AA81E9"/>
                </a:solidFill>
                <a:latin typeface="Poppins"/>
                <a:ea typeface="Poppins"/>
                <a:cs typeface="Poppins"/>
                <a:sym typeface="Poppins"/>
              </a:rPr>
              <a:t>R: </a:t>
            </a:r>
            <a:r>
              <a:rPr b="0" i="0" lang="en-US" sz="2500" u="none" cap="none" strike="noStrike">
                <a:solidFill>
                  <a:srgbClr val="FFFFFF"/>
                </a:solidFill>
                <a:latin typeface="Poppins Medium"/>
                <a:ea typeface="Poppins Medium"/>
                <a:cs typeface="Poppins Medium"/>
                <a:sym typeface="Poppins Medium"/>
              </a:rPr>
              <a:t>reading the data,</a:t>
            </a:r>
            <a:endParaRPr b="0" i="0" sz="2500" u="none" cap="none" strike="noStrike">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rgbClr val="000000"/>
              </a:buClr>
              <a:buSzPts val="2500"/>
              <a:buFont typeface="Arial"/>
              <a:buNone/>
            </a:pPr>
            <a:r>
              <a:rPr b="1" i="0" lang="en-US" sz="2500" u="none" cap="none" strike="noStrike">
                <a:solidFill>
                  <a:srgbClr val="AA81E9"/>
                </a:solidFill>
                <a:latin typeface="Poppins"/>
                <a:ea typeface="Poppins"/>
                <a:cs typeface="Poppins"/>
                <a:sym typeface="Poppins"/>
              </a:rPr>
              <a:t>U:</a:t>
            </a:r>
            <a:r>
              <a:rPr b="0" i="0" lang="en-US" sz="2500" u="none" cap="none" strike="noStrike">
                <a:solidFill>
                  <a:srgbClr val="FFFFFF"/>
                </a:solidFill>
                <a:latin typeface="Poppins Medium"/>
                <a:ea typeface="Poppins Medium"/>
                <a:cs typeface="Poppins Medium"/>
                <a:sym typeface="Poppins Medium"/>
              </a:rPr>
              <a:t> update or edit the data, </a:t>
            </a:r>
            <a:endParaRPr b="0" i="0" sz="2500" u="none" cap="none" strike="noStrike">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Clr>
                <a:srgbClr val="000000"/>
              </a:buClr>
              <a:buSzPts val="2500"/>
              <a:buFont typeface="Arial"/>
              <a:buNone/>
            </a:pPr>
            <a:r>
              <a:rPr b="1" i="0" lang="en-US" sz="2500" u="none" cap="none" strike="noStrike">
                <a:solidFill>
                  <a:srgbClr val="AA81E9"/>
                </a:solidFill>
                <a:latin typeface="Poppins"/>
                <a:ea typeface="Poppins"/>
                <a:cs typeface="Poppins"/>
                <a:sym typeface="Poppins"/>
              </a:rPr>
              <a:t>D:</a:t>
            </a:r>
            <a:r>
              <a:rPr b="0" i="0" lang="en-US" sz="2500" u="none" cap="none" strike="noStrike">
                <a:solidFill>
                  <a:srgbClr val="FFFFFF"/>
                </a:solidFill>
                <a:latin typeface="Poppins Medium"/>
                <a:ea typeface="Poppins Medium"/>
                <a:cs typeface="Poppins Medium"/>
                <a:sym typeface="Poppins Medium"/>
              </a:rPr>
              <a:t> and delete the data.</a:t>
            </a:r>
            <a:endParaRPr b="0" i="0" sz="2500" u="none" cap="none" strike="noStrike">
              <a:solidFill>
                <a:srgbClr val="FFFFFF"/>
              </a:solidFill>
              <a:latin typeface="Poppins Medium"/>
              <a:ea typeface="Poppins Medium"/>
              <a:cs typeface="Poppins Medium"/>
              <a:sym typeface="Poppins Medium"/>
            </a:endParaRPr>
          </a:p>
        </p:txBody>
      </p:sp>
      <p:sp>
        <p:nvSpPr>
          <p:cNvPr id="130" name="Google Shape;130;g24032bb4d56_1_57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CRUD operations</a:t>
            </a:r>
            <a:endParaRPr b="1" i="0" sz="5200" u="none" cap="none" strike="noStrike">
              <a:solidFill>
                <a:srgbClr val="AA81E9"/>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4032bb4d56_1_605"/>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4032bb4d56_1_605"/>
          <p:cNvSpPr txBox="1"/>
          <p:nvPr/>
        </p:nvSpPr>
        <p:spPr>
          <a:xfrm>
            <a:off x="1514675" y="1995000"/>
            <a:ext cx="15640800" cy="4937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rgbClr val="FFFFFF"/>
                </a:solidFill>
                <a:latin typeface="Poppins Medium"/>
                <a:ea typeface="Poppins Medium"/>
                <a:cs typeface="Poppins Medium"/>
                <a:sym typeface="Poppins Medium"/>
              </a:rPr>
              <a:t>Constraints in a database are rules or conditions that are applied to tables or columns to ensure the integrity and consistency of the data. They define limitations and restrictions on the values that can be stored in the database. </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50000"/>
              </a:lnSpc>
              <a:spcBef>
                <a:spcPts val="120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Primary Key Constraint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Foreign Key Constraint </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Unique Constraint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Not Null Constraint </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Check Constraint</a:t>
            </a:r>
            <a:endParaRPr b="0" i="0" sz="2500" u="none" cap="none" strike="noStrike">
              <a:solidFill>
                <a:srgbClr val="FFFFFF"/>
              </a:solidFill>
              <a:latin typeface="Poppins Medium"/>
              <a:ea typeface="Poppins Medium"/>
              <a:cs typeface="Poppins Medium"/>
              <a:sym typeface="Poppins Medium"/>
            </a:endParaRPr>
          </a:p>
          <a:p>
            <a:pPr indent="-387350" lvl="0" marL="457200" marR="0" rtl="0" algn="just">
              <a:lnSpc>
                <a:spcPct val="150000"/>
              </a:lnSpc>
              <a:spcBef>
                <a:spcPts val="0"/>
              </a:spcBef>
              <a:spcAft>
                <a:spcPts val="0"/>
              </a:spcAft>
              <a:buClr>
                <a:srgbClr val="AA81E9"/>
              </a:buClr>
              <a:buSzPts val="2500"/>
              <a:buFont typeface="Poppins Medium"/>
              <a:buChar char="●"/>
            </a:pPr>
            <a:r>
              <a:rPr b="0" i="0" lang="en-US" sz="2500" u="none" cap="none" strike="noStrike">
                <a:solidFill>
                  <a:srgbClr val="FFFFFF"/>
                </a:solidFill>
                <a:latin typeface="Poppins Medium"/>
                <a:ea typeface="Poppins Medium"/>
                <a:cs typeface="Poppins Medium"/>
                <a:sym typeface="Poppins Medium"/>
              </a:rPr>
              <a:t>Default Constraint </a:t>
            </a:r>
            <a:endParaRPr b="0" i="0" sz="2500" u="none" cap="none" strike="noStrike">
              <a:solidFill>
                <a:schemeClr val="lt1"/>
              </a:solidFill>
              <a:latin typeface="Poppins Medium"/>
              <a:ea typeface="Poppins Medium"/>
              <a:cs typeface="Poppins Medium"/>
              <a:sym typeface="Poppins Medium"/>
            </a:endParaRPr>
          </a:p>
        </p:txBody>
      </p:sp>
      <p:sp>
        <p:nvSpPr>
          <p:cNvPr id="137" name="Google Shape;137;g24032bb4d56_1_60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Working with Constraints</a:t>
            </a:r>
            <a:endParaRPr b="1" i="0" sz="5200" u="none" cap="none" strike="noStrike">
              <a:solidFill>
                <a:srgbClr val="AA81E9"/>
              </a:solidFill>
              <a:latin typeface="Poppins"/>
              <a:ea typeface="Poppins"/>
              <a:cs typeface="Poppins"/>
              <a:sym typeface="Poppins"/>
            </a:endParaRPr>
          </a:p>
        </p:txBody>
      </p:sp>
      <p:cxnSp>
        <p:nvCxnSpPr>
          <p:cNvPr id="138" name="Google Shape;138;g24032bb4d56_1_605"/>
          <p:cNvCxnSpPr/>
          <p:nvPr/>
        </p:nvCxnSpPr>
        <p:spPr>
          <a:xfrm>
            <a:off x="1738075" y="3817150"/>
            <a:ext cx="0" cy="28206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4032bb4d56_0_1"/>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24032bb4d56_0_1"/>
          <p:cNvSpPr txBox="1"/>
          <p:nvPr/>
        </p:nvSpPr>
        <p:spPr>
          <a:xfrm>
            <a:off x="1514675" y="1995000"/>
            <a:ext cx="15640800" cy="1011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200"/>
              </a:spcAft>
              <a:buClr>
                <a:srgbClr val="000000"/>
              </a:buClr>
              <a:buSzPts val="2500"/>
              <a:buFont typeface="Arial"/>
              <a:buNone/>
            </a:pPr>
            <a:r>
              <a:rPr b="0" i="0" lang="en-US" sz="2500" u="none" cap="none" strike="noStrike">
                <a:solidFill>
                  <a:schemeClr val="lt1"/>
                </a:solidFill>
                <a:latin typeface="Poppins Medium"/>
                <a:ea typeface="Poppins Medium"/>
                <a:cs typeface="Poppins Medium"/>
                <a:sym typeface="Poppins Medium"/>
              </a:rPr>
              <a:t>JDBC stands for Java Database Connectivity. JDBC is a Java API to connect and execute the query with the database.</a:t>
            </a:r>
            <a:endParaRPr b="0" i="0" sz="2500" u="none" cap="none" strike="noStrike">
              <a:solidFill>
                <a:schemeClr val="lt1"/>
              </a:solidFill>
              <a:latin typeface="Poppins Medium"/>
              <a:ea typeface="Poppins Medium"/>
              <a:cs typeface="Poppins Medium"/>
              <a:sym typeface="Poppins Medium"/>
            </a:endParaRPr>
          </a:p>
        </p:txBody>
      </p:sp>
      <p:sp>
        <p:nvSpPr>
          <p:cNvPr id="145" name="Google Shape;145;g24032bb4d56_0_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Introduction to JDBC</a:t>
            </a:r>
            <a:endParaRPr b="1" i="0" sz="5200" u="none" cap="none" strike="noStrike">
              <a:solidFill>
                <a:srgbClr val="AA81E9"/>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4032bb4d56_0_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4032bb4d56_0_7"/>
          <p:cNvSpPr txBox="1"/>
          <p:nvPr/>
        </p:nvSpPr>
        <p:spPr>
          <a:xfrm>
            <a:off x="1571000" y="811950"/>
            <a:ext cx="14446500" cy="1720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chemeClr val="dk1"/>
              </a:buClr>
              <a:buSzPts val="3111"/>
              <a:buFont typeface="Arial"/>
              <a:buNone/>
            </a:pPr>
            <a:r>
              <a:rPr b="1" i="0" lang="en-US" sz="5200" u="none" cap="none" strike="noStrike">
                <a:solidFill>
                  <a:srgbClr val="AA81E9"/>
                </a:solidFill>
                <a:latin typeface="Poppins"/>
                <a:ea typeface="Poppins"/>
                <a:cs typeface="Poppins"/>
                <a:sym typeface="Poppins"/>
              </a:rPr>
              <a:t>Steps followed to create JDBC application</a:t>
            </a:r>
            <a:endParaRPr b="1" i="0" sz="5200" u="none" cap="none" strike="noStrike">
              <a:solidFill>
                <a:srgbClr val="AA81E9"/>
              </a:solidFill>
              <a:latin typeface="Poppins"/>
              <a:ea typeface="Poppins"/>
              <a:cs typeface="Poppins"/>
              <a:sym typeface="Poppins"/>
            </a:endParaRPr>
          </a:p>
          <a:p>
            <a:pPr indent="0" lvl="0" marL="0" marR="0" rtl="0" algn="l">
              <a:lnSpc>
                <a:spcPct val="115000"/>
              </a:lnSpc>
              <a:spcBef>
                <a:spcPts val="0"/>
              </a:spcBef>
              <a:spcAft>
                <a:spcPts val="0"/>
              </a:spcAft>
              <a:buClr>
                <a:schemeClr val="dk1"/>
              </a:buClr>
              <a:buSzPts val="600"/>
              <a:buFont typeface="Arial"/>
              <a:buNone/>
            </a:pPr>
            <a:r>
              <a:t/>
            </a:r>
            <a:endParaRPr b="1" i="0" sz="5200" u="none" cap="none" strike="noStrike">
              <a:solidFill>
                <a:srgbClr val="AA81E9"/>
              </a:solidFill>
              <a:latin typeface="Poppins"/>
              <a:ea typeface="Poppins"/>
              <a:cs typeface="Poppins"/>
              <a:sym typeface="Poppins"/>
            </a:endParaRPr>
          </a:p>
        </p:txBody>
      </p:sp>
      <p:sp>
        <p:nvSpPr>
          <p:cNvPr id="152" name="Google Shape;152;g24032bb4d56_0_7"/>
          <p:cNvSpPr txBox="1"/>
          <p:nvPr/>
        </p:nvSpPr>
        <p:spPr>
          <a:xfrm>
            <a:off x="1514675" y="1995000"/>
            <a:ext cx="15640800" cy="4052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2500" u="none" cap="none" strike="noStrike">
                <a:solidFill>
                  <a:schemeClr val="lt1"/>
                </a:solidFill>
                <a:latin typeface="Poppins Medium"/>
                <a:ea typeface="Poppins Medium"/>
                <a:cs typeface="Poppins Medium"/>
                <a:sym typeface="Poppins Medium"/>
              </a:rPr>
              <a:t>Steps followed for developing JDBC Application</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120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Load and register the Driver</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Establish the Connection b/w java application and database</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Create a Statement Object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Send and execute the Query</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Process the result from ResultSet</a:t>
            </a:r>
            <a:endParaRPr b="0" i="0" sz="2500" u="none" cap="none" strike="noStrike">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b="0" i="0" lang="en-US" sz="2500" u="none" cap="none" strike="noStrike">
                <a:solidFill>
                  <a:schemeClr val="lt1"/>
                </a:solidFill>
                <a:latin typeface="Poppins Medium"/>
                <a:ea typeface="Poppins Medium"/>
                <a:cs typeface="Poppins Medium"/>
                <a:sym typeface="Poppins Medium"/>
              </a:rPr>
              <a:t>Close the Connection</a:t>
            </a:r>
            <a:endParaRPr b="0" i="0" sz="2500" u="none" cap="none" strike="noStrike">
              <a:solidFill>
                <a:schemeClr val="lt1"/>
              </a:solidFill>
              <a:latin typeface="Poppins Medium"/>
              <a:ea typeface="Poppins Medium"/>
              <a:cs typeface="Poppins Medium"/>
              <a:sym typeface="Poppins Medium"/>
            </a:endParaRPr>
          </a:p>
        </p:txBody>
      </p:sp>
      <p:cxnSp>
        <p:nvCxnSpPr>
          <p:cNvPr id="153" name="Google Shape;153;g24032bb4d56_0_7"/>
          <p:cNvCxnSpPr/>
          <p:nvPr/>
        </p:nvCxnSpPr>
        <p:spPr>
          <a:xfrm>
            <a:off x="1738075" y="2876900"/>
            <a:ext cx="0" cy="2893500"/>
          </a:xfrm>
          <a:prstGeom prst="straightConnector1">
            <a:avLst/>
          </a:prstGeom>
          <a:noFill/>
          <a:ln cap="flat" cmpd="sng" w="19050">
            <a:solidFill>
              <a:srgbClr val="AA81E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Tanya Dhingra</dc:creator>
</cp:coreProperties>
</file>