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10287000" cx="18288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Medium"/>
      <p:regular r:id="rId30"/>
      <p:bold r:id="rId31"/>
      <p:italic r:id="rId32"/>
      <p:boldItalic r:id="rId33"/>
    </p:embeddedFont>
    <p:embeddedFont>
      <p:font typeface="Work Sans"/>
      <p:regular r:id="rId34"/>
      <p:bold r:id="rId35"/>
      <p:italic r:id="rId36"/>
      <p:boldItalic r:id="rId37"/>
    </p:embeddedFont>
    <p:embeddedFont>
      <p:font typeface="Poppins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24">
          <p15:clr>
            <a:srgbClr val="9AA0A6"/>
          </p15:clr>
        </p15:guide>
        <p15:guide id="4" orient="horz" pos="11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24"/>
        <p:guide pos="11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oppins-regular.fntdata"/><Relationship Id="rId25" Type="http://schemas.openxmlformats.org/officeDocument/2006/relationships/slide" Target="slides/slide18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Medium-bold.fntdata"/><Relationship Id="rId30" Type="http://schemas.openxmlformats.org/officeDocument/2006/relationships/font" Target="fonts/PoppinsMedium-regular.fntdata"/><Relationship Id="rId11" Type="http://schemas.openxmlformats.org/officeDocument/2006/relationships/slide" Target="slides/slide4.xml"/><Relationship Id="rId33" Type="http://schemas.openxmlformats.org/officeDocument/2006/relationships/font" Target="fonts/PoppinsMedium-boldItalic.fntdata"/><Relationship Id="rId10" Type="http://schemas.openxmlformats.org/officeDocument/2006/relationships/slide" Target="slides/slide3.xml"/><Relationship Id="rId32" Type="http://schemas.openxmlformats.org/officeDocument/2006/relationships/font" Target="fonts/PoppinsMedium-italic.fntdata"/><Relationship Id="rId13" Type="http://schemas.openxmlformats.org/officeDocument/2006/relationships/slide" Target="slides/slide6.xml"/><Relationship Id="rId35" Type="http://schemas.openxmlformats.org/officeDocument/2006/relationships/font" Target="fonts/WorkSans-bold.fntdata"/><Relationship Id="rId12" Type="http://schemas.openxmlformats.org/officeDocument/2006/relationships/slide" Target="slides/slide5.xml"/><Relationship Id="rId34" Type="http://schemas.openxmlformats.org/officeDocument/2006/relationships/font" Target="fonts/WorkSans-regular.fntdata"/><Relationship Id="rId15" Type="http://schemas.openxmlformats.org/officeDocument/2006/relationships/slide" Target="slides/slide8.xml"/><Relationship Id="rId37" Type="http://schemas.openxmlformats.org/officeDocument/2006/relationships/font" Target="fonts/WorkSans-boldItalic.fntdata"/><Relationship Id="rId14" Type="http://schemas.openxmlformats.org/officeDocument/2006/relationships/slide" Target="slides/slide7.xml"/><Relationship Id="rId36" Type="http://schemas.openxmlformats.org/officeDocument/2006/relationships/font" Target="fonts/WorkSans-italic.fntdata"/><Relationship Id="rId17" Type="http://schemas.openxmlformats.org/officeDocument/2006/relationships/slide" Target="slides/slide10.xml"/><Relationship Id="rId39" Type="http://schemas.openxmlformats.org/officeDocument/2006/relationships/font" Target="fonts/PoppinsExtraBold-boldItalic.fntdata"/><Relationship Id="rId16" Type="http://schemas.openxmlformats.org/officeDocument/2006/relationships/slide" Target="slides/slide9.xml"/><Relationship Id="rId38" Type="http://schemas.openxmlformats.org/officeDocument/2006/relationships/font" Target="fonts/PoppinsExtraBo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5b96996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f5b96996d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5b96996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1f5b96996d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681edbf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1e681edbf33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5b96996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1f5b96996d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681edbf3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1e681edbf3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681edbf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1e681edbf3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5b96996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f5b96996d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67b7648f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1e67b7648f2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c2597a09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cc2597a091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681edbf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e681edbf3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681edbf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e681edbf3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88d5cbf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088d5cbff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680a16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680a16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680a16b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680a16b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680a16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680a16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5b96996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1f5b96996d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MefjXxXZPxm_iRgLVyRHimf7_mzPJFpa/view?usp=shar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1601900" y="37059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7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</a:t>
            </a:r>
            <a:endParaRPr sz="77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9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Hibernate(ORM) </a:t>
            </a:r>
            <a:endParaRPr b="1" sz="59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Hibernate Design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4" name="Google Shape;27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000" y="2743200"/>
            <a:ext cx="9583800" cy="4668600"/>
          </a:xfrm>
          <a:prstGeom prst="roundRect">
            <a:avLst>
              <a:gd fmla="val 5009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Hibernate Architecture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125" y="2257425"/>
            <a:ext cx="12858750" cy="62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Steps to prepare  Hibernate Application: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1594850" y="1842600"/>
            <a:ext cx="12896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Prepare Persistence Class or Object.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Prepare Hibernate Configuration File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Prepare Hibernate Client Application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 Persistence Operations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Perform Persistence Operations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2" name="Google Shape;2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000" y="2435625"/>
            <a:ext cx="7996500" cy="4522500"/>
          </a:xfrm>
          <a:prstGeom prst="roundRect">
            <a:avLst>
              <a:gd fmla="val 6593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Hibernate CRUD coding Examples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50"/>
          <p:cNvSpPr txBox="1"/>
          <p:nvPr/>
        </p:nvSpPr>
        <p:spPr>
          <a:xfrm>
            <a:off x="1594850" y="1842600"/>
            <a:ext cx="12896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300" u="sng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4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Usage of API to perform persistence operation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1594850" y="2604600"/>
            <a:ext cx="149964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When Client Application performs a persistence operation, Hibernate Software will perform the following actions.</a:t>
            </a:r>
            <a:endParaRPr b="1" sz="2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Hibernate Software will take persistence method call and identify persistence Object.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Hibernate Software will take all mapping details from a hibernate mapping file like database table name and all column names on the basis of Persistence object.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Hibernate Software will prepare database dependent sql query on the basis of table names and column names and with the persistence object provided data.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Hibernate Software will execute the generated database dependent sql query and perform the required persistence operation.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05" name="Google Shape;305;p51"/>
          <p:cNvCxnSpPr/>
          <p:nvPr/>
        </p:nvCxnSpPr>
        <p:spPr>
          <a:xfrm>
            <a:off x="1818375" y="3872100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Caching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1" name="Google Shape;3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000" y="2743200"/>
            <a:ext cx="10026000" cy="4848300"/>
          </a:xfrm>
          <a:prstGeom prst="roundRect">
            <a:avLst>
              <a:gd fmla="val 271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Lecture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53"/>
          <p:cNvSpPr txBox="1"/>
          <p:nvPr/>
        </p:nvSpPr>
        <p:spPr>
          <a:xfrm>
            <a:off x="1594850" y="1842592"/>
            <a:ext cx="132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Spring Core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3" name="Google Shape;323;p54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4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8" name="Google Shape;228;p38"/>
          <p:cNvGrpSpPr/>
          <p:nvPr/>
        </p:nvGrpSpPr>
        <p:grpSpPr>
          <a:xfrm>
            <a:off x="1594850" y="1842592"/>
            <a:ext cx="13200900" cy="3391500"/>
            <a:chOff x="1594850" y="1842592"/>
            <a:chExt cx="13200900" cy="3391500"/>
          </a:xfrm>
        </p:grpSpPr>
        <p:sp>
          <p:nvSpPr>
            <p:cNvPr id="229" name="Google Shape;229;p38"/>
            <p:cNvSpPr txBox="1"/>
            <p:nvPr/>
          </p:nvSpPr>
          <p:spPr>
            <a:xfrm>
              <a:off x="1594850" y="1842592"/>
              <a:ext cx="13200900" cy="3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Hibernate Introduction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Hibernate Architecture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Usage of API to perform persistence operation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Usage of Caching and Connection pooling in Hibernate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30" name="Google Shape;230;p38"/>
            <p:cNvCxnSpPr/>
            <p:nvPr/>
          </p:nvCxnSpPr>
          <p:spPr>
            <a:xfrm>
              <a:off x="1818350" y="2124725"/>
              <a:ext cx="0" cy="21294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1571000" y="991950"/>
            <a:ext cx="13839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1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When we already have JDBC technology, why do we need to go for Hibernate? </a:t>
            </a:r>
            <a:endParaRPr b="1" sz="51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594850" y="2985600"/>
            <a:ext cx="153465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Limitations of JDBC</a:t>
            </a:r>
            <a:endParaRPr b="1" sz="3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Hibernate Introduction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1594850" y="1842600"/>
            <a:ext cx="14633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 independent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Standalone applications and Enterprise Applications.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Annotations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HQL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Good transaction support.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43" name="Google Shape;243;p40"/>
          <p:cNvCxnSpPr/>
          <p:nvPr/>
        </p:nvCxnSpPr>
        <p:spPr>
          <a:xfrm>
            <a:off x="1818350" y="2124725"/>
            <a:ext cx="0" cy="22872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ORM: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1594850" y="1842600"/>
            <a:ext cx="13993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ORM stands for :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 Relational Mapping.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ORM says “Do not convert object data, do operations in OOPs. Format only”.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0" name="Google Shape;250;p41"/>
          <p:cNvCxnSpPr/>
          <p:nvPr/>
        </p:nvCxnSpPr>
        <p:spPr>
          <a:xfrm>
            <a:off x="1818375" y="2108000"/>
            <a:ext cx="0" cy="618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ORM: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850" y="2544655"/>
            <a:ext cx="8133900" cy="4796400"/>
          </a:xfrm>
          <a:prstGeom prst="roundRect">
            <a:avLst>
              <a:gd fmla="val 3405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