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10287000" cx="18288000"/>
  <p:notesSz cx="6858000" cy="9144000"/>
  <p:embeddedFontLst>
    <p:embeddedFont>
      <p:font typeface="Poppins"/>
      <p:regular r:id="rId17"/>
      <p:bold r:id="rId18"/>
      <p:italic r:id="rId19"/>
      <p:boldItalic r:id="rId20"/>
    </p:embeddedFont>
    <p:embeddedFont>
      <p:font typeface="Poppins Medium"/>
      <p:regular r:id="rId21"/>
      <p:bold r:id="rId22"/>
      <p:italic r:id="rId23"/>
      <p:boldItalic r:id="rId24"/>
    </p:embeddedFont>
    <p:embeddedFont>
      <p:font typeface="Work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80">
          <p15:clr>
            <a:srgbClr val="9AA0A6"/>
          </p15:clr>
        </p15:guide>
        <p15:guide id="2" pos="1368">
          <p15:clr>
            <a:srgbClr val="9AA0A6"/>
          </p15:clr>
        </p15:guide>
        <p15:guide id="3" orient="horz" pos="936">
          <p15:clr>
            <a:srgbClr val="9AA0A6"/>
          </p15:clr>
        </p15:guide>
        <p15:guide id="4" pos="9006">
          <p15:clr>
            <a:srgbClr val="9AA0A6"/>
          </p15:clr>
        </p15:guide>
        <p15:guide id="5" orient="horz" pos="1437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9" roundtripDataSignature="AMtx7mi5jE8Sx3xDK6cocE5nzuxgoDiU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80"/>
        <p:guide pos="1368"/>
        <p:guide pos="936" orient="horz"/>
        <p:guide pos="9006"/>
        <p:guide pos="143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PoppinsMedium-bold.fntdata"/><Relationship Id="rId21" Type="http://schemas.openxmlformats.org/officeDocument/2006/relationships/font" Target="fonts/PoppinsMedium-regular.fntdata"/><Relationship Id="rId24" Type="http://schemas.openxmlformats.org/officeDocument/2006/relationships/font" Target="fonts/PoppinsMedium-boldItalic.fntdata"/><Relationship Id="rId23" Type="http://schemas.openxmlformats.org/officeDocument/2006/relationships/font" Target="fonts/Poppins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WorkSans-bold.fntdata"/><Relationship Id="rId25" Type="http://schemas.openxmlformats.org/officeDocument/2006/relationships/font" Target="fonts/WorkSans-regular.fntdata"/><Relationship Id="rId28" Type="http://schemas.openxmlformats.org/officeDocument/2006/relationships/font" Target="fonts/WorkSans-boldItalic.fntdata"/><Relationship Id="rId27" Type="http://schemas.openxmlformats.org/officeDocument/2006/relationships/font" Target="fonts/Work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oppins-regular.fntdata"/><Relationship Id="rId16" Type="http://schemas.openxmlformats.org/officeDocument/2006/relationships/slide" Target="slides/slide10.xml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964c3185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1f964c31857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964c3185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1f964c31857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753415a1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21753415a1a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753415a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21753415a1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753415a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21753415a1a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964c3185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1f964c31857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38321b6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2138321b6b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3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3" name="Google Shape;123;p2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3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1" name="Google Shape;131;p3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3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3" name="Google Shape;133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3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5" name="Google Shape;145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"/>
          <p:cNvSpPr txBox="1"/>
          <p:nvPr/>
        </p:nvSpPr>
        <p:spPr>
          <a:xfrm>
            <a:off x="1409700" y="4834925"/>
            <a:ext cx="7513200" cy="29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Greedy algorithms</a:t>
            </a:r>
            <a:endParaRPr b="1" sz="9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3" name="Google Shape;17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463" y="2278650"/>
            <a:ext cx="7513125" cy="75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4" name="Google Shape;224;p11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1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11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Recap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1571000" y="2163525"/>
            <a:ext cx="906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Inversion count and selection algorithms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964c31857_0_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Today’s checklist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g1f964c31857_0_4"/>
          <p:cNvSpPr txBox="1"/>
          <p:nvPr/>
        </p:nvSpPr>
        <p:spPr>
          <a:xfrm>
            <a:off x="1571000" y="2163525"/>
            <a:ext cx="6576900" cy="22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greedy algorithms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Job scheduling problem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Merge interval problem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Fractional Knapsack problem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86" name="Google Shape;186;g1f964c31857_0_4"/>
          <p:cNvCxnSpPr/>
          <p:nvPr/>
        </p:nvCxnSpPr>
        <p:spPr>
          <a:xfrm>
            <a:off x="1800225" y="2466825"/>
            <a:ext cx="0" cy="17499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964c31857_0_12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is a greedy algorithm ?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753415a1a_0_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Job scheduling problem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753415a1a_0_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Merge interval problem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753415a1a_0_1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Fractional Knapsack problem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f964c31857_0_43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Summary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" name="Google Shape;212;g1f964c31857_0_43"/>
          <p:cNvSpPr txBox="1"/>
          <p:nvPr/>
        </p:nvSpPr>
        <p:spPr>
          <a:xfrm>
            <a:off x="1714500" y="2129300"/>
            <a:ext cx="134751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this lecture we have studied what are greedy algorithms and solved some standard yet very interesting problems based on greedy algorithms.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38321b6b6_0_1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Next class teaser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8" name="Google Shape;218;g2138321b6b6_0_19"/>
          <p:cNvSpPr txBox="1"/>
          <p:nvPr/>
        </p:nvSpPr>
        <p:spPr>
          <a:xfrm>
            <a:off x="1714500" y="2129300"/>
            <a:ext cx="12582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Trees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