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10287000" cx="18288000"/>
  <p:notesSz cx="6858000" cy="9144000"/>
  <p:embeddedFontLst>
    <p:embeddedFont>
      <p:font typeface="Poppins"/>
      <p:regular r:id="rId16"/>
      <p:bold r:id="rId17"/>
      <p:italic r:id="rId18"/>
      <p:boldItalic r:id="rId19"/>
    </p:embeddedFont>
    <p:embeddedFont>
      <p:font typeface="Poppins Medium"/>
      <p:regular r:id="rId20"/>
      <p:bold r:id="rId21"/>
      <p:italic r:id="rId22"/>
      <p:boldItalic r:id="rId23"/>
    </p:embeddedFont>
    <p:embeddedFont>
      <p:font typeface="Work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080">
          <p15:clr>
            <a:srgbClr val="9AA0A6"/>
          </p15:clr>
        </p15:guide>
        <p15:guide id="2" pos="1368">
          <p15:clr>
            <a:srgbClr val="9AA0A6"/>
          </p15:clr>
        </p15:guide>
        <p15:guide id="3" orient="horz" pos="936">
          <p15:clr>
            <a:srgbClr val="9AA0A6"/>
          </p15:clr>
        </p15:guide>
        <p15:guide id="4" pos="9006">
          <p15:clr>
            <a:srgbClr val="9AA0A6"/>
          </p15:clr>
        </p15:guide>
        <p15:guide id="5" orient="horz" pos="1437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8" roundtripDataSignature="AMtx7mgEIhkwk1YHAB5d73zxmCvLieyZ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80"/>
        <p:guide pos="1368"/>
        <p:guide pos="936" orient="horz"/>
        <p:guide pos="9006"/>
        <p:guide pos="143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Medium-regular.fntdata"/><Relationship Id="rId22" Type="http://schemas.openxmlformats.org/officeDocument/2006/relationships/font" Target="fonts/PoppinsMedium-italic.fntdata"/><Relationship Id="rId21" Type="http://schemas.openxmlformats.org/officeDocument/2006/relationships/font" Target="fonts/PoppinsMedium-bold.fntdata"/><Relationship Id="rId24" Type="http://schemas.openxmlformats.org/officeDocument/2006/relationships/font" Target="fonts/WorkSans-regular.fntdata"/><Relationship Id="rId23" Type="http://schemas.openxmlformats.org/officeDocument/2006/relationships/font" Target="fonts/PoppinsMedium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WorkSans-italic.fntdata"/><Relationship Id="rId25" Type="http://schemas.openxmlformats.org/officeDocument/2006/relationships/font" Target="fonts/WorkSans-bold.fntdata"/><Relationship Id="rId28" Type="http://customschemas.google.com/relationships/presentationmetadata" Target="metadata"/><Relationship Id="rId27" Type="http://schemas.openxmlformats.org/officeDocument/2006/relationships/font" Target="fonts/Work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19" Type="http://schemas.openxmlformats.org/officeDocument/2006/relationships/font" Target="fonts/Poppins-boldItalic.fntdata"/><Relationship Id="rId18" Type="http://schemas.openxmlformats.org/officeDocument/2006/relationships/font" Target="fonts/Poppi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38321b6b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g2138321b6b6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38321b6b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g2138321b6b6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f5fc968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g20f5fc968a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6160951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g21616095124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16160951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g21616095124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38321b6b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g2138321b6b6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13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3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13"/>
          <p:cNvPicPr preferRelativeResize="0"/>
          <p:nvPr/>
        </p:nvPicPr>
        <p:blipFill rotWithShape="1">
          <a:blip r:embed="rId2">
            <a:alphaModFix/>
          </a:blip>
          <a:srcRect b="23946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3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23946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2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3" name="Google Shape;123;p2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2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3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1" name="Google Shape;131;p3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3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3" name="Google Shape;133;p3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2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32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5" name="Google Shape;145;p3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2" name="Google Shape;152;p3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2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2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"/>
          <p:cNvPicPr preferRelativeResize="0"/>
          <p:nvPr/>
        </p:nvPicPr>
        <p:blipFill rotWithShape="1">
          <a:blip r:embed="rId3">
            <a:alphaModFix/>
          </a:blip>
          <a:srcRect b="38460" l="14475" r="15963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"/>
          <p:cNvSpPr txBox="1"/>
          <p:nvPr/>
        </p:nvSpPr>
        <p:spPr>
          <a:xfrm>
            <a:off x="1409700" y="4834925"/>
            <a:ext cx="7513200" cy="29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Binary Search Tree</a:t>
            </a:r>
            <a:endParaRPr b="1" sz="9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3" name="Google Shape;17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463" y="2278650"/>
            <a:ext cx="7513125" cy="75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Introduction to BST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38321b6b6_0_2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Insertion in a BST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38321b6b6_0_4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Searching in BST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0f5fc968aa_0_5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Deletion in BST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616095124_0_5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Interview problem: check BST or not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1616095124_0_10"/>
          <p:cNvSpPr txBox="1"/>
          <p:nvPr/>
        </p:nvSpPr>
        <p:spPr>
          <a:xfrm>
            <a:off x="1571000" y="811950"/>
            <a:ext cx="138399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Interview problem: Kth smallest element in BST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38321b6b6_0_19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Next class teaser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9" name="Google Shape;209;g2138321b6b6_0_19"/>
          <p:cNvSpPr txBox="1"/>
          <p:nvPr/>
        </p:nvSpPr>
        <p:spPr>
          <a:xfrm>
            <a:off x="1714500" y="2129300"/>
            <a:ext cx="12582600" cy="11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Priority Queue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Dynamic programming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10" name="Google Shape;210;g2138321b6b6_0_19"/>
          <p:cNvCxnSpPr/>
          <p:nvPr/>
        </p:nvCxnSpPr>
        <p:spPr>
          <a:xfrm>
            <a:off x="1943100" y="2454550"/>
            <a:ext cx="0" cy="5478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16" name="Google Shape;216;p11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1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11"/>
          <p:cNvPicPr preferRelativeResize="0"/>
          <p:nvPr/>
        </p:nvPicPr>
        <p:blipFill rotWithShape="1">
          <a:blip r:embed="rId3">
            <a:alphaModFix/>
          </a:blip>
          <a:srcRect b="38459" l="14475" r="15963" t="37791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