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bmp"/><Relationship Id="rId3" Type="http://schemas.openxmlformats.org/officeDocument/2006/relationships/image" Target="../media/image2.bmp"/><Relationship Id="rId4" Type="http://schemas.openxmlformats.org/officeDocument/2006/relationships/image" Target="../media/image3.bmp"/><Relationship Id="rId5" Type="http://schemas.openxmlformats.org/officeDocument/2006/relationships/image" Target="../media/image4.bm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defTabSz="566927">
              <a:defRPr sz="3348"/>
            </a:pPr>
            <a:r>
              <a:t>Project #2 Final Demo:</a:t>
            </a:r>
            <a:br/>
            <a:r>
              <a:rPr>
                <a:solidFill>
                  <a:srgbClr val="FF0000"/>
                </a:solidFill>
              </a:rPr>
              <a:t>[$1 Unistroke Gesture Recognizer - Protractor &amp; GSS], [Online dataset and user collected dataset]</a:t>
            </a:r>
            <a:br>
              <a:rPr>
                <a:solidFill>
                  <a:srgbClr val="FF0000"/>
                </a:solidFill>
              </a:rPr>
            </a:br>
            <a:r>
              <a:rPr>
                <a:solidFill>
                  <a:srgbClr val="FF0000"/>
                </a:solidFill>
              </a:rPr>
              <a:t>[Group 14: Venkata Satya Sai Subhash Vadlamani &amp; Veera Nitish Mattaparthi]</a:t>
            </a:r>
          </a:p>
        </p:txBody>
      </p:sp>
      <p:sp>
        <p:nvSpPr>
          <p:cNvPr id="95" name="Subtitle 2"/>
          <p:cNvSpPr txBox="1"/>
          <p:nvPr>
            <p:ph type="subTitle" sz="quarter" idx="1"/>
          </p:nvPr>
        </p:nvSpPr>
        <p:spPr>
          <a:xfrm>
            <a:off x="1524000" y="3602037"/>
            <a:ext cx="9144000" cy="1655762"/>
          </a:xfrm>
          <a:prstGeom prst="rect">
            <a:avLst/>
          </a:prstGeom>
        </p:spPr>
        <p:txBody>
          <a:bodyPr/>
          <a:lstStyle/>
          <a:p>
            <a:pPr>
              <a:defRPr>
                <a:solidFill>
                  <a:srgbClr val="FF0000"/>
                </a:solidFill>
              </a:defRPr>
            </a:pPr>
            <a:r>
              <a:t>[CIS4930/CIS6930]</a:t>
            </a:r>
            <a:r>
              <a:rPr>
                <a:solidFill>
                  <a:srgbClr val="000000"/>
                </a:solidFill>
              </a:rPr>
              <a:t> Human-Centered Input Recognition Algorithms</a:t>
            </a:r>
            <a:br>
              <a:rPr>
                <a:solidFill>
                  <a:srgbClr val="000000"/>
                </a:solidFill>
              </a:rPr>
            </a:br>
            <a:r>
              <a:rPr>
                <a:solidFill>
                  <a:srgbClr val="000000"/>
                </a:solidFill>
              </a:rPr>
              <a:t>Instructor: Dr. Lisa Anthony, Spring 2023</a:t>
            </a:r>
            <a:endParaRPr>
              <a:solidFill>
                <a:srgbClr val="000000"/>
              </a:solidFill>
            </a:endParaRPr>
          </a:p>
          <a:p>
            <a:pPr>
              <a:defRPr>
                <a:solidFill>
                  <a:srgbClr val="FF0000"/>
                </a:solidFill>
              </a:defRPr>
            </a:pPr>
            <a:r>
              <a:t>18th April</a:t>
            </a:r>
            <a:r>
              <a:rPr>
                <a:solidFill>
                  <a:srgbClr val="000000"/>
                </a:solidFill>
              </a:rPr>
              <a:t>, 2023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p>
            <a:pPr/>
            <a:r>
              <a:t>Project #2 Overview</a:t>
            </a:r>
          </a:p>
        </p:txBody>
      </p:sp>
      <p:sp>
        <p:nvSpPr>
          <p:cNvPr id="98" name="Content Placeholder 2"/>
          <p:cNvSpPr txBox="1"/>
          <p:nvPr>
            <p:ph type="body" idx="1"/>
          </p:nvPr>
        </p:nvSpPr>
        <p:spPr>
          <a:prstGeom prst="rect">
            <a:avLst/>
          </a:prstGeom>
        </p:spPr>
        <p:txBody>
          <a:bodyPr/>
          <a:lstStyle/>
          <a:p>
            <a:pPr/>
            <a:r>
              <a:t>Algorithm: $1 Unistroke Gesture Recognizer(Protractor &amp; GSS)</a:t>
            </a:r>
            <a:r>
              <a:rPr>
                <a:solidFill>
                  <a:srgbClr val="FF0000"/>
                </a:solidFill>
              </a:rPr>
              <a:t> </a:t>
            </a:r>
            <a:endParaRPr>
              <a:solidFill>
                <a:srgbClr val="FF0000"/>
              </a:solidFill>
            </a:endParaRPr>
          </a:p>
          <a:p>
            <a:pPr/>
            <a:r>
              <a:t>Language: Python</a:t>
            </a:r>
            <a:endParaRPr>
              <a:solidFill>
                <a:srgbClr val="FF0000"/>
              </a:solidFill>
            </a:endParaRPr>
          </a:p>
          <a:p>
            <a:pPr/>
            <a:r>
              <a:t>Existing dataset</a:t>
            </a:r>
            <a:r>
              <a:rPr>
                <a:solidFill>
                  <a:srgbClr val="FF0000"/>
                </a:solidFill>
              </a:rPr>
              <a:t>*</a:t>
            </a:r>
            <a:r>
              <a:t>: Online dataset that is available on the $1 website</a:t>
            </a:r>
            <a:endParaRPr>
              <a:solidFill>
                <a:srgbClr val="FF0000"/>
              </a:solidFill>
            </a:endParaRPr>
          </a:p>
          <a:p>
            <a:pPr/>
            <a:r>
              <a:t>New dataset</a:t>
            </a:r>
            <a:r>
              <a:rPr>
                <a:solidFill>
                  <a:srgbClr val="FF0000"/>
                </a:solidFill>
              </a:rPr>
              <a:t>*</a:t>
            </a:r>
            <a:r>
              <a:t>: Data collected by four means(trackpad, mouse, stylus, touchscreen) from six users each.</a:t>
            </a:r>
            <a:endParaRPr>
              <a:solidFill>
                <a:srgbClr val="FF0000"/>
              </a:solidFill>
            </a:endParaRPr>
          </a:p>
          <a:p>
            <a:pPr/>
            <a:r>
              <a:t>Analysis: GHoST Analysis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p>
            <a:pPr/>
            <a:r>
              <a:t>Online / Live Demo</a:t>
            </a:r>
          </a:p>
        </p:txBody>
      </p:sp>
      <p:sp>
        <p:nvSpPr>
          <p:cNvPr id="101" name="Content Placeholder 2"/>
          <p:cNvSpPr txBox="1"/>
          <p:nvPr>
            <p:ph type="body" idx="1"/>
          </p:nvPr>
        </p:nvSpPr>
        <p:spPr>
          <a:prstGeom prst="rect">
            <a:avLst/>
          </a:prstGeom>
        </p:spPr>
        <p:txBody>
          <a:bodyPr/>
          <a:lstStyle/>
          <a:p>
            <a:pPr/>
          </a:p>
        </p:txBody>
      </p:sp>
      <p:pic>
        <p:nvPicPr>
          <p:cNvPr id="102" name="Screenshot 2023-04-24 at 1.55.58 PM.png" descr="Screenshot 2023-04-24 at 1.55.58 PM.png"/>
          <p:cNvPicPr>
            <a:picLocks noChangeAspect="1"/>
          </p:cNvPicPr>
          <p:nvPr/>
        </p:nvPicPr>
        <p:blipFill>
          <a:blip r:embed="rId2">
            <a:extLst/>
          </a:blip>
          <a:stretch>
            <a:fillRect/>
          </a:stretch>
        </p:blipFill>
        <p:spPr>
          <a:xfrm>
            <a:off x="2546991" y="2116964"/>
            <a:ext cx="2863309" cy="3768660"/>
          </a:xfrm>
          <a:prstGeom prst="rect">
            <a:avLst/>
          </a:prstGeom>
          <a:ln w="12700">
            <a:miter lim="400000"/>
          </a:ln>
        </p:spPr>
      </p:pic>
      <p:pic>
        <p:nvPicPr>
          <p:cNvPr id="103" name="Screenshot 2023-04-24 at 1.56.15 PM.png" descr="Screenshot 2023-04-24 at 1.56.15 PM.png"/>
          <p:cNvPicPr>
            <a:picLocks noChangeAspect="1"/>
          </p:cNvPicPr>
          <p:nvPr/>
        </p:nvPicPr>
        <p:blipFill>
          <a:blip r:embed="rId3">
            <a:extLst/>
          </a:blip>
          <a:stretch>
            <a:fillRect/>
          </a:stretch>
        </p:blipFill>
        <p:spPr>
          <a:xfrm>
            <a:off x="7585516" y="2116964"/>
            <a:ext cx="2841669" cy="376866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prstGeom prst="rect">
            <a:avLst/>
          </a:prstGeom>
        </p:spPr>
        <p:txBody>
          <a:bodyPr/>
          <a:lstStyle/>
          <a:p>
            <a:pPr/>
            <a:r>
              <a:t>Collecting Data</a:t>
            </a:r>
          </a:p>
        </p:txBody>
      </p:sp>
      <p:sp>
        <p:nvSpPr>
          <p:cNvPr id="106" name="Content Placeholder 2"/>
          <p:cNvSpPr txBox="1"/>
          <p:nvPr>
            <p:ph type="body" idx="1"/>
          </p:nvPr>
        </p:nvSpPr>
        <p:spPr>
          <a:prstGeom prst="rect">
            <a:avLst/>
          </a:prstGeom>
        </p:spPr>
        <p:txBody>
          <a:bodyPr/>
          <a:lstStyle/>
          <a:p>
            <a:pPr/>
          </a:p>
        </p:txBody>
      </p:sp>
      <p:pic>
        <p:nvPicPr>
          <p:cNvPr id="107" name="Screenshot 2023-04-24 at 2.01.55 PM.png" descr="Screenshot 2023-04-24 at 2.01.55 PM.png"/>
          <p:cNvPicPr>
            <a:picLocks noChangeAspect="1"/>
          </p:cNvPicPr>
          <p:nvPr/>
        </p:nvPicPr>
        <p:blipFill>
          <a:blip r:embed="rId2">
            <a:extLst/>
          </a:blip>
          <a:stretch>
            <a:fillRect/>
          </a:stretch>
        </p:blipFill>
        <p:spPr>
          <a:xfrm>
            <a:off x="4396728" y="1869702"/>
            <a:ext cx="2924939" cy="426318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prstGeom prst="rect">
            <a:avLst/>
          </a:prstGeom>
        </p:spPr>
        <p:txBody>
          <a:bodyPr/>
          <a:lstStyle/>
          <a:p>
            <a:pPr/>
            <a:r>
              <a:t>Offline Recognition Tests</a:t>
            </a:r>
          </a:p>
        </p:txBody>
      </p:sp>
      <p:pic>
        <p:nvPicPr>
          <p:cNvPr id="110" name="line-graph (4).png" descr="line-graph (4).png"/>
          <p:cNvPicPr>
            <a:picLocks noChangeAspect="1"/>
          </p:cNvPicPr>
          <p:nvPr/>
        </p:nvPicPr>
        <p:blipFill>
          <a:blip r:embed="rId2">
            <a:extLst/>
          </a:blip>
          <a:stretch>
            <a:fillRect/>
          </a:stretch>
        </p:blipFill>
        <p:spPr>
          <a:xfrm>
            <a:off x="337051" y="1998539"/>
            <a:ext cx="5670626" cy="3685907"/>
          </a:xfrm>
          <a:prstGeom prst="rect">
            <a:avLst/>
          </a:prstGeom>
          <a:ln w="12700">
            <a:miter lim="400000"/>
          </a:ln>
        </p:spPr>
      </p:pic>
      <p:pic>
        <p:nvPicPr>
          <p:cNvPr id="111" name="line-graph (5).png" descr="line-graph (5).png"/>
          <p:cNvPicPr>
            <a:picLocks noChangeAspect="1"/>
          </p:cNvPicPr>
          <p:nvPr/>
        </p:nvPicPr>
        <p:blipFill>
          <a:blip r:embed="rId3">
            <a:extLst/>
          </a:blip>
          <a:stretch>
            <a:fillRect/>
          </a:stretch>
        </p:blipFill>
        <p:spPr>
          <a:xfrm>
            <a:off x="6741890" y="2267052"/>
            <a:ext cx="4844432" cy="3148881"/>
          </a:xfrm>
          <a:prstGeom prst="rect">
            <a:avLst/>
          </a:prstGeom>
          <a:ln w="12700">
            <a:miter lim="400000"/>
          </a:ln>
        </p:spPr>
      </p:pic>
      <p:sp>
        <p:nvSpPr>
          <p:cNvPr id="112" name="Accuracy with GSS"/>
          <p:cNvSpPr txBox="1"/>
          <p:nvPr/>
        </p:nvSpPr>
        <p:spPr>
          <a:xfrm>
            <a:off x="2388882" y="5807647"/>
            <a:ext cx="180468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Accuracy with GSS</a:t>
            </a:r>
          </a:p>
        </p:txBody>
      </p:sp>
      <p:sp>
        <p:nvSpPr>
          <p:cNvPr id="113" name="Accuracy with Protractor"/>
          <p:cNvSpPr txBox="1"/>
          <p:nvPr/>
        </p:nvSpPr>
        <p:spPr>
          <a:xfrm>
            <a:off x="8058763" y="5807647"/>
            <a:ext cx="239739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Accuracy with Protractor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prstGeom prst="rect">
            <a:avLst/>
          </a:prstGeom>
        </p:spPr>
        <p:txBody>
          <a:bodyPr/>
          <a:lstStyle/>
          <a:p>
            <a:pPr/>
            <a:r>
              <a:t>Analyses</a:t>
            </a:r>
          </a:p>
        </p:txBody>
      </p:sp>
      <p:sp>
        <p:nvSpPr>
          <p:cNvPr id="116" name="Content Placeholder 2"/>
          <p:cNvSpPr txBox="1"/>
          <p:nvPr>
            <p:ph type="body" idx="1"/>
          </p:nvPr>
        </p:nvSpPr>
        <p:spPr>
          <a:xfrm>
            <a:off x="838200" y="1862695"/>
            <a:ext cx="11013998" cy="4314268"/>
          </a:xfrm>
          <a:prstGeom prst="rect">
            <a:avLst/>
          </a:prstGeom>
        </p:spPr>
        <p:txBody>
          <a:bodyPr/>
          <a:lstStyle/>
          <a:p>
            <a:pPr/>
          </a:p>
        </p:txBody>
      </p:sp>
      <p:pic>
        <p:nvPicPr>
          <p:cNvPr id="117" name="heatmap_noback_trackpad.bmp" descr="heatmap_noback_trackpad.bmp"/>
          <p:cNvPicPr>
            <a:picLocks noChangeAspect="1"/>
          </p:cNvPicPr>
          <p:nvPr/>
        </p:nvPicPr>
        <p:blipFill>
          <a:blip r:embed="rId2">
            <a:extLst/>
          </a:blip>
          <a:stretch>
            <a:fillRect/>
          </a:stretch>
        </p:blipFill>
        <p:spPr>
          <a:xfrm>
            <a:off x="965939" y="1974512"/>
            <a:ext cx="2782336" cy="2715560"/>
          </a:xfrm>
          <a:prstGeom prst="rect">
            <a:avLst/>
          </a:prstGeom>
          <a:ln w="12700">
            <a:miter lim="400000"/>
          </a:ln>
        </p:spPr>
      </p:pic>
      <p:sp>
        <p:nvSpPr>
          <p:cNvPr id="118" name="Heat-map(Trackpad)"/>
          <p:cNvSpPr txBox="1"/>
          <p:nvPr/>
        </p:nvSpPr>
        <p:spPr>
          <a:xfrm>
            <a:off x="1362062" y="5167312"/>
            <a:ext cx="1990091"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Heat-map(Trackpad)</a:t>
            </a:r>
          </a:p>
        </p:txBody>
      </p:sp>
      <p:pic>
        <p:nvPicPr>
          <p:cNvPr id="119" name="heatmap_noback_mouse.bmp" descr="heatmap_noback_mouse.bmp"/>
          <p:cNvPicPr>
            <a:picLocks noChangeAspect="1"/>
          </p:cNvPicPr>
          <p:nvPr/>
        </p:nvPicPr>
        <p:blipFill>
          <a:blip r:embed="rId3">
            <a:extLst/>
          </a:blip>
          <a:stretch>
            <a:fillRect/>
          </a:stretch>
        </p:blipFill>
        <p:spPr>
          <a:xfrm>
            <a:off x="3822920" y="1974511"/>
            <a:ext cx="2793410" cy="2726369"/>
          </a:xfrm>
          <a:prstGeom prst="rect">
            <a:avLst/>
          </a:prstGeom>
          <a:ln w="12700">
            <a:miter lim="400000"/>
          </a:ln>
        </p:spPr>
      </p:pic>
      <p:sp>
        <p:nvSpPr>
          <p:cNvPr id="120" name="Heat-map(Mouse)"/>
          <p:cNvSpPr txBox="1"/>
          <p:nvPr/>
        </p:nvSpPr>
        <p:spPr>
          <a:xfrm>
            <a:off x="4320964" y="5167312"/>
            <a:ext cx="1797321"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Heat-map(Mouse)</a:t>
            </a:r>
          </a:p>
        </p:txBody>
      </p:sp>
      <p:pic>
        <p:nvPicPr>
          <p:cNvPr id="121" name="heatmap_without_touchscreen.bmp" descr="heatmap_without_touchscreen.bmp"/>
          <p:cNvPicPr>
            <a:picLocks noChangeAspect="1"/>
          </p:cNvPicPr>
          <p:nvPr/>
        </p:nvPicPr>
        <p:blipFill>
          <a:blip r:embed="rId4">
            <a:extLst/>
          </a:blip>
          <a:stretch>
            <a:fillRect/>
          </a:stretch>
        </p:blipFill>
        <p:spPr>
          <a:xfrm>
            <a:off x="6602386" y="2013770"/>
            <a:ext cx="2712961" cy="2647851"/>
          </a:xfrm>
          <a:prstGeom prst="rect">
            <a:avLst/>
          </a:prstGeom>
          <a:ln w="12700">
            <a:miter lim="400000"/>
          </a:ln>
        </p:spPr>
      </p:pic>
      <p:sp>
        <p:nvSpPr>
          <p:cNvPr id="122" name="Heat-map(Touchscreen)"/>
          <p:cNvSpPr txBox="1"/>
          <p:nvPr/>
        </p:nvSpPr>
        <p:spPr>
          <a:xfrm>
            <a:off x="6800408" y="5167312"/>
            <a:ext cx="2316917"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Heat-map(Touchscreen)</a:t>
            </a:r>
          </a:p>
        </p:txBody>
      </p:sp>
      <p:pic>
        <p:nvPicPr>
          <p:cNvPr id="123" name="heatmap_noback_stylus.bmp" descr="heatmap_noback_stylus.bmp"/>
          <p:cNvPicPr>
            <a:picLocks noChangeAspect="1"/>
          </p:cNvPicPr>
          <p:nvPr/>
        </p:nvPicPr>
        <p:blipFill>
          <a:blip r:embed="rId5">
            <a:extLst/>
          </a:blip>
          <a:stretch>
            <a:fillRect/>
          </a:stretch>
        </p:blipFill>
        <p:spPr>
          <a:xfrm>
            <a:off x="9093939" y="1998191"/>
            <a:ext cx="2712961" cy="2647850"/>
          </a:xfrm>
          <a:prstGeom prst="rect">
            <a:avLst/>
          </a:prstGeom>
          <a:ln w="12700">
            <a:miter lim="400000"/>
          </a:ln>
        </p:spPr>
      </p:pic>
      <p:sp>
        <p:nvSpPr>
          <p:cNvPr id="124" name="Heat-map(Stylus)"/>
          <p:cNvSpPr txBox="1"/>
          <p:nvPr/>
        </p:nvSpPr>
        <p:spPr>
          <a:xfrm>
            <a:off x="9597858" y="5167312"/>
            <a:ext cx="170512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Heat-map(Stylus)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r>
              <a:t>Implementation and Challenges</a:t>
            </a:r>
          </a:p>
        </p:txBody>
      </p:sp>
      <p:sp>
        <p:nvSpPr>
          <p:cNvPr id="127" name="Content Placeholder 2"/>
          <p:cNvSpPr txBox="1"/>
          <p:nvPr>
            <p:ph type="body" idx="1"/>
          </p:nvPr>
        </p:nvSpPr>
        <p:spPr>
          <a:prstGeom prst="rect">
            <a:avLst/>
          </a:prstGeom>
        </p:spPr>
        <p:txBody>
          <a:bodyPr/>
          <a:lstStyle/>
          <a:p>
            <a:pPr/>
            <a:r>
              <a:t>We Implemented the Protractor mechanism with the $1 algorithm. At first, it was difficult to understand how we had to store the points in the form of vector. After reading through the research paper and going through the implementation provided by the author, we understood how to create the vector.</a:t>
            </a:r>
          </a:p>
          <a:p>
            <a:pPr/>
            <a:r>
              <a:t>Collecting inputs using a stylus was challenging but we figured out a way to run our python code on an iPad without writing an app for it.</a:t>
            </a:r>
          </a:p>
          <a:p>
            <a:pPr/>
            <a:r>
              <a:t>We found it difficult on how to store vector templates and non-vector templates at the same time. We fixed the issue by having different template list.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prstGeom prst="rect">
            <a:avLst/>
          </a:prstGeom>
        </p:spPr>
        <p:txBody>
          <a:bodyPr/>
          <a:lstStyle/>
          <a:p>
            <a:pPr/>
            <a:r>
              <a:t>Predicted and Actual Outcome</a:t>
            </a:r>
          </a:p>
        </p:txBody>
      </p:sp>
      <p:sp>
        <p:nvSpPr>
          <p:cNvPr id="130" name="Content Placeholder 2"/>
          <p:cNvSpPr txBox="1"/>
          <p:nvPr>
            <p:ph type="body" idx="1"/>
          </p:nvPr>
        </p:nvSpPr>
        <p:spPr>
          <a:prstGeom prst="rect">
            <a:avLst/>
          </a:prstGeom>
        </p:spPr>
        <p:txBody>
          <a:bodyPr/>
          <a:lstStyle/>
          <a:p>
            <a:pPr marL="139446" indent="-139446" defTabSz="557784">
              <a:spcBef>
                <a:spcPts val="600"/>
              </a:spcBef>
              <a:defRPr sz="1708"/>
            </a:pPr>
            <a:r>
              <a:t>As expected, there was a drastic increase in the speed of offline recognition tests with the protractor algorithm. Where the GSS offline recognition took more than an hour, the protract recognition was completed within a minute.</a:t>
            </a:r>
          </a:p>
          <a:p>
            <a:pPr marL="139446" indent="-139446" defTabSz="557784">
              <a:spcBef>
                <a:spcPts val="600"/>
              </a:spcBef>
              <a:defRPr sz="1708"/>
            </a:pPr>
            <a:r>
              <a:t>While we got very high accuracies with both Protractor and GSS for all the 4 modes of data collection, the order of accuracy was different.</a:t>
            </a:r>
          </a:p>
          <a:p>
            <a:pPr marL="139446" indent="-139446" defTabSz="557784">
              <a:spcBef>
                <a:spcPts val="600"/>
              </a:spcBef>
              <a:defRPr sz="1708"/>
            </a:pPr>
            <a:r>
              <a:t>GSS : Touchscreen &gt; Mouse &gt; Trackpad &gt; Stylus</a:t>
            </a:r>
          </a:p>
          <a:p>
            <a:pPr marL="139446" indent="-139446" defTabSz="557784">
              <a:spcBef>
                <a:spcPts val="600"/>
              </a:spcBef>
              <a:defRPr sz="1708"/>
            </a:pPr>
            <a:r>
              <a:t>Protractor : Mouse &gt; Touchscreen &gt; Trackpad &gt; Stylus.</a:t>
            </a:r>
          </a:p>
          <a:p>
            <a:pPr marL="139446" indent="-139446" defTabSz="557784">
              <a:spcBef>
                <a:spcPts val="600"/>
              </a:spcBef>
              <a:defRPr sz="1708"/>
            </a:pPr>
            <a:r>
              <a:t>For online data, a very good accuracy is being achieved at E=3. For data that we collected by using different means however, accuracy peaks at at a much higher value of E, at around E=5.</a:t>
            </a:r>
          </a:p>
          <a:p>
            <a:pPr marL="139446" indent="-139446" defTabSz="557784">
              <a:spcBef>
                <a:spcPts val="600"/>
              </a:spcBef>
              <a:defRPr sz="1708"/>
            </a:pPr>
            <a:r>
              <a:t> Before the experiment, we predicted that the highest accuracy would be achieved using the Stylus but we did not observe this trend. Upon interviewing our participants, we found that many of them used the iPad stylus for the first time and they were much more comfortable using the mouse and the touchscreen. Because of this, we came to a conclusion that even though Stylus might seem very easy to use, it has a learning curve to get used to.</a:t>
            </a:r>
          </a:p>
          <a:p>
            <a:pPr marL="139446" indent="-139446" defTabSz="557784">
              <a:spcBef>
                <a:spcPts val="600"/>
              </a:spcBef>
              <a:defRPr sz="1708"/>
            </a:pPr>
            <a:r>
              <a:t>In fact, users were most comfortable with Touchscreen and we expect the touch screen to perform the best if some users did not make a mistake of drawing wrong gestures sometimes.</a:t>
            </a:r>
          </a:p>
          <a:p>
            <a:pPr marL="139446" indent="-139446" defTabSz="557784">
              <a:spcBef>
                <a:spcPts val="600"/>
              </a:spcBef>
              <a:defRPr sz="1708"/>
            </a:pPr>
            <a:r>
              <a:t>According to the users, comfort level was: Touchscreen &gt; Mouse &gt; Stylus &gt; Trackpad.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The End!</a:t>
            </a:r>
          </a:p>
        </p:txBody>
      </p:sp>
      <p:sp>
        <p:nvSpPr>
          <p:cNvPr id="133" name="Content Placeholder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