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67" r:id="rId2"/>
    <p:sldId id="257" r:id="rId3"/>
    <p:sldId id="263" r:id="rId4"/>
    <p:sldId id="262" r:id="rId5"/>
    <p:sldId id="260" r:id="rId6"/>
    <p:sldId id="259" r:id="rId7"/>
    <p:sldId id="261" r:id="rId8"/>
    <p:sldId id="264" r:id="rId9"/>
    <p:sldId id="265" r:id="rId10"/>
    <p:sldId id="266" r:id="rId11"/>
    <p:sldId id="269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/>
    <p:restoredTop sz="94613"/>
  </p:normalViewPr>
  <p:slideViewPr>
    <p:cSldViewPr snapToGrid="0" snapToObjects="1">
      <p:cViewPr varScale="1">
        <p:scale>
          <a:sx n="151" d="100"/>
          <a:sy n="151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249109"/>
            <a:ext cx="1371600" cy="17145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pt_patterns16-9-02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1288" t="66667" r="281" b="798"/>
          <a:stretch/>
        </p:blipFill>
        <p:spPr>
          <a:xfrm flipH="1">
            <a:off x="0" y="3470049"/>
            <a:ext cx="2599008" cy="16734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509588"/>
            <a:ext cx="7942262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+mj-lt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47938" y="4112952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4" y="1138746"/>
            <a:ext cx="8288337" cy="29479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391569" y="4719724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pic>
        <p:nvPicPr>
          <p:cNvPr id="13" name="Picture 12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4393748"/>
            <a:ext cx="1412834" cy="56513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886200" y="4488892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581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249109"/>
            <a:ext cx="1371600" cy="17145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509588"/>
            <a:ext cx="7942262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+mj-lt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pic>
        <p:nvPicPr>
          <p:cNvPr id="9" name="Picture 8" descr="minimum-04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854" t="80285"/>
          <a:stretch/>
        </p:blipFill>
        <p:spPr>
          <a:xfrm flipH="1">
            <a:off x="0" y="3806438"/>
            <a:ext cx="2025051" cy="1352033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73596" y="4100125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/>
          </p:nvPr>
        </p:nvSpPr>
        <p:spPr>
          <a:xfrm>
            <a:off x="254814" y="1138746"/>
            <a:ext cx="8288337" cy="29479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391569" y="4719724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pic>
        <p:nvPicPr>
          <p:cNvPr id="12" name="Picture 11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4393748"/>
            <a:ext cx="1412834" cy="565133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886200" y="4488892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067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32146" y="249109"/>
            <a:ext cx="1371600" cy="171450"/>
          </a:xfrm>
          <a:prstGeom prst="rect">
            <a:avLst/>
          </a:prstGeom>
          <a:solidFill>
            <a:srgbClr val="F9A11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509588"/>
            <a:ext cx="7942262" cy="57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b="1" kern="1200" dirty="0" smtClean="0">
                <a:solidFill>
                  <a:srgbClr val="6F6F73"/>
                </a:solidFill>
                <a:latin typeface="+mj-lt"/>
                <a:ea typeface="+mn-ea"/>
                <a:cs typeface="Arial"/>
              </a:defRPr>
            </a:lvl1pPr>
            <a:lvl2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2pPr>
            <a:lvl3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3pPr>
            <a:lvl4pPr>
              <a:defRPr lang="en-US" sz="2800" b="1" kern="1200" dirty="0" smtClean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4pPr>
            <a:lvl5pPr>
              <a:defRPr lang="en-US" sz="2800" b="1" kern="1200" dirty="0">
                <a:solidFill>
                  <a:srgbClr val="6F6F73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Headline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68001" y="4100125"/>
            <a:ext cx="5789612" cy="420123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sz="1000" dirty="0" smtClean="0"/>
              <a:t>*Footnotes.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4"/>
          </p:nvPr>
        </p:nvSpPr>
        <p:spPr>
          <a:xfrm>
            <a:off x="254814" y="1138746"/>
            <a:ext cx="8288337" cy="294798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391569" y="4719724"/>
            <a:ext cx="4360862" cy="201612"/>
          </a:xfrm>
        </p:spPr>
        <p:txBody>
          <a:bodyPr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pic>
        <p:nvPicPr>
          <p:cNvPr id="12" name="Picture 11" descr="ADP-Red-Logo-w-Tag-RGB-Right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33" y="4393748"/>
            <a:ext cx="1412834" cy="565133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886200" y="4488892"/>
            <a:ext cx="137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0168079-C11C-9048-AA4B-B68B32CF28D5}" type="slidenum">
              <a:rPr lang="en-US" sz="900" b="1" smtClean="0">
                <a:solidFill>
                  <a:srgbClr val="6F6F73"/>
                </a:solidFill>
                <a:latin typeface="Arial"/>
                <a:cs typeface="Arial"/>
              </a:rPr>
              <a:pPr algn="ctr"/>
              <a:t>‹#›</a:t>
            </a:fld>
            <a:endParaRPr lang="en-US" sz="900" b="1" dirty="0">
              <a:solidFill>
                <a:srgbClr val="6F6F73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707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r Divid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S_PPT-07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105"/>
          <a:stretch/>
        </p:blipFill>
        <p:spPr>
          <a:xfrm>
            <a:off x="0" y="1"/>
            <a:ext cx="9144000" cy="4060658"/>
          </a:xfrm>
          <a:prstGeom prst="rect">
            <a:avLst/>
          </a:prstGeom>
        </p:spPr>
      </p:pic>
      <p:pic>
        <p:nvPicPr>
          <p:cNvPr id="5" name="Picture 4" descr="ADP-Red-Logo-w-Tag-RGB-Right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978" y="4474632"/>
            <a:ext cx="1412834" cy="423850"/>
          </a:xfrm>
          <a:prstGeom prst="rect">
            <a:avLst/>
          </a:prstGeom>
        </p:spPr>
      </p:pic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391569" y="4892279"/>
            <a:ext cx="4360862" cy="151209"/>
          </a:xfrm>
        </p:spPr>
        <p:txBody>
          <a:bodyPr/>
          <a:lstStyle>
            <a:lvl1pPr marL="0" indent="0" algn="ctr">
              <a:buNone/>
              <a:defRPr sz="600"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Copyright © 2015 ADP, LLC. Proprietary and Confidential. 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30063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300">
                <a:solidFill>
                  <a:schemeClr val="bg2"/>
                </a:solidFill>
              </a:defRPr>
            </a:lvl1pPr>
          </a:lstStyle>
          <a:p>
            <a:r>
              <a:rPr lang="en-US" sz="2700" b="1" dirty="0" smtClean="0">
                <a:solidFill>
                  <a:schemeClr val="bg1"/>
                </a:solidFill>
                <a:latin typeface="Arial"/>
                <a:cs typeface="Arial"/>
              </a:rPr>
              <a:t>Title is Arial 36pt </a:t>
            </a:r>
            <a:br>
              <a:rPr lang="en-US" sz="2700" b="1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2700" b="1" dirty="0" smtClean="0">
                <a:solidFill>
                  <a:schemeClr val="bg1"/>
                </a:solidFill>
                <a:latin typeface="Arial"/>
                <a:cs typeface="Arial"/>
              </a:rPr>
              <a:t>Bold, Two Lines</a:t>
            </a:r>
            <a:endParaRPr lang="en-US" sz="27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4327139"/>
            <a:ext cx="7058025" cy="465440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rgbClr val="6F6F73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Subtitle goes here</a:t>
            </a:r>
          </a:p>
          <a:p>
            <a:pPr lvl="0"/>
            <a:r>
              <a:rPr lang="en-US" dirty="0" smtClean="0"/>
              <a:t>Date, Two 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82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53F8-8B7A-5043-BD0D-040E341D1F38}" type="datetimeFigureOut">
              <a:rPr lang="en-US" smtClean="0"/>
              <a:t>7/7/17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DD00E-1D2A-A84C-B225-F350F4F2C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7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2" r:id="rId2"/>
    <p:sldLayoutId id="2147483658" r:id="rId3"/>
    <p:sldLayoutId id="2147483672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6F6F73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j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j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j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j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j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3" Type="http://schemas.openxmlformats.org/officeDocument/2006/relationships/hyperlink" Target="https://bitbucket.es.ad.adp.com/projects/DSCOMMON/repos/spark-utils/browse/spark-cube/src/test/resources/annual_cube_hive_percentiles.x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bitbucket.es.ad.adp.com/projects/DSCOMMON/repos/spark-utils/browse/spark-cub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4" Type="http://schemas.openxmlformats.org/officeDocument/2006/relationships/image" Target="../media/image8.tiff"/><Relationship Id="rId5" Type="http://schemas.openxmlformats.org/officeDocument/2006/relationships/image" Target="../media/image9.tiff"/><Relationship Id="rId6" Type="http://schemas.openxmlformats.org/officeDocument/2006/relationships/image" Target="../media/image10.tif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hyperlink" Target="https://bitbucket.es.ad.adp.com/projects/DSCOMMON/repos/spark-utils/browse/spark-cube/src/test/resources/quarterly_cube.x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Copyright © 2015 ADP, LLC. Proprietary and Confidential.</a:t>
            </a:r>
          </a:p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519983"/>
            <a:ext cx="8229600" cy="857250"/>
          </a:xfrm>
        </p:spPr>
        <p:txBody>
          <a:bodyPr>
            <a:noAutofit/>
          </a:bodyPr>
          <a:lstStyle/>
          <a:p>
            <a:r>
              <a:rPr lang="en-US" sz="2700" smtClean="0"/>
              <a:t>Benchmark Framework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720433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0188" y="509588"/>
            <a:ext cx="2304006" cy="577850"/>
          </a:xfrm>
        </p:spPr>
        <p:txBody>
          <a:bodyPr/>
          <a:lstStyle/>
          <a:p>
            <a:r>
              <a:rPr lang="en-US" dirty="0" smtClean="0"/>
              <a:t>How fast?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6237" y="1307114"/>
            <a:ext cx="2552960" cy="2048562"/>
          </a:xfrm>
        </p:spPr>
        <p:txBody>
          <a:bodyPr>
            <a:normAutofit fontScale="92500"/>
          </a:bodyPr>
          <a:lstStyle/>
          <a:p>
            <a:r>
              <a:rPr lang="en-US" sz="1600" b="0" u="sng" dirty="0" smtClean="0">
                <a:solidFill>
                  <a:srgbClr val="0070C0"/>
                </a:solidFill>
              </a:rPr>
              <a:t>Annual Benchmark Cube</a:t>
            </a:r>
          </a:p>
          <a:p>
            <a:endParaRPr lang="en-US" sz="1400" b="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b="0" dirty="0" smtClean="0"/>
              <a:t>8 Dimensions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0" dirty="0"/>
              <a:t>8 Facts </a:t>
            </a:r>
            <a:r>
              <a:rPr lang="en-US" sz="1400" b="0" dirty="0" smtClean="0"/>
              <a:t>(5 percentiles for each)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0" dirty="0" smtClean="0"/>
              <a:t>Percentiles Aggregations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0" dirty="0" smtClean="0"/>
              <a:t>Input Size = 57M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0" dirty="0" smtClean="0"/>
              <a:t>Cube Size = 78M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Time Taken = 9 Hr 30 Min</a:t>
            </a:r>
          </a:p>
          <a:p>
            <a:pPr marL="285750" indent="-285750">
              <a:buFont typeface="Arial" charset="0"/>
              <a:buChar char="•"/>
            </a:pPr>
            <a:endParaRPr lang="en-US" sz="1400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98" y="1126635"/>
            <a:ext cx="5685577" cy="24095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1769035" y="3755830"/>
            <a:ext cx="614082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hlinkClick r:id="rId3"/>
              </a:rPr>
              <a:t>https://</a:t>
            </a:r>
            <a:r>
              <a:rPr lang="en-US" sz="700" dirty="0" smtClean="0">
                <a:hlinkClick r:id="rId3"/>
              </a:rPr>
              <a:t>bitbucket.es.ad.adp.com/projects/DSCOMMON/repos/spark-utils/browse/spark-cube/src/test/resources/annual_cube_hive_percentiles.xml</a:t>
            </a:r>
            <a:r>
              <a:rPr lang="en-US" sz="700" dirty="0" smtClean="0"/>
              <a:t> 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1570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Aggregations Supported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Basic</a:t>
            </a:r>
          </a:p>
          <a:p>
            <a:pPr lvl="1"/>
            <a:r>
              <a:rPr lang="en-US" dirty="0" smtClean="0"/>
              <a:t>SUM, MIN, MAX, COUNT, COUNT_DISTINCT, PERCENT, NUM_MISSING, NUM_NON_MISSING</a:t>
            </a:r>
          </a:p>
          <a:p>
            <a:endParaRPr lang="en-US" dirty="0" smtClean="0"/>
          </a:p>
          <a:p>
            <a:r>
              <a:rPr lang="en-US" dirty="0" smtClean="0"/>
              <a:t>Advanced</a:t>
            </a:r>
          </a:p>
          <a:p>
            <a:pPr lvl="1"/>
            <a:r>
              <a:rPr lang="en-US" dirty="0" smtClean="0"/>
              <a:t>PERCENTILE</a:t>
            </a:r>
          </a:p>
          <a:p>
            <a:pPr lvl="1"/>
            <a:r>
              <a:rPr lang="en-US" dirty="0" smtClean="0"/>
              <a:t>ROUNDED_PERCENTILE (alternate form to return percentiles rounded to the nearest multiple)</a:t>
            </a:r>
          </a:p>
          <a:p>
            <a:pPr lvl="1"/>
            <a:r>
              <a:rPr lang="en-US" dirty="0" smtClean="0"/>
              <a:t>PERCENTILE_OF_PERCENTAGES</a:t>
            </a:r>
          </a:p>
          <a:p>
            <a:pPr lvl="1"/>
            <a:r>
              <a:rPr lang="en-US" dirty="0" smtClean="0"/>
              <a:t>COUNT_DISTINCT_PARTITIONED</a:t>
            </a:r>
          </a:p>
          <a:p>
            <a:endParaRPr lang="en-US" dirty="0" smtClean="0"/>
          </a:p>
          <a:p>
            <a:r>
              <a:rPr lang="en-US" dirty="0" smtClean="0"/>
              <a:t>More to come in the future</a:t>
            </a:r>
            <a:r>
              <a:rPr lang="is-IS" smtClean="0"/>
              <a:t>…</a:t>
            </a:r>
            <a:endParaRPr lang="is-IS" dirty="0" smtClean="0"/>
          </a:p>
          <a:p>
            <a:pPr lvl="1"/>
            <a:r>
              <a:rPr lang="en-US" dirty="0" smtClean="0"/>
              <a:t>Window functions. </a:t>
            </a:r>
            <a:r>
              <a:rPr lang="en-US" dirty="0" err="1" smtClean="0"/>
              <a:t>Eg</a:t>
            </a:r>
            <a:r>
              <a:rPr lang="en-US" dirty="0" smtClean="0"/>
              <a:t>, Rolling Averages </a:t>
            </a:r>
            <a:r>
              <a:rPr lang="en-US" dirty="0" err="1" smtClean="0"/>
              <a:t>etc</a:t>
            </a:r>
            <a:r>
              <a:rPr lang="is-I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22398" y="1985778"/>
            <a:ext cx="5389796" cy="577850"/>
          </a:xfrm>
        </p:spPr>
        <p:txBody>
          <a:bodyPr anchor="ctr">
            <a:normAutofit fontScale="62500" lnSpcReduction="20000"/>
          </a:bodyPr>
          <a:lstStyle/>
          <a:p>
            <a:pPr algn="ctr"/>
            <a:r>
              <a:rPr lang="en-US" dirty="0" smtClean="0"/>
              <a:t>Ideas &amp; Contributions are not only welcome, but also most appreciated</a:t>
            </a:r>
            <a:r>
              <a:rPr lang="is-IS" dirty="0" smtClean="0"/>
              <a:t>…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7341" y="2702797"/>
            <a:ext cx="920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bitbucket.es.ad.adp.com/projects/DSCOMMON/repos/spark-utils/browse/spark-cube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9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Benchmark Framework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54814" y="1138746"/>
            <a:ext cx="8288337" cy="3138286"/>
          </a:xfrm>
        </p:spPr>
        <p:txBody>
          <a:bodyPr>
            <a:normAutofit fontScale="62500" lnSpcReduction="20000"/>
          </a:bodyPr>
          <a:lstStyle/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r>
              <a:rPr lang="en-US" dirty="0" smtClean="0"/>
              <a:t>Reusable component to generate cubes/rollups or aggregations</a:t>
            </a:r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endParaRPr lang="en-US" dirty="0" smtClean="0"/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r>
              <a:rPr lang="en-US" dirty="0" smtClean="0"/>
              <a:t>Fast and Scalable computation using Apache Spark.</a:t>
            </a:r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endParaRPr lang="en-US" dirty="0" smtClean="0"/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r>
              <a:rPr lang="en-US" dirty="0" smtClean="0"/>
              <a:t>Developed in Scala. </a:t>
            </a:r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endParaRPr lang="en-US" dirty="0"/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r>
              <a:rPr lang="en-US" dirty="0" smtClean="0"/>
              <a:t>Less than 250 lines of “Core” Cubing Logic code.</a:t>
            </a:r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endParaRPr lang="en-US" dirty="0" smtClean="0"/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r>
              <a:rPr lang="en-US" dirty="0" smtClean="0"/>
              <a:t>Generate Benchmarks using Configuration – NOT code. </a:t>
            </a:r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endParaRPr lang="en-US" dirty="0" smtClean="0"/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r>
              <a:rPr lang="en-US" dirty="0" smtClean="0"/>
              <a:t>Pluggable Sources </a:t>
            </a:r>
            <a:r>
              <a:rPr lang="en-US" smtClean="0"/>
              <a:t>and Sinks</a:t>
            </a:r>
            <a:endParaRPr lang="en-US" dirty="0" smtClean="0"/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endParaRPr lang="en-US" dirty="0" smtClean="0"/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r>
              <a:rPr lang="en-US" dirty="0" smtClean="0"/>
              <a:t>Easily extensible.</a:t>
            </a:r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endParaRPr lang="en-US" dirty="0"/>
          </a:p>
          <a:p>
            <a:pPr defTabSz="914400">
              <a:spcBef>
                <a:spcPts val="0"/>
              </a:spcBef>
              <a:buClr>
                <a:srgbClr val="00B050"/>
              </a:buClr>
              <a:buFont typeface="Wingdings" charset="2"/>
              <a:buChar char="ü"/>
            </a:pPr>
            <a:r>
              <a:rPr lang="en-US" dirty="0" smtClean="0"/>
              <a:t>Simple Upgrade Path to Spark 1.6 and Spark 2.0 (to leverage new features)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4904" y="64944"/>
            <a:ext cx="5342026" cy="57785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23239" y="1854680"/>
            <a:ext cx="1844566" cy="80404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Benchmark Factory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911773" y="1298791"/>
            <a:ext cx="1087821" cy="61485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Hive Tables</a:t>
            </a:r>
            <a:endParaRPr lang="en-US" sz="1400" dirty="0"/>
          </a:p>
        </p:txBody>
      </p:sp>
      <p:sp>
        <p:nvSpPr>
          <p:cNvPr id="8" name="Can 7"/>
          <p:cNvSpPr/>
          <p:nvPr/>
        </p:nvSpPr>
        <p:spPr>
          <a:xfrm>
            <a:off x="7049349" y="1515100"/>
            <a:ext cx="1087821" cy="61485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Hive Tables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763" y="1448881"/>
            <a:ext cx="510299" cy="4066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25" y="2275275"/>
            <a:ext cx="723133" cy="723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22" y="3331938"/>
            <a:ext cx="678737" cy="678737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7" idx="4"/>
            <a:endCxn id="6" idx="1"/>
          </p:cNvCxnSpPr>
          <p:nvPr/>
        </p:nvCxnSpPr>
        <p:spPr>
          <a:xfrm>
            <a:off x="1999594" y="1606219"/>
            <a:ext cx="1423645" cy="650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6" idx="1"/>
          </p:cNvCxnSpPr>
          <p:nvPr/>
        </p:nvCxnSpPr>
        <p:spPr>
          <a:xfrm flipV="1">
            <a:off x="1839858" y="2256701"/>
            <a:ext cx="1583381" cy="380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6" idx="1"/>
          </p:cNvCxnSpPr>
          <p:nvPr/>
        </p:nvCxnSpPr>
        <p:spPr>
          <a:xfrm flipV="1">
            <a:off x="1817659" y="2256701"/>
            <a:ext cx="1605580" cy="1414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8" idx="2"/>
          </p:cNvCxnSpPr>
          <p:nvPr/>
        </p:nvCxnSpPr>
        <p:spPr>
          <a:xfrm flipV="1">
            <a:off x="5267805" y="1822528"/>
            <a:ext cx="1781544" cy="434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512" y="2584833"/>
            <a:ext cx="691493" cy="680855"/>
          </a:xfrm>
          <a:prstGeom prst="rect">
            <a:avLst/>
          </a:prstGeom>
        </p:spPr>
      </p:pic>
      <p:cxnSp>
        <p:nvCxnSpPr>
          <p:cNvPr id="21" name="Straight Arrow Connector 20"/>
          <p:cNvCxnSpPr>
            <a:stCxn id="6" idx="3"/>
            <a:endCxn id="20" idx="1"/>
          </p:cNvCxnSpPr>
          <p:nvPr/>
        </p:nvCxnSpPr>
        <p:spPr>
          <a:xfrm>
            <a:off x="5267805" y="2256701"/>
            <a:ext cx="1979707" cy="668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6" idx="2"/>
          </p:cNvCxnSpPr>
          <p:nvPr/>
        </p:nvCxnSpPr>
        <p:spPr>
          <a:xfrm flipV="1">
            <a:off x="4336140" y="2658722"/>
            <a:ext cx="9382" cy="547386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3729737" y="3331938"/>
            <a:ext cx="1477926" cy="824385"/>
            <a:chOff x="3009014" y="4024614"/>
            <a:chExt cx="1477926" cy="824385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2977" y="4024614"/>
              <a:ext cx="644881" cy="64488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3009014" y="4572000"/>
              <a:ext cx="14779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Cube Configuration</a:t>
              </a:r>
              <a:endParaRPr lang="en-US" sz="1200" dirty="0"/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2688808" y="747252"/>
            <a:ext cx="0" cy="377558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57658" y="792580"/>
            <a:ext cx="0" cy="3775587"/>
          </a:xfrm>
          <a:prstGeom prst="line">
            <a:avLst/>
          </a:prstGeom>
          <a:ln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9980" y="711467"/>
            <a:ext cx="19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Sources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98448" y="720527"/>
            <a:ext cx="195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Sinks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01677" y="3210967"/>
            <a:ext cx="92487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solidFill>
                  <a:srgbClr val="B94A48"/>
                </a:solidFill>
                <a:latin typeface="Arial" charset="0"/>
              </a:rPr>
              <a:t>In-Progress**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7580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96" y="540774"/>
            <a:ext cx="4702681" cy="415904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255640" y="638502"/>
            <a:ext cx="2018409" cy="338959"/>
          </a:xfrm>
          <a:prstGeom prst="wedgeRoundRectCallout">
            <a:avLst>
              <a:gd name="adj1" fmla="val 130346"/>
              <a:gd name="adj2" fmla="val -3148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Cube Name</a:t>
            </a:r>
            <a:endParaRPr lang="en-US" sz="12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55640" y="1241846"/>
            <a:ext cx="2018410" cy="353791"/>
          </a:xfrm>
          <a:prstGeom prst="wedgeRoundRectCallout">
            <a:avLst>
              <a:gd name="adj1" fmla="val 141642"/>
              <a:gd name="adj2" fmla="val -1354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Pivots are Non Empty Dimensions</a:t>
            </a:r>
            <a:endParaRPr lang="en-US" sz="12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255642" y="2042258"/>
            <a:ext cx="2018408" cy="338959"/>
          </a:xfrm>
          <a:prstGeom prst="wedgeRoundRectCallout">
            <a:avLst>
              <a:gd name="adj1" fmla="val 134189"/>
              <a:gd name="adj2" fmla="val -15137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Dimensions. </a:t>
            </a:r>
          </a:p>
          <a:p>
            <a:pPr algn="ctr"/>
            <a:r>
              <a:rPr lang="en-US" sz="1200" dirty="0" smtClean="0"/>
              <a:t>Standalone/Hierarchical </a:t>
            </a:r>
            <a:endParaRPr lang="en-US" sz="12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255641" y="2632765"/>
            <a:ext cx="2018408" cy="298820"/>
          </a:xfrm>
          <a:prstGeom prst="wedgeRoundRectCallout">
            <a:avLst>
              <a:gd name="adj1" fmla="val 141520"/>
              <a:gd name="adj2" fmla="val -196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Fact Definition </a:t>
            </a:r>
            <a:endParaRPr lang="en-US" sz="12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255640" y="3183133"/>
            <a:ext cx="2018408" cy="395809"/>
          </a:xfrm>
          <a:prstGeom prst="wedgeRoundRectCallout">
            <a:avLst>
              <a:gd name="adj1" fmla="val 153156"/>
              <a:gd name="adj2" fmla="val -12805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Column Name</a:t>
            </a:r>
          </a:p>
          <a:p>
            <a:pPr algn="ctr"/>
            <a:r>
              <a:rPr lang="en-US" sz="1200" dirty="0" smtClean="0"/>
              <a:t>Optional defaults &amp; ranges</a:t>
            </a:r>
            <a:endParaRPr lang="en-US" sz="12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255641" y="3990476"/>
            <a:ext cx="2018408" cy="338959"/>
          </a:xfrm>
          <a:prstGeom prst="wedgeRoundRectCallout">
            <a:avLst>
              <a:gd name="adj1" fmla="val 160899"/>
              <a:gd name="adj2" fmla="val -20195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Aggregation</a:t>
            </a:r>
          </a:p>
          <a:p>
            <a:pPr algn="ctr"/>
            <a:r>
              <a:rPr lang="en-US" sz="1200" dirty="0" smtClean="0"/>
              <a:t>Method &amp; Arguments</a:t>
            </a:r>
            <a:endParaRPr lang="en-US" sz="1200" dirty="0"/>
          </a:p>
        </p:txBody>
      </p:sp>
      <p:sp>
        <p:nvSpPr>
          <p:cNvPr id="15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66451" y="52770"/>
            <a:ext cx="4780321" cy="577850"/>
          </a:xfrm>
        </p:spPr>
        <p:txBody>
          <a:bodyPr/>
          <a:lstStyle/>
          <a:p>
            <a:r>
              <a:rPr lang="en-US" dirty="0" smtClean="0"/>
              <a:t>Configuration Driven Cubing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Aggregations Supported</a:t>
            </a:r>
          </a:p>
          <a:p>
            <a:pPr lvl="1"/>
            <a:r>
              <a:rPr lang="en-US" dirty="0" smtClean="0"/>
              <a:t>SUM, AVG, MAX, MIN, COUNT, COUNT_DISTINCT, APPROX_COUNT_DISTINCT</a:t>
            </a:r>
            <a:r>
              <a:rPr lang="en-US" dirty="0"/>
              <a:t>, NUM_MISSING, NUM_NON_MISSING, PERCENTILE</a:t>
            </a:r>
            <a:r>
              <a:rPr lang="en-US" dirty="0" smtClean="0"/>
              <a:t>, PERCENTILE_ROUNDED etc</a:t>
            </a:r>
            <a:r>
              <a:rPr lang="is-IS" dirty="0" smtClean="0"/>
              <a:t>… </a:t>
            </a:r>
          </a:p>
          <a:p>
            <a:pPr lvl="1"/>
            <a:r>
              <a:rPr lang="is-IS" dirty="0" smtClean="0"/>
              <a:t>Future extensions ... Rolling Aggregations.</a:t>
            </a:r>
          </a:p>
          <a:p>
            <a:endParaRPr lang="is-IS" dirty="0" smtClean="0"/>
          </a:p>
          <a:p>
            <a:r>
              <a:rPr lang="is-IS" dirty="0" smtClean="0"/>
              <a:t>Advanced Multi-level Aggregations</a:t>
            </a:r>
          </a:p>
          <a:p>
            <a:pPr lvl="1"/>
            <a:r>
              <a:rPr lang="is-IS" dirty="0" smtClean="0"/>
              <a:t>Whats the average turnover rate noticed in clients in a given industry?</a:t>
            </a:r>
          </a:p>
          <a:p>
            <a:pPr lvl="1"/>
            <a:r>
              <a:rPr lang="is-IS" dirty="0" smtClean="0"/>
              <a:t>Whats the median regular employee percentage in clients in a state?</a:t>
            </a:r>
            <a:endParaRPr lang="en-US" dirty="0" smtClean="0"/>
          </a:p>
          <a:p>
            <a:pPr lvl="2"/>
            <a:r>
              <a:rPr lang="en-US" dirty="0" smtClean="0"/>
              <a:t>First level “Percentage of Regular Employees” </a:t>
            </a:r>
          </a:p>
          <a:p>
            <a:pPr lvl="2"/>
            <a:r>
              <a:rPr lang="en-US" dirty="0" smtClean="0"/>
              <a:t>Second level “Median”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Support for advanced types of dimensions</a:t>
            </a:r>
          </a:p>
          <a:p>
            <a:pPr lvl="1"/>
            <a:r>
              <a:rPr lang="en-US" dirty="0" smtClean="0"/>
              <a:t>Simple Standalone dimensions</a:t>
            </a:r>
          </a:p>
          <a:p>
            <a:pPr lvl="2"/>
            <a:r>
              <a:rPr lang="en-US" dirty="0" smtClean="0"/>
              <a:t>Tenure Band</a:t>
            </a:r>
          </a:p>
          <a:p>
            <a:pPr lvl="2"/>
            <a:r>
              <a:rPr lang="en-US" dirty="0" smtClean="0"/>
              <a:t>Range Band etc..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Hierarchical Dimensions</a:t>
            </a:r>
          </a:p>
          <a:p>
            <a:pPr lvl="2"/>
            <a:r>
              <a:rPr lang="en-US" dirty="0" smtClean="0"/>
              <a:t>Doesn't compute unnecessary combinations which do not occur in cube. </a:t>
            </a:r>
          </a:p>
          <a:p>
            <a:pPr lvl="2"/>
            <a:r>
              <a:rPr lang="en-US" dirty="0" smtClean="0"/>
              <a:t>Reduces the number of distinct combinations in cube – on the fly. </a:t>
            </a:r>
            <a:r>
              <a:rPr lang="en-US" dirty="0" err="1" smtClean="0"/>
              <a:t>Eg</a:t>
            </a:r>
            <a:r>
              <a:rPr lang="en-US" dirty="0" smtClean="0"/>
              <a:t>,</a:t>
            </a:r>
          </a:p>
          <a:p>
            <a:pPr lvl="3"/>
            <a:r>
              <a:rPr lang="en-US" dirty="0" smtClean="0"/>
              <a:t>Year (2) &gt;&gt; Quarter (4) &gt;&gt; Month (12) &gt;&gt; Week  (104 )</a:t>
            </a:r>
          </a:p>
          <a:p>
            <a:pPr lvl="4"/>
            <a:r>
              <a:rPr lang="en-US" b="1" dirty="0" smtClean="0"/>
              <a:t>104</a:t>
            </a:r>
            <a:r>
              <a:rPr lang="en-US" dirty="0" smtClean="0"/>
              <a:t> keys instead of </a:t>
            </a:r>
            <a:r>
              <a:rPr lang="en-US" b="1" dirty="0" smtClean="0"/>
              <a:t>9984</a:t>
            </a:r>
            <a:r>
              <a:rPr lang="en-US" dirty="0" smtClean="0"/>
              <a:t> along this dimension.</a:t>
            </a:r>
          </a:p>
          <a:p>
            <a:pPr lvl="3"/>
            <a:r>
              <a:rPr lang="en-US" dirty="0"/>
              <a:t>NAICS 2  &gt;&gt;  NAICS 4 &gt;&gt; NAICS 6</a:t>
            </a:r>
          </a:p>
          <a:p>
            <a:pPr lvl="3"/>
            <a:r>
              <a:rPr lang="en-US" dirty="0"/>
              <a:t>Country &gt;&gt;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Highly customizable filters for computing facts</a:t>
            </a:r>
          </a:p>
          <a:p>
            <a:pPr lvl="1"/>
            <a:r>
              <a:rPr lang="en-US" dirty="0" smtClean="0"/>
              <a:t>Exclude known outliers</a:t>
            </a:r>
          </a:p>
          <a:p>
            <a:pPr lvl="2"/>
            <a:r>
              <a:rPr lang="en-US" dirty="0"/>
              <a:t>&lt;inclusionrange&gt;0,200&lt;/inclusionrange&gt;</a:t>
            </a:r>
            <a:endParaRPr lang="en-US" dirty="0" smtClean="0"/>
          </a:p>
          <a:p>
            <a:pPr lvl="1"/>
            <a:r>
              <a:rPr lang="en-US" dirty="0" smtClean="0"/>
              <a:t>Specify Defaults</a:t>
            </a:r>
          </a:p>
          <a:p>
            <a:pPr lvl="2"/>
            <a:r>
              <a:rPr lang="en-US" dirty="0"/>
              <a:t>&lt;</a:t>
            </a:r>
            <a:r>
              <a:rPr lang="en-US" dirty="0" smtClean="0"/>
              <a:t>default&gt;REGULAR&lt;/</a:t>
            </a:r>
            <a:r>
              <a:rPr lang="en-US" dirty="0"/>
              <a:t>default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Exclude Zeros</a:t>
            </a:r>
          </a:p>
          <a:p>
            <a:pPr lvl="2"/>
            <a:r>
              <a:rPr lang="en-US" dirty="0" smtClean="0"/>
              <a:t>&lt;excludezeros&gt;true&lt;/excludezeros&gt;</a:t>
            </a:r>
          </a:p>
          <a:p>
            <a:pPr lvl="1"/>
            <a:r>
              <a:rPr lang="en-US" dirty="0" smtClean="0"/>
              <a:t>Advanced column filters</a:t>
            </a:r>
          </a:p>
          <a:p>
            <a:pPr lvl="2"/>
            <a:r>
              <a:rPr lang="en-US" dirty="0"/>
              <a:t>&lt;expr&gt;CASE WHEN bonus_ &amp;</a:t>
            </a:r>
            <a:r>
              <a:rPr lang="en-US" dirty="0" err="1"/>
              <a:t>gt</a:t>
            </a:r>
            <a:r>
              <a:rPr lang="en-US" dirty="0"/>
              <a:t>; 10 THEN </a:t>
            </a:r>
            <a:r>
              <a:rPr lang="en-US" dirty="0" smtClean="0"/>
              <a:t>bonus_ ELSE </a:t>
            </a:r>
            <a:r>
              <a:rPr lang="en-US" dirty="0"/>
              <a:t>NULL END&lt;/expr&gt;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How to use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02" y="1030840"/>
            <a:ext cx="7806978" cy="2593563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2762864" y="3861919"/>
            <a:ext cx="1172369" cy="285135"/>
          </a:xfrm>
          <a:prstGeom prst="wedgeRoundRectCallout">
            <a:avLst>
              <a:gd name="adj1" fmla="val 59693"/>
              <a:gd name="adj2" fmla="val -1754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722375" y="3860520"/>
            <a:ext cx="1334601" cy="285135"/>
          </a:xfrm>
          <a:prstGeom prst="wedgeRoundRectCallout">
            <a:avLst>
              <a:gd name="adj1" fmla="val 38490"/>
              <a:gd name="adj2" fmla="val -1719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Sink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430602" y="3860519"/>
            <a:ext cx="1172625" cy="285135"/>
          </a:xfrm>
          <a:prstGeom prst="wedgeRoundRectCallout">
            <a:avLst>
              <a:gd name="adj1" fmla="val 5014"/>
              <a:gd name="adj2" fmla="val -16853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0188" y="509588"/>
            <a:ext cx="2304006" cy="577850"/>
          </a:xfrm>
        </p:spPr>
        <p:txBody>
          <a:bodyPr/>
          <a:lstStyle/>
          <a:p>
            <a:r>
              <a:rPr lang="en-US" dirty="0" smtClean="0"/>
              <a:t>How fast?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36237" y="1286566"/>
            <a:ext cx="2552960" cy="2048562"/>
          </a:xfrm>
        </p:spPr>
        <p:txBody>
          <a:bodyPr>
            <a:normAutofit lnSpcReduction="10000"/>
          </a:bodyPr>
          <a:lstStyle/>
          <a:p>
            <a:r>
              <a:rPr lang="en-US" sz="1600" b="0" u="sng" dirty="0" smtClean="0">
                <a:solidFill>
                  <a:srgbClr val="0070C0"/>
                </a:solidFill>
              </a:rPr>
              <a:t>Quarterly Benchmark Cube</a:t>
            </a:r>
          </a:p>
          <a:p>
            <a:endParaRPr lang="en-US" sz="1400" b="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b="0" dirty="0" smtClean="0"/>
              <a:t>8 Dimensions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0" dirty="0" smtClean="0"/>
              <a:t>13 Aggregations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0" dirty="0"/>
              <a:t>(</a:t>
            </a:r>
            <a:r>
              <a:rPr lang="en-US" sz="1400" b="0" dirty="0" smtClean="0"/>
              <a:t>No percentiles)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0" dirty="0" smtClean="0"/>
              <a:t>Input Size = 57M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0" dirty="0" smtClean="0"/>
              <a:t>Cube Size = 111M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0" dirty="0" smtClean="0">
                <a:solidFill>
                  <a:srgbClr val="00B050"/>
                </a:solidFill>
              </a:rPr>
              <a:t>Time Taken = 2 Hr 15 Min</a:t>
            </a:r>
          </a:p>
          <a:p>
            <a:pPr marL="285750" indent="-285750">
              <a:buFont typeface="Arial" charset="0"/>
              <a:buChar char="•"/>
            </a:pPr>
            <a:endParaRPr lang="en-US" sz="14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566" y="901473"/>
            <a:ext cx="5669604" cy="28996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454290" y="3960337"/>
            <a:ext cx="5298141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hlinkClick r:id="rId3"/>
              </a:rPr>
              <a:t>https://</a:t>
            </a:r>
            <a:r>
              <a:rPr lang="en-US" sz="700" dirty="0" smtClean="0">
                <a:hlinkClick r:id="rId3"/>
              </a:rPr>
              <a:t>bitbucket.es.ad.adp.com/projects/DSCOMMON/repos/spark-utils/browse/spark-cube/src/test/resources/quarterly_cube.xml</a:t>
            </a:r>
            <a:r>
              <a:rPr lang="en-US" sz="700" dirty="0" smtClean="0"/>
              <a:t> 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4349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range Palette -  ADP">
      <a:dk1>
        <a:srgbClr val="6F6F73"/>
      </a:dk1>
      <a:lt1>
        <a:sysClr val="window" lastClr="FFFFFF"/>
      </a:lt1>
      <a:dk2>
        <a:srgbClr val="6F6F73"/>
      </a:dk2>
      <a:lt2>
        <a:srgbClr val="FFFFFF"/>
      </a:lt2>
      <a:accent1>
        <a:srgbClr val="F9A11A"/>
      </a:accent1>
      <a:accent2>
        <a:srgbClr val="EF7622"/>
      </a:accent2>
      <a:accent3>
        <a:srgbClr val="FA8D29"/>
      </a:accent3>
      <a:accent4>
        <a:srgbClr val="F7B334"/>
      </a:accent4>
      <a:accent5>
        <a:srgbClr val="F9BE00"/>
      </a:accent5>
      <a:accent6>
        <a:srgbClr val="FFD923"/>
      </a:accent6>
      <a:hlink>
        <a:srgbClr val="F9A11A"/>
      </a:hlink>
      <a:folHlink>
        <a:srgbClr val="40404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3256</TotalTime>
  <Words>461</Words>
  <Application>Microsoft Macintosh PowerPoint</Application>
  <PresentationFormat>On-screen Show (16:9)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Wingdings</vt:lpstr>
      <vt:lpstr>Arial</vt:lpstr>
      <vt:lpstr>1_Custom Design</vt:lpstr>
      <vt:lpstr>Benchmark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Oleti, Manoj (ES)</dc:creator>
  <cp:lastModifiedBy>Oleti, Manoj (ES)</cp:lastModifiedBy>
  <cp:revision>101</cp:revision>
  <dcterms:created xsi:type="dcterms:W3CDTF">2017-03-09T02:48:42Z</dcterms:created>
  <dcterms:modified xsi:type="dcterms:W3CDTF">2017-07-07T11:14:26Z</dcterms:modified>
</cp:coreProperties>
</file>