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7"/>
  </p:notesMasterIdLst>
  <p:sldIdLst>
    <p:sldId id="256" r:id="rId2"/>
    <p:sldId id="320" r:id="rId3"/>
    <p:sldId id="272" r:id="rId4"/>
    <p:sldId id="315" r:id="rId5"/>
    <p:sldId id="319" r:id="rId6"/>
    <p:sldId id="280" r:id="rId7"/>
    <p:sldId id="306" r:id="rId8"/>
    <p:sldId id="307" r:id="rId9"/>
    <p:sldId id="308" r:id="rId10"/>
    <p:sldId id="309" r:id="rId11"/>
    <p:sldId id="310" r:id="rId12"/>
    <p:sldId id="260" r:id="rId13"/>
    <p:sldId id="316" r:id="rId14"/>
    <p:sldId id="317" r:id="rId15"/>
    <p:sldId id="318" r:id="rId16"/>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
      <p:font typeface="Montserrat ExtraBold" panose="00000900000000000000" pitchFamily="2" charset="0"/>
      <p:bold r:id="rId22"/>
      <p:boldItalic r:id="rId23"/>
    </p:embeddedFont>
    <p:embeddedFont>
      <p:font typeface="Montserrat ExtraLight" panose="000003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EFC4ED3-13C3-4B2A-8E65-0F5C474FC26E}">
          <p14:sldIdLst>
            <p14:sldId id="256"/>
            <p14:sldId id="320"/>
            <p14:sldId id="272"/>
            <p14:sldId id="315"/>
            <p14:sldId id="319"/>
            <p14:sldId id="280"/>
            <p14:sldId id="306"/>
            <p14:sldId id="307"/>
            <p14:sldId id="308"/>
            <p14:sldId id="309"/>
            <p14:sldId id="310"/>
            <p14:sldId id="260"/>
            <p14:sldId id="316"/>
            <p14:sldId id="317"/>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623537-B050-6021-8F78-3F56F3C845E1}" v="1" dt="2022-02-17T10:05:32.364"/>
  </p1510:revLst>
</p1510:revInfo>
</file>

<file path=ppt/tableStyles.xml><?xml version="1.0" encoding="utf-8"?>
<a:tblStyleLst xmlns:a="http://schemas.openxmlformats.org/drawingml/2006/main" def="{91BE88E8-E82E-4E5D-BCB3-CFDED01899D7}">
  <a:tblStyle styleId="{91BE88E8-E82E-4E5D-BCB3-CFDED01899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userId="f1ea2ecdea42b756" providerId="LiveId" clId="{6B051BB0-84C4-41E9-842A-78FAA323CE4B}"/>
    <pc:docChg chg="custSel modSld">
      <pc:chgData name="Hari" userId="f1ea2ecdea42b756" providerId="LiveId" clId="{6B051BB0-84C4-41E9-842A-78FAA323CE4B}" dt="2022-02-17T04:38:56.720" v="51" actId="1076"/>
      <pc:docMkLst>
        <pc:docMk/>
      </pc:docMkLst>
      <pc:sldChg chg="addSp delSp modSp mod">
        <pc:chgData name="Hari" userId="f1ea2ecdea42b756" providerId="LiveId" clId="{6B051BB0-84C4-41E9-842A-78FAA323CE4B}" dt="2022-02-17T03:57:50.636" v="35" actId="14100"/>
        <pc:sldMkLst>
          <pc:docMk/>
          <pc:sldMk cId="0" sldId="260"/>
        </pc:sldMkLst>
        <pc:graphicFrameChg chg="add mod">
          <ac:chgData name="Hari" userId="f1ea2ecdea42b756" providerId="LiveId" clId="{6B051BB0-84C4-41E9-842A-78FAA323CE4B}" dt="2022-02-17T03:38:12.685" v="27" actId="14100"/>
          <ac:graphicFrameMkLst>
            <pc:docMk/>
            <pc:sldMk cId="0" sldId="260"/>
            <ac:graphicFrameMk id="2" creationId="{ECF5335C-AAB7-4D5A-A16E-57BB66FA47CD}"/>
          </ac:graphicFrameMkLst>
        </pc:graphicFrameChg>
        <pc:graphicFrameChg chg="add mod">
          <ac:chgData name="Hari" userId="f1ea2ecdea42b756" providerId="LiveId" clId="{6B051BB0-84C4-41E9-842A-78FAA323CE4B}" dt="2022-02-17T03:57:50.636" v="35" actId="14100"/>
          <ac:graphicFrameMkLst>
            <pc:docMk/>
            <pc:sldMk cId="0" sldId="260"/>
            <ac:graphicFrameMk id="3" creationId="{F5A61DB3-F454-4AD9-8F96-C1E1492493D5}"/>
          </ac:graphicFrameMkLst>
        </pc:graphicFrameChg>
        <pc:graphicFrameChg chg="del">
          <ac:chgData name="Hari" userId="f1ea2ecdea42b756" providerId="LiveId" clId="{6B051BB0-84C4-41E9-842A-78FAA323CE4B}" dt="2022-02-17T03:38:01.047" v="21" actId="478"/>
          <ac:graphicFrameMkLst>
            <pc:docMk/>
            <pc:sldMk cId="0" sldId="260"/>
            <ac:graphicFrameMk id="19" creationId="{4095E6B6-CC2A-465D-951B-CC96D6E8A948}"/>
          </ac:graphicFrameMkLst>
        </pc:graphicFrameChg>
        <pc:graphicFrameChg chg="del">
          <ac:chgData name="Hari" userId="f1ea2ecdea42b756" providerId="LiveId" clId="{6B051BB0-84C4-41E9-842A-78FAA323CE4B}" dt="2022-02-17T03:38:22.379" v="28" actId="478"/>
          <ac:graphicFrameMkLst>
            <pc:docMk/>
            <pc:sldMk cId="0" sldId="260"/>
            <ac:graphicFrameMk id="26" creationId="{E5EB6AC8-1D0C-4F88-AB1B-91BE82F9A6A8}"/>
          </ac:graphicFrameMkLst>
        </pc:graphicFrameChg>
      </pc:sldChg>
      <pc:sldChg chg="modSp mod">
        <pc:chgData name="Hari" userId="f1ea2ecdea42b756" providerId="LiveId" clId="{6B051BB0-84C4-41E9-842A-78FAA323CE4B}" dt="2022-02-16T07:03:53.698" v="1" actId="20577"/>
        <pc:sldMkLst>
          <pc:docMk/>
          <pc:sldMk cId="3707163591" sldId="307"/>
        </pc:sldMkLst>
        <pc:spChg chg="mod">
          <ac:chgData name="Hari" userId="f1ea2ecdea42b756" providerId="LiveId" clId="{6B051BB0-84C4-41E9-842A-78FAA323CE4B}" dt="2022-02-16T07:03:53.698" v="1" actId="20577"/>
          <ac:spMkLst>
            <pc:docMk/>
            <pc:sldMk cId="3707163591" sldId="307"/>
            <ac:spMk id="24" creationId="{7BDB1F24-D085-4D33-AAC5-5AA06B69F3C0}"/>
          </ac:spMkLst>
        </pc:spChg>
      </pc:sldChg>
      <pc:sldChg chg="addSp delSp modSp mod">
        <pc:chgData name="Hari" userId="f1ea2ecdea42b756" providerId="LiveId" clId="{6B051BB0-84C4-41E9-842A-78FAA323CE4B}" dt="2022-02-17T03:37:01.658" v="20" actId="14100"/>
        <pc:sldMkLst>
          <pc:docMk/>
          <pc:sldMk cId="1999486516" sldId="308"/>
        </pc:sldMkLst>
        <pc:graphicFrameChg chg="del mod">
          <ac:chgData name="Hari" userId="f1ea2ecdea42b756" providerId="LiveId" clId="{6B051BB0-84C4-41E9-842A-78FAA323CE4B}" dt="2022-02-17T03:36:43.776" v="11" actId="478"/>
          <ac:graphicFrameMkLst>
            <pc:docMk/>
            <pc:sldMk cId="1999486516" sldId="308"/>
            <ac:graphicFrameMk id="2" creationId="{E7C708A6-6C4D-4EE8-97F2-740780914B6A}"/>
          </ac:graphicFrameMkLst>
        </pc:graphicFrameChg>
        <pc:graphicFrameChg chg="add mod">
          <ac:chgData name="Hari" userId="f1ea2ecdea42b756" providerId="LiveId" clId="{6B051BB0-84C4-41E9-842A-78FAA323CE4B}" dt="2022-02-17T03:37:01.658" v="20" actId="14100"/>
          <ac:graphicFrameMkLst>
            <pc:docMk/>
            <pc:sldMk cId="1999486516" sldId="308"/>
            <ac:graphicFrameMk id="6" creationId="{54EEC34B-CC08-4EE3-ACB8-A959579B4613}"/>
          </ac:graphicFrameMkLst>
        </pc:graphicFrameChg>
      </pc:sldChg>
      <pc:sldChg chg="modSp mod">
        <pc:chgData name="Hari" userId="f1ea2ecdea42b756" providerId="LiveId" clId="{6B051BB0-84C4-41E9-842A-78FAA323CE4B}" dt="2022-02-17T04:35:50.712" v="46" actId="20577"/>
        <pc:sldMkLst>
          <pc:docMk/>
          <pc:sldMk cId="2580624760" sldId="309"/>
        </pc:sldMkLst>
        <pc:spChg chg="mod">
          <ac:chgData name="Hari" userId="f1ea2ecdea42b756" providerId="LiveId" clId="{6B051BB0-84C4-41E9-842A-78FAA323CE4B}" dt="2022-02-17T04:35:50.712" v="46" actId="20577"/>
          <ac:spMkLst>
            <pc:docMk/>
            <pc:sldMk cId="2580624760" sldId="309"/>
            <ac:spMk id="10" creationId="{AB73D6EB-0659-44F6-94C9-C5200CBED7B7}"/>
          </ac:spMkLst>
        </pc:spChg>
      </pc:sldChg>
      <pc:sldChg chg="modSp mod">
        <pc:chgData name="Hari" userId="f1ea2ecdea42b756" providerId="LiveId" clId="{6B051BB0-84C4-41E9-842A-78FAA323CE4B}" dt="2022-02-17T04:35:16.414" v="38" actId="20577"/>
        <pc:sldMkLst>
          <pc:docMk/>
          <pc:sldMk cId="930064244" sldId="310"/>
        </pc:sldMkLst>
        <pc:spChg chg="mod">
          <ac:chgData name="Hari" userId="f1ea2ecdea42b756" providerId="LiveId" clId="{6B051BB0-84C4-41E9-842A-78FAA323CE4B}" dt="2022-02-17T04:35:16.414" v="38" actId="20577"/>
          <ac:spMkLst>
            <pc:docMk/>
            <pc:sldMk cId="930064244" sldId="310"/>
            <ac:spMk id="4" creationId="{191019A8-0A4D-478D-AE84-8AB04AA91DE2}"/>
          </ac:spMkLst>
        </pc:spChg>
      </pc:sldChg>
      <pc:sldChg chg="modSp mod">
        <pc:chgData name="Hari" userId="f1ea2ecdea42b756" providerId="LiveId" clId="{6B051BB0-84C4-41E9-842A-78FAA323CE4B}" dt="2022-02-16T14:28:38.134" v="8" actId="1076"/>
        <pc:sldMkLst>
          <pc:docMk/>
          <pc:sldMk cId="4267172897" sldId="316"/>
        </pc:sldMkLst>
        <pc:spChg chg="mod">
          <ac:chgData name="Hari" userId="f1ea2ecdea42b756" providerId="LiveId" clId="{6B051BB0-84C4-41E9-842A-78FAA323CE4B}" dt="2022-02-16T14:28:38.134" v="8" actId="1076"/>
          <ac:spMkLst>
            <pc:docMk/>
            <pc:sldMk cId="4267172897" sldId="316"/>
            <ac:spMk id="4" creationId="{30F18737-D7F6-4015-BBBC-CBDAC9494674}"/>
          </ac:spMkLst>
        </pc:spChg>
        <pc:spChg chg="mod">
          <ac:chgData name="Hari" userId="f1ea2ecdea42b756" providerId="LiveId" clId="{6B051BB0-84C4-41E9-842A-78FAA323CE4B}" dt="2022-02-16T14:28:24.210" v="6" actId="20577"/>
          <ac:spMkLst>
            <pc:docMk/>
            <pc:sldMk cId="4267172897" sldId="316"/>
            <ac:spMk id="5" creationId="{F0D44B38-AC04-465E-AF2B-7475CCFA687E}"/>
          </ac:spMkLst>
        </pc:spChg>
      </pc:sldChg>
      <pc:sldChg chg="modTransition">
        <pc:chgData name="Hari" userId="f1ea2ecdea42b756" providerId="LiveId" clId="{6B051BB0-84C4-41E9-842A-78FAA323CE4B}" dt="2022-02-16T06:52:29.416" v="0"/>
        <pc:sldMkLst>
          <pc:docMk/>
          <pc:sldMk cId="3046068011" sldId="318"/>
        </pc:sldMkLst>
      </pc:sldChg>
      <pc:sldChg chg="modSp mod">
        <pc:chgData name="Hari" userId="f1ea2ecdea42b756" providerId="LiveId" clId="{6B051BB0-84C4-41E9-842A-78FAA323CE4B}" dt="2022-02-17T04:38:56.720" v="51" actId="1076"/>
        <pc:sldMkLst>
          <pc:docMk/>
          <pc:sldMk cId="122624599" sldId="319"/>
        </pc:sldMkLst>
        <pc:spChg chg="mod">
          <ac:chgData name="Hari" userId="f1ea2ecdea42b756" providerId="LiveId" clId="{6B051BB0-84C4-41E9-842A-78FAA323CE4B}" dt="2022-02-17T04:38:51.354" v="50" actId="1076"/>
          <ac:spMkLst>
            <pc:docMk/>
            <pc:sldMk cId="122624599" sldId="319"/>
            <ac:spMk id="11" creationId="{80D6D900-A355-4413-833A-C8B6C32EB8D6}"/>
          </ac:spMkLst>
        </pc:spChg>
        <pc:spChg chg="mod">
          <ac:chgData name="Hari" userId="f1ea2ecdea42b756" providerId="LiveId" clId="{6B051BB0-84C4-41E9-842A-78FAA323CE4B}" dt="2022-02-17T04:38:56.720" v="51" actId="1076"/>
          <ac:spMkLst>
            <pc:docMk/>
            <pc:sldMk cId="122624599" sldId="319"/>
            <ac:spMk id="15" creationId="{CAED6258-CD94-45E0-ABF2-1827AFBBBDA2}"/>
          </ac:spMkLst>
        </pc:spChg>
      </pc:sldChg>
    </pc:docChg>
  </pc:docChgLst>
  <pc:docChgLst>
    <pc:chgData name="K.SUBHASH - AM.EN.U4AIE21036" userId="S::amenu4aie21036@am.students.amrita.edu::3afaa563-ea4c-4f8e-a5bc-66471ee9ea37" providerId="AD" clId="Web-{9D623537-B050-6021-8F78-3F56F3C845E1}"/>
    <pc:docChg chg="modSld">
      <pc:chgData name="K.SUBHASH - AM.EN.U4AIE21036" userId="S::amenu4aie21036@am.students.amrita.edu::3afaa563-ea4c-4f8e-a5bc-66471ee9ea37" providerId="AD" clId="Web-{9D623537-B050-6021-8F78-3F56F3C845E1}" dt="2022-02-17T10:05:32.349" v="0"/>
      <pc:docMkLst>
        <pc:docMk/>
      </pc:docMkLst>
      <pc:sldChg chg="addSp">
        <pc:chgData name="K.SUBHASH - AM.EN.U4AIE21036" userId="S::amenu4aie21036@am.students.amrita.edu::3afaa563-ea4c-4f8e-a5bc-66471ee9ea37" providerId="AD" clId="Web-{9D623537-B050-6021-8F78-3F56F3C845E1}" dt="2022-02-17T10:05:32.349" v="0"/>
        <pc:sldMkLst>
          <pc:docMk/>
          <pc:sldMk cId="0" sldId="260"/>
        </pc:sldMkLst>
        <pc:spChg chg="add">
          <ac:chgData name="K.SUBHASH - AM.EN.U4AIE21036" userId="S::amenu4aie21036@am.students.amrita.edu::3afaa563-ea4c-4f8e-a5bc-66471ee9ea37" providerId="AD" clId="Web-{9D623537-B050-6021-8F78-3F56F3C845E1}" dt="2022-02-17T10:05:32.349" v="0"/>
          <ac:spMkLst>
            <pc:docMk/>
            <pc:sldMk cId="0" sldId="260"/>
            <ac:spMk id="4" creationId="{C87589C9-FDEE-4B05-B8A4-436A7FAD2442}"/>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7f9262ee2f_0_26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7f9262ee2f_0_26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7f9262ee2f_0_26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7f9262ee2f_0_26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subTitle" idx="1"/>
          </p:nvPr>
        </p:nvSpPr>
        <p:spPr>
          <a:xfrm>
            <a:off x="938500" y="1769575"/>
            <a:ext cx="28716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3" name="Google Shape;33;p9"/>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34" name="Google Shape;34;p9"/>
          <p:cNvSpPr txBox="1">
            <a:spLocks noGrp="1"/>
          </p:cNvSpPr>
          <p:nvPr>
            <p:ph type="title"/>
          </p:nvPr>
        </p:nvSpPr>
        <p:spPr>
          <a:xfrm>
            <a:off x="938500" y="445025"/>
            <a:ext cx="32238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1">
  <p:cSld name="CAPTION_ONLY_1_1">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2">
  <p:cSld name="CAPTION_ONLY_1_1_1">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3">
  <p:cSld name="CAPTION_ONLY_1_1_1_2">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23"/>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2"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4.w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www.electronicshub.org/automatic-room-lights-using-arduino-pir-sensor/" TargetMode="External"/><Relationship Id="rId2" Type="http://schemas.openxmlformats.org/officeDocument/2006/relationships/hyperlink" Target="https://ijesc.org/upload/4bdd11226f4ddc3c472cb585b0e2448b.Automatic%20Room%20Light%20Controller%20using%20%20Arduino%20and%20PIR%20Sensor.pdf" TargetMode="External"/><Relationship Id="rId1" Type="http://schemas.openxmlformats.org/officeDocument/2006/relationships/slideLayout" Target="../slideLayouts/slideLayout8.xml"/><Relationship Id="rId4" Type="http://schemas.openxmlformats.org/officeDocument/2006/relationships/hyperlink" Target="https://www.youtube.com/watch?v=BLfD816HWW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1308584"/>
            <a:ext cx="4792200" cy="1817205"/>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IN" dirty="0"/>
              <a:t>AUTOMATIC ROOM LIGHTING SYSTEM</a:t>
            </a:r>
            <a:endParaRPr dirty="0"/>
          </a:p>
        </p:txBody>
      </p:sp>
      <p:sp>
        <p:nvSpPr>
          <p:cNvPr id="163" name="Google Shape;163;p38"/>
          <p:cNvSpPr txBox="1">
            <a:spLocks noGrp="1"/>
          </p:cNvSpPr>
          <p:nvPr>
            <p:ph type="subTitle" idx="1"/>
          </p:nvPr>
        </p:nvSpPr>
        <p:spPr>
          <a:xfrm>
            <a:off x="2044200" y="4377645"/>
            <a:ext cx="5055600" cy="4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SUBJECT CODE-19AIE104</a:t>
            </a:r>
            <a:endParaRPr dirty="0"/>
          </a:p>
        </p:txBody>
      </p:sp>
      <p:sp>
        <p:nvSpPr>
          <p:cNvPr id="164" name="Google Shape;164;p38"/>
          <p:cNvSpPr txBox="1">
            <a:spLocks noGrp="1"/>
          </p:cNvSpPr>
          <p:nvPr>
            <p:ph type="ctrTitle"/>
          </p:nvPr>
        </p:nvSpPr>
        <p:spPr>
          <a:xfrm>
            <a:off x="2941650" y="3977169"/>
            <a:ext cx="3260700" cy="46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200" b="0" dirty="0">
                <a:latin typeface="Montserrat ExtraLight"/>
                <a:ea typeface="Montserrat ExtraLight"/>
                <a:cs typeface="Montserrat ExtraLight"/>
                <a:sym typeface="Montserrat ExtraLight"/>
              </a:rPr>
              <a:t>INTRODUCTION TO ELECTRICAL ENGINEEERING</a:t>
            </a:r>
            <a:endParaRPr sz="22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190500" y="3263575"/>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6" name="Picture 4" descr="Amrita Vishwa Vidyapeetham - YouTube">
            <a:extLst>
              <a:ext uri="{FF2B5EF4-FFF2-40B4-BE49-F238E27FC236}">
                <a16:creationId xmlns:a16="http://schemas.microsoft.com/office/drawing/2014/main" id="{73D2A9D2-FF40-4CF7-AA8C-822FA4028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147" y="0"/>
            <a:ext cx="1045894" cy="1045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4BC2B5A-02BE-4EE2-A28D-D72EE4AF27C8}"/>
              </a:ext>
            </a:extLst>
          </p:cNvPr>
          <p:cNvSpPr txBox="1"/>
          <p:nvPr/>
        </p:nvSpPr>
        <p:spPr>
          <a:xfrm>
            <a:off x="215520" y="1632459"/>
            <a:ext cx="5032885" cy="1671740"/>
          </a:xfrm>
          <a:prstGeom prst="rect">
            <a:avLst/>
          </a:prstGeom>
          <a:noFill/>
        </p:spPr>
        <p:txBody>
          <a:bodyPr wrap="square" rtlCol="0">
            <a:spAutoFit/>
          </a:bodyPr>
          <a:lstStyle/>
          <a:p>
            <a:pPr marL="285750" indent="-285750">
              <a:lnSpc>
                <a:spcPct val="150000"/>
              </a:lnSpc>
              <a:spcAft>
                <a:spcPts val="800"/>
              </a:spcAft>
              <a:buClr>
                <a:schemeClr val="bg1"/>
              </a:buClr>
              <a:buFont typeface="Wingdings" panose="05000000000000000000" pitchFamily="2" charset="2"/>
              <a:buChar char="§"/>
            </a:pPr>
            <a:r>
              <a:rPr lang="en-US"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Initially, when there is no human movement, the PIR Sensor doesn’t detect any person and its OUT pin stays LOW. As the person enters the room, the change in infrared radiation in the room is detected by the PIR Sensor.</a:t>
            </a:r>
            <a:endParaRPr lang="en-IN"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B73D6EB-0659-44F6-94C9-C5200CBED7B7}"/>
              </a:ext>
            </a:extLst>
          </p:cNvPr>
          <p:cNvSpPr txBox="1"/>
          <p:nvPr/>
        </p:nvSpPr>
        <p:spPr>
          <a:xfrm>
            <a:off x="215520" y="3498129"/>
            <a:ext cx="7531827" cy="1025409"/>
          </a:xfrm>
          <a:prstGeom prst="rect">
            <a:avLst/>
          </a:prstGeom>
          <a:noFill/>
        </p:spPr>
        <p:txBody>
          <a:bodyPr wrap="square" rtlCol="0">
            <a:spAutoFit/>
          </a:bodyPr>
          <a:lstStyle/>
          <a:p>
            <a:pPr marL="285750" indent="-285750">
              <a:lnSpc>
                <a:spcPct val="150000"/>
              </a:lnSpc>
              <a:spcAft>
                <a:spcPts val="800"/>
              </a:spcAft>
              <a:buClr>
                <a:schemeClr val="bg1"/>
              </a:buClr>
              <a:buFont typeface="Wingdings" panose="05000000000000000000" pitchFamily="2" charset="2"/>
              <a:buChar char="§"/>
            </a:pPr>
            <a:r>
              <a:rPr lang="en-US"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As a result, the output of the PIR Sensor becomes HIGH. Since the Data OUT of the PIR Sensor is connected to Digital Pin 2 of Arduino, whenever it becomes HIGH, Arduino will activate the relay by making the relay turn on.</a:t>
            </a:r>
            <a:endParaRPr lang="en-IN"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4" name="Google Shape;206;p43">
            <a:extLst>
              <a:ext uri="{FF2B5EF4-FFF2-40B4-BE49-F238E27FC236}">
                <a16:creationId xmlns:a16="http://schemas.microsoft.com/office/drawing/2014/main" id="{FC306FA1-6DD9-43C6-B231-D102E432D1CF}"/>
              </a:ext>
            </a:extLst>
          </p:cNvPr>
          <p:cNvSpPr txBox="1">
            <a:spLocks/>
          </p:cNvSpPr>
          <p:nvPr/>
        </p:nvSpPr>
        <p:spPr>
          <a:xfrm>
            <a:off x="1354045" y="151246"/>
            <a:ext cx="3939436" cy="1222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500"/>
              <a:buFont typeface="Montserrat ExtraBold"/>
              <a:buNone/>
              <a:defRPr sz="45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9pPr>
          </a:lstStyle>
          <a:p>
            <a:r>
              <a:rPr lang="en-IN" sz="3600" dirty="0"/>
              <a:t>WORKING OF THE SYSTEM</a:t>
            </a:r>
          </a:p>
        </p:txBody>
      </p:sp>
      <p:sp>
        <p:nvSpPr>
          <p:cNvPr id="5" name="Google Shape;207;p43">
            <a:extLst>
              <a:ext uri="{FF2B5EF4-FFF2-40B4-BE49-F238E27FC236}">
                <a16:creationId xmlns:a16="http://schemas.microsoft.com/office/drawing/2014/main" id="{68815D81-F203-4437-9B29-AECBB3FDB267}"/>
              </a:ext>
            </a:extLst>
          </p:cNvPr>
          <p:cNvSpPr txBox="1">
            <a:spLocks/>
          </p:cNvSpPr>
          <p:nvPr/>
        </p:nvSpPr>
        <p:spPr>
          <a:xfrm>
            <a:off x="-1135616" y="262597"/>
            <a:ext cx="2412900" cy="931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IN" sz="6000" dirty="0">
                <a:solidFill>
                  <a:schemeClr val="bg1"/>
                </a:solidFill>
                <a:latin typeface="Montserrat ExtraBold" panose="00000900000000000000" pitchFamily="2" charset="0"/>
              </a:rPr>
              <a:t>IV</a:t>
            </a:r>
          </a:p>
        </p:txBody>
      </p:sp>
      <p:cxnSp>
        <p:nvCxnSpPr>
          <p:cNvPr id="6" name="Google Shape;209;p43">
            <a:extLst>
              <a:ext uri="{FF2B5EF4-FFF2-40B4-BE49-F238E27FC236}">
                <a16:creationId xmlns:a16="http://schemas.microsoft.com/office/drawing/2014/main" id="{1A0A9367-B54B-4887-AE84-403B710AADA5}"/>
              </a:ext>
            </a:extLst>
          </p:cNvPr>
          <p:cNvCxnSpPr/>
          <p:nvPr/>
        </p:nvCxnSpPr>
        <p:spPr>
          <a:xfrm>
            <a:off x="1354045" y="2283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5806247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CFA3C-4964-42A8-9105-A76D90F4CD6E}"/>
              </a:ext>
            </a:extLst>
          </p:cNvPr>
          <p:cNvSpPr txBox="1"/>
          <p:nvPr/>
        </p:nvSpPr>
        <p:spPr>
          <a:xfrm>
            <a:off x="649912" y="839398"/>
            <a:ext cx="4761331" cy="1277273"/>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
            </a:pPr>
            <a:r>
              <a:rPr lang="en-US"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This will turn the Light ON. The light stays turned ON as long as there is movement in front of the sensor.</a:t>
            </a:r>
            <a:endParaRPr lang="en-IN"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91019A8-0A4D-478D-AE84-8AB04AA91DE2}"/>
              </a:ext>
            </a:extLst>
          </p:cNvPr>
          <p:cNvSpPr txBox="1"/>
          <p:nvPr/>
        </p:nvSpPr>
        <p:spPr>
          <a:xfrm>
            <a:off x="593544" y="2571750"/>
            <a:ext cx="7228959" cy="1600438"/>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
            </a:pPr>
            <a:r>
              <a:rPr lang="en-US"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If the person takes a nap or leaves the room, the IR Radiation will become stable (there will be no change) and hence, the Data OUT of the PIR Sensor will become LOW. This in turn will make the Arduino to turn OFF the relay and the room light will be turned OFF.</a:t>
            </a:r>
            <a:endParaRPr lang="en-IN"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00642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10" name="Google Shape;207;p43">
            <a:extLst>
              <a:ext uri="{FF2B5EF4-FFF2-40B4-BE49-F238E27FC236}">
                <a16:creationId xmlns:a16="http://schemas.microsoft.com/office/drawing/2014/main" id="{5482F18B-89FD-499E-A05B-77096A8C73EA}"/>
              </a:ext>
            </a:extLst>
          </p:cNvPr>
          <p:cNvSpPr txBox="1">
            <a:spLocks/>
          </p:cNvSpPr>
          <p:nvPr/>
        </p:nvSpPr>
        <p:spPr>
          <a:xfrm>
            <a:off x="-575579" y="304244"/>
            <a:ext cx="2412900" cy="931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IN"/>
              <a:t>V</a:t>
            </a:r>
            <a:endParaRPr lang="en-IN" dirty="0"/>
          </a:p>
        </p:txBody>
      </p:sp>
      <p:sp>
        <p:nvSpPr>
          <p:cNvPr id="14" name="Google Shape;206;p43">
            <a:extLst>
              <a:ext uri="{FF2B5EF4-FFF2-40B4-BE49-F238E27FC236}">
                <a16:creationId xmlns:a16="http://schemas.microsoft.com/office/drawing/2014/main" id="{619DEF4A-0323-4CF2-B527-3413F5053F9E}"/>
              </a:ext>
            </a:extLst>
          </p:cNvPr>
          <p:cNvSpPr txBox="1">
            <a:spLocks/>
          </p:cNvSpPr>
          <p:nvPr/>
        </p:nvSpPr>
        <p:spPr>
          <a:xfrm>
            <a:off x="546700" y="306470"/>
            <a:ext cx="3939436" cy="6722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500"/>
              <a:buFont typeface="Montserrat ExtraBold"/>
              <a:buNone/>
              <a:defRPr sz="45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9pPr>
          </a:lstStyle>
          <a:p>
            <a:r>
              <a:rPr lang="en-IN" sz="3600" dirty="0"/>
              <a:t>RESULT</a:t>
            </a:r>
          </a:p>
        </p:txBody>
      </p:sp>
      <p:sp>
        <p:nvSpPr>
          <p:cNvPr id="15" name="Google Shape;207;p43">
            <a:extLst>
              <a:ext uri="{FF2B5EF4-FFF2-40B4-BE49-F238E27FC236}">
                <a16:creationId xmlns:a16="http://schemas.microsoft.com/office/drawing/2014/main" id="{0CB0D9F4-8746-4CAE-B476-3D421D9E8C07}"/>
              </a:ext>
            </a:extLst>
          </p:cNvPr>
          <p:cNvSpPr txBox="1">
            <a:spLocks/>
          </p:cNvSpPr>
          <p:nvPr/>
        </p:nvSpPr>
        <p:spPr>
          <a:xfrm>
            <a:off x="-1319070" y="215943"/>
            <a:ext cx="2412900" cy="931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IN" sz="6000" dirty="0">
                <a:solidFill>
                  <a:schemeClr val="bg1"/>
                </a:solidFill>
                <a:latin typeface="Montserrat ExtraBold" panose="00000900000000000000" pitchFamily="2" charset="0"/>
              </a:rPr>
              <a:t>V</a:t>
            </a:r>
          </a:p>
        </p:txBody>
      </p:sp>
      <p:cxnSp>
        <p:nvCxnSpPr>
          <p:cNvPr id="16" name="Google Shape;209;p43">
            <a:extLst>
              <a:ext uri="{FF2B5EF4-FFF2-40B4-BE49-F238E27FC236}">
                <a16:creationId xmlns:a16="http://schemas.microsoft.com/office/drawing/2014/main" id="{77848296-9D86-4E71-B51D-25437E95C16D}"/>
              </a:ext>
            </a:extLst>
          </p:cNvPr>
          <p:cNvCxnSpPr/>
          <p:nvPr/>
        </p:nvCxnSpPr>
        <p:spPr>
          <a:xfrm>
            <a:off x="1289651" y="142638"/>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aphicFrame>
        <p:nvGraphicFramePr>
          <p:cNvPr id="2" name="Object 1">
            <a:extLst>
              <a:ext uri="{FF2B5EF4-FFF2-40B4-BE49-F238E27FC236}">
                <a16:creationId xmlns:a16="http://schemas.microsoft.com/office/drawing/2014/main" id="{ECF5335C-AAB7-4D5A-A16E-57BB66FA47CD}"/>
              </a:ext>
            </a:extLst>
          </p:cNvPr>
          <p:cNvGraphicFramePr>
            <a:graphicFrameLocks noChangeAspect="1"/>
          </p:cNvGraphicFramePr>
          <p:nvPr>
            <p:extLst>
              <p:ext uri="{D42A27DB-BD31-4B8C-83A1-F6EECF244321}">
                <p14:modId xmlns:p14="http://schemas.microsoft.com/office/powerpoint/2010/main" val="2933046318"/>
              </p:ext>
            </p:extLst>
          </p:nvPr>
        </p:nvGraphicFramePr>
        <p:xfrm>
          <a:off x="446882" y="2069403"/>
          <a:ext cx="3850134" cy="2535805"/>
        </p:xfrm>
        <a:graphic>
          <a:graphicData uri="http://schemas.openxmlformats.org/presentationml/2006/ole">
            <mc:AlternateContent xmlns:mc="http://schemas.openxmlformats.org/markup-compatibility/2006">
              <mc:Choice xmlns:v="urn:schemas-microsoft-com:vml" Requires="v">
                <p:oleObj spid="_x0000_s5121" name="Bitmap Image" r:id="rId4" imgW="6492240" imgH="4488120" progId="Paint.Picture">
                  <p:embed/>
                </p:oleObj>
              </mc:Choice>
              <mc:Fallback>
                <p:oleObj name="Bitmap Image" r:id="rId4" imgW="6492240" imgH="4488120" progId="Paint.Picture">
                  <p:embed/>
                  <p:pic>
                    <p:nvPicPr>
                      <p:cNvPr id="2" name="Object 1">
                        <a:extLst>
                          <a:ext uri="{FF2B5EF4-FFF2-40B4-BE49-F238E27FC236}">
                            <a16:creationId xmlns:a16="http://schemas.microsoft.com/office/drawing/2014/main" id="{ECF5335C-AAB7-4D5A-A16E-57BB66FA47CD}"/>
                          </a:ext>
                        </a:extLst>
                      </p:cNvPr>
                      <p:cNvPicPr/>
                      <p:nvPr/>
                    </p:nvPicPr>
                    <p:blipFill>
                      <a:blip r:embed="rId5"/>
                      <a:stretch>
                        <a:fillRect/>
                      </a:stretch>
                    </p:blipFill>
                    <p:spPr>
                      <a:xfrm>
                        <a:off x="446882" y="2069403"/>
                        <a:ext cx="3850134" cy="253580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F5A61DB3-F454-4AD9-8F96-C1E1492493D5}"/>
              </a:ext>
            </a:extLst>
          </p:cNvPr>
          <p:cNvGraphicFramePr>
            <a:graphicFrameLocks noChangeAspect="1"/>
          </p:cNvGraphicFramePr>
          <p:nvPr>
            <p:extLst>
              <p:ext uri="{D42A27DB-BD31-4B8C-83A1-F6EECF244321}">
                <p14:modId xmlns:p14="http://schemas.microsoft.com/office/powerpoint/2010/main" val="511113382"/>
              </p:ext>
            </p:extLst>
          </p:nvPr>
        </p:nvGraphicFramePr>
        <p:xfrm>
          <a:off x="4846984" y="2069403"/>
          <a:ext cx="3850134" cy="2535805"/>
        </p:xfrm>
        <a:graphic>
          <a:graphicData uri="http://schemas.openxmlformats.org/presentationml/2006/ole">
            <mc:AlternateContent xmlns:mc="http://schemas.openxmlformats.org/markup-compatibility/2006">
              <mc:Choice xmlns:v="urn:schemas-microsoft-com:vml" Requires="v">
                <p:oleObj spid="_x0000_s5122" name="Bitmap Image" r:id="rId6" imgW="6423840" imgH="4495680" progId="Paint.Picture">
                  <p:embed/>
                </p:oleObj>
              </mc:Choice>
              <mc:Fallback>
                <p:oleObj name="Bitmap Image" r:id="rId6" imgW="6423840" imgH="4495680" progId="Paint.Picture">
                  <p:embed/>
                  <p:pic>
                    <p:nvPicPr>
                      <p:cNvPr id="3" name="Object 2">
                        <a:extLst>
                          <a:ext uri="{FF2B5EF4-FFF2-40B4-BE49-F238E27FC236}">
                            <a16:creationId xmlns:a16="http://schemas.microsoft.com/office/drawing/2014/main" id="{F5A61DB3-F454-4AD9-8F96-C1E1492493D5}"/>
                          </a:ext>
                        </a:extLst>
                      </p:cNvPr>
                      <p:cNvPicPr/>
                      <p:nvPr/>
                    </p:nvPicPr>
                    <p:blipFill>
                      <a:blip r:embed="rId7"/>
                      <a:stretch>
                        <a:fillRect/>
                      </a:stretch>
                    </p:blipFill>
                    <p:spPr>
                      <a:xfrm>
                        <a:off x="4846984" y="2069403"/>
                        <a:ext cx="3850134" cy="2535805"/>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C87589C9-FDEE-4B05-B8A4-436A7FAD2442}"/>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oogle Shape;2092;p62">
            <a:extLst>
              <a:ext uri="{FF2B5EF4-FFF2-40B4-BE49-F238E27FC236}">
                <a16:creationId xmlns:a16="http://schemas.microsoft.com/office/drawing/2014/main" id="{73592E31-F62C-4D70-AA71-A0E9C348F6A0}"/>
              </a:ext>
            </a:extLst>
          </p:cNvPr>
          <p:cNvCxnSpPr>
            <a:cxnSpLocks/>
          </p:cNvCxnSpPr>
          <p:nvPr/>
        </p:nvCxnSpPr>
        <p:spPr>
          <a:xfrm>
            <a:off x="474704" y="201080"/>
            <a:ext cx="163593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Google Shape;2091;p62">
            <a:extLst>
              <a:ext uri="{FF2B5EF4-FFF2-40B4-BE49-F238E27FC236}">
                <a16:creationId xmlns:a16="http://schemas.microsoft.com/office/drawing/2014/main" id="{30F18737-D7F6-4015-BBBC-CBDAC9494674}"/>
              </a:ext>
            </a:extLst>
          </p:cNvPr>
          <p:cNvSpPr txBox="1">
            <a:spLocks noGrp="1"/>
          </p:cNvSpPr>
          <p:nvPr>
            <p:ph type="title"/>
          </p:nvPr>
        </p:nvSpPr>
        <p:spPr>
          <a:xfrm>
            <a:off x="679331" y="201080"/>
            <a:ext cx="1811296" cy="5382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CODE</a:t>
            </a:r>
            <a:endParaRPr dirty="0"/>
          </a:p>
        </p:txBody>
      </p:sp>
      <p:sp>
        <p:nvSpPr>
          <p:cNvPr id="5" name="TextBox 4">
            <a:extLst>
              <a:ext uri="{FF2B5EF4-FFF2-40B4-BE49-F238E27FC236}">
                <a16:creationId xmlns:a16="http://schemas.microsoft.com/office/drawing/2014/main" id="{F0D44B38-AC04-465E-AF2B-7475CCFA687E}"/>
              </a:ext>
            </a:extLst>
          </p:cNvPr>
          <p:cNvSpPr txBox="1"/>
          <p:nvPr/>
        </p:nvSpPr>
        <p:spPr>
          <a:xfrm>
            <a:off x="474704" y="985292"/>
            <a:ext cx="5705605" cy="3970318"/>
          </a:xfrm>
          <a:prstGeom prst="rect">
            <a:avLst/>
          </a:prstGeom>
          <a:noFill/>
        </p:spPr>
        <p:txBody>
          <a:bodyPr wrap="square" rtlCol="0">
            <a:spAutoFit/>
          </a:bodyPr>
          <a:lstStyle/>
          <a:p>
            <a:r>
              <a:rPr lang="en-IN" dirty="0">
                <a:solidFill>
                  <a:schemeClr val="bg1"/>
                </a:solidFill>
                <a:latin typeface="Montserrat" panose="00000500000000000000" pitchFamily="2" charset="0"/>
              </a:rPr>
              <a:t>// </a:t>
            </a:r>
            <a:r>
              <a:rPr lang="en-IN" dirty="0" err="1">
                <a:solidFill>
                  <a:schemeClr val="bg1"/>
                </a:solidFill>
                <a:latin typeface="Montserrat" panose="00000500000000000000" pitchFamily="2" charset="0"/>
              </a:rPr>
              <a:t>Tinkercad</a:t>
            </a:r>
            <a:r>
              <a:rPr lang="en-IN" dirty="0">
                <a:solidFill>
                  <a:schemeClr val="bg1"/>
                </a:solidFill>
                <a:latin typeface="Montserrat" panose="00000500000000000000" pitchFamily="2" charset="0"/>
              </a:rPr>
              <a:t> Arduino  Tutorials: Tutorials: Automatic Room Lightning System</a:t>
            </a:r>
          </a:p>
          <a:p>
            <a:endParaRPr lang="en-IN" dirty="0">
              <a:solidFill>
                <a:schemeClr val="bg1"/>
              </a:solidFill>
              <a:latin typeface="Montserrat" panose="00000500000000000000" pitchFamily="2" charset="0"/>
            </a:endParaRPr>
          </a:p>
          <a:p>
            <a:r>
              <a:rPr lang="en-IN" dirty="0">
                <a:solidFill>
                  <a:schemeClr val="bg1"/>
                </a:solidFill>
                <a:latin typeface="Montserrat" panose="00000500000000000000" pitchFamily="2" charset="0"/>
              </a:rPr>
              <a:t>  </a:t>
            </a:r>
          </a:p>
          <a:p>
            <a:r>
              <a:rPr lang="en-IN" dirty="0">
                <a:solidFill>
                  <a:schemeClr val="bg1"/>
                </a:solidFill>
                <a:latin typeface="Montserrat" panose="00000500000000000000" pitchFamily="2" charset="0"/>
              </a:rPr>
              <a:t>int </a:t>
            </a:r>
            <a:r>
              <a:rPr lang="en-IN" dirty="0" err="1">
                <a:solidFill>
                  <a:schemeClr val="bg1"/>
                </a:solidFill>
                <a:latin typeface="Montserrat" panose="00000500000000000000" pitchFamily="2" charset="0"/>
              </a:rPr>
              <a:t>PIRSensorVal</a:t>
            </a:r>
            <a:r>
              <a:rPr lang="en-IN" dirty="0">
                <a:solidFill>
                  <a:schemeClr val="bg1"/>
                </a:solidFill>
                <a:latin typeface="Montserrat" panose="00000500000000000000" pitchFamily="2" charset="0"/>
              </a:rPr>
              <a:t> = 0;   //Input S</a:t>
            </a:r>
          </a:p>
          <a:p>
            <a:r>
              <a:rPr lang="en-IN" dirty="0">
                <a:solidFill>
                  <a:schemeClr val="bg1"/>
                </a:solidFill>
                <a:latin typeface="Montserrat" panose="00000500000000000000" pitchFamily="2" charset="0"/>
              </a:rPr>
              <a:t>int </a:t>
            </a:r>
            <a:r>
              <a:rPr lang="en-IN" dirty="0" err="1">
                <a:solidFill>
                  <a:schemeClr val="bg1"/>
                </a:solidFill>
                <a:latin typeface="Montserrat" panose="00000500000000000000" pitchFamily="2" charset="0"/>
              </a:rPr>
              <a:t>RelayOutputVal</a:t>
            </a:r>
            <a:r>
              <a:rPr lang="en-IN" dirty="0">
                <a:solidFill>
                  <a:schemeClr val="bg1"/>
                </a:solidFill>
                <a:latin typeface="Montserrat" panose="00000500000000000000" pitchFamily="2" charset="0"/>
              </a:rPr>
              <a:t> = 0;  //Output Relay </a:t>
            </a:r>
          </a:p>
          <a:p>
            <a:endParaRPr lang="en-IN" dirty="0">
              <a:solidFill>
                <a:schemeClr val="bg1"/>
              </a:solidFill>
              <a:latin typeface="Montserrat" panose="00000500000000000000" pitchFamily="2" charset="0"/>
            </a:endParaRPr>
          </a:p>
          <a:p>
            <a:r>
              <a:rPr lang="en-IN" dirty="0">
                <a:solidFill>
                  <a:schemeClr val="bg1"/>
                </a:solidFill>
                <a:latin typeface="Montserrat" panose="00000500000000000000" pitchFamily="2" charset="0"/>
              </a:rPr>
              <a:t>void setup()</a:t>
            </a:r>
          </a:p>
          <a:p>
            <a:r>
              <a:rPr lang="en-IN" dirty="0">
                <a:solidFill>
                  <a:schemeClr val="bg1"/>
                </a:solidFill>
                <a:latin typeface="Montserrat" panose="00000500000000000000" pitchFamily="2" charset="0"/>
              </a:rPr>
              <a:t>{</a:t>
            </a:r>
          </a:p>
          <a:p>
            <a:r>
              <a:rPr lang="en-IN" dirty="0">
                <a:solidFill>
                  <a:schemeClr val="bg1"/>
                </a:solidFill>
                <a:latin typeface="Montserrat" panose="00000500000000000000" pitchFamily="2" charset="0"/>
              </a:rPr>
              <a:t>  </a:t>
            </a:r>
            <a:r>
              <a:rPr lang="en-IN" dirty="0" err="1">
                <a:solidFill>
                  <a:schemeClr val="bg1"/>
                </a:solidFill>
                <a:latin typeface="Montserrat" panose="00000500000000000000" pitchFamily="2" charset="0"/>
              </a:rPr>
              <a:t>pinMode</a:t>
            </a:r>
            <a:r>
              <a:rPr lang="en-IN" dirty="0">
                <a:solidFill>
                  <a:schemeClr val="bg1"/>
                </a:solidFill>
                <a:latin typeface="Montserrat" panose="00000500000000000000" pitchFamily="2" charset="0"/>
              </a:rPr>
              <a:t>(2, INPUT);  // Read the PIR motion sensor value digital Input</a:t>
            </a:r>
          </a:p>
          <a:p>
            <a:r>
              <a:rPr lang="en-IN" dirty="0">
                <a:solidFill>
                  <a:schemeClr val="bg1"/>
                </a:solidFill>
                <a:latin typeface="Montserrat" panose="00000500000000000000" pitchFamily="2" charset="0"/>
              </a:rPr>
              <a:t>  </a:t>
            </a:r>
            <a:r>
              <a:rPr lang="en-IN" dirty="0" err="1">
                <a:solidFill>
                  <a:schemeClr val="bg1"/>
                </a:solidFill>
                <a:latin typeface="Montserrat" panose="00000500000000000000" pitchFamily="2" charset="0"/>
              </a:rPr>
              <a:t>pinMode</a:t>
            </a:r>
            <a:r>
              <a:rPr lang="en-IN" dirty="0">
                <a:solidFill>
                  <a:schemeClr val="bg1"/>
                </a:solidFill>
                <a:latin typeface="Montserrat" panose="00000500000000000000" pitchFamily="2" charset="0"/>
              </a:rPr>
              <a:t>(8, OUTPUT); // Write the Relay output value, digital output</a:t>
            </a:r>
          </a:p>
          <a:p>
            <a:r>
              <a:rPr lang="en-IN" dirty="0">
                <a:solidFill>
                  <a:schemeClr val="bg1"/>
                </a:solidFill>
                <a:latin typeface="Montserrat" panose="00000500000000000000" pitchFamily="2" charset="0"/>
              </a:rPr>
              <a:t>  </a:t>
            </a:r>
            <a:r>
              <a:rPr lang="en-IN" dirty="0" err="1">
                <a:solidFill>
                  <a:schemeClr val="bg1"/>
                </a:solidFill>
                <a:latin typeface="Montserrat" panose="00000500000000000000" pitchFamily="2" charset="0"/>
              </a:rPr>
              <a:t>Serial.begin</a:t>
            </a:r>
            <a:r>
              <a:rPr lang="en-IN" dirty="0">
                <a:solidFill>
                  <a:schemeClr val="bg1"/>
                </a:solidFill>
                <a:latin typeface="Montserrat" panose="00000500000000000000" pitchFamily="2" charset="0"/>
              </a:rPr>
              <a:t>(9600);</a:t>
            </a:r>
          </a:p>
          <a:p>
            <a:endParaRPr lang="en-IN" dirty="0">
              <a:solidFill>
                <a:schemeClr val="bg1"/>
              </a:solidFill>
              <a:latin typeface="Montserrat" panose="00000500000000000000" pitchFamily="2" charset="0"/>
            </a:endParaRPr>
          </a:p>
          <a:p>
            <a:r>
              <a:rPr lang="en-IN" dirty="0">
                <a:solidFill>
                  <a:schemeClr val="bg1"/>
                </a:solidFill>
                <a:latin typeface="Montserrat" panose="00000500000000000000" pitchFamily="2" charset="0"/>
              </a:rPr>
              <a:t>}</a:t>
            </a:r>
          </a:p>
          <a:p>
            <a:endParaRPr lang="en-IN" dirty="0">
              <a:solidFill>
                <a:schemeClr val="bg1"/>
              </a:solidFill>
            </a:endParaRPr>
          </a:p>
          <a:p>
            <a:endParaRPr lang="en-IN" dirty="0"/>
          </a:p>
        </p:txBody>
      </p:sp>
    </p:spTree>
    <p:extLst>
      <p:ext uri="{BB962C8B-B14F-4D97-AF65-F5344CB8AC3E}">
        <p14:creationId xmlns:p14="http://schemas.microsoft.com/office/powerpoint/2010/main" val="42671728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oogle Shape;2092;p62">
            <a:extLst>
              <a:ext uri="{FF2B5EF4-FFF2-40B4-BE49-F238E27FC236}">
                <a16:creationId xmlns:a16="http://schemas.microsoft.com/office/drawing/2014/main" id="{ED64F032-0979-45D4-87A5-A90C9FAFC725}"/>
              </a:ext>
            </a:extLst>
          </p:cNvPr>
          <p:cNvCxnSpPr>
            <a:cxnSpLocks/>
          </p:cNvCxnSpPr>
          <p:nvPr/>
        </p:nvCxnSpPr>
        <p:spPr>
          <a:xfrm>
            <a:off x="474704" y="201080"/>
            <a:ext cx="163593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Google Shape;2091;p62">
            <a:extLst>
              <a:ext uri="{FF2B5EF4-FFF2-40B4-BE49-F238E27FC236}">
                <a16:creationId xmlns:a16="http://schemas.microsoft.com/office/drawing/2014/main" id="{C855DEE9-3D30-4D87-B074-A28796D4C381}"/>
              </a:ext>
            </a:extLst>
          </p:cNvPr>
          <p:cNvSpPr txBox="1">
            <a:spLocks noGrp="1"/>
          </p:cNvSpPr>
          <p:nvPr>
            <p:ph type="title"/>
          </p:nvPr>
        </p:nvSpPr>
        <p:spPr>
          <a:xfrm>
            <a:off x="430862" y="257134"/>
            <a:ext cx="2807115" cy="5382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CODE (CONTD)</a:t>
            </a:r>
            <a:endParaRPr dirty="0"/>
          </a:p>
        </p:txBody>
      </p:sp>
      <p:sp>
        <p:nvSpPr>
          <p:cNvPr id="8" name="TextBox 7">
            <a:extLst>
              <a:ext uri="{FF2B5EF4-FFF2-40B4-BE49-F238E27FC236}">
                <a16:creationId xmlns:a16="http://schemas.microsoft.com/office/drawing/2014/main" id="{7326F914-9AEF-47C4-85F2-CF59E4EBC22C}"/>
              </a:ext>
            </a:extLst>
          </p:cNvPr>
          <p:cNvSpPr txBox="1"/>
          <p:nvPr/>
        </p:nvSpPr>
        <p:spPr>
          <a:xfrm>
            <a:off x="430862" y="1204586"/>
            <a:ext cx="6239248" cy="3108543"/>
          </a:xfrm>
          <a:prstGeom prst="rect">
            <a:avLst/>
          </a:prstGeom>
          <a:noFill/>
        </p:spPr>
        <p:txBody>
          <a:bodyPr wrap="square">
            <a:spAutoFit/>
          </a:bodyPr>
          <a:lstStyle/>
          <a:p>
            <a:r>
              <a:rPr lang="en-IN" dirty="0">
                <a:solidFill>
                  <a:schemeClr val="bg1"/>
                </a:solidFill>
                <a:latin typeface="Montserrat" panose="00000500000000000000" pitchFamily="2" charset="0"/>
              </a:rPr>
              <a:t>void loop()</a:t>
            </a:r>
          </a:p>
          <a:p>
            <a:r>
              <a:rPr lang="en-IN" dirty="0">
                <a:solidFill>
                  <a:schemeClr val="bg1"/>
                </a:solidFill>
                <a:latin typeface="Montserrat" panose="00000500000000000000" pitchFamily="2" charset="0"/>
              </a:rPr>
              <a:t>{</a:t>
            </a:r>
          </a:p>
          <a:p>
            <a:r>
              <a:rPr lang="en-IN" dirty="0">
                <a:solidFill>
                  <a:schemeClr val="bg1"/>
                </a:solidFill>
                <a:latin typeface="Montserrat" panose="00000500000000000000" pitchFamily="2" charset="0"/>
              </a:rPr>
              <a:t> </a:t>
            </a:r>
          </a:p>
          <a:p>
            <a:r>
              <a:rPr lang="en-IN" dirty="0">
                <a:solidFill>
                  <a:schemeClr val="bg1"/>
                </a:solidFill>
                <a:latin typeface="Montserrat" panose="00000500000000000000" pitchFamily="2" charset="0"/>
              </a:rPr>
              <a:t>  </a:t>
            </a:r>
            <a:r>
              <a:rPr lang="en-IN" dirty="0" err="1">
                <a:solidFill>
                  <a:schemeClr val="bg1"/>
                </a:solidFill>
                <a:latin typeface="Montserrat" panose="00000500000000000000" pitchFamily="2" charset="0"/>
              </a:rPr>
              <a:t>PIRSensorVal</a:t>
            </a:r>
            <a:r>
              <a:rPr lang="en-IN" dirty="0">
                <a:solidFill>
                  <a:schemeClr val="bg1"/>
                </a:solidFill>
                <a:latin typeface="Montserrat" panose="00000500000000000000" pitchFamily="2" charset="0"/>
              </a:rPr>
              <a:t> = </a:t>
            </a:r>
            <a:r>
              <a:rPr lang="en-IN" dirty="0" err="1">
                <a:solidFill>
                  <a:schemeClr val="bg1"/>
                </a:solidFill>
                <a:latin typeface="Montserrat" panose="00000500000000000000" pitchFamily="2" charset="0"/>
              </a:rPr>
              <a:t>digitalRead</a:t>
            </a:r>
            <a:r>
              <a:rPr lang="en-IN" dirty="0">
                <a:solidFill>
                  <a:schemeClr val="bg1"/>
                </a:solidFill>
                <a:latin typeface="Montserrat" panose="00000500000000000000" pitchFamily="2" charset="0"/>
              </a:rPr>
              <a:t>(2);</a:t>
            </a:r>
          </a:p>
          <a:p>
            <a:r>
              <a:rPr lang="en-IN" dirty="0">
                <a:solidFill>
                  <a:schemeClr val="bg1"/>
                </a:solidFill>
                <a:latin typeface="Montserrat" panose="00000500000000000000" pitchFamily="2" charset="0"/>
              </a:rPr>
              <a:t>  </a:t>
            </a:r>
            <a:r>
              <a:rPr lang="en-IN" dirty="0" err="1">
                <a:solidFill>
                  <a:schemeClr val="bg1"/>
                </a:solidFill>
                <a:latin typeface="Montserrat" panose="00000500000000000000" pitchFamily="2" charset="0"/>
              </a:rPr>
              <a:t>RelayOutputVal</a:t>
            </a:r>
            <a:r>
              <a:rPr lang="en-IN" dirty="0">
                <a:solidFill>
                  <a:schemeClr val="bg1"/>
                </a:solidFill>
                <a:latin typeface="Montserrat" panose="00000500000000000000" pitchFamily="2" charset="0"/>
              </a:rPr>
              <a:t> = 8;</a:t>
            </a:r>
          </a:p>
          <a:p>
            <a:r>
              <a:rPr lang="en-IN" dirty="0">
                <a:solidFill>
                  <a:schemeClr val="bg1"/>
                </a:solidFill>
                <a:latin typeface="Montserrat" panose="00000500000000000000" pitchFamily="2" charset="0"/>
              </a:rPr>
              <a:t>  </a:t>
            </a:r>
          </a:p>
          <a:p>
            <a:r>
              <a:rPr lang="en-IN" dirty="0">
                <a:solidFill>
                  <a:schemeClr val="bg1"/>
                </a:solidFill>
                <a:latin typeface="Montserrat" panose="00000500000000000000" pitchFamily="2" charset="0"/>
              </a:rPr>
              <a:t>    if (</a:t>
            </a:r>
            <a:r>
              <a:rPr lang="en-IN" dirty="0" err="1">
                <a:solidFill>
                  <a:schemeClr val="bg1"/>
                </a:solidFill>
                <a:latin typeface="Montserrat" panose="00000500000000000000" pitchFamily="2" charset="0"/>
              </a:rPr>
              <a:t>PIRSensorVal</a:t>
            </a:r>
            <a:r>
              <a:rPr lang="en-IN" dirty="0">
                <a:solidFill>
                  <a:schemeClr val="bg1"/>
                </a:solidFill>
                <a:latin typeface="Montserrat" panose="00000500000000000000" pitchFamily="2" charset="0"/>
              </a:rPr>
              <a:t> == HIGH) {</a:t>
            </a:r>
          </a:p>
          <a:p>
            <a:r>
              <a:rPr lang="en-IN" dirty="0">
                <a:solidFill>
                  <a:schemeClr val="bg1"/>
                </a:solidFill>
                <a:latin typeface="Montserrat" panose="00000500000000000000" pitchFamily="2" charset="0"/>
              </a:rPr>
              <a:t>      </a:t>
            </a:r>
            <a:r>
              <a:rPr lang="en-IN" dirty="0" err="1">
                <a:solidFill>
                  <a:schemeClr val="bg1"/>
                </a:solidFill>
                <a:latin typeface="Montserrat" panose="00000500000000000000" pitchFamily="2" charset="0"/>
              </a:rPr>
              <a:t>digitalWrite</a:t>
            </a:r>
            <a:r>
              <a:rPr lang="en-IN" dirty="0">
                <a:solidFill>
                  <a:schemeClr val="bg1"/>
                </a:solidFill>
                <a:latin typeface="Montserrat" panose="00000500000000000000" pitchFamily="2" charset="0"/>
              </a:rPr>
              <a:t>(8, HIGH);</a:t>
            </a:r>
          </a:p>
          <a:p>
            <a:r>
              <a:rPr lang="en-IN" dirty="0">
                <a:solidFill>
                  <a:schemeClr val="bg1"/>
                </a:solidFill>
                <a:latin typeface="Montserrat" panose="00000500000000000000" pitchFamily="2" charset="0"/>
              </a:rPr>
              <a:t>      delay(1500); // Wait for 1500 millisecond(s)</a:t>
            </a:r>
          </a:p>
          <a:p>
            <a:r>
              <a:rPr lang="en-IN" dirty="0">
                <a:solidFill>
                  <a:schemeClr val="bg1"/>
                </a:solidFill>
                <a:latin typeface="Montserrat" panose="00000500000000000000" pitchFamily="2" charset="0"/>
              </a:rPr>
              <a:t>    } else {</a:t>
            </a:r>
          </a:p>
          <a:p>
            <a:r>
              <a:rPr lang="en-IN" dirty="0">
                <a:solidFill>
                  <a:schemeClr val="bg1"/>
                </a:solidFill>
                <a:latin typeface="Montserrat" panose="00000500000000000000" pitchFamily="2" charset="0"/>
              </a:rPr>
              <a:t>      </a:t>
            </a:r>
            <a:r>
              <a:rPr lang="en-IN" dirty="0" err="1">
                <a:solidFill>
                  <a:schemeClr val="bg1"/>
                </a:solidFill>
                <a:latin typeface="Montserrat" panose="00000500000000000000" pitchFamily="2" charset="0"/>
              </a:rPr>
              <a:t>digitalWrite</a:t>
            </a:r>
            <a:r>
              <a:rPr lang="en-IN" dirty="0">
                <a:solidFill>
                  <a:schemeClr val="bg1"/>
                </a:solidFill>
                <a:latin typeface="Montserrat" panose="00000500000000000000" pitchFamily="2" charset="0"/>
              </a:rPr>
              <a:t>(8, LOW);</a:t>
            </a:r>
          </a:p>
          <a:p>
            <a:r>
              <a:rPr lang="en-IN" dirty="0">
                <a:solidFill>
                  <a:schemeClr val="bg1"/>
                </a:solidFill>
                <a:latin typeface="Montserrat" panose="00000500000000000000" pitchFamily="2" charset="0"/>
              </a:rPr>
              <a:t>      delay(1000); // Wait for 1000 millisecond(s)</a:t>
            </a:r>
          </a:p>
          <a:p>
            <a:r>
              <a:rPr lang="en-IN" dirty="0">
                <a:solidFill>
                  <a:schemeClr val="bg1"/>
                </a:solidFill>
                <a:latin typeface="Montserrat" panose="00000500000000000000" pitchFamily="2" charset="0"/>
              </a:rPr>
              <a:t>    }</a:t>
            </a:r>
          </a:p>
          <a:p>
            <a:r>
              <a:rPr lang="en-IN" dirty="0">
                <a:solidFill>
                  <a:schemeClr val="bg1"/>
                </a:solidFill>
                <a:latin typeface="Montserrat" panose="00000500000000000000" pitchFamily="2" charset="0"/>
              </a:rPr>
              <a:t>  } </a:t>
            </a:r>
          </a:p>
        </p:txBody>
      </p:sp>
    </p:spTree>
    <p:extLst>
      <p:ext uri="{BB962C8B-B14F-4D97-AF65-F5344CB8AC3E}">
        <p14:creationId xmlns:p14="http://schemas.microsoft.com/office/powerpoint/2010/main" val="294915095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7EDBA07-1459-4B0C-B86C-9AADE18022EE}"/>
              </a:ext>
            </a:extLst>
          </p:cNvPr>
          <p:cNvSpPr>
            <a:spLocks noGrp="1"/>
          </p:cNvSpPr>
          <p:nvPr>
            <p:ph type="title"/>
          </p:nvPr>
        </p:nvSpPr>
        <p:spPr>
          <a:xfrm>
            <a:off x="831343" y="445025"/>
            <a:ext cx="4629300" cy="941400"/>
          </a:xfrm>
        </p:spPr>
        <p:txBody>
          <a:bodyPr/>
          <a:lstStyle/>
          <a:p>
            <a:r>
              <a:rPr lang="en-IN" dirty="0"/>
              <a:t>REFERENCES</a:t>
            </a:r>
          </a:p>
        </p:txBody>
      </p:sp>
      <p:cxnSp>
        <p:nvCxnSpPr>
          <p:cNvPr id="4" name="Google Shape;1969;p54">
            <a:extLst>
              <a:ext uri="{FF2B5EF4-FFF2-40B4-BE49-F238E27FC236}">
                <a16:creationId xmlns:a16="http://schemas.microsoft.com/office/drawing/2014/main" id="{1808A096-FF90-4649-9450-3D83D956FED6}"/>
              </a:ext>
            </a:extLst>
          </p:cNvPr>
          <p:cNvCxnSpPr/>
          <p:nvPr/>
        </p:nvCxnSpPr>
        <p:spPr>
          <a:xfrm>
            <a:off x="606579" y="445025"/>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Box 5">
            <a:extLst>
              <a:ext uri="{FF2B5EF4-FFF2-40B4-BE49-F238E27FC236}">
                <a16:creationId xmlns:a16="http://schemas.microsoft.com/office/drawing/2014/main" id="{7355DEB4-99E5-483E-B4BA-C9834FDCCCE4}"/>
              </a:ext>
            </a:extLst>
          </p:cNvPr>
          <p:cNvSpPr txBox="1"/>
          <p:nvPr/>
        </p:nvSpPr>
        <p:spPr>
          <a:xfrm>
            <a:off x="385271" y="1693515"/>
            <a:ext cx="7923060" cy="2862322"/>
          </a:xfrm>
          <a:prstGeom prst="rect">
            <a:avLst/>
          </a:prstGeom>
          <a:noFill/>
        </p:spPr>
        <p:txBody>
          <a:bodyPr wrap="square">
            <a:spAutoFit/>
          </a:bodyPr>
          <a:lstStyle/>
          <a:p>
            <a:pPr marL="285750" indent="-285750" algn="l">
              <a:buClr>
                <a:schemeClr val="bg1"/>
              </a:buClr>
              <a:buFont typeface="Wingdings" panose="05000000000000000000" pitchFamily="2" charset="2"/>
              <a:buChar char="§"/>
            </a:pPr>
            <a:r>
              <a:rPr lang="en-IN" sz="1800" b="0" i="0" dirty="0">
                <a:solidFill>
                  <a:schemeClr val="bg1"/>
                </a:solidFill>
                <a:effectLst/>
                <a:latin typeface="Montserrat" panose="00000500000000000000" pitchFamily="2" charset="0"/>
                <a:hlinkClick r:id="rId2"/>
              </a:rPr>
              <a:t>https://ijesc.org/upload/4bdd11226f4ddc3c472cb585b0e2448b.Automatic%20Room%20Light%20Controller%20using%20%20Arduino%20and%20PIR%20Sensor.pdf</a:t>
            </a:r>
            <a:endParaRPr lang="en-IN" sz="1800" b="0" i="0" dirty="0">
              <a:solidFill>
                <a:schemeClr val="bg1"/>
              </a:solidFill>
              <a:effectLst/>
              <a:latin typeface="Montserrat" panose="00000500000000000000" pitchFamily="2" charset="0"/>
            </a:endParaRPr>
          </a:p>
          <a:p>
            <a:pPr algn="l"/>
            <a:endParaRPr lang="en-IN" sz="1800" dirty="0">
              <a:solidFill>
                <a:schemeClr val="bg1"/>
              </a:solidFill>
              <a:latin typeface="Montserrat" panose="00000500000000000000" pitchFamily="2" charset="0"/>
            </a:endParaRPr>
          </a:p>
          <a:p>
            <a:pPr algn="l"/>
            <a:endParaRPr lang="en-IN" sz="1800" b="0" i="0" dirty="0">
              <a:solidFill>
                <a:schemeClr val="bg1"/>
              </a:solidFill>
              <a:effectLst/>
              <a:latin typeface="Montserrat" panose="00000500000000000000" pitchFamily="2" charset="0"/>
            </a:endParaRPr>
          </a:p>
          <a:p>
            <a:pPr marL="285750" indent="-285750" algn="l">
              <a:buClr>
                <a:schemeClr val="bg1"/>
              </a:buClr>
              <a:buFont typeface="Wingdings" panose="05000000000000000000" pitchFamily="2" charset="2"/>
              <a:buChar char="§"/>
            </a:pPr>
            <a:r>
              <a:rPr lang="en-IN" sz="1800" b="0" i="0" dirty="0">
                <a:solidFill>
                  <a:schemeClr val="bg1"/>
                </a:solidFill>
                <a:effectLst/>
                <a:latin typeface="Montserrat" panose="00000500000000000000" pitchFamily="2" charset="0"/>
              </a:rPr>
              <a:t> </a:t>
            </a:r>
            <a:r>
              <a:rPr lang="en-IN" sz="1800" b="0" i="0" dirty="0">
                <a:solidFill>
                  <a:schemeClr val="bg1"/>
                </a:solidFill>
                <a:effectLst/>
                <a:latin typeface="Montserrat" panose="00000500000000000000" pitchFamily="2" charset="0"/>
                <a:hlinkClick r:id="rId3"/>
              </a:rPr>
              <a:t>https://www.electronicshub.org/automatic-room-lights-using-arduino-pir-sensor/</a:t>
            </a:r>
            <a:endParaRPr lang="en-IN" sz="1800" b="0" i="0" dirty="0">
              <a:solidFill>
                <a:schemeClr val="bg1"/>
              </a:solidFill>
              <a:effectLst/>
              <a:latin typeface="Montserrat" panose="00000500000000000000" pitchFamily="2" charset="0"/>
            </a:endParaRPr>
          </a:p>
          <a:p>
            <a:pPr algn="l">
              <a:buClr>
                <a:schemeClr val="bg1"/>
              </a:buClr>
            </a:pPr>
            <a:endParaRPr lang="en-IN" sz="1800" b="0" i="0" dirty="0">
              <a:solidFill>
                <a:schemeClr val="bg1"/>
              </a:solidFill>
              <a:effectLst/>
              <a:latin typeface="Montserrat" panose="00000500000000000000" pitchFamily="2" charset="0"/>
            </a:endParaRPr>
          </a:p>
          <a:p>
            <a:pPr algn="l"/>
            <a:endParaRPr lang="en-IN" sz="1800" b="0" i="0" dirty="0">
              <a:solidFill>
                <a:schemeClr val="bg1"/>
              </a:solidFill>
              <a:effectLst/>
              <a:latin typeface="Montserrat" panose="00000500000000000000" pitchFamily="2" charset="0"/>
            </a:endParaRPr>
          </a:p>
          <a:p>
            <a:pPr marL="285750" indent="-285750" algn="l">
              <a:buClr>
                <a:schemeClr val="bg1"/>
              </a:buClr>
              <a:buFont typeface="Wingdings" panose="05000000000000000000" pitchFamily="2" charset="2"/>
              <a:buChar char="§"/>
            </a:pPr>
            <a:r>
              <a:rPr lang="en-IN" sz="1800" b="0" i="0" dirty="0">
                <a:solidFill>
                  <a:schemeClr val="bg1"/>
                </a:solidFill>
                <a:effectLst/>
                <a:latin typeface="Montserrat" panose="00000500000000000000" pitchFamily="2" charset="0"/>
                <a:hlinkClick r:id="rId4">
                  <a:extLst>
                    <a:ext uri="{A12FA001-AC4F-418D-AE19-62706E023703}">
                      <ahyp:hlinkClr xmlns:ahyp="http://schemas.microsoft.com/office/drawing/2018/hyperlinkcolor" val="tx"/>
                    </a:ext>
                  </a:extLst>
                </a:hlinkClick>
              </a:rPr>
              <a:t>https://www.youtube.com/watch?v=BLfD816HWW0</a:t>
            </a:r>
            <a:endParaRPr lang="en-IN" sz="1800" b="0" i="0" dirty="0">
              <a:solidFill>
                <a:schemeClr val="bg1"/>
              </a:solidFill>
              <a:effectLst/>
              <a:latin typeface="Montserrat" panose="00000500000000000000" pitchFamily="2" charset="0"/>
            </a:endParaRPr>
          </a:p>
        </p:txBody>
      </p:sp>
    </p:spTree>
    <p:extLst>
      <p:ext uri="{BB962C8B-B14F-4D97-AF65-F5344CB8AC3E}">
        <p14:creationId xmlns:p14="http://schemas.microsoft.com/office/powerpoint/2010/main" val="30460680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FE64-8B48-4496-B723-7597C91644E3}"/>
              </a:ext>
            </a:extLst>
          </p:cNvPr>
          <p:cNvSpPr>
            <a:spLocks noGrp="1"/>
          </p:cNvSpPr>
          <p:nvPr>
            <p:ph type="title"/>
          </p:nvPr>
        </p:nvSpPr>
        <p:spPr/>
        <p:txBody>
          <a:bodyPr/>
          <a:lstStyle/>
          <a:p>
            <a:r>
              <a:rPr lang="en-IN" dirty="0"/>
              <a:t>ABSTRACT</a:t>
            </a:r>
          </a:p>
        </p:txBody>
      </p:sp>
      <p:cxnSp>
        <p:nvCxnSpPr>
          <p:cNvPr id="5" name="Google Shape;1969;p54">
            <a:extLst>
              <a:ext uri="{FF2B5EF4-FFF2-40B4-BE49-F238E27FC236}">
                <a16:creationId xmlns:a16="http://schemas.microsoft.com/office/drawing/2014/main" id="{E43746AE-7946-46E3-BD55-4EF8BA5B0C10}"/>
              </a:ext>
            </a:extLst>
          </p:cNvPr>
          <p:cNvCxnSpPr/>
          <p:nvPr/>
        </p:nvCxnSpPr>
        <p:spPr>
          <a:xfrm>
            <a:off x="606579" y="445025"/>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7" name="TextBox 6">
            <a:extLst>
              <a:ext uri="{FF2B5EF4-FFF2-40B4-BE49-F238E27FC236}">
                <a16:creationId xmlns:a16="http://schemas.microsoft.com/office/drawing/2014/main" id="{AFD8792E-9C40-49DF-86A6-CB9AB0B68F88}"/>
              </a:ext>
            </a:extLst>
          </p:cNvPr>
          <p:cNvSpPr txBox="1"/>
          <p:nvPr/>
        </p:nvSpPr>
        <p:spPr>
          <a:xfrm>
            <a:off x="606579" y="1028092"/>
            <a:ext cx="7178347" cy="3970318"/>
          </a:xfrm>
          <a:prstGeom prst="rect">
            <a:avLst/>
          </a:prstGeom>
          <a:noFill/>
        </p:spPr>
        <p:txBody>
          <a:bodyPr wrap="square">
            <a:spAutoFit/>
          </a:bodyPr>
          <a:lstStyle/>
          <a:p>
            <a:pPr marL="285750" indent="-285750" algn="l">
              <a:buClr>
                <a:schemeClr val="bg1"/>
              </a:buClr>
              <a:buFont typeface="Wingdings" panose="05000000000000000000" pitchFamily="2" charset="2"/>
              <a:buChar char="§"/>
            </a:pPr>
            <a:r>
              <a:rPr lang="en-US" b="0" i="0" dirty="0">
                <a:solidFill>
                  <a:schemeClr val="bg1"/>
                </a:solidFill>
                <a:effectLst/>
                <a:latin typeface="Montserrat" panose="00000500000000000000" pitchFamily="2" charset="0"/>
              </a:rPr>
              <a:t>Automatic Room Lights System using Arduino is a very useful project as you need not worry about turning on and off the switches every time you want to turn on the lights.</a:t>
            </a:r>
          </a:p>
          <a:p>
            <a:pPr algn="l"/>
            <a:endParaRPr lang="en-US" b="0" i="0" dirty="0">
              <a:solidFill>
                <a:schemeClr val="bg1"/>
              </a:solidFill>
              <a:effectLst/>
              <a:latin typeface="Montserrat" panose="00000500000000000000" pitchFamily="2" charset="0"/>
            </a:endParaRPr>
          </a:p>
          <a:p>
            <a:pPr marL="285750" indent="-285750" algn="l">
              <a:buClr>
                <a:schemeClr val="bg1"/>
              </a:buClr>
              <a:buFont typeface="Wingdings" panose="05000000000000000000" pitchFamily="2" charset="2"/>
              <a:buChar char="§"/>
            </a:pPr>
            <a:r>
              <a:rPr lang="en-US" b="0" i="0" dirty="0">
                <a:solidFill>
                  <a:schemeClr val="bg1"/>
                </a:solidFill>
                <a:effectLst/>
                <a:latin typeface="Montserrat" panose="00000500000000000000" pitchFamily="2" charset="0"/>
              </a:rPr>
              <a:t>In this project, we will see the automatic room lighting system using Arduino and PIR sensor where the lights in a room will automatically turn ON and OFF by detecting human presence.</a:t>
            </a:r>
          </a:p>
          <a:p>
            <a:pPr algn="l"/>
            <a:endParaRPr lang="en-US" b="0" i="0" dirty="0">
              <a:solidFill>
                <a:schemeClr val="bg1"/>
              </a:solidFill>
              <a:effectLst/>
              <a:latin typeface="Montserrat" panose="00000500000000000000" pitchFamily="2" charset="0"/>
            </a:endParaRPr>
          </a:p>
          <a:p>
            <a:pPr marL="285750" indent="-285750" algn="l">
              <a:buClr>
                <a:schemeClr val="bg1"/>
              </a:buClr>
              <a:buFont typeface="Wingdings" panose="05000000000000000000" pitchFamily="2" charset="2"/>
              <a:buChar char="§"/>
            </a:pPr>
            <a:r>
              <a:rPr lang="en-US" b="0" i="0" dirty="0">
                <a:solidFill>
                  <a:schemeClr val="bg1"/>
                </a:solidFill>
                <a:effectLst/>
                <a:latin typeface="Montserrat" panose="00000500000000000000" pitchFamily="2" charset="0"/>
              </a:rPr>
              <a:t>In fact, the Automatic Room Lights project can be considered as one major application of the PIR Sensor. A similar concept is being already implemented in automatic toilet flushes, hand dryers, etc.</a:t>
            </a:r>
          </a:p>
          <a:p>
            <a:pPr algn="l"/>
            <a:endParaRPr lang="en-US" b="0" i="0" dirty="0">
              <a:solidFill>
                <a:schemeClr val="bg1"/>
              </a:solidFill>
              <a:effectLst/>
              <a:latin typeface="Montserrat" panose="00000500000000000000" pitchFamily="2" charset="0"/>
            </a:endParaRPr>
          </a:p>
          <a:p>
            <a:pPr marL="285750" indent="-285750" algn="l">
              <a:buClr>
                <a:schemeClr val="bg1"/>
              </a:buClr>
              <a:buFont typeface="Wingdings" panose="05000000000000000000" pitchFamily="2" charset="2"/>
              <a:buChar char="§"/>
            </a:pPr>
            <a:r>
              <a:rPr lang="en-US" b="0" i="0" dirty="0">
                <a:solidFill>
                  <a:schemeClr val="bg1"/>
                </a:solidFill>
                <a:effectLst/>
                <a:latin typeface="Montserrat" panose="00000500000000000000" pitchFamily="2" charset="0"/>
              </a:rPr>
              <a:t>Such Automatic Room Lights systems can be implemented in your Classrooms, faculty cabins, garages, staircases, bathrooms, etc. where we do not need constant light but only when individuals are existing. Also, with the assistance of this system, we can save the energy bill as power will be consumed only when human is present i.e. when required lights will be spontaneously turned ON or OFF.</a:t>
            </a:r>
          </a:p>
        </p:txBody>
      </p:sp>
    </p:spTree>
    <p:extLst>
      <p:ext uri="{BB962C8B-B14F-4D97-AF65-F5344CB8AC3E}">
        <p14:creationId xmlns:p14="http://schemas.microsoft.com/office/powerpoint/2010/main" val="28307737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54"/>
          <p:cNvSpPr txBox="1">
            <a:spLocks noGrp="1"/>
          </p:cNvSpPr>
          <p:nvPr>
            <p:ph type="title"/>
          </p:nvPr>
        </p:nvSpPr>
        <p:spPr>
          <a:xfrm>
            <a:off x="1334331" y="452093"/>
            <a:ext cx="47022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CONTENTS</a:t>
            </a:r>
            <a:endParaRPr dirty="0"/>
          </a:p>
        </p:txBody>
      </p:sp>
      <p:cxnSp>
        <p:nvCxnSpPr>
          <p:cNvPr id="1956" name="Google Shape;1956;p54"/>
          <p:cNvCxnSpPr>
            <a:cxnSpLocks/>
          </p:cNvCxnSpPr>
          <p:nvPr/>
        </p:nvCxnSpPr>
        <p:spPr>
          <a:xfrm>
            <a:off x="462500" y="2878147"/>
            <a:ext cx="8499873" cy="0"/>
          </a:xfrm>
          <a:prstGeom prst="straightConnector1">
            <a:avLst/>
          </a:prstGeom>
          <a:noFill/>
          <a:ln w="19050" cap="flat" cmpd="sng">
            <a:solidFill>
              <a:schemeClr val="accent1"/>
            </a:solidFill>
            <a:prstDash val="solid"/>
            <a:round/>
            <a:headEnd type="none" w="med" len="med"/>
            <a:tailEnd type="none" w="med" len="med"/>
          </a:ln>
        </p:spPr>
      </p:cxnSp>
      <p:sp>
        <p:nvSpPr>
          <p:cNvPr id="1957" name="Google Shape;1957;p54"/>
          <p:cNvSpPr txBox="1">
            <a:spLocks noGrp="1"/>
          </p:cNvSpPr>
          <p:nvPr>
            <p:ph type="title" idx="4294967295"/>
          </p:nvPr>
        </p:nvSpPr>
        <p:spPr>
          <a:xfrm>
            <a:off x="233273" y="2159205"/>
            <a:ext cx="1649613" cy="348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latin typeface="Montserrat" panose="00000500000000000000" pitchFamily="2" charset="0"/>
              </a:rPr>
              <a:t>INTRODUCTION</a:t>
            </a:r>
            <a:endParaRPr sz="1400" dirty="0">
              <a:solidFill>
                <a:schemeClr val="lt1"/>
              </a:solidFill>
              <a:latin typeface="Montserrat" panose="00000500000000000000" pitchFamily="2" charset="0"/>
            </a:endParaRPr>
          </a:p>
        </p:txBody>
      </p:sp>
      <p:sp>
        <p:nvSpPr>
          <p:cNvPr id="1962" name="Google Shape;1962;p54"/>
          <p:cNvSpPr txBox="1">
            <a:spLocks noGrp="1"/>
          </p:cNvSpPr>
          <p:nvPr>
            <p:ph type="title" idx="4294967295"/>
          </p:nvPr>
        </p:nvSpPr>
        <p:spPr>
          <a:xfrm>
            <a:off x="233273" y="2427396"/>
            <a:ext cx="1527300" cy="3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t>I</a:t>
            </a:r>
            <a:endParaRPr sz="1400" dirty="0">
              <a:solidFill>
                <a:schemeClr val="lt1"/>
              </a:solidFill>
            </a:endParaRPr>
          </a:p>
        </p:txBody>
      </p:sp>
      <p:sp>
        <p:nvSpPr>
          <p:cNvPr id="1965" name="Google Shape;1965;p54"/>
          <p:cNvSpPr/>
          <p:nvPr/>
        </p:nvSpPr>
        <p:spPr>
          <a:xfrm>
            <a:off x="888175" y="2769397"/>
            <a:ext cx="217500" cy="21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4"/>
          <p:cNvSpPr/>
          <p:nvPr/>
        </p:nvSpPr>
        <p:spPr>
          <a:xfrm>
            <a:off x="2751875" y="2769397"/>
            <a:ext cx="217500" cy="21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4"/>
          <p:cNvSpPr/>
          <p:nvPr/>
        </p:nvSpPr>
        <p:spPr>
          <a:xfrm>
            <a:off x="4612300" y="2769397"/>
            <a:ext cx="217500" cy="21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4"/>
          <p:cNvSpPr/>
          <p:nvPr/>
        </p:nvSpPr>
        <p:spPr>
          <a:xfrm>
            <a:off x="6472725" y="2769397"/>
            <a:ext cx="217500" cy="21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69" name="Google Shape;1969;p5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8" name="Google Shape;1968;p54">
            <a:extLst>
              <a:ext uri="{FF2B5EF4-FFF2-40B4-BE49-F238E27FC236}">
                <a16:creationId xmlns:a16="http://schemas.microsoft.com/office/drawing/2014/main" id="{22E8A2FA-E64A-43D6-BEEA-08AE9D240401}"/>
              </a:ext>
            </a:extLst>
          </p:cNvPr>
          <p:cNvSpPr/>
          <p:nvPr/>
        </p:nvSpPr>
        <p:spPr>
          <a:xfrm>
            <a:off x="8333150" y="2769397"/>
            <a:ext cx="217500" cy="21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57;p54">
            <a:extLst>
              <a:ext uri="{FF2B5EF4-FFF2-40B4-BE49-F238E27FC236}">
                <a16:creationId xmlns:a16="http://schemas.microsoft.com/office/drawing/2014/main" id="{D56C9AF0-7FA7-4672-88DF-2378213CD638}"/>
              </a:ext>
            </a:extLst>
          </p:cNvPr>
          <p:cNvSpPr txBox="1">
            <a:spLocks/>
          </p:cNvSpPr>
          <p:nvPr/>
        </p:nvSpPr>
        <p:spPr>
          <a:xfrm>
            <a:off x="3887629" y="1871061"/>
            <a:ext cx="1649613" cy="522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pPr algn="ctr"/>
            <a:r>
              <a:rPr lang="en-IN" sz="1400" dirty="0">
                <a:latin typeface="Montserrat" panose="00000500000000000000" pitchFamily="2" charset="0"/>
              </a:rPr>
              <a:t>CIRCUIT DIAGRAM</a:t>
            </a:r>
          </a:p>
        </p:txBody>
      </p:sp>
      <p:sp>
        <p:nvSpPr>
          <p:cNvPr id="22" name="Google Shape;1962;p54">
            <a:extLst>
              <a:ext uri="{FF2B5EF4-FFF2-40B4-BE49-F238E27FC236}">
                <a16:creationId xmlns:a16="http://schemas.microsoft.com/office/drawing/2014/main" id="{B0A9DB4D-7B2A-45BC-9176-BADC9E303783}"/>
              </a:ext>
            </a:extLst>
          </p:cNvPr>
          <p:cNvSpPr txBox="1">
            <a:spLocks/>
          </p:cNvSpPr>
          <p:nvPr/>
        </p:nvSpPr>
        <p:spPr>
          <a:xfrm>
            <a:off x="2096975" y="2983571"/>
            <a:ext cx="1527300" cy="34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pPr algn="ctr"/>
            <a:r>
              <a:rPr lang="en-IN" sz="1400" dirty="0"/>
              <a:t>II</a:t>
            </a:r>
          </a:p>
        </p:txBody>
      </p:sp>
      <p:sp>
        <p:nvSpPr>
          <p:cNvPr id="23" name="Google Shape;1962;p54">
            <a:extLst>
              <a:ext uri="{FF2B5EF4-FFF2-40B4-BE49-F238E27FC236}">
                <a16:creationId xmlns:a16="http://schemas.microsoft.com/office/drawing/2014/main" id="{4406C1EB-C6E4-44F1-8269-FA7AF575B3AD}"/>
              </a:ext>
            </a:extLst>
          </p:cNvPr>
          <p:cNvSpPr txBox="1">
            <a:spLocks/>
          </p:cNvSpPr>
          <p:nvPr/>
        </p:nvSpPr>
        <p:spPr>
          <a:xfrm>
            <a:off x="3960677" y="2393186"/>
            <a:ext cx="1527300" cy="34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pPr algn="ctr"/>
            <a:r>
              <a:rPr lang="en-IN" sz="1400" dirty="0"/>
              <a:t>III</a:t>
            </a:r>
          </a:p>
        </p:txBody>
      </p:sp>
      <p:sp>
        <p:nvSpPr>
          <p:cNvPr id="24" name="Google Shape;1962;p54">
            <a:extLst>
              <a:ext uri="{FF2B5EF4-FFF2-40B4-BE49-F238E27FC236}">
                <a16:creationId xmlns:a16="http://schemas.microsoft.com/office/drawing/2014/main" id="{7C23C991-2785-4F84-974A-1F2EFD046FF7}"/>
              </a:ext>
            </a:extLst>
          </p:cNvPr>
          <p:cNvSpPr txBox="1">
            <a:spLocks/>
          </p:cNvSpPr>
          <p:nvPr/>
        </p:nvSpPr>
        <p:spPr>
          <a:xfrm>
            <a:off x="5833686" y="3038618"/>
            <a:ext cx="1527300" cy="34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pPr algn="ctr"/>
            <a:r>
              <a:rPr lang="en-IN" sz="1400" dirty="0"/>
              <a:t>IV</a:t>
            </a:r>
          </a:p>
        </p:txBody>
      </p:sp>
      <p:sp>
        <p:nvSpPr>
          <p:cNvPr id="25" name="Google Shape;1962;p54">
            <a:extLst>
              <a:ext uri="{FF2B5EF4-FFF2-40B4-BE49-F238E27FC236}">
                <a16:creationId xmlns:a16="http://schemas.microsoft.com/office/drawing/2014/main" id="{D46F7B11-F928-4C4F-B68F-5708E7023677}"/>
              </a:ext>
            </a:extLst>
          </p:cNvPr>
          <p:cNvSpPr txBox="1">
            <a:spLocks/>
          </p:cNvSpPr>
          <p:nvPr/>
        </p:nvSpPr>
        <p:spPr>
          <a:xfrm>
            <a:off x="7678227" y="2391194"/>
            <a:ext cx="1527300" cy="34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pPr algn="ctr"/>
            <a:r>
              <a:rPr lang="en-IN" sz="1400" dirty="0"/>
              <a:t>V</a:t>
            </a:r>
          </a:p>
        </p:txBody>
      </p:sp>
      <p:sp>
        <p:nvSpPr>
          <p:cNvPr id="26" name="Google Shape;1957;p54">
            <a:extLst>
              <a:ext uri="{FF2B5EF4-FFF2-40B4-BE49-F238E27FC236}">
                <a16:creationId xmlns:a16="http://schemas.microsoft.com/office/drawing/2014/main" id="{AF840F67-DB0C-4C41-BA65-0C0FA2F70251}"/>
              </a:ext>
            </a:extLst>
          </p:cNvPr>
          <p:cNvSpPr txBox="1">
            <a:spLocks/>
          </p:cNvSpPr>
          <p:nvPr/>
        </p:nvSpPr>
        <p:spPr>
          <a:xfrm>
            <a:off x="2035818" y="3386918"/>
            <a:ext cx="1649613" cy="522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pPr algn="ctr"/>
            <a:r>
              <a:rPr lang="en-IN" sz="1400" dirty="0">
                <a:latin typeface="Montserrat" panose="00000500000000000000" pitchFamily="2" charset="0"/>
              </a:rPr>
              <a:t>COMPONENTS</a:t>
            </a:r>
          </a:p>
          <a:p>
            <a:pPr algn="ctr"/>
            <a:r>
              <a:rPr lang="en-IN" sz="1400" dirty="0">
                <a:latin typeface="Montserrat" panose="00000500000000000000" pitchFamily="2" charset="0"/>
              </a:rPr>
              <a:t>REQUIRED</a:t>
            </a:r>
          </a:p>
        </p:txBody>
      </p:sp>
      <p:sp>
        <p:nvSpPr>
          <p:cNvPr id="27" name="Google Shape;1957;p54">
            <a:extLst>
              <a:ext uri="{FF2B5EF4-FFF2-40B4-BE49-F238E27FC236}">
                <a16:creationId xmlns:a16="http://schemas.microsoft.com/office/drawing/2014/main" id="{B1324FF5-F3DB-4D23-B748-4075FD872D7D}"/>
              </a:ext>
            </a:extLst>
          </p:cNvPr>
          <p:cNvSpPr txBox="1">
            <a:spLocks/>
          </p:cNvSpPr>
          <p:nvPr/>
        </p:nvSpPr>
        <p:spPr>
          <a:xfrm>
            <a:off x="5756668" y="3386918"/>
            <a:ext cx="1649613" cy="522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pPr algn="ctr"/>
            <a:r>
              <a:rPr lang="en-IN" sz="1400" dirty="0">
                <a:latin typeface="Montserrat" panose="00000500000000000000" pitchFamily="2" charset="0"/>
              </a:rPr>
              <a:t>WORKING OF THE SYSTEM</a:t>
            </a:r>
          </a:p>
        </p:txBody>
      </p:sp>
      <p:sp>
        <p:nvSpPr>
          <p:cNvPr id="28" name="Google Shape;1957;p54">
            <a:extLst>
              <a:ext uri="{FF2B5EF4-FFF2-40B4-BE49-F238E27FC236}">
                <a16:creationId xmlns:a16="http://schemas.microsoft.com/office/drawing/2014/main" id="{306C3F74-FF66-4848-9ED0-E344E40030C7}"/>
              </a:ext>
            </a:extLst>
          </p:cNvPr>
          <p:cNvSpPr txBox="1">
            <a:spLocks/>
          </p:cNvSpPr>
          <p:nvPr/>
        </p:nvSpPr>
        <p:spPr>
          <a:xfrm>
            <a:off x="7582602" y="2037402"/>
            <a:ext cx="1649613" cy="348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pPr algn="ctr"/>
            <a:r>
              <a:rPr lang="en-IN" sz="1400" dirty="0">
                <a:latin typeface="Montserrat" panose="00000500000000000000" pitchFamily="2" charset="0"/>
              </a:rPr>
              <a:t>RESULT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06;p43">
            <a:extLst>
              <a:ext uri="{FF2B5EF4-FFF2-40B4-BE49-F238E27FC236}">
                <a16:creationId xmlns:a16="http://schemas.microsoft.com/office/drawing/2014/main" id="{D14FB2D1-9350-4304-9918-7E14FD887E2F}"/>
              </a:ext>
            </a:extLst>
          </p:cNvPr>
          <p:cNvSpPr txBox="1">
            <a:spLocks/>
          </p:cNvSpPr>
          <p:nvPr/>
        </p:nvSpPr>
        <p:spPr>
          <a:xfrm>
            <a:off x="941040" y="495754"/>
            <a:ext cx="4309085" cy="672404"/>
          </a:xfrm>
          <a:prstGeom prst="rect">
            <a:avLst/>
          </a:prstGeom>
          <a:noFill/>
          <a:ln>
            <a:noFill/>
          </a:ln>
          <a:effectLst>
            <a:outerShdw blurRad="57150" dist="19050" dir="5400000" algn="bl" rotWithShape="0">
              <a:srgbClr val="76A5AF">
                <a:alpha val="88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Montserrat ExtraBold"/>
              <a:buNone/>
              <a:defRPr sz="60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9pPr>
          </a:lstStyle>
          <a:p>
            <a:r>
              <a:rPr lang="en-IN" sz="3600" dirty="0"/>
              <a:t>INTRODUCTION</a:t>
            </a:r>
          </a:p>
        </p:txBody>
      </p:sp>
      <p:sp>
        <p:nvSpPr>
          <p:cNvPr id="7" name="Google Shape;207;p43">
            <a:extLst>
              <a:ext uri="{FF2B5EF4-FFF2-40B4-BE49-F238E27FC236}">
                <a16:creationId xmlns:a16="http://schemas.microsoft.com/office/drawing/2014/main" id="{788275EC-D28F-428B-9F01-97350C49B7FF}"/>
              </a:ext>
            </a:extLst>
          </p:cNvPr>
          <p:cNvSpPr txBox="1">
            <a:spLocks/>
          </p:cNvSpPr>
          <p:nvPr/>
        </p:nvSpPr>
        <p:spPr>
          <a:xfrm>
            <a:off x="-1471861" y="332006"/>
            <a:ext cx="2412900" cy="931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IN" sz="6000" dirty="0">
                <a:solidFill>
                  <a:schemeClr val="bg1"/>
                </a:solidFill>
                <a:latin typeface="Montserrat ExtraBold" panose="00000900000000000000" pitchFamily="2" charset="0"/>
              </a:rPr>
              <a:t>I</a:t>
            </a:r>
          </a:p>
        </p:txBody>
      </p:sp>
      <p:cxnSp>
        <p:nvCxnSpPr>
          <p:cNvPr id="8" name="Google Shape;209;p43">
            <a:extLst>
              <a:ext uri="{FF2B5EF4-FFF2-40B4-BE49-F238E27FC236}">
                <a16:creationId xmlns:a16="http://schemas.microsoft.com/office/drawing/2014/main" id="{61760B58-B709-4A01-8EC9-2A9BBC138C2C}"/>
              </a:ext>
            </a:extLst>
          </p:cNvPr>
          <p:cNvCxnSpPr/>
          <p:nvPr/>
        </p:nvCxnSpPr>
        <p:spPr>
          <a:xfrm>
            <a:off x="941040" y="332006"/>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9" name="TextBox 8">
            <a:extLst>
              <a:ext uri="{FF2B5EF4-FFF2-40B4-BE49-F238E27FC236}">
                <a16:creationId xmlns:a16="http://schemas.microsoft.com/office/drawing/2014/main" id="{9F066F6C-0C2B-4994-A477-304C05C6B1D0}"/>
              </a:ext>
            </a:extLst>
          </p:cNvPr>
          <p:cNvSpPr txBox="1"/>
          <p:nvPr/>
        </p:nvSpPr>
        <p:spPr>
          <a:xfrm>
            <a:off x="490201" y="1427254"/>
            <a:ext cx="8163598" cy="3600986"/>
          </a:xfrm>
          <a:prstGeom prst="rect">
            <a:avLst/>
          </a:prstGeom>
          <a:noFill/>
        </p:spPr>
        <p:txBody>
          <a:bodyPr wrap="square">
            <a:spAutoFit/>
          </a:bodyPr>
          <a:lstStyle/>
          <a:p>
            <a:pPr marL="171450" indent="-171450" algn="l">
              <a:buClr>
                <a:schemeClr val="bg1"/>
              </a:buClr>
              <a:buFont typeface="Arial" panose="020B0604020202020204" pitchFamily="34" charset="0"/>
              <a:buChar char="•"/>
            </a:pPr>
            <a:r>
              <a:rPr lang="en-US" sz="1200" b="0" i="0" dirty="0">
                <a:solidFill>
                  <a:schemeClr val="bg1"/>
                </a:solidFill>
                <a:effectLst/>
                <a:latin typeface="Montserrat" panose="00000500000000000000" pitchFamily="2" charset="0"/>
              </a:rPr>
              <a:t>Scientific discoveries delivered us luxury and comforts. Technology has become vital and essential part of our lives. Tremendous advancement in technology is succeeded in last few years. Electrical energy has become a crucial part of human life. In recent years the people are looking forward for the automation in their day-to-day life, and even now the people are excited to save energy consumed to reduce the expenditures. People are becoming lazy to switch off the lights while leaving the room, so the large amount of energy is wasted if the light is remained ON in the absence of human being. </a:t>
            </a:r>
          </a:p>
          <a:p>
            <a:pPr algn="l">
              <a:buClr>
                <a:schemeClr val="bg1"/>
              </a:buClr>
            </a:pPr>
            <a:endParaRPr lang="en-US" sz="1200" b="0" i="0" dirty="0">
              <a:solidFill>
                <a:schemeClr val="bg1"/>
              </a:solidFill>
              <a:effectLst/>
              <a:latin typeface="Montserrat" panose="00000500000000000000" pitchFamily="2" charset="0"/>
            </a:endParaRPr>
          </a:p>
          <a:p>
            <a:pPr marL="171450" indent="-171450" algn="l">
              <a:buClr>
                <a:schemeClr val="bg1"/>
              </a:buClr>
              <a:buFont typeface="Arial" panose="020B0604020202020204" pitchFamily="34" charset="0"/>
              <a:buChar char="•"/>
            </a:pPr>
            <a:r>
              <a:rPr lang="en-US" sz="1200" b="0" i="0" dirty="0">
                <a:solidFill>
                  <a:schemeClr val="bg1"/>
                </a:solidFill>
                <a:effectLst/>
                <a:latin typeface="Montserrat" panose="00000500000000000000" pitchFamily="2" charset="0"/>
              </a:rPr>
              <a:t>As more and more electronic </a:t>
            </a:r>
            <a:r>
              <a:rPr lang="en-US" sz="1200" b="0" i="0" dirty="0" err="1">
                <a:solidFill>
                  <a:schemeClr val="bg1"/>
                </a:solidFill>
                <a:effectLst/>
                <a:latin typeface="Montserrat" panose="00000500000000000000" pitchFamily="2" charset="0"/>
              </a:rPr>
              <a:t>equipments</a:t>
            </a:r>
            <a:r>
              <a:rPr lang="en-US" sz="1200" b="0" i="0" dirty="0">
                <a:solidFill>
                  <a:schemeClr val="bg1"/>
                </a:solidFill>
                <a:effectLst/>
                <a:latin typeface="Montserrat" panose="00000500000000000000" pitchFamily="2" charset="0"/>
              </a:rPr>
              <a:t> and appliances are used in our day-to-day life the demand for power and energy consumption in every area tends to grow. Moreover, power is wasted in the absence of human beings in public and private sectors</a:t>
            </a:r>
          </a:p>
          <a:p>
            <a:pPr algn="l">
              <a:buClr>
                <a:schemeClr val="bg1"/>
              </a:buClr>
            </a:pPr>
            <a:endParaRPr lang="en-US" sz="1200" b="0" i="0" dirty="0">
              <a:solidFill>
                <a:schemeClr val="bg1"/>
              </a:solidFill>
              <a:effectLst/>
              <a:latin typeface="Montserrat" panose="00000500000000000000" pitchFamily="2" charset="0"/>
            </a:endParaRPr>
          </a:p>
          <a:p>
            <a:pPr marL="171450" indent="-171450" algn="l">
              <a:buClr>
                <a:schemeClr val="bg1"/>
              </a:buClr>
              <a:buFont typeface="Arial" panose="020B0604020202020204" pitchFamily="34" charset="0"/>
              <a:buChar char="•"/>
            </a:pPr>
            <a:r>
              <a:rPr lang="en-US" sz="1200" b="0" i="0" dirty="0">
                <a:solidFill>
                  <a:schemeClr val="bg1"/>
                </a:solidFill>
                <a:effectLst/>
                <a:latin typeface="Montserrat" panose="00000500000000000000" pitchFamily="2" charset="0"/>
              </a:rPr>
              <a:t>Using the concept of automation in controlling the lighting system, power consumption can be comprehensively reduced which will further reduce the wastage of electricity which will in turn help in saving money to the owner. Furthermore, this system is a perfect example of automation which can be implemented in our day to day life which will reduce human efforts. This are the main enhancements of the projected system.</a:t>
            </a:r>
          </a:p>
          <a:p>
            <a:pPr algn="l">
              <a:buClr>
                <a:schemeClr val="bg1"/>
              </a:buClr>
            </a:pPr>
            <a:endParaRPr lang="en-US" sz="1200" b="0" i="0" dirty="0">
              <a:solidFill>
                <a:schemeClr val="bg1"/>
              </a:solidFill>
              <a:effectLst/>
              <a:latin typeface="Montserrat" panose="00000500000000000000" pitchFamily="2" charset="0"/>
            </a:endParaRPr>
          </a:p>
          <a:p>
            <a:pPr marL="171450" indent="-171450" algn="l">
              <a:buClr>
                <a:schemeClr val="bg1"/>
              </a:buClr>
              <a:buFont typeface="Arial" panose="020B0604020202020204" pitchFamily="34" charset="0"/>
              <a:buChar char="•"/>
            </a:pPr>
            <a:r>
              <a:rPr lang="en-US" sz="1200" b="0" i="0" dirty="0">
                <a:solidFill>
                  <a:schemeClr val="bg1"/>
                </a:solidFill>
                <a:effectLst/>
                <a:latin typeface="Montserrat" panose="00000500000000000000" pitchFamily="2" charset="0"/>
              </a:rPr>
              <a:t>The main parts of the proposed system are Arduino, PIR Sensor and the Relay Module. This system can be considered as a major application of PIR sensors</a:t>
            </a:r>
          </a:p>
        </p:txBody>
      </p:sp>
    </p:spTree>
    <p:extLst>
      <p:ext uri="{BB962C8B-B14F-4D97-AF65-F5344CB8AC3E}">
        <p14:creationId xmlns:p14="http://schemas.microsoft.com/office/powerpoint/2010/main" val="11118740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06;p43">
            <a:extLst>
              <a:ext uri="{FF2B5EF4-FFF2-40B4-BE49-F238E27FC236}">
                <a16:creationId xmlns:a16="http://schemas.microsoft.com/office/drawing/2014/main" id="{3A5D2312-6174-4E60-A80A-0E256FFA2D1D}"/>
              </a:ext>
            </a:extLst>
          </p:cNvPr>
          <p:cNvSpPr txBox="1">
            <a:spLocks noGrp="1"/>
          </p:cNvSpPr>
          <p:nvPr>
            <p:ph type="title"/>
          </p:nvPr>
        </p:nvSpPr>
        <p:spPr>
          <a:xfrm>
            <a:off x="816150" y="491229"/>
            <a:ext cx="4629300" cy="94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dirty="0">
                <a:solidFill>
                  <a:schemeClr val="bg1"/>
                </a:solidFill>
              </a:rPr>
              <a:t>COMPONENTS </a:t>
            </a:r>
            <a:br>
              <a:rPr lang="en-IN" sz="3600" dirty="0">
                <a:solidFill>
                  <a:schemeClr val="bg1"/>
                </a:solidFill>
              </a:rPr>
            </a:br>
            <a:r>
              <a:rPr lang="en-IN" sz="3600" dirty="0">
                <a:solidFill>
                  <a:schemeClr val="bg1"/>
                </a:solidFill>
              </a:rPr>
              <a:t>REQUIRED</a:t>
            </a:r>
          </a:p>
        </p:txBody>
      </p:sp>
      <p:sp>
        <p:nvSpPr>
          <p:cNvPr id="15" name="Text Placeholder 14">
            <a:extLst>
              <a:ext uri="{FF2B5EF4-FFF2-40B4-BE49-F238E27FC236}">
                <a16:creationId xmlns:a16="http://schemas.microsoft.com/office/drawing/2014/main" id="{CAED6258-CD94-45E0-ABF2-1827AFBBBDA2}"/>
              </a:ext>
            </a:extLst>
          </p:cNvPr>
          <p:cNvSpPr>
            <a:spLocks noGrp="1"/>
          </p:cNvSpPr>
          <p:nvPr>
            <p:ph type="body" idx="1"/>
          </p:nvPr>
        </p:nvSpPr>
        <p:spPr>
          <a:xfrm>
            <a:off x="4003049" y="1891371"/>
            <a:ext cx="3186900" cy="2760900"/>
          </a:xfrm>
        </p:spPr>
        <p:txBody>
          <a:bodyPr/>
          <a:lstStyle/>
          <a:p>
            <a:pPr marL="457200" indent="-317500">
              <a:spcBef>
                <a:spcPts val="1000"/>
              </a:spcBef>
              <a:buClr>
                <a:schemeClr val="lt1"/>
              </a:buClr>
              <a:buSzPts val="1400"/>
              <a:buFont typeface="Arial"/>
              <a:buChar char="●"/>
            </a:pPr>
            <a:r>
              <a:rPr lang="en-US" sz="1400" dirty="0">
                <a:solidFill>
                  <a:schemeClr val="lt1"/>
                </a:solidFill>
                <a:latin typeface="Montserrat" panose="00000500000000000000" pitchFamily="2" charset="0"/>
              </a:rPr>
              <a:t>Power supply</a:t>
            </a:r>
          </a:p>
          <a:p>
            <a:pPr marL="0" indent="0">
              <a:spcBef>
                <a:spcPts val="1000"/>
              </a:spcBef>
              <a:buClr>
                <a:schemeClr val="lt1"/>
              </a:buClr>
              <a:buSzPts val="1400"/>
              <a:buNone/>
            </a:pPr>
            <a:endParaRPr lang="en-IN" sz="1400" b="0" i="0" dirty="0">
              <a:solidFill>
                <a:schemeClr val="bg1"/>
              </a:solidFill>
              <a:effectLst/>
              <a:latin typeface="Montserrat" panose="00000500000000000000" pitchFamily="2" charset="0"/>
            </a:endParaRPr>
          </a:p>
          <a:p>
            <a:pPr marL="457200" indent="-317500">
              <a:spcBef>
                <a:spcPts val="1000"/>
              </a:spcBef>
              <a:buClr>
                <a:schemeClr val="lt1"/>
              </a:buClr>
              <a:buSzPts val="1400"/>
              <a:buFont typeface="Arial"/>
              <a:buChar char="●"/>
            </a:pPr>
            <a:r>
              <a:rPr lang="en-IN" sz="1400" dirty="0">
                <a:solidFill>
                  <a:schemeClr val="bg1"/>
                </a:solidFill>
                <a:latin typeface="Montserrat" panose="00000500000000000000" pitchFamily="2" charset="0"/>
              </a:rPr>
              <a:t>Connecting wires</a:t>
            </a:r>
          </a:p>
          <a:p>
            <a:pPr marL="139700">
              <a:spcBef>
                <a:spcPts val="1000"/>
              </a:spcBef>
              <a:buClr>
                <a:schemeClr val="lt1"/>
              </a:buClr>
              <a:buSzPts val="1400"/>
            </a:pPr>
            <a:endParaRPr lang="en-IN" sz="1400" dirty="0">
              <a:solidFill>
                <a:schemeClr val="bg1"/>
              </a:solidFill>
              <a:latin typeface="Montserrat" panose="00000500000000000000" pitchFamily="2" charset="0"/>
            </a:endParaRPr>
          </a:p>
          <a:p>
            <a:pPr marL="457200" indent="-317500">
              <a:spcBef>
                <a:spcPts val="1000"/>
              </a:spcBef>
              <a:buClr>
                <a:schemeClr val="lt1"/>
              </a:buClr>
              <a:buSzPts val="1400"/>
              <a:buFont typeface="Arial"/>
              <a:buChar char="●"/>
            </a:pPr>
            <a:r>
              <a:rPr lang="en-IN" sz="1400" dirty="0">
                <a:solidFill>
                  <a:schemeClr val="bg1"/>
                </a:solidFill>
                <a:latin typeface="Montserrat" panose="00000500000000000000" pitchFamily="2" charset="0"/>
              </a:rPr>
              <a:t>B</a:t>
            </a:r>
            <a:r>
              <a:rPr lang="en-IN" sz="1400" b="0" i="0" dirty="0">
                <a:solidFill>
                  <a:schemeClr val="bg1"/>
                </a:solidFill>
                <a:effectLst/>
                <a:latin typeface="Montserrat" panose="00000500000000000000" pitchFamily="2" charset="0"/>
              </a:rPr>
              <a:t>readboard </a:t>
            </a:r>
            <a:endParaRPr lang="en-US" sz="1400" dirty="0">
              <a:solidFill>
                <a:schemeClr val="bg1"/>
              </a:solidFill>
              <a:latin typeface="Montserrat" panose="00000500000000000000" pitchFamily="2" charset="0"/>
            </a:endParaRPr>
          </a:p>
          <a:p>
            <a:pPr marL="139700" indent="0">
              <a:buNone/>
            </a:pPr>
            <a:endParaRPr lang="en-IN" dirty="0"/>
          </a:p>
        </p:txBody>
      </p:sp>
      <p:sp>
        <p:nvSpPr>
          <p:cNvPr id="9" name="Google Shape;207;p43">
            <a:extLst>
              <a:ext uri="{FF2B5EF4-FFF2-40B4-BE49-F238E27FC236}">
                <a16:creationId xmlns:a16="http://schemas.microsoft.com/office/drawing/2014/main" id="{9BAA4713-C9DE-4D14-940C-0B0C7DC3ED31}"/>
              </a:ext>
            </a:extLst>
          </p:cNvPr>
          <p:cNvSpPr txBox="1">
            <a:spLocks/>
          </p:cNvSpPr>
          <p:nvPr/>
        </p:nvSpPr>
        <p:spPr>
          <a:xfrm>
            <a:off x="-1339096" y="240282"/>
            <a:ext cx="2412900" cy="93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lgn="r">
              <a:buFont typeface="Montserrat"/>
              <a:buNone/>
            </a:pPr>
            <a:r>
              <a:rPr lang="en-IN" sz="6000" dirty="0">
                <a:latin typeface="Montserrat ExtraBold" panose="00000900000000000000" pitchFamily="2" charset="0"/>
              </a:rPr>
              <a:t>II</a:t>
            </a:r>
          </a:p>
        </p:txBody>
      </p:sp>
      <p:cxnSp>
        <p:nvCxnSpPr>
          <p:cNvPr id="10" name="Google Shape;209;p43">
            <a:extLst>
              <a:ext uri="{FF2B5EF4-FFF2-40B4-BE49-F238E27FC236}">
                <a16:creationId xmlns:a16="http://schemas.microsoft.com/office/drawing/2014/main" id="{DCC068F1-E849-490E-B6A6-243E032993E6}"/>
              </a:ext>
            </a:extLst>
          </p:cNvPr>
          <p:cNvCxnSpPr/>
          <p:nvPr/>
        </p:nvCxnSpPr>
        <p:spPr>
          <a:xfrm>
            <a:off x="1073804" y="240282"/>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 name="Google Shape;2090;p62">
            <a:extLst>
              <a:ext uri="{FF2B5EF4-FFF2-40B4-BE49-F238E27FC236}">
                <a16:creationId xmlns:a16="http://schemas.microsoft.com/office/drawing/2014/main" id="{80D6D900-A355-4413-833A-C8B6C32EB8D6}"/>
              </a:ext>
            </a:extLst>
          </p:cNvPr>
          <p:cNvSpPr txBox="1">
            <a:spLocks/>
          </p:cNvSpPr>
          <p:nvPr/>
        </p:nvSpPr>
        <p:spPr>
          <a:xfrm>
            <a:off x="816150" y="1807825"/>
            <a:ext cx="3186899" cy="276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1000"/>
              </a:spcBef>
              <a:buClr>
                <a:schemeClr val="lt1"/>
              </a:buClr>
              <a:buSzPts val="1400"/>
              <a:buFont typeface="Arial"/>
              <a:buChar char="●"/>
            </a:pPr>
            <a:r>
              <a:rPr lang="en-US" dirty="0">
                <a:solidFill>
                  <a:schemeClr val="lt1"/>
                </a:solidFill>
                <a:latin typeface="Montserrat" panose="00000500000000000000" pitchFamily="2" charset="0"/>
              </a:rPr>
              <a:t>Arduino UNO</a:t>
            </a:r>
          </a:p>
          <a:p>
            <a:pPr marL="139700">
              <a:spcBef>
                <a:spcPts val="1000"/>
              </a:spcBef>
              <a:buClr>
                <a:schemeClr val="lt1"/>
              </a:buClr>
              <a:buSzPts val="1400"/>
            </a:pPr>
            <a:endParaRPr lang="en-US" dirty="0">
              <a:solidFill>
                <a:schemeClr val="lt1"/>
              </a:solidFill>
              <a:latin typeface="Montserrat" panose="00000500000000000000" pitchFamily="2" charset="0"/>
            </a:endParaRPr>
          </a:p>
          <a:p>
            <a:pPr marL="457200" indent="-317500">
              <a:spcBef>
                <a:spcPts val="1000"/>
              </a:spcBef>
              <a:buClr>
                <a:schemeClr val="lt1"/>
              </a:buClr>
              <a:buSzPts val="1400"/>
              <a:buFont typeface="Arial"/>
              <a:buChar char="●"/>
            </a:pPr>
            <a:r>
              <a:rPr lang="en-US" dirty="0">
                <a:solidFill>
                  <a:schemeClr val="lt1"/>
                </a:solidFill>
                <a:latin typeface="Montserrat" panose="00000500000000000000" pitchFamily="2" charset="0"/>
              </a:rPr>
              <a:t>PIR Sensor</a:t>
            </a:r>
          </a:p>
          <a:p>
            <a:pPr marL="139700">
              <a:spcBef>
                <a:spcPts val="1000"/>
              </a:spcBef>
              <a:buClr>
                <a:schemeClr val="lt1"/>
              </a:buClr>
              <a:buSzPts val="1400"/>
            </a:pPr>
            <a:endParaRPr lang="en-US" dirty="0">
              <a:solidFill>
                <a:schemeClr val="lt1"/>
              </a:solidFill>
              <a:latin typeface="Montserrat" panose="00000500000000000000" pitchFamily="2" charset="0"/>
            </a:endParaRPr>
          </a:p>
          <a:p>
            <a:pPr marL="457200" indent="-317500">
              <a:spcBef>
                <a:spcPts val="1000"/>
              </a:spcBef>
              <a:buClr>
                <a:schemeClr val="lt1"/>
              </a:buClr>
              <a:buSzPts val="1400"/>
              <a:buFont typeface="Arial"/>
              <a:buChar char="●"/>
            </a:pPr>
            <a:r>
              <a:rPr lang="en-US" dirty="0">
                <a:solidFill>
                  <a:schemeClr val="lt1"/>
                </a:solidFill>
                <a:latin typeface="Montserrat" panose="00000500000000000000" pitchFamily="2" charset="0"/>
              </a:rPr>
              <a:t>Relay module</a:t>
            </a:r>
          </a:p>
          <a:p>
            <a:pPr marL="139700">
              <a:spcBef>
                <a:spcPts val="1000"/>
              </a:spcBef>
              <a:buClr>
                <a:schemeClr val="lt1"/>
              </a:buClr>
              <a:buSzPts val="1400"/>
            </a:pPr>
            <a:endParaRPr lang="en-US" dirty="0">
              <a:solidFill>
                <a:schemeClr val="lt1"/>
              </a:solidFill>
              <a:latin typeface="Montserrat" panose="00000500000000000000" pitchFamily="2" charset="0"/>
            </a:endParaRPr>
          </a:p>
          <a:p>
            <a:pPr marL="457200" indent="-317500">
              <a:spcBef>
                <a:spcPts val="1000"/>
              </a:spcBef>
              <a:buClr>
                <a:schemeClr val="lt1"/>
              </a:buClr>
              <a:buSzPts val="1400"/>
              <a:buFont typeface="Arial"/>
              <a:buChar char="●"/>
            </a:pPr>
            <a:r>
              <a:rPr lang="en-US" dirty="0">
                <a:solidFill>
                  <a:schemeClr val="lt1"/>
                </a:solidFill>
                <a:latin typeface="Montserrat" panose="00000500000000000000" pitchFamily="2" charset="0"/>
              </a:rPr>
              <a:t>Bulb </a:t>
            </a:r>
          </a:p>
          <a:p>
            <a:pPr marL="139700">
              <a:spcBef>
                <a:spcPts val="1000"/>
              </a:spcBef>
              <a:buClr>
                <a:schemeClr val="lt1"/>
              </a:buClr>
              <a:buSzPts val="1400"/>
            </a:pPr>
            <a:endParaRPr lang="en-US" sz="1200" dirty="0">
              <a:solidFill>
                <a:schemeClr val="lt1"/>
              </a:solidFill>
              <a:latin typeface="Montserrat" panose="00000500000000000000" pitchFamily="2" charset="0"/>
            </a:endParaRPr>
          </a:p>
          <a:p>
            <a:pPr marL="457200" indent="-317500">
              <a:spcBef>
                <a:spcPts val="1000"/>
              </a:spcBef>
              <a:spcAft>
                <a:spcPts val="1000"/>
              </a:spcAft>
              <a:buClr>
                <a:schemeClr val="lt1"/>
              </a:buClr>
              <a:buSzPts val="1400"/>
              <a:buFont typeface="Arial"/>
              <a:buChar char="●"/>
            </a:pPr>
            <a:endParaRPr lang="en-US" dirty="0">
              <a:solidFill>
                <a:schemeClr val="lt1"/>
              </a:solidFill>
            </a:endParaRPr>
          </a:p>
        </p:txBody>
      </p:sp>
    </p:spTree>
    <p:extLst>
      <p:ext uri="{BB962C8B-B14F-4D97-AF65-F5344CB8AC3E}">
        <p14:creationId xmlns:p14="http://schemas.microsoft.com/office/powerpoint/2010/main" val="1226245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91" name="Google Shape;2091;p62"/>
          <p:cNvSpPr txBox="1">
            <a:spLocks noGrp="1"/>
          </p:cNvSpPr>
          <p:nvPr>
            <p:ph type="title"/>
          </p:nvPr>
        </p:nvSpPr>
        <p:spPr>
          <a:xfrm>
            <a:off x="981991" y="225820"/>
            <a:ext cx="3223800" cy="5382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ARDIUNO</a:t>
            </a:r>
            <a:endParaRPr dirty="0"/>
          </a:p>
        </p:txBody>
      </p:sp>
      <p:cxnSp>
        <p:nvCxnSpPr>
          <p:cNvPr id="2092" name="Google Shape;2092;p62"/>
          <p:cNvCxnSpPr>
            <a:cxnSpLocks/>
          </p:cNvCxnSpPr>
          <p:nvPr/>
        </p:nvCxnSpPr>
        <p:spPr>
          <a:xfrm>
            <a:off x="1069691" y="194817"/>
            <a:ext cx="163593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 name="Text Placeholder 2">
            <a:extLst>
              <a:ext uri="{FF2B5EF4-FFF2-40B4-BE49-F238E27FC236}">
                <a16:creationId xmlns:a16="http://schemas.microsoft.com/office/drawing/2014/main" id="{A9061C8B-3385-43A4-B08D-BDFA5A0751A0}"/>
              </a:ext>
            </a:extLst>
          </p:cNvPr>
          <p:cNvSpPr>
            <a:spLocks noGrp="1"/>
          </p:cNvSpPr>
          <p:nvPr>
            <p:ph type="body" idx="2"/>
          </p:nvPr>
        </p:nvSpPr>
        <p:spPr>
          <a:xfrm>
            <a:off x="3908121" y="345794"/>
            <a:ext cx="5199392" cy="4915450"/>
          </a:xfrm>
        </p:spPr>
        <p:txBody>
          <a:bodyPr/>
          <a:lstStyle/>
          <a:p>
            <a:pPr>
              <a:buFont typeface="Wingdings" panose="05000000000000000000" pitchFamily="2" charset="2"/>
              <a:buChar char="§"/>
            </a:pPr>
            <a:r>
              <a:rPr lang="en-US" dirty="0"/>
              <a:t>The Arduino Uno is an open-source microcontroller board based on the Microchip ATmega328P microcontroller and developed by Arduino.cc. The board is equipped with sets of digital and analog input/output (I/O) pins that may be interfaced to various development boards (shields) and other circuits. The board has 14 digital I/0 pins (six capable of PWM output), 6 analog I/0 pins, and is programmable with the Arduino IDE (Integrated Development Environment), via a type B USB cable</a:t>
            </a:r>
          </a:p>
          <a:p>
            <a:pPr>
              <a:buFont typeface="Wingdings" panose="05000000000000000000" pitchFamily="2" charset="2"/>
              <a:buChar char="§"/>
            </a:pPr>
            <a:endParaRPr lang="en-US" dirty="0"/>
          </a:p>
          <a:p>
            <a:pPr>
              <a:buFont typeface="Wingdings" panose="05000000000000000000" pitchFamily="2" charset="2"/>
              <a:buChar char="§"/>
            </a:pPr>
            <a:r>
              <a:rPr lang="en-US" dirty="0"/>
              <a:t>It can be powered by the USB cable or by an external 9-volt battery. It also has 16 MHz ceramic resonators, a USB connection jack, an external power supply jack, an ICSP (incircuit serial programmer) header and a reset button. Its operating voltage is 5v, input voltage 7 to 12v (limit up to 20v).</a:t>
            </a:r>
            <a:endParaRPr lang="en-IN" dirty="0"/>
          </a:p>
        </p:txBody>
      </p:sp>
      <p:pic>
        <p:nvPicPr>
          <p:cNvPr id="1034" name="Picture 10" descr="Free Arduino Uno Png Transparent PNG - 3000x2111 - Free Download on NicePNG">
            <a:extLst>
              <a:ext uri="{FF2B5EF4-FFF2-40B4-BE49-F238E27FC236}">
                <a16:creationId xmlns:a16="http://schemas.microsoft.com/office/drawing/2014/main" id="{D4E9C503-EB4B-4BA8-AF72-299DCD51E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818" y="814191"/>
            <a:ext cx="3150773" cy="21356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91;p62">
            <a:extLst>
              <a:ext uri="{FF2B5EF4-FFF2-40B4-BE49-F238E27FC236}">
                <a16:creationId xmlns:a16="http://schemas.microsoft.com/office/drawing/2014/main" id="{5DED4D67-FE4B-44A6-BC45-8ECC92ACF05F}"/>
              </a:ext>
            </a:extLst>
          </p:cNvPr>
          <p:cNvSpPr txBox="1">
            <a:spLocks noGrp="1"/>
          </p:cNvSpPr>
          <p:nvPr>
            <p:ph type="title"/>
          </p:nvPr>
        </p:nvSpPr>
        <p:spPr>
          <a:xfrm>
            <a:off x="981991" y="225820"/>
            <a:ext cx="2174568" cy="6823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PIR SENSOR</a:t>
            </a:r>
            <a:endParaRPr dirty="0"/>
          </a:p>
        </p:txBody>
      </p:sp>
      <p:cxnSp>
        <p:nvCxnSpPr>
          <p:cNvPr id="6" name="Google Shape;2092;p62">
            <a:extLst>
              <a:ext uri="{FF2B5EF4-FFF2-40B4-BE49-F238E27FC236}">
                <a16:creationId xmlns:a16="http://schemas.microsoft.com/office/drawing/2014/main" id="{429F41E5-1347-4FF7-B4FF-D52106DA110E}"/>
              </a:ext>
            </a:extLst>
          </p:cNvPr>
          <p:cNvCxnSpPr>
            <a:cxnSpLocks/>
          </p:cNvCxnSpPr>
          <p:nvPr/>
        </p:nvCxnSpPr>
        <p:spPr>
          <a:xfrm>
            <a:off x="1220004" y="225820"/>
            <a:ext cx="163593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7" name="Text Placeholder 2">
            <a:extLst>
              <a:ext uri="{FF2B5EF4-FFF2-40B4-BE49-F238E27FC236}">
                <a16:creationId xmlns:a16="http://schemas.microsoft.com/office/drawing/2014/main" id="{DBDE4C83-0A31-4782-91AA-E22AF42F6215}"/>
              </a:ext>
            </a:extLst>
          </p:cNvPr>
          <p:cNvSpPr>
            <a:spLocks noGrp="1"/>
          </p:cNvSpPr>
          <p:nvPr>
            <p:ph type="body" idx="2"/>
          </p:nvPr>
        </p:nvSpPr>
        <p:spPr>
          <a:xfrm>
            <a:off x="3868679" y="228050"/>
            <a:ext cx="5193901" cy="4915450"/>
          </a:xfrm>
        </p:spPr>
        <p:txBody>
          <a:bodyPr/>
          <a:lstStyle/>
          <a:p>
            <a:pPr>
              <a:buFont typeface="Wingdings" panose="05000000000000000000" pitchFamily="2" charset="2"/>
              <a:buChar char="§"/>
            </a:pPr>
            <a:r>
              <a:rPr lang="en-US" dirty="0"/>
              <a:t>PIR Sensor is short for passive infrared sensor, which applies for projects that essential to identify human or particle movement in a certain range, and it can also be mentioned as PIR (motion) sensor, or IR sensor. Since its powerful function and low-cost benefits, it has been implemented in tons of projects and widely accepted by the open-source hardware community for projects related to Arduino and raspberry pi. </a:t>
            </a:r>
          </a:p>
          <a:p>
            <a:pPr>
              <a:buFont typeface="Wingdings" panose="05000000000000000000" pitchFamily="2" charset="2"/>
              <a:buChar char="§"/>
            </a:pPr>
            <a:endParaRPr lang="en-US" dirty="0"/>
          </a:p>
          <a:p>
            <a:pPr>
              <a:buFont typeface="Wingdings" panose="05000000000000000000" pitchFamily="2" charset="2"/>
              <a:buChar char="§"/>
            </a:pPr>
            <a:r>
              <a:rPr lang="en-US" b="0" i="0" dirty="0">
                <a:solidFill>
                  <a:schemeClr val="bg1"/>
                </a:solidFill>
                <a:effectLst/>
                <a:latin typeface="Montserrat" panose="00000500000000000000" pitchFamily="2" charset="0"/>
              </a:rPr>
              <a:t>Generally, </a:t>
            </a:r>
            <a:r>
              <a:rPr lang="en-US" b="1" i="0" u="none" strike="noStrike" dirty="0">
                <a:solidFill>
                  <a:srgbClr val="FFFFFF"/>
                </a:solidFill>
                <a:effectLst/>
                <a:latin typeface="Montserrat" panose="00000500000000000000" pitchFamily="2" charset="0"/>
              </a:rPr>
              <a:t>PIR sensor</a:t>
            </a:r>
            <a:r>
              <a:rPr lang="en-US" b="0" i="0" u="none" strike="noStrike" dirty="0">
                <a:solidFill>
                  <a:schemeClr val="bg1"/>
                </a:solidFill>
                <a:effectLst/>
                <a:latin typeface="Montserrat" panose="00000500000000000000" pitchFamily="2" charset="0"/>
              </a:rPr>
              <a:t> </a:t>
            </a:r>
            <a:r>
              <a:rPr lang="en-US" b="0" i="0" dirty="0">
                <a:solidFill>
                  <a:schemeClr val="bg1"/>
                </a:solidFill>
                <a:effectLst/>
                <a:latin typeface="Montserrat" panose="00000500000000000000" pitchFamily="2" charset="0"/>
              </a:rPr>
              <a:t>can detect animal/human movement in a requirement range. PIR is made of a pyroelectric sensor, which is able to detect different levels of infrared radiation.  The detector itself does not emit any energy but passively receives it. It detects infrared radiation from the environment. Once there is infrared radiation from the human body particle with temperature, focusing on the optical system causes the pyroelectric device to generate a sudden electrical signal. </a:t>
            </a:r>
            <a:endParaRPr lang="en-US" dirty="0">
              <a:solidFill>
                <a:schemeClr val="bg1"/>
              </a:solidFill>
              <a:latin typeface="Montserrat" panose="00000500000000000000" pitchFamily="2" charset="0"/>
            </a:endParaRPr>
          </a:p>
          <a:p>
            <a:pPr marL="139700" indent="0">
              <a:buNone/>
            </a:pPr>
            <a:endParaRPr lang="en-US" dirty="0"/>
          </a:p>
        </p:txBody>
      </p:sp>
      <p:pic>
        <p:nvPicPr>
          <p:cNvPr id="3074" name="Picture 2" descr="Electric Sensors - PIR Motion Sensor HCSR501 Wholesaler from Bengaluru">
            <a:extLst>
              <a:ext uri="{FF2B5EF4-FFF2-40B4-BE49-F238E27FC236}">
                <a16:creationId xmlns:a16="http://schemas.microsoft.com/office/drawing/2014/main" id="{2E6F9598-59B6-4468-9B0A-BE2FD21B8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011" y="1020870"/>
            <a:ext cx="1783915" cy="178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5378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091;p62">
            <a:extLst>
              <a:ext uri="{FF2B5EF4-FFF2-40B4-BE49-F238E27FC236}">
                <a16:creationId xmlns:a16="http://schemas.microsoft.com/office/drawing/2014/main" id="{9D774E17-00E5-4110-992C-1566A45928B2}"/>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cxnSp>
        <p:nvCxnSpPr>
          <p:cNvPr id="19" name="Google Shape;2092;p62">
            <a:extLst>
              <a:ext uri="{FF2B5EF4-FFF2-40B4-BE49-F238E27FC236}">
                <a16:creationId xmlns:a16="http://schemas.microsoft.com/office/drawing/2014/main" id="{3C274CB5-77B8-4C43-8D55-B47C04320FCA}"/>
              </a:ext>
            </a:extLst>
          </p:cNvPr>
          <p:cNvCxnSpPr>
            <a:cxnSpLocks/>
          </p:cNvCxnSpPr>
          <p:nvPr/>
        </p:nvCxnSpPr>
        <p:spPr>
          <a:xfrm>
            <a:off x="801666" y="225820"/>
            <a:ext cx="2574098"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0" name="Google Shape;2091;p62">
            <a:extLst>
              <a:ext uri="{FF2B5EF4-FFF2-40B4-BE49-F238E27FC236}">
                <a16:creationId xmlns:a16="http://schemas.microsoft.com/office/drawing/2014/main" id="{80C4B65F-C7E2-4A6C-8C1B-3C32B39BFDAA}"/>
              </a:ext>
            </a:extLst>
          </p:cNvPr>
          <p:cNvSpPr txBox="1">
            <a:spLocks/>
          </p:cNvSpPr>
          <p:nvPr/>
        </p:nvSpPr>
        <p:spPr>
          <a:xfrm>
            <a:off x="738084" y="290889"/>
            <a:ext cx="2892727" cy="682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IN" dirty="0"/>
              <a:t>RELAY MODULE</a:t>
            </a:r>
          </a:p>
        </p:txBody>
      </p:sp>
      <p:sp>
        <p:nvSpPr>
          <p:cNvPr id="24" name="TextBox 23">
            <a:extLst>
              <a:ext uri="{FF2B5EF4-FFF2-40B4-BE49-F238E27FC236}">
                <a16:creationId xmlns:a16="http://schemas.microsoft.com/office/drawing/2014/main" id="{7BDB1F24-D085-4D33-AAC5-5AA06B69F3C0}"/>
              </a:ext>
            </a:extLst>
          </p:cNvPr>
          <p:cNvSpPr txBox="1"/>
          <p:nvPr/>
        </p:nvSpPr>
        <p:spPr>
          <a:xfrm>
            <a:off x="4415425" y="859358"/>
            <a:ext cx="4296427" cy="3323987"/>
          </a:xfrm>
          <a:prstGeom prst="rect">
            <a:avLst/>
          </a:prstGeom>
          <a:noFill/>
        </p:spPr>
        <p:txBody>
          <a:bodyPr wrap="square">
            <a:spAutoFit/>
          </a:bodyPr>
          <a:lstStyle/>
          <a:p>
            <a:pPr marL="285750" indent="-285750">
              <a:buClr>
                <a:schemeClr val="bg1"/>
              </a:buClr>
              <a:buFont typeface="Wingdings" panose="05000000000000000000" pitchFamily="2" charset="2"/>
              <a:buChar char="§"/>
            </a:pPr>
            <a:r>
              <a:rPr lang="en-US" dirty="0">
                <a:solidFill>
                  <a:schemeClr val="bg1"/>
                </a:solidFill>
                <a:latin typeface="Montserrat" panose="00000500000000000000" pitchFamily="2" charset="0"/>
              </a:rPr>
              <a:t>The Relay module is a distinct hardware device used for remote switching. The Relay module houses two SPDT relays and one wide voltage range, optically isolated input. These are brought out to screw-type terminal blocks for easy field wiring. Relays are switches that open and close circuits electromechanically or electronically</a:t>
            </a:r>
          </a:p>
          <a:p>
            <a:pPr>
              <a:buClr>
                <a:schemeClr val="bg1"/>
              </a:buClr>
            </a:pPr>
            <a:endParaRPr lang="en-US" dirty="0">
              <a:solidFill>
                <a:schemeClr val="bg1"/>
              </a:solidFill>
              <a:latin typeface="Montserrat" panose="00000500000000000000" pitchFamily="2" charset="0"/>
            </a:endParaRPr>
          </a:p>
          <a:p>
            <a:pPr marL="285750" indent="-285750">
              <a:buClr>
                <a:schemeClr val="bg1"/>
              </a:buClr>
              <a:buFont typeface="Wingdings" panose="05000000000000000000" pitchFamily="2" charset="2"/>
              <a:buChar char="§"/>
            </a:pPr>
            <a:r>
              <a:rPr lang="en-US" dirty="0">
                <a:solidFill>
                  <a:schemeClr val="bg1"/>
                </a:solidFill>
                <a:latin typeface="Montserrat" panose="00000500000000000000" pitchFamily="2" charset="0"/>
              </a:rPr>
              <a:t>Relays control one electrical circuit by opening and closing contacts in another circuit. As relay diagram show, when a relay contact is normally open (NO), there is an open contact when the relay is not energized. </a:t>
            </a:r>
          </a:p>
        </p:txBody>
      </p:sp>
      <p:pic>
        <p:nvPicPr>
          <p:cNvPr id="2050" name="Picture 2" descr="Addicore 1 Channel Relay Module 10A">
            <a:extLst>
              <a:ext uri="{FF2B5EF4-FFF2-40B4-BE49-F238E27FC236}">
                <a16:creationId xmlns:a16="http://schemas.microsoft.com/office/drawing/2014/main" id="{EBC268D8-B8F3-46FA-9E91-4476E5BC9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739" y="1038268"/>
            <a:ext cx="2141951" cy="192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635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6;p43">
            <a:extLst>
              <a:ext uri="{FF2B5EF4-FFF2-40B4-BE49-F238E27FC236}">
                <a16:creationId xmlns:a16="http://schemas.microsoft.com/office/drawing/2014/main" id="{54C2704C-3752-4975-814E-A6747F806E01}"/>
              </a:ext>
            </a:extLst>
          </p:cNvPr>
          <p:cNvSpPr txBox="1">
            <a:spLocks/>
          </p:cNvSpPr>
          <p:nvPr/>
        </p:nvSpPr>
        <p:spPr>
          <a:xfrm>
            <a:off x="766353" y="43465"/>
            <a:ext cx="3939436" cy="1222601"/>
          </a:xfrm>
          <a:prstGeom prst="rect">
            <a:avLst/>
          </a:prstGeom>
          <a:noFill/>
          <a:ln>
            <a:noFill/>
          </a:ln>
          <a:effectLst>
            <a:outerShdw blurRad="57150" dist="19050" dir="5400000" algn="bl" rotWithShape="0">
              <a:srgbClr val="76A5AF">
                <a:alpha val="88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Montserrat ExtraBold"/>
              <a:buNone/>
              <a:defRPr sz="60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9pPr>
          </a:lstStyle>
          <a:p>
            <a:r>
              <a:rPr lang="en-IN" sz="3600" dirty="0"/>
              <a:t>CIRCUIT DIAGRAM</a:t>
            </a:r>
          </a:p>
        </p:txBody>
      </p:sp>
      <p:sp>
        <p:nvSpPr>
          <p:cNvPr id="4" name="Google Shape;207;p43">
            <a:extLst>
              <a:ext uri="{FF2B5EF4-FFF2-40B4-BE49-F238E27FC236}">
                <a16:creationId xmlns:a16="http://schemas.microsoft.com/office/drawing/2014/main" id="{F028CB5D-51E7-4EAF-81D6-5BDC079EAC84}"/>
              </a:ext>
            </a:extLst>
          </p:cNvPr>
          <p:cNvSpPr txBox="1">
            <a:spLocks/>
          </p:cNvSpPr>
          <p:nvPr/>
        </p:nvSpPr>
        <p:spPr>
          <a:xfrm>
            <a:off x="-1206450" y="189015"/>
            <a:ext cx="2412900" cy="931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IN" sz="6000" dirty="0">
                <a:solidFill>
                  <a:schemeClr val="bg1"/>
                </a:solidFill>
                <a:latin typeface="Montserrat ExtraBold" panose="00000900000000000000" pitchFamily="2" charset="0"/>
              </a:rPr>
              <a:t>III</a:t>
            </a:r>
          </a:p>
        </p:txBody>
      </p:sp>
      <p:cxnSp>
        <p:nvCxnSpPr>
          <p:cNvPr id="5" name="Google Shape;209;p43">
            <a:extLst>
              <a:ext uri="{FF2B5EF4-FFF2-40B4-BE49-F238E27FC236}">
                <a16:creationId xmlns:a16="http://schemas.microsoft.com/office/drawing/2014/main" id="{D8ADBAE8-0CE9-4992-AB94-9BC442EB9336}"/>
              </a:ext>
            </a:extLst>
          </p:cNvPr>
          <p:cNvCxnSpPr/>
          <p:nvPr/>
        </p:nvCxnSpPr>
        <p:spPr>
          <a:xfrm>
            <a:off x="1338830" y="154815"/>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aphicFrame>
        <p:nvGraphicFramePr>
          <p:cNvPr id="6" name="Object 5">
            <a:extLst>
              <a:ext uri="{FF2B5EF4-FFF2-40B4-BE49-F238E27FC236}">
                <a16:creationId xmlns:a16="http://schemas.microsoft.com/office/drawing/2014/main" id="{54EEC34B-CC08-4EE3-ACB8-A959579B4613}"/>
              </a:ext>
            </a:extLst>
          </p:cNvPr>
          <p:cNvGraphicFramePr>
            <a:graphicFrameLocks noChangeAspect="1"/>
          </p:cNvGraphicFramePr>
          <p:nvPr>
            <p:extLst>
              <p:ext uri="{D42A27DB-BD31-4B8C-83A1-F6EECF244321}">
                <p14:modId xmlns:p14="http://schemas.microsoft.com/office/powerpoint/2010/main" val="1548122758"/>
              </p:ext>
            </p:extLst>
          </p:nvPr>
        </p:nvGraphicFramePr>
        <p:xfrm>
          <a:off x="378618" y="1507331"/>
          <a:ext cx="6686551" cy="3481354"/>
        </p:xfrm>
        <a:graphic>
          <a:graphicData uri="http://schemas.openxmlformats.org/presentationml/2006/ole">
            <mc:AlternateContent xmlns:mc="http://schemas.openxmlformats.org/markup-compatibility/2006">
              <mc:Choice xmlns:v="urn:schemas-microsoft-com:vml" Requires="v">
                <p:oleObj spid="_x0000_s24577" name="Bitmap Image" r:id="rId3" imgW="8458200" imgH="4533840" progId="Paint.Picture">
                  <p:embed/>
                </p:oleObj>
              </mc:Choice>
              <mc:Fallback>
                <p:oleObj name="Bitmap Image" r:id="rId3" imgW="8458200" imgH="4533840" progId="Paint.Picture">
                  <p:embed/>
                  <p:pic>
                    <p:nvPicPr>
                      <p:cNvPr id="6" name="Object 5">
                        <a:extLst>
                          <a:ext uri="{FF2B5EF4-FFF2-40B4-BE49-F238E27FC236}">
                            <a16:creationId xmlns:a16="http://schemas.microsoft.com/office/drawing/2014/main" id="{54EEC34B-CC08-4EE3-ACB8-A959579B4613}"/>
                          </a:ext>
                        </a:extLst>
                      </p:cNvPr>
                      <p:cNvPicPr/>
                      <p:nvPr/>
                    </p:nvPicPr>
                    <p:blipFill>
                      <a:blip r:embed="rId4"/>
                      <a:stretch>
                        <a:fillRect/>
                      </a:stretch>
                    </p:blipFill>
                    <p:spPr>
                      <a:xfrm>
                        <a:off x="378618" y="1507331"/>
                        <a:ext cx="6686551" cy="3481354"/>
                      </a:xfrm>
                      <a:prstGeom prst="rect">
                        <a:avLst/>
                      </a:prstGeom>
                    </p:spPr>
                  </p:pic>
                </p:oleObj>
              </mc:Fallback>
            </mc:AlternateContent>
          </a:graphicData>
        </a:graphic>
      </p:graphicFrame>
    </p:spTree>
    <p:extLst>
      <p:ext uri="{BB962C8B-B14F-4D97-AF65-F5344CB8AC3E}">
        <p14:creationId xmlns:p14="http://schemas.microsoft.com/office/powerpoint/2010/main" val="19994865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1783</TotalTime>
  <Words>1292</Words>
  <Application>Microsoft Office PowerPoint</Application>
  <PresentationFormat>On-screen Show (16:9)</PresentationFormat>
  <Paragraphs>107</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Futuristic Background by Slidesgo</vt:lpstr>
      <vt:lpstr>AUTOMATIC ROOM LIGHTING SYSTEM</vt:lpstr>
      <vt:lpstr>ABSTRACT</vt:lpstr>
      <vt:lpstr>CONTENTS</vt:lpstr>
      <vt:lpstr>PowerPoint Presentation</vt:lpstr>
      <vt:lpstr>COMPONENTS  REQUIRED</vt:lpstr>
      <vt:lpstr>ARDIUNO</vt:lpstr>
      <vt:lpstr>PIR SENSOR</vt:lpstr>
      <vt:lpstr> </vt:lpstr>
      <vt:lpstr>PowerPoint Presentation</vt:lpstr>
      <vt:lpstr>PowerPoint Presentation</vt:lpstr>
      <vt:lpstr>PowerPoint Presentation</vt:lpstr>
      <vt:lpstr>PowerPoint Presentation</vt:lpstr>
      <vt:lpstr>CODE</vt:lpstr>
      <vt:lpstr>CODE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ROOM LIGHTING SYSTEM</dc:title>
  <dc:creator>Hari Sankar</dc:creator>
  <cp:lastModifiedBy>Hari</cp:lastModifiedBy>
  <cp:revision>11</cp:revision>
  <dcterms:modified xsi:type="dcterms:W3CDTF">2022-02-17T10:05:33Z</dcterms:modified>
</cp:coreProperties>
</file>