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533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317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2" r:id="rId94"/>
    <p:sldId id="363" r:id="rId95"/>
    <p:sldId id="364" r:id="rId96"/>
    <p:sldId id="365" r:id="rId97"/>
    <p:sldId id="366" r:id="rId98"/>
    <p:sldId id="367" r:id="rId99"/>
    <p:sldId id="368" r:id="rId100"/>
    <p:sldId id="369" r:id="rId101"/>
    <p:sldId id="370" r:id="rId102"/>
    <p:sldId id="371" r:id="rId103"/>
    <p:sldId id="372" r:id="rId104"/>
    <p:sldId id="373" r:id="rId105"/>
    <p:sldId id="374" r:id="rId106"/>
    <p:sldId id="375" r:id="rId107"/>
    <p:sldId id="376" r:id="rId108"/>
    <p:sldId id="377" r:id="rId109"/>
    <p:sldId id="378" r:id="rId110"/>
    <p:sldId id="379" r:id="rId111"/>
    <p:sldId id="381" r:id="rId112"/>
    <p:sldId id="382" r:id="rId113"/>
    <p:sldId id="383" r:id="rId114"/>
    <p:sldId id="384" r:id="rId115"/>
    <p:sldId id="385" r:id="rId116"/>
    <p:sldId id="386" r:id="rId117"/>
    <p:sldId id="387" r:id="rId118"/>
    <p:sldId id="388" r:id="rId119"/>
    <p:sldId id="389" r:id="rId120"/>
    <p:sldId id="390" r:id="rId121"/>
    <p:sldId id="392" r:id="rId122"/>
    <p:sldId id="391" r:id="rId123"/>
    <p:sldId id="394" r:id="rId124"/>
    <p:sldId id="412" r:id="rId125"/>
    <p:sldId id="413" r:id="rId126"/>
    <p:sldId id="414" r:id="rId127"/>
    <p:sldId id="415" r:id="rId128"/>
    <p:sldId id="395" r:id="rId129"/>
    <p:sldId id="409" r:id="rId130"/>
    <p:sldId id="393" r:id="rId131"/>
    <p:sldId id="396" r:id="rId132"/>
    <p:sldId id="397" r:id="rId133"/>
    <p:sldId id="400" r:id="rId134"/>
    <p:sldId id="401" r:id="rId135"/>
    <p:sldId id="402" r:id="rId136"/>
    <p:sldId id="403" r:id="rId137"/>
    <p:sldId id="404" r:id="rId138"/>
    <p:sldId id="405" r:id="rId139"/>
    <p:sldId id="406" r:id="rId140"/>
    <p:sldId id="407" r:id="rId141"/>
    <p:sldId id="398" r:id="rId142"/>
    <p:sldId id="399" r:id="rId143"/>
    <p:sldId id="408" r:id="rId144"/>
    <p:sldId id="410" r:id="rId145"/>
    <p:sldId id="416" r:id="rId146"/>
    <p:sldId id="417" r:id="rId147"/>
    <p:sldId id="418" r:id="rId148"/>
    <p:sldId id="420" r:id="rId149"/>
    <p:sldId id="419" r:id="rId150"/>
    <p:sldId id="421" r:id="rId151"/>
    <p:sldId id="431" r:id="rId152"/>
    <p:sldId id="432" r:id="rId153"/>
    <p:sldId id="423" r:id="rId154"/>
    <p:sldId id="422" r:id="rId155"/>
    <p:sldId id="425" r:id="rId156"/>
    <p:sldId id="424" r:id="rId157"/>
    <p:sldId id="426" r:id="rId158"/>
    <p:sldId id="427" r:id="rId159"/>
    <p:sldId id="428" r:id="rId160"/>
    <p:sldId id="429" r:id="rId161"/>
    <p:sldId id="430" r:id="rId162"/>
    <p:sldId id="434" r:id="rId163"/>
    <p:sldId id="433" r:id="rId164"/>
    <p:sldId id="435" r:id="rId165"/>
    <p:sldId id="436" r:id="rId166"/>
    <p:sldId id="437" r:id="rId167"/>
    <p:sldId id="438" r:id="rId168"/>
    <p:sldId id="440" r:id="rId169"/>
    <p:sldId id="439" r:id="rId170"/>
    <p:sldId id="441" r:id="rId171"/>
    <p:sldId id="442" r:id="rId172"/>
    <p:sldId id="444" r:id="rId173"/>
    <p:sldId id="443" r:id="rId174"/>
    <p:sldId id="446" r:id="rId175"/>
    <p:sldId id="447" r:id="rId176"/>
    <p:sldId id="448" r:id="rId177"/>
    <p:sldId id="449" r:id="rId178"/>
    <p:sldId id="450" r:id="rId179"/>
    <p:sldId id="451" r:id="rId180"/>
    <p:sldId id="452" r:id="rId181"/>
    <p:sldId id="453" r:id="rId182"/>
    <p:sldId id="454" r:id="rId183"/>
    <p:sldId id="455" r:id="rId184"/>
    <p:sldId id="456" r:id="rId185"/>
    <p:sldId id="457" r:id="rId186"/>
    <p:sldId id="458" r:id="rId187"/>
    <p:sldId id="459" r:id="rId188"/>
    <p:sldId id="460" r:id="rId189"/>
    <p:sldId id="461" r:id="rId190"/>
    <p:sldId id="462" r:id="rId191"/>
    <p:sldId id="463" r:id="rId192"/>
    <p:sldId id="464" r:id="rId193"/>
    <p:sldId id="465" r:id="rId194"/>
    <p:sldId id="466" r:id="rId195"/>
    <p:sldId id="467" r:id="rId196"/>
    <p:sldId id="468" r:id="rId197"/>
    <p:sldId id="469" r:id="rId198"/>
    <p:sldId id="470" r:id="rId199"/>
    <p:sldId id="471" r:id="rId200"/>
    <p:sldId id="472" r:id="rId201"/>
    <p:sldId id="473" r:id="rId202"/>
    <p:sldId id="474" r:id="rId203"/>
    <p:sldId id="475" r:id="rId204"/>
    <p:sldId id="476" r:id="rId205"/>
    <p:sldId id="477" r:id="rId206"/>
    <p:sldId id="478" r:id="rId207"/>
    <p:sldId id="479" r:id="rId208"/>
    <p:sldId id="480" r:id="rId209"/>
    <p:sldId id="481" r:id="rId210"/>
    <p:sldId id="482" r:id="rId211"/>
    <p:sldId id="483" r:id="rId212"/>
    <p:sldId id="484" r:id="rId213"/>
    <p:sldId id="485" r:id="rId214"/>
    <p:sldId id="486" r:id="rId215"/>
    <p:sldId id="487" r:id="rId216"/>
    <p:sldId id="488" r:id="rId217"/>
    <p:sldId id="445" r:id="rId218"/>
    <p:sldId id="489" r:id="rId219"/>
    <p:sldId id="506" r:id="rId220"/>
    <p:sldId id="507" r:id="rId221"/>
    <p:sldId id="508" r:id="rId222"/>
    <p:sldId id="509" r:id="rId223"/>
    <p:sldId id="490" r:id="rId224"/>
    <p:sldId id="491" r:id="rId225"/>
    <p:sldId id="492" r:id="rId226"/>
    <p:sldId id="493" r:id="rId227"/>
    <p:sldId id="498" r:id="rId228"/>
    <p:sldId id="499" r:id="rId229"/>
    <p:sldId id="502" r:id="rId230"/>
    <p:sldId id="500" r:id="rId231"/>
    <p:sldId id="501" r:id="rId232"/>
    <p:sldId id="495" r:id="rId233"/>
    <p:sldId id="496" r:id="rId234"/>
    <p:sldId id="497" r:id="rId235"/>
    <p:sldId id="503" r:id="rId236"/>
    <p:sldId id="494" r:id="rId237"/>
    <p:sldId id="505" r:id="rId238"/>
    <p:sldId id="510" r:id="rId239"/>
    <p:sldId id="511" r:id="rId240"/>
    <p:sldId id="513" r:id="rId241"/>
    <p:sldId id="516" r:id="rId242"/>
    <p:sldId id="512" r:id="rId243"/>
    <p:sldId id="514" r:id="rId244"/>
    <p:sldId id="515" r:id="rId245"/>
    <p:sldId id="517" r:id="rId246"/>
    <p:sldId id="518" r:id="rId247"/>
    <p:sldId id="519" r:id="rId248"/>
    <p:sldId id="521" r:id="rId249"/>
    <p:sldId id="522" r:id="rId250"/>
    <p:sldId id="523" r:id="rId251"/>
    <p:sldId id="524" r:id="rId252"/>
    <p:sldId id="525" r:id="rId253"/>
    <p:sldId id="526" r:id="rId254"/>
    <p:sldId id="527" r:id="rId255"/>
    <p:sldId id="528" r:id="rId256"/>
    <p:sldId id="529" r:id="rId257"/>
    <p:sldId id="531" r:id="rId258"/>
    <p:sldId id="532" r:id="rId259"/>
    <p:sldId id="534" r:id="rId260"/>
    <p:sldId id="535" r:id="rId261"/>
    <p:sldId id="536" r:id="rId262"/>
    <p:sldId id="538" r:id="rId263"/>
    <p:sldId id="540" r:id="rId264"/>
    <p:sldId id="539" r:id="rId265"/>
    <p:sldId id="541" r:id="rId26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270" Type="http://schemas.openxmlformats.org/officeDocument/2006/relationships/tableStyles" Target="tableStyle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slide" Target="slides/slide264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2021. 07. 29.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405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2021. 07. 29.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5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2021. 07. 29.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73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2021. 07. 29.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88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2021. 07. 29.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2021. 07. 29.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6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2021. 07. 29.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3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2021. 07. 29.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2021. 07. 29.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49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2021. 07. 29.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2021. 07. 29.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80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975C-879E-4ADC-97CB-23B39C64B811}" type="datetimeFigureOut">
              <a:rPr lang="hu-HU" smtClean="0"/>
              <a:t>2021. 07. 29.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9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u="sng" dirty="0"/>
              <a:t>CRYPTOGRAPHY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9039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Cryptography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1664" y="1443553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PUBLIC KEY CRYPTOGRAPHY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6638" y="1919416"/>
            <a:ext cx="86820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type of cryptography uses a </a:t>
            </a:r>
            <a:r>
              <a:rPr lang="hu-HU" i="1" dirty="0"/>
              <a:t>public key </a:t>
            </a:r>
            <a:r>
              <a:rPr lang="hu-HU" dirty="0"/>
              <a:t>and a </a:t>
            </a:r>
            <a:r>
              <a:rPr lang="hu-HU" i="1" dirty="0"/>
              <a:t>private key </a:t>
            </a:r>
            <a:r>
              <a:rPr lang="hu-HU" dirty="0"/>
              <a:t>as well. </a:t>
            </a:r>
          </a:p>
          <a:p>
            <a:r>
              <a:rPr lang="hu-HU" dirty="0"/>
              <a:t>          ~ this is why it is also called </a:t>
            </a:r>
            <a:r>
              <a:rPr lang="hu-HU" b="1" dirty="0"/>
              <a:t>„asymmetric encryption”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we should keep the private key secret</a:t>
            </a:r>
          </a:p>
          <a:p>
            <a:r>
              <a:rPr lang="hu-HU" dirty="0">
                <a:sym typeface="Wingdings" panose="05000000000000000000" pitchFamily="2" charset="2"/>
              </a:rPr>
              <a:t>	 if </a:t>
            </a:r>
            <a:r>
              <a:rPr lang="hu-HU" b="1" dirty="0">
                <a:sym typeface="Wingdings" panose="05000000000000000000" pitchFamily="2" charset="2"/>
              </a:rPr>
              <a:t>Alice</a:t>
            </a:r>
            <a:r>
              <a:rPr lang="hu-HU" dirty="0">
                <a:sym typeface="Wingdings" panose="05000000000000000000" pitchFamily="2" charset="2"/>
              </a:rPr>
              <a:t> wants to send a message to </a:t>
            </a:r>
            <a:r>
              <a:rPr lang="hu-HU" b="1" dirty="0">
                <a:sym typeface="Wingdings" panose="05000000000000000000" pitchFamily="2" charset="2"/>
              </a:rPr>
              <a:t>Bob</a:t>
            </a:r>
            <a:r>
              <a:rPr lang="hu-HU" dirty="0">
                <a:sym typeface="Wingdings" panose="05000000000000000000" pitchFamily="2" charset="2"/>
              </a:rPr>
              <a:t> then </a:t>
            </a:r>
            <a:r>
              <a:rPr lang="hu-HU" b="1" dirty="0">
                <a:sym typeface="Wingdings" panose="05000000000000000000" pitchFamily="2" charset="2"/>
              </a:rPr>
              <a:t>Alice</a:t>
            </a:r>
            <a:r>
              <a:rPr lang="hu-HU" dirty="0">
                <a:sym typeface="Wingdings" panose="05000000000000000000" pitchFamily="2" charset="2"/>
              </a:rPr>
              <a:t> will encrypt it with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Bob</a:t>
            </a:r>
            <a:r>
              <a:rPr lang="hu-HU" dirty="0">
                <a:sym typeface="Wingdings" panose="05000000000000000000" pitchFamily="2" charset="2"/>
              </a:rPr>
              <a:t>’s public key and </a:t>
            </a:r>
            <a:r>
              <a:rPr lang="hu-HU" b="1" dirty="0">
                <a:sym typeface="Wingdings" panose="05000000000000000000" pitchFamily="2" charset="2"/>
              </a:rPr>
              <a:t>Bob</a:t>
            </a:r>
            <a:r>
              <a:rPr lang="hu-HU" dirty="0">
                <a:sym typeface="Wingdings" panose="05000000000000000000" pitchFamily="2" charset="2"/>
              </a:rPr>
              <a:t> can decrypt the message with its private key</a:t>
            </a:r>
            <a:endParaRPr lang="hu-HU" dirty="0"/>
          </a:p>
        </p:txBody>
      </p:sp>
      <p:sp>
        <p:nvSpPr>
          <p:cNvPr id="25" name="Rectangle 24"/>
          <p:cNvSpPr/>
          <p:nvPr/>
        </p:nvSpPr>
        <p:spPr>
          <a:xfrm>
            <a:off x="2159844" y="4027231"/>
            <a:ext cx="1349474" cy="1111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PLAINTEXT</a:t>
            </a:r>
          </a:p>
        </p:txBody>
      </p:sp>
      <p:cxnSp>
        <p:nvCxnSpPr>
          <p:cNvPr id="26" name="Straight Arrow Connector 25"/>
          <p:cNvCxnSpPr>
            <a:stCxn id="25" idx="3"/>
            <a:endCxn id="29" idx="1"/>
          </p:cNvCxnSpPr>
          <p:nvPr/>
        </p:nvCxnSpPr>
        <p:spPr>
          <a:xfrm>
            <a:off x="3509318" y="4582897"/>
            <a:ext cx="17479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57271" y="4027231"/>
            <a:ext cx="1349474" cy="11113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CIPHERTEXT</a:t>
            </a:r>
          </a:p>
        </p:txBody>
      </p:sp>
      <p:cxnSp>
        <p:nvCxnSpPr>
          <p:cNvPr id="30" name="Straight Arrow Connector 29"/>
          <p:cNvCxnSpPr>
            <a:endCxn id="31" idx="1"/>
          </p:cNvCxnSpPr>
          <p:nvPr/>
        </p:nvCxnSpPr>
        <p:spPr>
          <a:xfrm>
            <a:off x="6606745" y="4582897"/>
            <a:ext cx="17479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354698" y="4027231"/>
            <a:ext cx="1349474" cy="1111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PLAINTEXT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383295" y="4574752"/>
            <a:ext cx="0" cy="288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48718" y="4827377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PUBLIC</a:t>
            </a:r>
          </a:p>
          <a:p>
            <a:pPr algn="ctr"/>
            <a:r>
              <a:rPr lang="hu-HU" b="1" dirty="0"/>
              <a:t>KEY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480722" y="4574752"/>
            <a:ext cx="0" cy="288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95588" y="4827377"/>
            <a:ext cx="970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PRIVATE</a:t>
            </a:r>
          </a:p>
          <a:p>
            <a:pPr algn="ctr"/>
            <a:r>
              <a:rPr lang="hu-HU" b="1" dirty="0"/>
              <a:t>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56454" y="5833030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 example: </a:t>
            </a:r>
            <a:r>
              <a:rPr lang="hu-HU" b="1" dirty="0"/>
              <a:t>RSA </a:t>
            </a:r>
            <a:r>
              <a:rPr lang="hu-HU" dirty="0"/>
              <a:t>or</a:t>
            </a:r>
            <a:r>
              <a:rPr lang="hu-HU" b="1" dirty="0"/>
              <a:t> Elliptic Curve Cryptography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3027" y="5497884"/>
            <a:ext cx="532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THE PRIVATE KEY NEVER NEEDS TO BE EXCHANGED !!!</a:t>
            </a:r>
          </a:p>
        </p:txBody>
      </p:sp>
    </p:spTree>
    <p:extLst>
      <p:ext uri="{BB962C8B-B14F-4D97-AF65-F5344CB8AC3E}">
        <p14:creationId xmlns:p14="http://schemas.microsoft.com/office/powerpoint/2010/main" val="131907450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14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BYUK EG WBCDT</a:t>
            </a:r>
            <a:r>
              <a:rPr lang="hu-HU" sz="2400" b="1" dirty="0">
                <a:solidFill>
                  <a:srgbClr val="00B050"/>
                </a:solidFill>
              </a:rPr>
              <a:t>E</a:t>
            </a:r>
            <a:r>
              <a:rPr lang="hu-HU" sz="2400" b="1" dirty="0">
                <a:solidFill>
                  <a:srgbClr val="00B0F0"/>
                </a:solidFill>
              </a:rPr>
              <a:t>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JUST AN EXAMPL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65858051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14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BYUK EG WBCDTE</a:t>
            </a:r>
            <a:r>
              <a:rPr lang="hu-HU" sz="2400" b="1" dirty="0">
                <a:solidFill>
                  <a:srgbClr val="00B050"/>
                </a:solidFill>
              </a:rPr>
              <a:t>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JUST AN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80667388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14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BYUK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JUST AN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306647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9459" y="1614616"/>
            <a:ext cx="6830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Cracking the </a:t>
            </a:r>
            <a:r>
              <a:rPr lang="hu-HU" b="1" dirty="0"/>
              <a:t>Vigenere cipher </a:t>
            </a:r>
            <a:r>
              <a:rPr lang="hu-HU" dirty="0"/>
              <a:t>is way harder than cracking </a:t>
            </a:r>
            <a:r>
              <a:rPr lang="hu-HU" b="1" dirty="0"/>
              <a:t>Caesar cipher</a:t>
            </a:r>
          </a:p>
          <a:p>
            <a:r>
              <a:rPr lang="hu-HU" dirty="0"/>
              <a:t>	~ of course because the complexity of cracking a cipher is</a:t>
            </a:r>
          </a:p>
          <a:p>
            <a:r>
              <a:rPr lang="hu-HU" dirty="0"/>
              <a:t>		proportional to the size of the keyspace</a:t>
            </a:r>
          </a:p>
          <a:p>
            <a:endParaRPr lang="hu-HU" dirty="0"/>
          </a:p>
          <a:p>
            <a:r>
              <a:rPr lang="hu-HU" dirty="0"/>
              <a:t>			Caesar cipher’s keyspace = </a:t>
            </a:r>
            <a:r>
              <a:rPr lang="hu-HU" b="1" dirty="0"/>
              <a:t>26</a:t>
            </a:r>
          </a:p>
          <a:p>
            <a:endParaRPr lang="hu-HU" dirty="0"/>
          </a:p>
          <a:p>
            <a:r>
              <a:rPr lang="hu-HU" dirty="0"/>
              <a:t>			Vigenere cipher’s keyspace = </a:t>
            </a:r>
            <a:r>
              <a:rPr lang="hu-HU" b="1" dirty="0"/>
              <a:t>26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51809" y="3163331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SIZE OF THE KEY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0952" y="4018269"/>
            <a:ext cx="79675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1.) </a:t>
            </a:r>
            <a:r>
              <a:rPr lang="hu-HU" dirty="0"/>
              <a:t>we can use </a:t>
            </a:r>
            <a:r>
              <a:rPr lang="hu-HU" b="1" dirty="0"/>
              <a:t>dictionary attack</a:t>
            </a:r>
            <a:r>
              <a:rPr lang="hu-HU" dirty="0"/>
              <a:t>: so we have a dictionary (file containing the words)</a:t>
            </a:r>
          </a:p>
          <a:p>
            <a:r>
              <a:rPr lang="hu-HU" dirty="0"/>
              <a:t>	and we use these words as the possible keys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~ it is a form of </a:t>
            </a:r>
            <a:r>
              <a:rPr lang="hu-HU" b="1" dirty="0"/>
              <a:t>brute force attack</a:t>
            </a:r>
          </a:p>
          <a:p>
            <a:endParaRPr lang="hu-HU" dirty="0"/>
          </a:p>
          <a:p>
            <a:r>
              <a:rPr lang="hu-HU" b="1" dirty="0"/>
              <a:t>2.) Kasiski-algorithm</a:t>
            </a:r>
            <a:r>
              <a:rPr lang="hu-HU" dirty="0"/>
              <a:t>: a smarter approach to crack Vigenere cipher</a:t>
            </a:r>
          </a:p>
        </p:txBody>
      </p:sp>
    </p:spTree>
    <p:extLst>
      <p:ext uri="{BB962C8B-B14F-4D97-AF65-F5344CB8AC3E}">
        <p14:creationId xmlns:p14="http://schemas.microsoft.com/office/powerpoint/2010/main" val="103903881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3816" y="2034746"/>
            <a:ext cx="6290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was constructed by </a:t>
            </a:r>
            <a:r>
              <a:rPr lang="hu-HU" b="1" dirty="0">
                <a:sym typeface="Wingdings" panose="05000000000000000000" pitchFamily="2" charset="2"/>
              </a:rPr>
              <a:t>Friedrich Kasiski </a:t>
            </a:r>
            <a:r>
              <a:rPr lang="hu-HU" dirty="0">
                <a:sym typeface="Wingdings" panose="05000000000000000000" pitchFamily="2" charset="2"/>
              </a:rPr>
              <a:t>in </a:t>
            </a:r>
            <a:r>
              <a:rPr lang="hu-HU" b="1" dirty="0">
                <a:sym typeface="Wingdings" panose="05000000000000000000" pitchFamily="2" charset="2"/>
              </a:rPr>
              <a:t>1863</a:t>
            </a:r>
            <a:r>
              <a:rPr lang="hu-HU" dirty="0">
                <a:sym typeface="Wingdings" panose="05000000000000000000" pitchFamily="2" charset="2"/>
              </a:rPr>
              <a:t> although it was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independently discovered by </a:t>
            </a:r>
            <a:r>
              <a:rPr lang="hu-HU" b="1" dirty="0">
                <a:sym typeface="Wingdings" panose="05000000000000000000" pitchFamily="2" charset="2"/>
              </a:rPr>
              <a:t>Charles Babbage </a:t>
            </a:r>
            <a:r>
              <a:rPr lang="hu-HU" dirty="0">
                <a:sym typeface="Wingdings" panose="05000000000000000000" pitchFamily="2" charset="2"/>
              </a:rPr>
              <a:t>as well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3816" y="2772121"/>
            <a:ext cx="7353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if we know the size of the key then we can use </a:t>
            </a:r>
            <a:r>
              <a:rPr lang="hu-HU" b="1" dirty="0">
                <a:sym typeface="Wingdings" panose="05000000000000000000" pitchFamily="2" charset="2"/>
              </a:rPr>
              <a:t>frequency analysis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in order to decrypt a given ciphertext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  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AGAIN WE TAKE ADVANTAGE OF THE INFORMATION LEAKING !!!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61159" y="3972450"/>
            <a:ext cx="86903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Algorithm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b="1" dirty="0"/>
              <a:t>   1.)</a:t>
            </a:r>
            <a:r>
              <a:rPr lang="hu-HU" dirty="0"/>
              <a:t> we have to find the size of the key: we can analyse repeated substrings</a:t>
            </a:r>
          </a:p>
          <a:p>
            <a:r>
              <a:rPr lang="hu-HU" dirty="0"/>
              <a:t>	and their factors to get a good guess</a:t>
            </a:r>
          </a:p>
          <a:p>
            <a:endParaRPr lang="hu-HU" dirty="0"/>
          </a:p>
          <a:p>
            <a:r>
              <a:rPr lang="hu-HU" b="1" dirty="0"/>
              <a:t>   2.) </a:t>
            </a:r>
            <a:r>
              <a:rPr lang="hu-HU" dirty="0"/>
              <a:t>we can construct substrings from the ciphertext that are encrypted by the same letters</a:t>
            </a:r>
          </a:p>
          <a:p>
            <a:r>
              <a:rPr lang="hu-HU" b="1" dirty="0"/>
              <a:t>   3.) </a:t>
            </a:r>
            <a:r>
              <a:rPr lang="hu-HU" dirty="0"/>
              <a:t>we can use frequency analysis to find the letters of the key</a:t>
            </a:r>
          </a:p>
        </p:txBody>
      </p:sp>
    </p:spTree>
    <p:extLst>
      <p:ext uri="{BB962C8B-B14F-4D97-AF65-F5344CB8AC3E}">
        <p14:creationId xmlns:p14="http://schemas.microsoft.com/office/powerpoint/2010/main" val="46664584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149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1.) </a:t>
            </a:r>
            <a:r>
              <a:rPr lang="hu-HU" dirty="0"/>
              <a:t>first we have to find repeated substrings in the ciphertext</a:t>
            </a:r>
          </a:p>
          <a:p>
            <a:r>
              <a:rPr lang="hu-HU" dirty="0"/>
              <a:t>	(the size of these substrings are at least </a:t>
            </a:r>
            <a:r>
              <a:rPr lang="hu-HU" b="1" dirty="0"/>
              <a:t>3</a:t>
            </a:r>
            <a:r>
              <a:rPr lang="hu-HU" dirty="0"/>
              <a:t> letters long)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23070" y="3048000"/>
            <a:ext cx="7044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CRYPTOGRAPHY IS QUITE IMPORTANT IN CRYPTOCURRENCIES</a:t>
            </a:r>
          </a:p>
          <a:p>
            <a:endParaRPr lang="hu-HU" dirty="0"/>
          </a:p>
          <a:p>
            <a:r>
              <a:rPr lang="hu-HU" u="sng" dirty="0"/>
              <a:t>Key</a:t>
            </a:r>
            <a:r>
              <a:rPr lang="hu-HU" dirty="0"/>
              <a:t>: </a:t>
            </a:r>
            <a:r>
              <a:rPr lang="hu-HU" b="1" dirty="0"/>
              <a:t>TABLE</a:t>
            </a:r>
          </a:p>
          <a:p>
            <a:endParaRPr lang="hu-HU" b="1" dirty="0"/>
          </a:p>
          <a:p>
            <a:r>
              <a:rPr lang="hu-HU" u="sng" dirty="0"/>
              <a:t>Ciphertext</a:t>
            </a:r>
            <a:r>
              <a:rPr lang="hu-HU" b="1" dirty="0"/>
              <a:t>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0243" y="4964892"/>
            <a:ext cx="80852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CRYPTOGRAPHY IS QUITE IMPORTANT IN CRYPTOCURRENCIES</a:t>
            </a:r>
          </a:p>
          <a:p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78966" y="4787226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21691" y="478722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69654" y="478722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39906" y="4787226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85689" y="4787226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7842" y="4787226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61057" y="478722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45275" y="478722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6341" y="4787226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86692" y="478942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73662" y="4793420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16387" y="479342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47572" y="4793420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75879" y="4793420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62939" y="4793420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73619" y="4793420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82692" y="4793420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07042" y="4793420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38076" y="4793420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56935" y="4795615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95647" y="4791128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96275" y="4791128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19524" y="4799517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65820" y="4799517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45005" y="4799517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45548" y="4799517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20071" y="479951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87059" y="4799517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443713" y="4799517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20691" y="4801712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807812" y="4805711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17132" y="4805711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32295" y="480571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52365" y="4805711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L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265197" y="4805711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98929" y="4805711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532264" y="4805711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91464" y="480571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64296" y="4805711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016860" y="4807906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79656" y="4803516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363872" y="480351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553477" y="480351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740507" y="4803516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894681" y="4803516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078743" y="4803516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235886" y="4803516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419047" y="480351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B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550081" y="4803516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33383" y="5349792"/>
            <a:ext cx="785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F0"/>
                </a:solidFill>
              </a:rPr>
              <a:t>WS AYHHTMUAZBUXTRWUYYAKYUHSVMSMAKZEWS AYHDWCWYOEUJL</a:t>
            </a:r>
            <a:endParaRPr lang="hu-HU" sz="2000" dirty="0">
              <a:solidFill>
                <a:srgbClr val="00B0F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044700" y="1625941"/>
            <a:ext cx="3008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00B0F0"/>
                </a:solidFill>
              </a:rPr>
              <a:t>BY THE WAY THIS IS</a:t>
            </a:r>
            <a:br>
              <a:rPr lang="hu-HU" b="1" dirty="0">
                <a:solidFill>
                  <a:srgbClr val="00B0F0"/>
                </a:solidFill>
              </a:rPr>
            </a:br>
            <a:r>
              <a:rPr lang="hu-HU" b="1" dirty="0">
                <a:solidFill>
                  <a:srgbClr val="00B0F0"/>
                </a:solidFill>
              </a:rPr>
              <a:t>WHY TO LEARN ALGORITHMS</a:t>
            </a:r>
            <a:br>
              <a:rPr lang="hu-HU" b="1" dirty="0">
                <a:solidFill>
                  <a:srgbClr val="00B0F0"/>
                </a:solidFill>
              </a:rPr>
            </a:br>
            <a:r>
              <a:rPr lang="hu-HU" b="1" dirty="0">
                <a:solidFill>
                  <a:srgbClr val="00B0F0"/>
                </a:solidFill>
              </a:rPr>
              <a:t>AND DATA STRUCTURES</a:t>
            </a:r>
          </a:p>
          <a:p>
            <a:pPr algn="ctr"/>
            <a:r>
              <a:rPr lang="hu-HU" b="1" dirty="0">
                <a:solidFill>
                  <a:srgbClr val="00B0F0"/>
                </a:solidFill>
              </a:rPr>
              <a:t>(SUFFIX TREES)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673257" y="4795615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807891" y="4795615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1283045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149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1.) </a:t>
            </a:r>
            <a:r>
              <a:rPr lang="hu-HU" dirty="0"/>
              <a:t>first we have to find repeated substrings in the ciphertext</a:t>
            </a:r>
          </a:p>
          <a:p>
            <a:r>
              <a:rPr lang="hu-HU" dirty="0"/>
              <a:t>	(the size of these substrings are at least </a:t>
            </a:r>
            <a:r>
              <a:rPr lang="hu-HU" b="1" dirty="0"/>
              <a:t>3</a:t>
            </a:r>
            <a:r>
              <a:rPr lang="hu-HU" dirty="0"/>
              <a:t> letters long)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58810" y="2698924"/>
            <a:ext cx="9396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50"/>
                </a:solidFill>
              </a:rPr>
              <a:t>WS AY</a:t>
            </a:r>
            <a:r>
              <a:rPr lang="hu-HU" sz="2400" b="1" dirty="0"/>
              <a:t>HHTMUAZBUXTRWUYYAKYUHSVMSMAKZE</a:t>
            </a:r>
            <a:r>
              <a:rPr lang="hu-HU" sz="2400" b="1" dirty="0">
                <a:solidFill>
                  <a:srgbClr val="00B050"/>
                </a:solidFill>
              </a:rPr>
              <a:t>WS</a:t>
            </a:r>
            <a:r>
              <a:rPr lang="hu-HU" sz="2400" b="1" dirty="0"/>
              <a:t> </a:t>
            </a:r>
            <a:r>
              <a:rPr lang="hu-HU" sz="2400" b="1" dirty="0">
                <a:solidFill>
                  <a:srgbClr val="00B050"/>
                </a:solidFill>
              </a:rPr>
              <a:t>AY</a:t>
            </a:r>
            <a:r>
              <a:rPr lang="hu-HU" sz="2400" b="1" dirty="0"/>
              <a:t>HDWCWYOEUJL</a:t>
            </a:r>
            <a:endParaRPr lang="hu-H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907957" y="3253946"/>
            <a:ext cx="7646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so here we can find a repeated substring (</a:t>
            </a:r>
            <a:r>
              <a:rPr lang="hu-HU" b="1" dirty="0">
                <a:sym typeface="Wingdings" panose="05000000000000000000" pitchFamily="2" charset="2"/>
              </a:rPr>
              <a:t>WS AY</a:t>
            </a:r>
            <a:r>
              <a:rPr lang="hu-HU" dirty="0">
                <a:sym typeface="Wingdings" panose="05000000000000000000" pitchFamily="2" charset="2"/>
              </a:rPr>
              <a:t>) because both occurrences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of „</a:t>
            </a:r>
            <a:r>
              <a:rPr lang="hu-HU" b="1" dirty="0">
                <a:sym typeface="Wingdings" panose="05000000000000000000" pitchFamily="2" charset="2"/>
              </a:rPr>
              <a:t>CRYPT</a:t>
            </a:r>
            <a:r>
              <a:rPr lang="hu-HU" dirty="0">
                <a:sym typeface="Wingdings" panose="05000000000000000000" pitchFamily="2" charset="2"/>
              </a:rPr>
              <a:t>” line up with „</a:t>
            </a:r>
            <a:r>
              <a:rPr lang="hu-HU" b="1" dirty="0">
                <a:sym typeface="Wingdings" panose="05000000000000000000" pitchFamily="2" charset="2"/>
              </a:rPr>
              <a:t>TABLE</a:t>
            </a:r>
            <a:r>
              <a:rPr lang="hu-HU" dirty="0">
                <a:sym typeface="Wingdings" panose="05000000000000000000" pitchFamily="2" charset="2"/>
              </a:rPr>
              <a:t>”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7957" y="4641687"/>
            <a:ext cx="90129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can assume that if the repeated string occurs in the plaintext and the distance between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corresponding characters is a multiple of the keyword length then the keyword letters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  will line up in the same way with both occurrences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AGAIN IT IS INFORMATION LEAKING !!!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7957" y="3947467"/>
            <a:ext cx="8777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note that we can get the same repeated substrings by accident: because the same index </a:t>
            </a:r>
          </a:p>
          <a:p>
            <a:r>
              <a:rPr lang="hu-HU" dirty="0">
                <a:sym typeface="Wingdings" panose="05000000000000000000" pitchFamily="2" charset="2"/>
              </a:rPr>
              <a:t>	can be obtained several ways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701385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7554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2.) </a:t>
            </a:r>
            <a:r>
              <a:rPr lang="hu-HU" dirty="0"/>
              <a:t>second step is to consider the distances between these repeated substrings</a:t>
            </a:r>
          </a:p>
          <a:p>
            <a:r>
              <a:rPr lang="hu-HU" dirty="0"/>
              <a:t>	and find the factors of these values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14291"/>
              </p:ext>
            </p:extLst>
          </p:nvPr>
        </p:nvGraphicFramePr>
        <p:xfrm>
          <a:off x="2550984" y="27095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REPEATED</a:t>
                      </a:r>
                      <a:r>
                        <a:rPr lang="hu-HU" baseline="0" dirty="0"/>
                        <a:t> SUBSTRING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WS 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25 (5x5)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HHA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 (2x5)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KKLA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20 (2x2x5)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56454" y="4580238"/>
            <a:ext cx="5352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Kasiski-algorithm</a:t>
            </a:r>
            <a:r>
              <a:rPr lang="hu-HU" dirty="0"/>
              <a:t> assumes that length of the key is the</a:t>
            </a:r>
          </a:p>
          <a:p>
            <a:r>
              <a:rPr lang="hu-HU" dirty="0"/>
              <a:t>	factor with the highest count !!!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>
                <a:solidFill>
                  <a:srgbClr val="00B0F0"/>
                </a:solidFill>
              </a:rPr>
              <a:t>        THE LENGTH OF THE KEY IS 5</a:t>
            </a:r>
          </a:p>
        </p:txBody>
      </p:sp>
    </p:spTree>
    <p:extLst>
      <p:ext uri="{BB962C8B-B14F-4D97-AF65-F5344CB8AC3E}">
        <p14:creationId xmlns:p14="http://schemas.microsoft.com/office/powerpoint/2010/main" val="329981844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615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 </a:t>
            </a:r>
            <a:r>
              <a:rPr lang="hu-HU" dirty="0"/>
              <a:t>if we know the size of the key then we can use </a:t>
            </a:r>
            <a:r>
              <a:rPr lang="hu-HU" b="1" dirty="0"/>
              <a:t>frequency analysis</a:t>
            </a:r>
          </a:p>
          <a:p>
            <a:r>
              <a:rPr lang="hu-HU" dirty="0"/>
              <a:t>	because </a:t>
            </a:r>
            <a:r>
              <a:rPr lang="hu-HU" b="1" dirty="0"/>
              <a:t>Vigenere cipher </a:t>
            </a:r>
            <a:r>
              <a:rPr lang="hu-HU" dirty="0"/>
              <a:t>is the same as </a:t>
            </a:r>
            <a:r>
              <a:rPr lang="hu-HU" b="1" dirty="0"/>
              <a:t>Caesar cipher</a:t>
            </a:r>
          </a:p>
          <a:p>
            <a:r>
              <a:rPr lang="hu-HU" dirty="0"/>
              <a:t>		~ of course it uses multiple subkeys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1299" y="3206755"/>
            <a:ext cx="588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if the length of the key is </a:t>
            </a:r>
            <a:r>
              <a:rPr lang="hu-HU" b="1" dirty="0">
                <a:sym typeface="Wingdings" panose="05000000000000000000" pitchFamily="2" charset="2"/>
              </a:rPr>
              <a:t>N</a:t>
            </a:r>
            <a:r>
              <a:rPr lang="hu-HU" dirty="0">
                <a:sym typeface="Wingdings" panose="05000000000000000000" pitchFamily="2" charset="2"/>
              </a:rPr>
              <a:t> then we know that every </a:t>
            </a:r>
            <a:r>
              <a:rPr lang="hu-HU" b="1" dirty="0">
                <a:sym typeface="Wingdings" panose="05000000000000000000" pitchFamily="2" charset="2"/>
              </a:rPr>
              <a:t>N-th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letter must have been encrypted using the same subkey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1298" y="4037752"/>
            <a:ext cx="5315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so we create substrings containing every </a:t>
            </a:r>
            <a:r>
              <a:rPr lang="hu-HU" b="1" dirty="0">
                <a:sym typeface="Wingdings" panose="05000000000000000000" pitchFamily="2" charset="2"/>
              </a:rPr>
              <a:t>N-th</a:t>
            </a:r>
            <a:r>
              <a:rPr lang="hu-HU" dirty="0">
                <a:sym typeface="Wingdings" panose="05000000000000000000" pitchFamily="2" charset="2"/>
              </a:rPr>
              <a:t> letter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  ~ there will be </a:t>
            </a:r>
            <a:r>
              <a:rPr lang="hu-HU" b="1" dirty="0">
                <a:sym typeface="Wingdings" panose="05000000000000000000" pitchFamily="2" charset="2"/>
              </a:rPr>
              <a:t>N</a:t>
            </a:r>
            <a:r>
              <a:rPr lang="hu-HU" dirty="0">
                <a:sym typeface="Wingdings" panose="05000000000000000000" pitchFamily="2" charset="2"/>
              </a:rPr>
              <a:t> substrings after this operation</a:t>
            </a:r>
          </a:p>
        </p:txBody>
      </p:sp>
    </p:spTree>
    <p:extLst>
      <p:ext uri="{BB962C8B-B14F-4D97-AF65-F5344CB8AC3E}">
        <p14:creationId xmlns:p14="http://schemas.microsoft.com/office/powerpoint/2010/main" val="389101122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615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 </a:t>
            </a:r>
            <a:r>
              <a:rPr lang="hu-HU" dirty="0"/>
              <a:t>if we know the size of the key then we can use </a:t>
            </a:r>
            <a:r>
              <a:rPr lang="hu-HU" b="1" dirty="0"/>
              <a:t>frequency analysis</a:t>
            </a:r>
          </a:p>
          <a:p>
            <a:r>
              <a:rPr lang="hu-HU" dirty="0"/>
              <a:t>	because </a:t>
            </a:r>
            <a:r>
              <a:rPr lang="hu-HU" b="1" dirty="0"/>
              <a:t>Vigenere cipher </a:t>
            </a:r>
            <a:r>
              <a:rPr lang="hu-HU" dirty="0"/>
              <a:t>is the same as </a:t>
            </a:r>
            <a:r>
              <a:rPr lang="hu-HU" b="1" dirty="0"/>
              <a:t>Caesar cipher</a:t>
            </a:r>
          </a:p>
          <a:p>
            <a:r>
              <a:rPr lang="hu-HU" dirty="0"/>
              <a:t>		~ of course it uses multiple subkeys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7264" y="2911392"/>
            <a:ext cx="785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WS AYHHTMUAZBUXTRWUYYAKYUHSVMSMAKZEWS AYHDWCWYOEUJL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54703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7698" y="1491049"/>
            <a:ext cx="83914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is a private key encryption (</a:t>
            </a:r>
            <a:r>
              <a:rPr lang="hu-HU" b="1" dirty="0">
                <a:sym typeface="Wingdings" panose="05000000000000000000" pitchFamily="2" charset="2"/>
              </a:rPr>
              <a:t>symmetric encryption</a:t>
            </a:r>
            <a:r>
              <a:rPr lang="hu-HU" dirty="0">
                <a:sym typeface="Wingdings" panose="05000000000000000000" pitchFamily="2" charset="2"/>
              </a:rPr>
              <a:t>) method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was first used by </a:t>
            </a:r>
            <a:r>
              <a:rPr lang="hu-HU" b="1" dirty="0">
                <a:sym typeface="Wingdings" panose="05000000000000000000" pitchFamily="2" charset="2"/>
              </a:rPr>
              <a:t>Julius Caesar </a:t>
            </a:r>
            <a:r>
              <a:rPr lang="hu-HU" dirty="0">
                <a:sym typeface="Wingdings" panose="05000000000000000000" pitchFamily="2" charset="2"/>
              </a:rPr>
              <a:t>~2000 years ago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is a type of substitution cipher: we shift every single letter in the plaintext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  with a fixed number of letters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THE KEY ITSELF IS THE NUMBER OF LETTERS WE USE FOR SHIFTING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2529016" y="4061254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we assign numerical values to every letter in the alphabet to be able to</a:t>
            </a:r>
          </a:p>
          <a:p>
            <a:r>
              <a:rPr lang="hu-HU" dirty="0"/>
              <a:t>	use </a:t>
            </a:r>
            <a:r>
              <a:rPr lang="hu-HU" b="1" dirty="0"/>
              <a:t>mathematical operations </a:t>
            </a:r>
            <a:r>
              <a:rPr lang="hu-HU" dirty="0"/>
              <a:t>during encryption/decryption </a:t>
            </a:r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40908" y="5214551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90065" y="5442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42594" y="5214551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91751" y="5442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25241" y="5214551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74398" y="5442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07887" y="5216351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57044" y="5444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90534" y="5214551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39691" y="5442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348637" y="521711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97794" y="5428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54852" y="521175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04009" y="5439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45605" y="521175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94762" y="5423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194489" y="5218151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43646" y="5429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433230" y="52016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82387" y="5429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682113" y="520991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72814" y="54233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959000" y="521313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49701" y="5426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264036" y="521635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54737" y="54132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590606" y="520991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81254" y="54132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92092" y="520991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82740" y="54132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181971" y="520957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72619" y="5412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497036" y="520974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87684" y="54131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802869" y="520958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593517" y="54129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072675" y="520941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63323" y="54127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8353460" y="520949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144108" y="54128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623266" y="520340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13914" y="5406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923398" y="521164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714046" y="5406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9251322" y="521164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041970" y="5406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9565350" y="521164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355998" y="5406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9846471" y="521164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637119" y="5406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0125896" y="521164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916544" y="5406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55654773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615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 </a:t>
            </a:r>
            <a:r>
              <a:rPr lang="hu-HU" dirty="0"/>
              <a:t>if we know the size of the key then we can use </a:t>
            </a:r>
            <a:r>
              <a:rPr lang="hu-HU" b="1" dirty="0"/>
              <a:t>frequency analysis</a:t>
            </a:r>
          </a:p>
          <a:p>
            <a:r>
              <a:rPr lang="hu-HU" dirty="0"/>
              <a:t>	because </a:t>
            </a:r>
            <a:r>
              <a:rPr lang="hu-HU" b="1" dirty="0"/>
              <a:t>Vigenere cipher </a:t>
            </a:r>
            <a:r>
              <a:rPr lang="hu-HU" dirty="0"/>
              <a:t>is the same as </a:t>
            </a:r>
            <a:r>
              <a:rPr lang="hu-HU" b="1" dirty="0"/>
              <a:t>Caesar cipher</a:t>
            </a:r>
          </a:p>
          <a:p>
            <a:r>
              <a:rPr lang="hu-HU" dirty="0"/>
              <a:t>		~ of course it uses multiple subkeys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7264" y="2911392"/>
            <a:ext cx="785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F0"/>
                </a:solidFill>
              </a:rPr>
              <a:t>W</a:t>
            </a:r>
            <a:r>
              <a:rPr lang="hu-HU" sz="2000" b="1" dirty="0"/>
              <a:t>S AY</a:t>
            </a:r>
            <a:r>
              <a:rPr lang="hu-HU" sz="2000" b="1" dirty="0">
                <a:solidFill>
                  <a:srgbClr val="00B0F0"/>
                </a:solidFill>
              </a:rPr>
              <a:t>H</a:t>
            </a:r>
            <a:r>
              <a:rPr lang="hu-HU" sz="2000" b="1" dirty="0"/>
              <a:t>HTMU</a:t>
            </a:r>
            <a:r>
              <a:rPr lang="hu-HU" sz="2000" b="1" dirty="0">
                <a:solidFill>
                  <a:srgbClr val="00B0F0"/>
                </a:solidFill>
              </a:rPr>
              <a:t>A</a:t>
            </a:r>
            <a:r>
              <a:rPr lang="hu-HU" sz="2000" b="1" dirty="0"/>
              <a:t>ZBUX</a:t>
            </a:r>
            <a:r>
              <a:rPr lang="hu-HU" sz="2000" b="1" dirty="0">
                <a:solidFill>
                  <a:srgbClr val="00B0F0"/>
                </a:solidFill>
              </a:rPr>
              <a:t>T</a:t>
            </a:r>
            <a:r>
              <a:rPr lang="hu-HU" sz="2000" b="1" dirty="0"/>
              <a:t>RWUY</a:t>
            </a:r>
            <a:r>
              <a:rPr lang="hu-HU" sz="2000" b="1" dirty="0">
                <a:solidFill>
                  <a:srgbClr val="00B0F0"/>
                </a:solidFill>
              </a:rPr>
              <a:t>Y</a:t>
            </a:r>
            <a:r>
              <a:rPr lang="hu-HU" sz="2000" b="1" dirty="0"/>
              <a:t>AKYU</a:t>
            </a:r>
            <a:r>
              <a:rPr lang="hu-HU" sz="2000" b="1" dirty="0">
                <a:solidFill>
                  <a:srgbClr val="00B0F0"/>
                </a:solidFill>
              </a:rPr>
              <a:t>H</a:t>
            </a:r>
            <a:r>
              <a:rPr lang="hu-HU" sz="2000" b="1" dirty="0"/>
              <a:t>SVMS</a:t>
            </a:r>
            <a:r>
              <a:rPr lang="hu-HU" sz="2000" b="1" dirty="0">
                <a:solidFill>
                  <a:srgbClr val="00B0F0"/>
                </a:solidFill>
              </a:rPr>
              <a:t>M</a:t>
            </a:r>
            <a:r>
              <a:rPr lang="hu-HU" sz="2000" b="1" dirty="0"/>
              <a:t>AKZE</a:t>
            </a:r>
            <a:r>
              <a:rPr lang="hu-HU" sz="2000" b="1" dirty="0">
                <a:solidFill>
                  <a:srgbClr val="00B0F0"/>
                </a:solidFill>
              </a:rPr>
              <a:t>W</a:t>
            </a:r>
            <a:r>
              <a:rPr lang="hu-HU" sz="2000" b="1" dirty="0"/>
              <a:t>S AY</a:t>
            </a:r>
            <a:r>
              <a:rPr lang="hu-HU" sz="2000" b="1" dirty="0">
                <a:solidFill>
                  <a:srgbClr val="00B0F0"/>
                </a:solidFill>
              </a:rPr>
              <a:t>H</a:t>
            </a:r>
            <a:r>
              <a:rPr lang="hu-HU" sz="2000" b="1" dirty="0"/>
              <a:t>DWCW</a:t>
            </a:r>
            <a:r>
              <a:rPr lang="hu-HU" sz="2000" b="1" dirty="0">
                <a:solidFill>
                  <a:srgbClr val="00B0F0"/>
                </a:solidFill>
              </a:rPr>
              <a:t>Y</a:t>
            </a:r>
            <a:r>
              <a:rPr lang="hu-HU" sz="2000" b="1" dirty="0"/>
              <a:t>OEUJ</a:t>
            </a:r>
            <a:r>
              <a:rPr lang="hu-HU" sz="2000" b="1" dirty="0">
                <a:solidFill>
                  <a:srgbClr val="00B0F0"/>
                </a:solidFill>
              </a:rPr>
              <a:t>L</a:t>
            </a:r>
            <a:endParaRPr lang="hu-HU" sz="2000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4692" y="3529921"/>
            <a:ext cx="307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#1</a:t>
            </a:r>
            <a:r>
              <a:rPr lang="hu-HU" dirty="0"/>
              <a:t> substring: </a:t>
            </a:r>
            <a:r>
              <a:rPr lang="hu-HU" b="1" dirty="0"/>
              <a:t>WHATYHMWHYL</a:t>
            </a:r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65755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615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 </a:t>
            </a:r>
            <a:r>
              <a:rPr lang="hu-HU" dirty="0"/>
              <a:t>if we know the size of the key then we can use </a:t>
            </a:r>
            <a:r>
              <a:rPr lang="hu-HU" b="1" dirty="0"/>
              <a:t>frequency analysis</a:t>
            </a:r>
          </a:p>
          <a:p>
            <a:r>
              <a:rPr lang="hu-HU" dirty="0"/>
              <a:t>	because </a:t>
            </a:r>
            <a:r>
              <a:rPr lang="hu-HU" b="1" dirty="0"/>
              <a:t>Vigenere cipher </a:t>
            </a:r>
            <a:r>
              <a:rPr lang="hu-HU" dirty="0"/>
              <a:t>is the same as </a:t>
            </a:r>
            <a:r>
              <a:rPr lang="hu-HU" b="1" dirty="0"/>
              <a:t>Caesar cipher</a:t>
            </a:r>
          </a:p>
          <a:p>
            <a:r>
              <a:rPr lang="hu-HU" dirty="0"/>
              <a:t>		~ of course it uses multiple subkeys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7264" y="2911392"/>
            <a:ext cx="785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  <a:r>
              <a:rPr lang="hu-HU" sz="2000" b="1" dirty="0">
                <a:solidFill>
                  <a:srgbClr val="00B0F0"/>
                </a:solidFill>
              </a:rPr>
              <a:t>S</a:t>
            </a:r>
            <a:r>
              <a:rPr lang="hu-HU" sz="2000" b="1" dirty="0"/>
              <a:t> AYH</a:t>
            </a:r>
            <a:r>
              <a:rPr lang="hu-HU" sz="2000" b="1" dirty="0">
                <a:solidFill>
                  <a:srgbClr val="00B0F0"/>
                </a:solidFill>
              </a:rPr>
              <a:t>H</a:t>
            </a:r>
            <a:r>
              <a:rPr lang="hu-HU" sz="2000" b="1" dirty="0"/>
              <a:t>TMUA</a:t>
            </a:r>
            <a:r>
              <a:rPr lang="hu-HU" sz="2000" b="1" dirty="0">
                <a:solidFill>
                  <a:srgbClr val="00B0F0"/>
                </a:solidFill>
              </a:rPr>
              <a:t>Z</a:t>
            </a:r>
            <a:r>
              <a:rPr lang="hu-HU" sz="2000" b="1" dirty="0"/>
              <a:t>BUXT</a:t>
            </a:r>
            <a:r>
              <a:rPr lang="hu-HU" sz="2000" b="1" dirty="0">
                <a:solidFill>
                  <a:srgbClr val="00B0F0"/>
                </a:solidFill>
              </a:rPr>
              <a:t>R</a:t>
            </a:r>
            <a:r>
              <a:rPr lang="hu-HU" sz="2000" b="1" dirty="0"/>
              <a:t>WUYY</a:t>
            </a:r>
            <a:r>
              <a:rPr lang="hu-HU" sz="2000" b="1" dirty="0">
                <a:solidFill>
                  <a:srgbClr val="00B0F0"/>
                </a:solidFill>
              </a:rPr>
              <a:t>A</a:t>
            </a:r>
            <a:r>
              <a:rPr lang="hu-HU" sz="2000" b="1" dirty="0"/>
              <a:t>KYUH</a:t>
            </a:r>
            <a:r>
              <a:rPr lang="hu-HU" sz="2000" b="1" dirty="0">
                <a:solidFill>
                  <a:srgbClr val="00B0F0"/>
                </a:solidFill>
              </a:rPr>
              <a:t>S</a:t>
            </a:r>
            <a:r>
              <a:rPr lang="hu-HU" sz="2000" b="1" dirty="0"/>
              <a:t>VMSM</a:t>
            </a:r>
            <a:r>
              <a:rPr lang="hu-HU" sz="2000" b="1" dirty="0">
                <a:solidFill>
                  <a:srgbClr val="00B0F0"/>
                </a:solidFill>
              </a:rPr>
              <a:t>A</a:t>
            </a:r>
            <a:r>
              <a:rPr lang="hu-HU" sz="2000" b="1" dirty="0"/>
              <a:t>KZEW</a:t>
            </a:r>
            <a:r>
              <a:rPr lang="hu-HU" sz="2000" b="1" dirty="0">
                <a:solidFill>
                  <a:srgbClr val="00B0F0"/>
                </a:solidFill>
              </a:rPr>
              <a:t>S</a:t>
            </a:r>
            <a:r>
              <a:rPr lang="hu-HU" sz="2000" b="1" dirty="0"/>
              <a:t> AYH</a:t>
            </a:r>
            <a:r>
              <a:rPr lang="hu-HU" sz="2000" b="1" dirty="0">
                <a:solidFill>
                  <a:srgbClr val="00B0F0"/>
                </a:solidFill>
              </a:rPr>
              <a:t>D</a:t>
            </a:r>
            <a:r>
              <a:rPr lang="hu-HU" sz="2000" b="1" dirty="0"/>
              <a:t>WCWY</a:t>
            </a:r>
            <a:r>
              <a:rPr lang="hu-HU" sz="2000" b="1" dirty="0">
                <a:solidFill>
                  <a:srgbClr val="00B0F0"/>
                </a:solidFill>
              </a:rPr>
              <a:t>O</a:t>
            </a:r>
            <a:r>
              <a:rPr lang="hu-HU" sz="2000" b="1" dirty="0"/>
              <a:t>EUJL</a:t>
            </a:r>
            <a:endParaRPr lang="hu-H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64692" y="3529921"/>
            <a:ext cx="3078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#1</a:t>
            </a:r>
            <a:r>
              <a:rPr lang="hu-HU" dirty="0"/>
              <a:t> substring: </a:t>
            </a:r>
            <a:r>
              <a:rPr lang="hu-HU" b="1" dirty="0"/>
              <a:t>WHATYHMWHYL</a:t>
            </a:r>
          </a:p>
          <a:p>
            <a:endParaRPr lang="hu-HU" b="1" dirty="0"/>
          </a:p>
          <a:p>
            <a:r>
              <a:rPr lang="hu-HU" b="1" dirty="0"/>
              <a:t>#2 </a:t>
            </a:r>
            <a:r>
              <a:rPr lang="hu-HU" dirty="0"/>
              <a:t>substring: </a:t>
            </a:r>
            <a:r>
              <a:rPr lang="hu-HU" b="1" dirty="0"/>
              <a:t>SHZRASASDO</a:t>
            </a:r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7915743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615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 </a:t>
            </a:r>
            <a:r>
              <a:rPr lang="hu-HU" dirty="0"/>
              <a:t>if we know the size of the key then we can use </a:t>
            </a:r>
            <a:r>
              <a:rPr lang="hu-HU" b="1" dirty="0"/>
              <a:t>frequency analysis</a:t>
            </a:r>
          </a:p>
          <a:p>
            <a:r>
              <a:rPr lang="hu-HU" dirty="0"/>
              <a:t>	because </a:t>
            </a:r>
            <a:r>
              <a:rPr lang="hu-HU" b="1" dirty="0"/>
              <a:t>Vigenere cipher </a:t>
            </a:r>
            <a:r>
              <a:rPr lang="hu-HU" dirty="0"/>
              <a:t>is the same as </a:t>
            </a:r>
            <a:r>
              <a:rPr lang="hu-HU" b="1" dirty="0"/>
              <a:t>Caesar cipher</a:t>
            </a:r>
          </a:p>
          <a:p>
            <a:r>
              <a:rPr lang="hu-HU" dirty="0"/>
              <a:t>		~ of course it uses multiple subkeys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7264" y="2911392"/>
            <a:ext cx="785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WS AYHH</a:t>
            </a:r>
            <a:r>
              <a:rPr lang="hu-HU" sz="2000" b="1" dirty="0">
                <a:solidFill>
                  <a:srgbClr val="00B0F0"/>
                </a:solidFill>
              </a:rPr>
              <a:t>T</a:t>
            </a:r>
            <a:r>
              <a:rPr lang="hu-HU" sz="2000" b="1" dirty="0"/>
              <a:t>MUAZ</a:t>
            </a:r>
            <a:r>
              <a:rPr lang="hu-HU" sz="2000" b="1" dirty="0">
                <a:solidFill>
                  <a:srgbClr val="00B0F0"/>
                </a:solidFill>
              </a:rPr>
              <a:t>B</a:t>
            </a:r>
            <a:r>
              <a:rPr lang="hu-HU" sz="2000" b="1" dirty="0"/>
              <a:t>UXTR</a:t>
            </a:r>
            <a:r>
              <a:rPr lang="hu-HU" sz="2000" b="1" dirty="0">
                <a:solidFill>
                  <a:srgbClr val="00B0F0"/>
                </a:solidFill>
              </a:rPr>
              <a:t>W</a:t>
            </a:r>
            <a:r>
              <a:rPr lang="hu-HU" sz="2000" b="1" dirty="0"/>
              <a:t>UYYA</a:t>
            </a:r>
            <a:r>
              <a:rPr lang="hu-HU" sz="2000" b="1" dirty="0">
                <a:solidFill>
                  <a:srgbClr val="00B0F0"/>
                </a:solidFill>
              </a:rPr>
              <a:t>K</a:t>
            </a:r>
            <a:r>
              <a:rPr lang="hu-HU" sz="2000" b="1" dirty="0"/>
              <a:t>YUHS</a:t>
            </a:r>
            <a:r>
              <a:rPr lang="hu-HU" sz="2000" b="1" dirty="0">
                <a:solidFill>
                  <a:srgbClr val="00B0F0"/>
                </a:solidFill>
              </a:rPr>
              <a:t>V</a:t>
            </a:r>
            <a:r>
              <a:rPr lang="hu-HU" sz="2000" b="1" dirty="0"/>
              <a:t>MSMA</a:t>
            </a:r>
            <a:r>
              <a:rPr lang="hu-HU" sz="2000" b="1" dirty="0">
                <a:solidFill>
                  <a:srgbClr val="00B0F0"/>
                </a:solidFill>
              </a:rPr>
              <a:t>K</a:t>
            </a:r>
            <a:r>
              <a:rPr lang="hu-HU" sz="2000" b="1" dirty="0"/>
              <a:t>ZEWS AYHD</a:t>
            </a:r>
            <a:r>
              <a:rPr lang="hu-HU" sz="2000" b="1" dirty="0">
                <a:solidFill>
                  <a:srgbClr val="00B0F0"/>
                </a:solidFill>
              </a:rPr>
              <a:t>W</a:t>
            </a:r>
            <a:r>
              <a:rPr lang="hu-HU" sz="2000" b="1" dirty="0"/>
              <a:t>CWYO</a:t>
            </a:r>
            <a:r>
              <a:rPr lang="hu-HU" sz="2000" b="1" dirty="0">
                <a:solidFill>
                  <a:srgbClr val="00B0F0"/>
                </a:solidFill>
              </a:rPr>
              <a:t>E</a:t>
            </a:r>
            <a:r>
              <a:rPr lang="hu-HU" sz="2000" b="1" dirty="0"/>
              <a:t>UJL</a:t>
            </a:r>
            <a:endParaRPr lang="hu-H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64692" y="3529921"/>
            <a:ext cx="3078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#1</a:t>
            </a:r>
            <a:r>
              <a:rPr lang="hu-HU" dirty="0"/>
              <a:t> substring: </a:t>
            </a:r>
            <a:r>
              <a:rPr lang="hu-HU" b="1" dirty="0"/>
              <a:t>WHATYHMWHYL</a:t>
            </a:r>
          </a:p>
          <a:p>
            <a:endParaRPr lang="hu-HU" b="1" dirty="0"/>
          </a:p>
          <a:p>
            <a:r>
              <a:rPr lang="hu-HU" b="1" dirty="0"/>
              <a:t>#2 </a:t>
            </a:r>
            <a:r>
              <a:rPr lang="hu-HU" dirty="0"/>
              <a:t>substring:</a:t>
            </a:r>
            <a:r>
              <a:rPr lang="hu-HU" b="1" dirty="0"/>
              <a:t> SHZRASASDO</a:t>
            </a:r>
            <a:endParaRPr lang="hu-HU" dirty="0"/>
          </a:p>
          <a:p>
            <a:endParaRPr lang="hu-HU" b="1" dirty="0"/>
          </a:p>
          <a:p>
            <a:r>
              <a:rPr lang="hu-HU" b="1" dirty="0"/>
              <a:t>#3 </a:t>
            </a:r>
            <a:r>
              <a:rPr lang="hu-HU" dirty="0"/>
              <a:t>substring: </a:t>
            </a:r>
            <a:r>
              <a:rPr lang="hu-HU" b="1" dirty="0"/>
              <a:t>TBWKVK WE</a:t>
            </a:r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37885784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615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 </a:t>
            </a:r>
            <a:r>
              <a:rPr lang="hu-HU" dirty="0"/>
              <a:t>if we know the size of the key then we can use </a:t>
            </a:r>
            <a:r>
              <a:rPr lang="hu-HU" b="1" dirty="0"/>
              <a:t>frequency analysis</a:t>
            </a:r>
          </a:p>
          <a:p>
            <a:r>
              <a:rPr lang="hu-HU" dirty="0"/>
              <a:t>	because </a:t>
            </a:r>
            <a:r>
              <a:rPr lang="hu-HU" b="1" dirty="0"/>
              <a:t>Vigenere cipher </a:t>
            </a:r>
            <a:r>
              <a:rPr lang="hu-HU" dirty="0"/>
              <a:t>is the same as </a:t>
            </a:r>
            <a:r>
              <a:rPr lang="hu-HU" b="1" dirty="0"/>
              <a:t>Caesar cipher</a:t>
            </a:r>
          </a:p>
          <a:p>
            <a:r>
              <a:rPr lang="hu-HU" dirty="0"/>
              <a:t>		~ of course it uses multiple subkeys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7264" y="2911392"/>
            <a:ext cx="785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WS </a:t>
            </a:r>
            <a:r>
              <a:rPr lang="hu-HU" sz="2000" b="1" dirty="0">
                <a:solidFill>
                  <a:srgbClr val="00B0F0"/>
                </a:solidFill>
              </a:rPr>
              <a:t>A</a:t>
            </a:r>
            <a:r>
              <a:rPr lang="hu-HU" sz="2000" b="1" dirty="0"/>
              <a:t>YHHT</a:t>
            </a:r>
            <a:r>
              <a:rPr lang="hu-HU" sz="2000" b="1" dirty="0">
                <a:solidFill>
                  <a:srgbClr val="00B0F0"/>
                </a:solidFill>
              </a:rPr>
              <a:t>M</a:t>
            </a:r>
            <a:r>
              <a:rPr lang="hu-HU" sz="2000" b="1" dirty="0"/>
              <a:t>UAZB</a:t>
            </a:r>
            <a:r>
              <a:rPr lang="hu-HU" sz="2000" b="1" dirty="0">
                <a:solidFill>
                  <a:srgbClr val="00B0F0"/>
                </a:solidFill>
              </a:rPr>
              <a:t>U</a:t>
            </a:r>
            <a:r>
              <a:rPr lang="hu-HU" sz="2000" b="1" dirty="0"/>
              <a:t>XTRW</a:t>
            </a:r>
            <a:r>
              <a:rPr lang="hu-HU" sz="2000" b="1" dirty="0">
                <a:solidFill>
                  <a:srgbClr val="00B0F0"/>
                </a:solidFill>
              </a:rPr>
              <a:t>U</a:t>
            </a:r>
            <a:r>
              <a:rPr lang="hu-HU" sz="2000" b="1" dirty="0"/>
              <a:t>YYAK</a:t>
            </a:r>
            <a:r>
              <a:rPr lang="hu-HU" sz="2000" b="1" dirty="0">
                <a:solidFill>
                  <a:srgbClr val="00B0F0"/>
                </a:solidFill>
              </a:rPr>
              <a:t>Y</a:t>
            </a:r>
            <a:r>
              <a:rPr lang="hu-HU" sz="2000" b="1" dirty="0"/>
              <a:t>UHSV</a:t>
            </a:r>
            <a:r>
              <a:rPr lang="hu-HU" sz="2000" b="1" dirty="0">
                <a:solidFill>
                  <a:srgbClr val="00B0F0"/>
                </a:solidFill>
              </a:rPr>
              <a:t>M</a:t>
            </a:r>
            <a:r>
              <a:rPr lang="hu-HU" sz="2000" b="1" dirty="0"/>
              <a:t>SMAK</a:t>
            </a:r>
            <a:r>
              <a:rPr lang="hu-HU" sz="2000" b="1" dirty="0">
                <a:solidFill>
                  <a:srgbClr val="00B0F0"/>
                </a:solidFill>
              </a:rPr>
              <a:t>Z</a:t>
            </a:r>
            <a:r>
              <a:rPr lang="hu-HU" sz="2000" b="1" dirty="0"/>
              <a:t>EWS </a:t>
            </a:r>
            <a:r>
              <a:rPr lang="hu-HU" sz="2000" b="1" dirty="0">
                <a:solidFill>
                  <a:srgbClr val="00B0F0"/>
                </a:solidFill>
              </a:rPr>
              <a:t>A</a:t>
            </a:r>
            <a:r>
              <a:rPr lang="hu-HU" sz="2000" b="1" dirty="0"/>
              <a:t>YHDW</a:t>
            </a:r>
            <a:r>
              <a:rPr lang="hu-HU" sz="2000" b="1" dirty="0">
                <a:solidFill>
                  <a:srgbClr val="00B0F0"/>
                </a:solidFill>
              </a:rPr>
              <a:t>C</a:t>
            </a:r>
            <a:r>
              <a:rPr lang="hu-HU" sz="2000" b="1" dirty="0"/>
              <a:t>WYOE</a:t>
            </a:r>
            <a:r>
              <a:rPr lang="hu-HU" sz="2000" b="1" dirty="0">
                <a:solidFill>
                  <a:srgbClr val="00B0F0"/>
                </a:solidFill>
              </a:rPr>
              <a:t>U</a:t>
            </a:r>
            <a:r>
              <a:rPr lang="hu-HU" sz="2000" b="1" dirty="0"/>
              <a:t>JL</a:t>
            </a:r>
            <a:endParaRPr lang="hu-H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64692" y="3529921"/>
            <a:ext cx="30787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#1</a:t>
            </a:r>
            <a:r>
              <a:rPr lang="hu-HU" dirty="0"/>
              <a:t> substring: </a:t>
            </a:r>
            <a:r>
              <a:rPr lang="hu-HU" b="1" dirty="0"/>
              <a:t>WHATYHMWHYL</a:t>
            </a:r>
          </a:p>
          <a:p>
            <a:endParaRPr lang="hu-HU" b="1" dirty="0"/>
          </a:p>
          <a:p>
            <a:r>
              <a:rPr lang="hu-HU" b="1" dirty="0"/>
              <a:t>#2 </a:t>
            </a:r>
            <a:r>
              <a:rPr lang="hu-HU" dirty="0"/>
              <a:t>substring: </a:t>
            </a:r>
            <a:r>
              <a:rPr lang="hu-HU" b="1" dirty="0"/>
              <a:t>SHZRASASDO</a:t>
            </a:r>
            <a:endParaRPr lang="hu-HU" dirty="0"/>
          </a:p>
          <a:p>
            <a:endParaRPr lang="hu-HU" b="1" dirty="0"/>
          </a:p>
          <a:p>
            <a:r>
              <a:rPr lang="hu-HU" b="1" dirty="0"/>
              <a:t>#3 </a:t>
            </a:r>
            <a:r>
              <a:rPr lang="hu-HU" dirty="0"/>
              <a:t>substring: </a:t>
            </a:r>
            <a:r>
              <a:rPr lang="hu-HU" b="1" dirty="0"/>
              <a:t>TBWKVK WE</a:t>
            </a:r>
            <a:endParaRPr lang="hu-HU" dirty="0"/>
          </a:p>
          <a:p>
            <a:endParaRPr lang="hu-HU" b="1" dirty="0"/>
          </a:p>
          <a:p>
            <a:r>
              <a:rPr lang="hu-HU" b="1" dirty="0"/>
              <a:t>#4 </a:t>
            </a:r>
            <a:r>
              <a:rPr lang="hu-HU" dirty="0"/>
              <a:t>substring: </a:t>
            </a:r>
            <a:r>
              <a:rPr lang="hu-HU" b="1" dirty="0"/>
              <a:t>AMUUYMZACU</a:t>
            </a:r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35004536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615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 </a:t>
            </a:r>
            <a:r>
              <a:rPr lang="hu-HU" dirty="0"/>
              <a:t>if we know the size of the key then we can use </a:t>
            </a:r>
            <a:r>
              <a:rPr lang="hu-HU" b="1" dirty="0"/>
              <a:t>frequency analysis</a:t>
            </a:r>
          </a:p>
          <a:p>
            <a:r>
              <a:rPr lang="hu-HU" dirty="0"/>
              <a:t>	because </a:t>
            </a:r>
            <a:r>
              <a:rPr lang="hu-HU" b="1" dirty="0"/>
              <a:t>Vigenere cipher </a:t>
            </a:r>
            <a:r>
              <a:rPr lang="hu-HU" dirty="0"/>
              <a:t>is the same as </a:t>
            </a:r>
            <a:r>
              <a:rPr lang="hu-HU" b="1" dirty="0"/>
              <a:t>Caesar cipher</a:t>
            </a:r>
          </a:p>
          <a:p>
            <a:r>
              <a:rPr lang="hu-HU" dirty="0"/>
              <a:t>		~ of course it uses multiple subkeys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7264" y="2911392"/>
            <a:ext cx="785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WS A</a:t>
            </a:r>
            <a:r>
              <a:rPr lang="hu-HU" sz="2000" b="1" dirty="0">
                <a:solidFill>
                  <a:srgbClr val="00B0F0"/>
                </a:solidFill>
              </a:rPr>
              <a:t>Y</a:t>
            </a:r>
            <a:r>
              <a:rPr lang="hu-HU" sz="2000" b="1" dirty="0"/>
              <a:t>HHTM</a:t>
            </a:r>
            <a:r>
              <a:rPr lang="hu-HU" sz="2000" b="1" dirty="0">
                <a:solidFill>
                  <a:srgbClr val="00B0F0"/>
                </a:solidFill>
              </a:rPr>
              <a:t>U</a:t>
            </a:r>
            <a:r>
              <a:rPr lang="hu-HU" sz="2000" b="1" dirty="0"/>
              <a:t>AZBU</a:t>
            </a:r>
            <a:r>
              <a:rPr lang="hu-HU" sz="2000" b="1" dirty="0">
                <a:solidFill>
                  <a:srgbClr val="00B0F0"/>
                </a:solidFill>
              </a:rPr>
              <a:t>X</a:t>
            </a:r>
            <a:r>
              <a:rPr lang="hu-HU" sz="2000" b="1" dirty="0"/>
              <a:t>TRWU</a:t>
            </a:r>
            <a:r>
              <a:rPr lang="hu-HU" sz="2000" b="1" dirty="0">
                <a:solidFill>
                  <a:srgbClr val="00B0F0"/>
                </a:solidFill>
              </a:rPr>
              <a:t>Y</a:t>
            </a:r>
            <a:r>
              <a:rPr lang="hu-HU" sz="2000" b="1" dirty="0"/>
              <a:t>YAKY</a:t>
            </a:r>
            <a:r>
              <a:rPr lang="hu-HU" sz="2000" b="1" dirty="0">
                <a:solidFill>
                  <a:srgbClr val="00B0F0"/>
                </a:solidFill>
              </a:rPr>
              <a:t>U</a:t>
            </a:r>
            <a:r>
              <a:rPr lang="hu-HU" sz="2000" b="1" dirty="0"/>
              <a:t>HSVM</a:t>
            </a:r>
            <a:r>
              <a:rPr lang="hu-HU" sz="2000" b="1" dirty="0">
                <a:solidFill>
                  <a:srgbClr val="00B0F0"/>
                </a:solidFill>
              </a:rPr>
              <a:t>S</a:t>
            </a:r>
            <a:r>
              <a:rPr lang="hu-HU" sz="2000" b="1" dirty="0"/>
              <a:t>MAKZ</a:t>
            </a:r>
            <a:r>
              <a:rPr lang="hu-HU" sz="2000" b="1" dirty="0">
                <a:solidFill>
                  <a:srgbClr val="00B0F0"/>
                </a:solidFill>
              </a:rPr>
              <a:t>E</a:t>
            </a:r>
            <a:r>
              <a:rPr lang="hu-HU" sz="2000" b="1" dirty="0"/>
              <a:t>WS A</a:t>
            </a:r>
            <a:r>
              <a:rPr lang="hu-HU" sz="2000" b="1" dirty="0">
                <a:solidFill>
                  <a:srgbClr val="00B0F0"/>
                </a:solidFill>
              </a:rPr>
              <a:t>Y</a:t>
            </a:r>
            <a:r>
              <a:rPr lang="hu-HU" sz="2000" b="1" dirty="0"/>
              <a:t>HDWC</a:t>
            </a:r>
            <a:r>
              <a:rPr lang="hu-HU" sz="2000" b="1" dirty="0">
                <a:solidFill>
                  <a:srgbClr val="00B0F0"/>
                </a:solidFill>
              </a:rPr>
              <a:t>W</a:t>
            </a:r>
            <a:r>
              <a:rPr lang="hu-HU" sz="2000" b="1" dirty="0"/>
              <a:t>YOEU</a:t>
            </a:r>
            <a:r>
              <a:rPr lang="hu-HU" sz="2000" b="1" dirty="0">
                <a:solidFill>
                  <a:srgbClr val="00B0F0"/>
                </a:solidFill>
              </a:rPr>
              <a:t>J</a:t>
            </a:r>
            <a:r>
              <a:rPr lang="hu-HU" sz="2000" b="1" dirty="0"/>
              <a:t>L</a:t>
            </a:r>
            <a:endParaRPr lang="hu-H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64692" y="3529921"/>
            <a:ext cx="30787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#1</a:t>
            </a:r>
            <a:r>
              <a:rPr lang="hu-HU" dirty="0"/>
              <a:t> substring: </a:t>
            </a:r>
            <a:r>
              <a:rPr lang="hu-HU" b="1" dirty="0"/>
              <a:t>WHATYHMWHYL</a:t>
            </a:r>
          </a:p>
          <a:p>
            <a:endParaRPr lang="hu-HU" b="1" dirty="0"/>
          </a:p>
          <a:p>
            <a:r>
              <a:rPr lang="hu-HU" b="1" dirty="0"/>
              <a:t>#2 </a:t>
            </a:r>
            <a:r>
              <a:rPr lang="hu-HU" dirty="0"/>
              <a:t>substring: </a:t>
            </a:r>
            <a:r>
              <a:rPr lang="hu-HU" b="1" dirty="0"/>
              <a:t>SHZRASASDO</a:t>
            </a:r>
            <a:endParaRPr lang="hu-HU" dirty="0"/>
          </a:p>
          <a:p>
            <a:endParaRPr lang="hu-HU" b="1" dirty="0"/>
          </a:p>
          <a:p>
            <a:r>
              <a:rPr lang="hu-HU" b="1" dirty="0"/>
              <a:t>#3 </a:t>
            </a:r>
            <a:r>
              <a:rPr lang="hu-HU" dirty="0"/>
              <a:t>substring: </a:t>
            </a:r>
            <a:r>
              <a:rPr lang="hu-HU" b="1" dirty="0"/>
              <a:t>TBWKVK WE</a:t>
            </a:r>
            <a:endParaRPr lang="hu-HU" dirty="0"/>
          </a:p>
          <a:p>
            <a:endParaRPr lang="hu-HU" b="1" dirty="0"/>
          </a:p>
          <a:p>
            <a:r>
              <a:rPr lang="hu-HU" b="1" dirty="0"/>
              <a:t>#4 </a:t>
            </a:r>
            <a:r>
              <a:rPr lang="hu-HU" dirty="0"/>
              <a:t>substring: </a:t>
            </a:r>
            <a:r>
              <a:rPr lang="hu-HU" b="1" dirty="0"/>
              <a:t>AMUUYMZACU</a:t>
            </a:r>
          </a:p>
          <a:p>
            <a:endParaRPr lang="hu-HU" b="1" dirty="0"/>
          </a:p>
          <a:p>
            <a:r>
              <a:rPr lang="hu-HU" b="1" dirty="0"/>
              <a:t>#5 </a:t>
            </a:r>
            <a:r>
              <a:rPr lang="hu-HU" dirty="0"/>
              <a:t>substring: </a:t>
            </a:r>
            <a:r>
              <a:rPr lang="hu-HU" b="1" dirty="0"/>
              <a:t>YUXYUSEYWJ</a:t>
            </a:r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24740024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615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 </a:t>
            </a:r>
            <a:r>
              <a:rPr lang="hu-HU" dirty="0"/>
              <a:t>if we know the size of the key then we can use </a:t>
            </a:r>
            <a:r>
              <a:rPr lang="hu-HU" b="1" dirty="0"/>
              <a:t>frequency analysis</a:t>
            </a:r>
          </a:p>
          <a:p>
            <a:r>
              <a:rPr lang="hu-HU" dirty="0"/>
              <a:t>	because </a:t>
            </a:r>
            <a:r>
              <a:rPr lang="hu-HU" b="1" dirty="0"/>
              <a:t>Vigenere cipher </a:t>
            </a:r>
            <a:r>
              <a:rPr lang="hu-HU" dirty="0"/>
              <a:t>is the same as </a:t>
            </a:r>
            <a:r>
              <a:rPr lang="hu-HU" b="1" dirty="0"/>
              <a:t>Caesar cipher</a:t>
            </a:r>
          </a:p>
          <a:p>
            <a:r>
              <a:rPr lang="hu-HU" dirty="0"/>
              <a:t>		~ of course it uses multiple subkeys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7264" y="2911392"/>
            <a:ext cx="785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WS AYHHTMUAZBUXTRWUYYAKYUHSVMSMAKZEWS AYHDWCWYOEUJL</a:t>
            </a:r>
            <a:endParaRPr lang="hu-H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764692" y="3529921"/>
            <a:ext cx="30787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#1</a:t>
            </a:r>
            <a:r>
              <a:rPr lang="hu-HU" dirty="0"/>
              <a:t> substring: </a:t>
            </a:r>
            <a:r>
              <a:rPr lang="hu-HU" b="1" dirty="0"/>
              <a:t>WHATYHMWHYL</a:t>
            </a:r>
          </a:p>
          <a:p>
            <a:endParaRPr lang="hu-HU" b="1" dirty="0"/>
          </a:p>
          <a:p>
            <a:r>
              <a:rPr lang="hu-HU" b="1" dirty="0"/>
              <a:t>#2 </a:t>
            </a:r>
            <a:r>
              <a:rPr lang="hu-HU" dirty="0"/>
              <a:t>substring: </a:t>
            </a:r>
            <a:r>
              <a:rPr lang="hu-HU" b="1" dirty="0"/>
              <a:t>SHZRASASDO</a:t>
            </a:r>
            <a:endParaRPr lang="hu-HU" dirty="0"/>
          </a:p>
          <a:p>
            <a:endParaRPr lang="hu-HU" b="1" dirty="0"/>
          </a:p>
          <a:p>
            <a:r>
              <a:rPr lang="hu-HU" b="1" dirty="0"/>
              <a:t>#3 </a:t>
            </a:r>
            <a:r>
              <a:rPr lang="hu-HU" dirty="0"/>
              <a:t>substring: </a:t>
            </a:r>
            <a:r>
              <a:rPr lang="hu-HU" b="1" dirty="0"/>
              <a:t>TBWKVK WE</a:t>
            </a:r>
            <a:endParaRPr lang="hu-HU" dirty="0"/>
          </a:p>
          <a:p>
            <a:endParaRPr lang="hu-HU" b="1" dirty="0"/>
          </a:p>
          <a:p>
            <a:r>
              <a:rPr lang="hu-HU" b="1" dirty="0"/>
              <a:t>#4 </a:t>
            </a:r>
            <a:r>
              <a:rPr lang="hu-HU" dirty="0"/>
              <a:t>substring: </a:t>
            </a:r>
            <a:r>
              <a:rPr lang="hu-HU" b="1" dirty="0"/>
              <a:t>AMUUYMZACU</a:t>
            </a:r>
          </a:p>
          <a:p>
            <a:endParaRPr lang="hu-HU" b="1" dirty="0"/>
          </a:p>
          <a:p>
            <a:r>
              <a:rPr lang="hu-HU" b="1" dirty="0"/>
              <a:t>#5 </a:t>
            </a:r>
            <a:r>
              <a:rPr lang="hu-HU" dirty="0"/>
              <a:t>substring: </a:t>
            </a:r>
            <a:r>
              <a:rPr lang="hu-HU" b="1" dirty="0"/>
              <a:t>YUXYUSEYWJ</a:t>
            </a:r>
          </a:p>
          <a:p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43484" y="3529921"/>
            <a:ext cx="468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 first letter of the key encrypted this substring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6843484" y="4048905"/>
            <a:ext cx="498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 second letter of the key encrypted this substring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6843484" y="4600973"/>
            <a:ext cx="477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 third letter of the key encrypted this substring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6843483" y="5150735"/>
            <a:ext cx="490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 fourth letter of the key encrypted this substring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6843483" y="5724097"/>
            <a:ext cx="471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 fifth letter of the key encrypted this substring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109991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615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 </a:t>
            </a:r>
            <a:r>
              <a:rPr lang="hu-HU" dirty="0"/>
              <a:t>if we know the size of the key then we can use </a:t>
            </a:r>
            <a:r>
              <a:rPr lang="hu-HU" b="1" dirty="0"/>
              <a:t>frequency analysis</a:t>
            </a:r>
          </a:p>
          <a:p>
            <a:r>
              <a:rPr lang="hu-HU" dirty="0"/>
              <a:t>	because </a:t>
            </a:r>
            <a:r>
              <a:rPr lang="hu-HU" b="1" dirty="0"/>
              <a:t>Vigenere cipher </a:t>
            </a:r>
            <a:r>
              <a:rPr lang="hu-HU" dirty="0"/>
              <a:t>is the same as </a:t>
            </a:r>
            <a:r>
              <a:rPr lang="hu-HU" b="1" dirty="0"/>
              <a:t>Caesar cipher</a:t>
            </a:r>
          </a:p>
          <a:p>
            <a:r>
              <a:rPr lang="hu-HU" dirty="0"/>
              <a:t>		~ of course it uses multiple subkeys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71567" y="3031524"/>
            <a:ext cx="77417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we apply all possible </a:t>
            </a:r>
            <a:r>
              <a:rPr lang="hu-HU" b="1" dirty="0">
                <a:sym typeface="Wingdings" panose="05000000000000000000" pitchFamily="2" charset="2"/>
              </a:rPr>
              <a:t>26</a:t>
            </a:r>
            <a:r>
              <a:rPr lang="hu-HU" dirty="0">
                <a:sym typeface="Wingdings" panose="05000000000000000000" pitchFamily="2" charset="2"/>
              </a:rPr>
              <a:t> subkeys on the ciphertext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know the frequency distribution of the letters in the english alphabet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compare the two frequency distributions so we count the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letter frequency matches (decrypted text + english alphabet)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u="sng" dirty="0">
                <a:sym typeface="Wingdings" panose="05000000000000000000" pitchFamily="2" charset="2"/>
              </a:rPr>
              <a:t>For example</a:t>
            </a:r>
            <a:r>
              <a:rPr lang="hu-HU" dirty="0">
                <a:sym typeface="Wingdings" panose="05000000000000000000" pitchFamily="2" charset="2"/>
              </a:rPr>
              <a:t>: if the most frequent letter in the decrypted text is </a:t>
            </a:r>
            <a:r>
              <a:rPr lang="hu-HU" b="1" dirty="0">
                <a:sym typeface="Wingdings" panose="05000000000000000000" pitchFamily="2" charset="2"/>
              </a:rPr>
              <a:t>E</a:t>
            </a:r>
            <a:r>
              <a:rPr lang="hu-HU" dirty="0">
                <a:sym typeface="Wingdings" panose="05000000000000000000" pitchFamily="2" charset="2"/>
              </a:rPr>
              <a:t> then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counter+1</a:t>
            </a:r>
            <a:r>
              <a:rPr lang="hu-HU" dirty="0">
                <a:sym typeface="Wingdings" panose="05000000000000000000" pitchFamily="2" charset="2"/>
              </a:rPr>
              <a:t> because</a:t>
            </a:r>
            <a:r>
              <a:rPr lang="hu-HU" b="1" dirty="0">
                <a:sym typeface="Wingdings" panose="05000000000000000000" pitchFamily="2" charset="2"/>
              </a:rPr>
              <a:t> E </a:t>
            </a:r>
            <a:r>
              <a:rPr lang="hu-HU" dirty="0">
                <a:sym typeface="Wingdings" panose="05000000000000000000" pitchFamily="2" charset="2"/>
              </a:rPr>
              <a:t>is the most frequent letter in the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	english alphabet is well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905329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615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 </a:t>
            </a:r>
            <a:r>
              <a:rPr lang="hu-HU" dirty="0"/>
              <a:t>if we know the size of the key then we can use </a:t>
            </a:r>
            <a:r>
              <a:rPr lang="hu-HU" b="1" dirty="0"/>
              <a:t>frequency analysis</a:t>
            </a:r>
          </a:p>
          <a:p>
            <a:r>
              <a:rPr lang="hu-HU" dirty="0"/>
              <a:t>	because </a:t>
            </a:r>
            <a:r>
              <a:rPr lang="hu-HU" b="1" dirty="0"/>
              <a:t>Vigenere cipher </a:t>
            </a:r>
            <a:r>
              <a:rPr lang="hu-HU" dirty="0"/>
              <a:t>is the same as </a:t>
            </a:r>
            <a:r>
              <a:rPr lang="hu-HU" b="1" dirty="0"/>
              <a:t>Caesar cipher</a:t>
            </a:r>
          </a:p>
          <a:p>
            <a:r>
              <a:rPr lang="hu-HU" dirty="0"/>
              <a:t>		~ of course it uses multiple subkeys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746" y="2549700"/>
            <a:ext cx="18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WHATYHMWHYL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2055" y="2242969"/>
            <a:ext cx="13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#1 substring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08895"/>
              </p:ext>
            </p:extLst>
          </p:nvPr>
        </p:nvGraphicFramePr>
        <p:xfrm>
          <a:off x="1749375" y="3164582"/>
          <a:ext cx="89325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7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SUBKEY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DECRYPTED #1 SUBSTRING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VG SXGLVGXK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i="0" dirty="0"/>
                        <a:t>UFZRWFKUFWJ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TEYQVEJTEVI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03157" y="5188910"/>
            <a:ext cx="8485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we have to try with all possible letter (</a:t>
            </a:r>
            <a:r>
              <a:rPr lang="hu-HU" b="1" dirty="0"/>
              <a:t>26</a:t>
            </a:r>
            <a:r>
              <a:rPr lang="hu-HU" dirty="0"/>
              <a:t> letters so </a:t>
            </a:r>
            <a:r>
              <a:rPr lang="hu-HU" b="1" dirty="0"/>
              <a:t>A-Z</a:t>
            </a:r>
            <a:r>
              <a:rPr lang="hu-HU" dirty="0"/>
              <a:t>) and consider </a:t>
            </a:r>
          </a:p>
          <a:p>
            <a:r>
              <a:rPr lang="hu-HU" dirty="0"/>
              <a:t>	the matches with highest values</a:t>
            </a:r>
          </a:p>
          <a:p>
            <a:endParaRPr lang="hu-HU" dirty="0"/>
          </a:p>
          <a:p>
            <a:r>
              <a:rPr lang="hu-HU" dirty="0"/>
              <a:t>		+ we have to do the same operation for the other substrings as well</a:t>
            </a:r>
          </a:p>
        </p:txBody>
      </p:sp>
    </p:spTree>
    <p:extLst>
      <p:ext uri="{BB962C8B-B14F-4D97-AF65-F5344CB8AC3E}">
        <p14:creationId xmlns:p14="http://schemas.microsoft.com/office/powerpoint/2010/main" val="348502748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957" y="1902941"/>
            <a:ext cx="6615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 </a:t>
            </a:r>
            <a:r>
              <a:rPr lang="hu-HU" dirty="0"/>
              <a:t>if we know the size of the key then we can use </a:t>
            </a:r>
            <a:r>
              <a:rPr lang="hu-HU" b="1" dirty="0"/>
              <a:t>frequency analysis</a:t>
            </a:r>
          </a:p>
          <a:p>
            <a:r>
              <a:rPr lang="hu-HU" dirty="0"/>
              <a:t>	because </a:t>
            </a:r>
            <a:r>
              <a:rPr lang="hu-HU" b="1" dirty="0"/>
              <a:t>Vigenere cipher </a:t>
            </a:r>
            <a:r>
              <a:rPr lang="hu-HU" dirty="0"/>
              <a:t>is the same as </a:t>
            </a:r>
            <a:r>
              <a:rPr lang="hu-HU" b="1" dirty="0"/>
              <a:t>Caesar cipher</a:t>
            </a:r>
          </a:p>
          <a:p>
            <a:r>
              <a:rPr lang="hu-HU" dirty="0"/>
              <a:t>		~ of course it uses multiple subkeys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0552" y="3010937"/>
            <a:ext cx="397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#1 </a:t>
            </a:r>
            <a:r>
              <a:rPr lang="hu-HU" dirty="0"/>
              <a:t>substring possible subkeys: </a:t>
            </a:r>
            <a:r>
              <a:rPr lang="hu-HU" b="1" dirty="0"/>
              <a:t>C</a:t>
            </a:r>
            <a:r>
              <a:rPr lang="hu-HU" dirty="0"/>
              <a:t>, </a:t>
            </a:r>
            <a:r>
              <a:rPr lang="hu-HU" b="1" dirty="0"/>
              <a:t>T</a:t>
            </a:r>
            <a:r>
              <a:rPr lang="hu-HU" dirty="0"/>
              <a:t> and </a:t>
            </a:r>
            <a:r>
              <a:rPr lang="hu-HU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90552" y="3392633"/>
            <a:ext cx="379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#2 </a:t>
            </a:r>
            <a:r>
              <a:rPr lang="hu-HU" dirty="0"/>
              <a:t>substring possible subkeys: </a:t>
            </a:r>
            <a:r>
              <a:rPr lang="hu-HU" b="1" dirty="0"/>
              <a:t>A</a:t>
            </a:r>
            <a:r>
              <a:rPr lang="hu-HU" dirty="0"/>
              <a:t> and </a:t>
            </a:r>
            <a:r>
              <a:rPr lang="hu-HU" b="1" dirty="0"/>
              <a:t>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0552" y="3737237"/>
            <a:ext cx="329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#3 </a:t>
            </a:r>
            <a:r>
              <a:rPr lang="hu-HU" dirty="0"/>
              <a:t>substring possible subkeys: </a:t>
            </a:r>
            <a:r>
              <a:rPr lang="hu-HU" b="1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90552" y="4118933"/>
            <a:ext cx="374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#4 </a:t>
            </a:r>
            <a:r>
              <a:rPr lang="hu-HU" dirty="0"/>
              <a:t>substring possible subkeys: </a:t>
            </a:r>
            <a:r>
              <a:rPr lang="hu-HU" b="1" dirty="0"/>
              <a:t>K </a:t>
            </a:r>
            <a:r>
              <a:rPr lang="hu-HU" dirty="0"/>
              <a:t>and</a:t>
            </a:r>
            <a:r>
              <a:rPr lang="hu-HU" b="1" dirty="0"/>
              <a:t> 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90551" y="4463537"/>
            <a:ext cx="394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#5 </a:t>
            </a:r>
            <a:r>
              <a:rPr lang="hu-HU" dirty="0"/>
              <a:t>substring possible subkeys: </a:t>
            </a:r>
            <a:r>
              <a:rPr lang="hu-HU" b="1" dirty="0"/>
              <a:t>A, E </a:t>
            </a:r>
            <a:r>
              <a:rPr lang="hu-HU" dirty="0"/>
              <a:t>and</a:t>
            </a:r>
            <a:r>
              <a:rPr lang="hu-HU" b="1" dirty="0"/>
              <a:t> 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18418" y="4845233"/>
            <a:ext cx="85427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Now we have to use </a:t>
            </a:r>
            <a:r>
              <a:rPr lang="hu-HU" b="1" dirty="0"/>
              <a:t>brute-force method </a:t>
            </a:r>
            <a:r>
              <a:rPr lang="hu-HU" dirty="0"/>
              <a:t>to get all possible key values </a:t>
            </a:r>
          </a:p>
          <a:p>
            <a:r>
              <a:rPr lang="hu-HU" dirty="0"/>
              <a:t>	~ there are </a:t>
            </a:r>
            <a:r>
              <a:rPr lang="hu-HU" b="1" dirty="0"/>
              <a:t>3x2x1x2x3=36</a:t>
            </a:r>
            <a:r>
              <a:rPr lang="hu-HU" dirty="0"/>
              <a:t> possible values which can be done</a:t>
            </a:r>
          </a:p>
          <a:p>
            <a:r>
              <a:rPr lang="hu-HU" dirty="0"/>
              <a:t>		with brute-force without any issues</a:t>
            </a:r>
          </a:p>
          <a:p>
            <a:endParaRPr lang="hu-HU" dirty="0"/>
          </a:p>
          <a:p>
            <a:r>
              <a:rPr lang="hu-HU" dirty="0"/>
              <a:t>      </a:t>
            </a:r>
            <a:r>
              <a:rPr lang="hu-HU" b="1" dirty="0">
                <a:solidFill>
                  <a:srgbClr val="00B0F0"/>
                </a:solidFill>
              </a:rPr>
              <a:t>WE CONSIDER ALL THESE 36 POSSIBLE KEYS AND CHECK WHETHER THE DECRYPTED</a:t>
            </a:r>
          </a:p>
          <a:p>
            <a:r>
              <a:rPr lang="hu-HU" b="1" dirty="0">
                <a:solidFill>
                  <a:srgbClr val="00B0F0"/>
                </a:solidFill>
              </a:rPr>
              <a:t>		   TEXT IS VALID (SO ENGLISH) OR NOT !!!</a:t>
            </a:r>
          </a:p>
        </p:txBody>
      </p:sp>
    </p:spTree>
    <p:extLst>
      <p:ext uri="{BB962C8B-B14F-4D97-AF65-F5344CB8AC3E}">
        <p14:creationId xmlns:p14="http://schemas.microsoft.com/office/powerpoint/2010/main" val="97492852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1178" y="1383957"/>
            <a:ext cx="2175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KASISKI-ALGORITHM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6768" y="1985319"/>
            <a:ext cx="73179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eventually </a:t>
            </a:r>
            <a:r>
              <a:rPr lang="hu-HU" b="1" dirty="0"/>
              <a:t>Kasiski-algorithm</a:t>
            </a:r>
            <a:r>
              <a:rPr lang="hu-HU" dirty="0"/>
              <a:t> is able to reduce the </a:t>
            </a:r>
          </a:p>
          <a:p>
            <a:r>
              <a:rPr lang="hu-HU" dirty="0"/>
              <a:t>     size of the effective keyspace !!!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instead of considering all the </a:t>
            </a:r>
            <a:r>
              <a:rPr lang="hu-HU" b="1" dirty="0">
                <a:sym typeface="Wingdings" panose="05000000000000000000" pitchFamily="2" charset="2"/>
              </a:rPr>
              <a:t>26                      </a:t>
            </a:r>
            <a:r>
              <a:rPr lang="hu-HU" dirty="0">
                <a:sym typeface="Wingdings" panose="05000000000000000000" pitchFamily="2" charset="2"/>
              </a:rPr>
              <a:t>possible key values</a:t>
            </a:r>
          </a:p>
          <a:p>
            <a:r>
              <a:rPr lang="hu-HU" dirty="0">
                <a:sym typeface="Wingdings" panose="05000000000000000000" pitchFamily="2" charset="2"/>
              </a:rPr>
              <a:t>		we just have to consider a few hundred of them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</a:t>
            </a:r>
            <a:r>
              <a:rPr lang="hu-HU" b="1" dirty="0">
                <a:sym typeface="Wingdings" panose="05000000000000000000" pitchFamily="2" charset="2"/>
              </a:rPr>
              <a:t>Kasiski-algorithm</a:t>
            </a:r>
            <a:r>
              <a:rPr lang="hu-HU" dirty="0">
                <a:sym typeface="Wingdings" panose="05000000000000000000" pitchFamily="2" charset="2"/>
              </a:rPr>
              <a:t> is the reason why more secure </a:t>
            </a:r>
          </a:p>
          <a:p>
            <a:r>
              <a:rPr lang="hu-HU" dirty="0">
                <a:sym typeface="Wingdings" panose="05000000000000000000" pitchFamily="2" charset="2"/>
              </a:rPr>
              <a:t>		approaches are needed such as </a:t>
            </a:r>
            <a:r>
              <a:rPr lang="hu-HU" b="1" dirty="0">
                <a:sym typeface="Wingdings" panose="05000000000000000000" pitchFamily="2" charset="2"/>
              </a:rPr>
              <a:t>DES</a:t>
            </a:r>
            <a:r>
              <a:rPr lang="hu-HU" dirty="0">
                <a:sym typeface="Wingdings" panose="05000000000000000000" pitchFamily="2" charset="2"/>
              </a:rPr>
              <a:t> or </a:t>
            </a:r>
            <a:r>
              <a:rPr lang="hu-HU" b="1" dirty="0">
                <a:sym typeface="Wingdings" panose="05000000000000000000" pitchFamily="2" charset="2"/>
              </a:rPr>
              <a:t>AES</a:t>
            </a:r>
            <a:endParaRPr lang="hu-H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4" y="2702012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SIZE OF THE KEY</a:t>
            </a:r>
          </a:p>
        </p:txBody>
      </p:sp>
    </p:spTree>
    <p:extLst>
      <p:ext uri="{BB962C8B-B14F-4D97-AF65-F5344CB8AC3E}">
        <p14:creationId xmlns:p14="http://schemas.microsoft.com/office/powerpoint/2010/main" val="2519427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98" y="1285102"/>
            <a:ext cx="9464003" cy="528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0584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540476"/>
            <a:ext cx="890551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Vigener cipher </a:t>
            </a:r>
            <a:r>
              <a:rPr lang="hu-HU" dirty="0"/>
              <a:t>is a bit better solution than </a:t>
            </a:r>
            <a:r>
              <a:rPr lang="hu-HU" b="1" dirty="0"/>
              <a:t>Caesar cipher </a:t>
            </a:r>
            <a:r>
              <a:rPr lang="hu-HU" dirty="0"/>
              <a:t>but again</a:t>
            </a:r>
          </a:p>
          <a:p>
            <a:r>
              <a:rPr lang="hu-HU" dirty="0"/>
              <a:t>	there is information leaking ...</a:t>
            </a:r>
          </a:p>
          <a:p>
            <a:endParaRPr lang="hu-HU" dirty="0"/>
          </a:p>
          <a:p>
            <a:r>
              <a:rPr lang="hu-HU" dirty="0"/>
              <a:t>		It was first constructed by </a:t>
            </a:r>
            <a:r>
              <a:rPr lang="hu-HU" b="1" dirty="0"/>
              <a:t>Frank Miller </a:t>
            </a:r>
            <a:r>
              <a:rPr lang="hu-HU" dirty="0"/>
              <a:t>in </a:t>
            </a:r>
            <a:r>
              <a:rPr lang="hu-HU" b="1" dirty="0"/>
              <a:t>1882</a:t>
            </a:r>
          </a:p>
          <a:p>
            <a:r>
              <a:rPr lang="hu-HU" dirty="0"/>
              <a:t>		</a:t>
            </a:r>
          </a:p>
          <a:p>
            <a:r>
              <a:rPr lang="hu-HU" b="1" dirty="0">
                <a:solidFill>
                  <a:srgbClr val="00B0F0"/>
                </a:solidFill>
              </a:rPr>
              <a:t>	  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u="sng" dirty="0">
                <a:sym typeface="Wingdings" panose="05000000000000000000" pitchFamily="2" charset="2"/>
              </a:rPr>
              <a:t>intuition</a:t>
            </a:r>
            <a:r>
              <a:rPr lang="hu-HU" dirty="0">
                <a:sym typeface="Wingdings" panose="05000000000000000000" pitchFamily="2" charset="2"/>
              </a:rPr>
              <a:t>: let’s use as many letters in the key as the length of the plaintext</a:t>
            </a:r>
          </a:p>
          <a:p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			</a:t>
            </a:r>
          </a:p>
          <a:p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	  </a:t>
            </a:r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but then we can use </a:t>
            </a:r>
            <a:r>
              <a:rPr lang="hu-HU" b="1" dirty="0">
                <a:sym typeface="Wingdings" panose="05000000000000000000" pitchFamily="2" charset="2"/>
              </a:rPr>
              <a:t>frequency analysis </a:t>
            </a:r>
            <a:r>
              <a:rPr lang="hu-HU" dirty="0">
                <a:sym typeface="Wingdings" panose="05000000000000000000" pitchFamily="2" charset="2"/>
              </a:rPr>
              <a:t>on the ciphertext because </a:t>
            </a:r>
          </a:p>
          <a:p>
            <a:r>
              <a:rPr lang="hu-HU" dirty="0">
                <a:sym typeface="Wingdings" panose="05000000000000000000" pitchFamily="2" charset="2"/>
              </a:rPr>
              <a:t>		english letters have a well-known distribution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   </a:t>
            </a:r>
            <a:r>
              <a:rPr lang="hu-HU" u="sng" dirty="0">
                <a:sym typeface="Wingdings" panose="05000000000000000000" pitchFamily="2" charset="2"/>
              </a:rPr>
              <a:t>solution</a:t>
            </a:r>
            <a:r>
              <a:rPr lang="hu-HU" dirty="0">
                <a:sym typeface="Wingdings" panose="05000000000000000000" pitchFamily="2" charset="2"/>
              </a:rPr>
              <a:t>: let’s use totally </a:t>
            </a:r>
            <a:r>
              <a:rPr lang="hu-HU" b="1" dirty="0">
                <a:sym typeface="Wingdings" panose="05000000000000000000" pitchFamily="2" charset="2"/>
              </a:rPr>
              <a:t>random numbers </a:t>
            </a:r>
            <a:r>
              <a:rPr lang="hu-HU" dirty="0">
                <a:sym typeface="Wingdings" panose="05000000000000000000" pitchFamily="2" charset="2"/>
              </a:rPr>
              <a:t>to shift the letters in the plaintext</a:t>
            </a:r>
          </a:p>
          <a:p>
            <a:r>
              <a:rPr lang="hu-HU" dirty="0">
                <a:sym typeface="Wingdings" panose="05000000000000000000" pitchFamily="2" charset="2"/>
              </a:rPr>
              <a:t>			~ the key must have the same size as the plaintext </a:t>
            </a:r>
          </a:p>
          <a:p>
            <a:r>
              <a:rPr lang="hu-HU" dirty="0">
                <a:sym typeface="Wingdings" panose="05000000000000000000" pitchFamily="2" charset="2"/>
              </a:rPr>
              <a:t>				+ key must contain random numbers</a:t>
            </a:r>
          </a:p>
          <a:p>
            <a:endParaRPr lang="hu-HU" b="1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		 WE CAN ELIMINATE INFORMATION LEAKING WITH RANDOM NUMBERS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6650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4789" y="1433384"/>
            <a:ext cx="95671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Algorithm</a:t>
            </a:r>
            <a:r>
              <a:rPr lang="hu-HU" b="1" dirty="0"/>
              <a:t>:</a:t>
            </a:r>
          </a:p>
          <a:p>
            <a:endParaRPr lang="hu-HU" b="1" dirty="0"/>
          </a:p>
          <a:p>
            <a:r>
              <a:rPr lang="hu-HU" b="1" dirty="0"/>
              <a:t>1.) </a:t>
            </a:r>
            <a:r>
              <a:rPr lang="hu-HU" dirty="0"/>
              <a:t>generate a truly random sequence (as many random numbers as the letters in the plaintext)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</a:t>
            </a:r>
            <a:r>
              <a:rPr lang="hu-HU" b="1" dirty="0"/>
              <a:t>DO NOT REUSE THE SAME NUMBERS OVER AN OVER AGAIN</a:t>
            </a:r>
          </a:p>
          <a:p>
            <a:r>
              <a:rPr lang="hu-HU" b="1" dirty="0"/>
              <a:t>		    </a:t>
            </a:r>
            <a:r>
              <a:rPr lang="hu-HU" dirty="0"/>
              <a:t>~ the private key is used one time as well (it is not reused for other messages) </a:t>
            </a:r>
          </a:p>
          <a:p>
            <a:endParaRPr lang="hu-HU" b="1" dirty="0"/>
          </a:p>
          <a:p>
            <a:r>
              <a:rPr lang="hu-HU" b="1" dirty="0"/>
              <a:t>2.) </a:t>
            </a:r>
            <a:r>
              <a:rPr lang="hu-HU" dirty="0"/>
              <a:t>shift the letters in the plaintext with the random numbers in the same manner</a:t>
            </a:r>
          </a:p>
          <a:p>
            <a:r>
              <a:rPr lang="hu-HU" dirty="0"/>
              <a:t>		as in </a:t>
            </a:r>
            <a:r>
              <a:rPr lang="hu-HU" b="1" dirty="0"/>
              <a:t>Vigenere cipher </a:t>
            </a:r>
            <a:r>
              <a:rPr lang="hu-HU" dirty="0"/>
              <a:t>or </a:t>
            </a:r>
            <a:r>
              <a:rPr lang="hu-HU" b="1" dirty="0"/>
              <a:t>Caesar cipher</a:t>
            </a:r>
          </a:p>
          <a:p>
            <a:endParaRPr lang="hu-HU" b="1" dirty="0"/>
          </a:p>
          <a:p>
            <a:r>
              <a:rPr lang="hu-HU" b="1" dirty="0"/>
              <a:t>                                     	</a:t>
            </a:r>
            <a:r>
              <a:rPr lang="hu-HU" dirty="0"/>
              <a:t>What will happen if we analyze the ciphertext with </a:t>
            </a:r>
            <a:r>
              <a:rPr lang="hu-HU" b="1" dirty="0"/>
              <a:t>Kasiski-method</a:t>
            </a:r>
            <a:r>
              <a:rPr lang="hu-HU" dirty="0"/>
              <a:t>?</a:t>
            </a:r>
          </a:p>
          <a:p>
            <a:endParaRPr lang="hu-HU" b="1" dirty="0"/>
          </a:p>
          <a:p>
            <a:r>
              <a:rPr lang="hu-HU" b="1" dirty="0"/>
              <a:t>				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there is no information leaking because every </a:t>
            </a:r>
          </a:p>
          <a:p>
            <a:r>
              <a:rPr lang="hu-HU" dirty="0">
                <a:sym typeface="Wingdings" panose="05000000000000000000" pitchFamily="2" charset="2"/>
              </a:rPr>
              <a:t>					letter in the ciphertext is equally likely</a:t>
            </a:r>
            <a:endParaRPr lang="hu-HU" dirty="0"/>
          </a:p>
          <a:p>
            <a:endParaRPr lang="hu-HU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1" y="3757035"/>
            <a:ext cx="3847076" cy="28708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53540" y="5680701"/>
            <a:ext cx="6100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RANDOM NUMBERS CAN ELIMINATE INFORMATION LEAKING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706087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8930" y="136752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9060" y="1690687"/>
            <a:ext cx="5934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Originally one time pad algorithm used </a:t>
            </a:r>
            <a:r>
              <a:rPr lang="hu-HU" b="1" dirty="0"/>
              <a:t>XOR</a:t>
            </a:r>
            <a:r>
              <a:rPr lang="hu-HU" dirty="0"/>
              <a:t> operation so first</a:t>
            </a:r>
          </a:p>
          <a:p>
            <a:r>
              <a:rPr lang="hu-HU" dirty="0"/>
              <a:t>	we consider the binary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7816" y="2369919"/>
            <a:ext cx="510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find the </a:t>
            </a:r>
            <a:r>
              <a:rPr lang="hu-HU" b="1" dirty="0">
                <a:sym typeface="Wingdings" panose="05000000000000000000" pitchFamily="2" charset="2"/>
              </a:rPr>
              <a:t>ASCII</a:t>
            </a:r>
            <a:r>
              <a:rPr lang="hu-HU" dirty="0">
                <a:sym typeface="Wingdings" panose="05000000000000000000" pitchFamily="2" charset="2"/>
              </a:rPr>
              <a:t> value for every letter in the 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7816" y="2739251"/>
            <a:ext cx="474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then we convert the decimal value into binary</a:t>
            </a:r>
            <a:endParaRPr lang="hu-HU" dirty="0"/>
          </a:p>
          <a:p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311611" y="3212757"/>
            <a:ext cx="679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For example</a:t>
            </a:r>
            <a:r>
              <a:rPr lang="hu-HU" dirty="0"/>
              <a:t>: character </a:t>
            </a:r>
            <a:r>
              <a:rPr lang="hu-HU" b="1" dirty="0"/>
              <a:t>a</a:t>
            </a:r>
            <a:r>
              <a:rPr lang="hu-HU" dirty="0"/>
              <a:t> has the </a:t>
            </a:r>
            <a:r>
              <a:rPr lang="hu-HU" b="1" dirty="0"/>
              <a:t>ASCII</a:t>
            </a:r>
            <a:r>
              <a:rPr lang="hu-HU" dirty="0"/>
              <a:t> value </a:t>
            </a:r>
            <a:r>
              <a:rPr lang="hu-HU" b="1" dirty="0"/>
              <a:t>97</a:t>
            </a:r>
            <a:r>
              <a:rPr lang="hu-HU" dirty="0"/>
              <a:t>. So what is the binary</a:t>
            </a:r>
          </a:p>
          <a:p>
            <a:r>
              <a:rPr lang="hu-HU" dirty="0"/>
              <a:t>		representation of </a:t>
            </a:r>
            <a:r>
              <a:rPr lang="hu-HU" b="1" dirty="0"/>
              <a:t>97</a:t>
            </a:r>
            <a:r>
              <a:rPr lang="hu-HU" dirty="0"/>
              <a:t>? It is </a:t>
            </a:r>
            <a:r>
              <a:rPr lang="hu-HU" b="1" dirty="0"/>
              <a:t>01100001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599" y="4193060"/>
            <a:ext cx="7164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01100001 = 1x2  + 0x2  + 0x2  + 0x2  + 0x2  + 1x2  + 1x2  + 0x2  = 97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3053" y="41348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90441" y="41348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6868" y="41348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40732" y="41348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07159" y="413488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74547" y="41348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35336" y="41348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49212" y="41348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7066039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8930" y="136752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9060" y="1690687"/>
            <a:ext cx="5934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Originally one time pad algorithm used </a:t>
            </a:r>
            <a:r>
              <a:rPr lang="hu-HU" b="1" dirty="0"/>
              <a:t>XOR</a:t>
            </a:r>
            <a:r>
              <a:rPr lang="hu-HU" dirty="0"/>
              <a:t> operation so first</a:t>
            </a:r>
          </a:p>
          <a:p>
            <a:r>
              <a:rPr lang="hu-HU" dirty="0"/>
              <a:t>	we consider the binary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7816" y="2369919"/>
            <a:ext cx="510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find the </a:t>
            </a:r>
            <a:r>
              <a:rPr lang="hu-HU" b="1" dirty="0">
                <a:sym typeface="Wingdings" panose="05000000000000000000" pitchFamily="2" charset="2"/>
              </a:rPr>
              <a:t>ASCII</a:t>
            </a:r>
            <a:r>
              <a:rPr lang="hu-HU" dirty="0">
                <a:sym typeface="Wingdings" panose="05000000000000000000" pitchFamily="2" charset="2"/>
              </a:rPr>
              <a:t> value for every letter in the 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7816" y="2739251"/>
            <a:ext cx="474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then we convert the decimal value into binary</a:t>
            </a:r>
            <a:endParaRPr lang="hu-HU" dirty="0"/>
          </a:p>
          <a:p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4892524" y="3262181"/>
            <a:ext cx="690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we want to shift every letter in the plaintext which means addition</a:t>
            </a:r>
          </a:p>
          <a:p>
            <a:r>
              <a:rPr lang="hu-HU" dirty="0"/>
              <a:t>	Addition is the same as bitwise </a:t>
            </a:r>
            <a:r>
              <a:rPr lang="hu-HU" b="1" dirty="0"/>
              <a:t>XOR</a:t>
            </a:r>
            <a:r>
              <a:rPr lang="hu-HU" dirty="0"/>
              <a:t> (if there are no carry bits)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073184" y="4112719"/>
            <a:ext cx="30809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66003" y="3546048"/>
            <a:ext cx="0" cy="2581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33312" y="354604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9503" y="3546048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y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714246" y="3546047"/>
            <a:ext cx="0" cy="2589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02935" y="3563510"/>
            <a:ext cx="113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 </a:t>
            </a:r>
            <a:r>
              <a:rPr lang="hu-HU" sz="2400" b="1" dirty="0"/>
              <a:t>XOR </a:t>
            </a:r>
            <a:r>
              <a:rPr lang="hu-HU" sz="2400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33312" y="42164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43763" y="41906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28471" y="41989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33312" y="46462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43763" y="46204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28471" y="46451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33312" y="51122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43763" y="50864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28471" y="512768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33312" y="55288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43763" y="55031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28471" y="55360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03585" y="4077943"/>
            <a:ext cx="429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For example</a:t>
            </a:r>
            <a:r>
              <a:rPr lang="hu-HU" dirty="0"/>
              <a:t>: let’s use </a:t>
            </a:r>
            <a:r>
              <a:rPr lang="hu-HU" b="1" dirty="0"/>
              <a:t>XOR</a:t>
            </a:r>
            <a:r>
              <a:rPr lang="hu-HU" dirty="0"/>
              <a:t> to add </a:t>
            </a:r>
            <a:r>
              <a:rPr lang="hu-HU" b="1" dirty="0"/>
              <a:t>16</a:t>
            </a:r>
            <a:r>
              <a:rPr lang="hu-HU" dirty="0"/>
              <a:t> and </a:t>
            </a:r>
            <a:r>
              <a:rPr lang="hu-HU" b="1" dirty="0"/>
              <a:t>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12849" y="4545655"/>
            <a:ext cx="648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00010000 = 0x2  + 0x2  + 0x2  + 0x2  + 1x2  + 0x2  + 0x2  + 0x2  = 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13543" y="448748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15027" y="44874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32026" y="448748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41749" y="44874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42274" y="44874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43759" y="44874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464506" y="44874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844285" y="44874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12849" y="4897441"/>
            <a:ext cx="648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00001010 = 0x2  + 1x2  + 0x2  + 1x2  + 0x2  + 0x2  + 0x2  + 0x2  = 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13543" y="48392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15027" y="48392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32026" y="48392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41749" y="48392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642274" y="48392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43759" y="48392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464506" y="48392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844285" y="483926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96000" y="5249225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00010000 | 00001010 = 00011010 = 26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07193" y="1187137"/>
            <a:ext cx="2423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„</a:t>
            </a:r>
            <a:r>
              <a:rPr lang="hu-HU" b="1" dirty="0"/>
              <a:t>XOR</a:t>
            </a:r>
            <a:r>
              <a:rPr lang="hu-HU" dirty="0"/>
              <a:t> is an involution so</a:t>
            </a:r>
          </a:p>
          <a:p>
            <a:pPr algn="ctr"/>
            <a:r>
              <a:rPr lang="hu-HU" dirty="0"/>
              <a:t>the function’s inverse is</a:t>
            </a:r>
          </a:p>
          <a:p>
            <a:pPr algn="ctr"/>
            <a:r>
              <a:rPr lang="hu-HU" dirty="0"/>
              <a:t>the function itself”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4445" y="2823723"/>
            <a:ext cx="21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output is</a:t>
            </a:r>
            <a:r>
              <a:rPr lang="hu-HU" b="1" dirty="0"/>
              <a:t> 0 </a:t>
            </a:r>
            <a:r>
              <a:rPr lang="hu-HU" dirty="0"/>
              <a:t>or </a:t>
            </a:r>
            <a:r>
              <a:rPr lang="hu-HU" b="1" dirty="0"/>
              <a:t>1</a:t>
            </a:r>
            <a:r>
              <a:rPr lang="hu-HU" dirty="0"/>
              <a:t> </a:t>
            </a:r>
          </a:p>
          <a:p>
            <a:pPr algn="ctr"/>
            <a:r>
              <a:rPr lang="hu-HU" dirty="0"/>
              <a:t>with </a:t>
            </a:r>
            <a:r>
              <a:rPr lang="hu-HU" b="1" dirty="0"/>
              <a:t>50%</a:t>
            </a:r>
            <a:r>
              <a:rPr lang="hu-HU" dirty="0"/>
              <a:t> probability</a:t>
            </a:r>
          </a:p>
        </p:txBody>
      </p:sp>
    </p:spTree>
    <p:extLst>
      <p:ext uri="{BB962C8B-B14F-4D97-AF65-F5344CB8AC3E}">
        <p14:creationId xmlns:p14="http://schemas.microsoft.com/office/powerpoint/2010/main" val="100385965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8930" y="136752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5092" y="1944130"/>
            <a:ext cx="48020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000" b="1" dirty="0">
                <a:solidFill>
                  <a:srgbClr val="00B0F0"/>
                </a:solidFill>
              </a:rPr>
              <a:t>HELLO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Key</a:t>
            </a:r>
            <a:r>
              <a:rPr lang="hu-HU" dirty="0"/>
              <a:t>: </a:t>
            </a:r>
            <a:r>
              <a:rPr lang="hu-HU" altLang="hu-HU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11001000001011101111011011000000 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69036957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8930" y="136752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5092" y="1944130"/>
            <a:ext cx="5047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000" b="1" dirty="0">
                <a:solidFill>
                  <a:srgbClr val="00B0F0"/>
                </a:solidFill>
              </a:rPr>
              <a:t>HELLO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Key</a:t>
            </a:r>
            <a:r>
              <a:rPr lang="hu-HU" dirty="0"/>
              <a:t>: </a:t>
            </a:r>
            <a:r>
              <a:rPr lang="hu-HU" altLang="hu-HU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11001000001011101111011011000000 </a:t>
            </a:r>
            <a:r>
              <a:rPr lang="hu-HU" b="1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4259" y="3113903"/>
            <a:ext cx="550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1.) </a:t>
            </a:r>
            <a:r>
              <a:rPr lang="hu-HU" dirty="0"/>
              <a:t>let’s convert the </a:t>
            </a:r>
            <a:r>
              <a:rPr lang="hu-HU" b="1" dirty="0"/>
              <a:t>ASCII</a:t>
            </a:r>
            <a:r>
              <a:rPr lang="hu-HU" dirty="0"/>
              <a:t> values of the letters into </a:t>
            </a:r>
            <a:r>
              <a:rPr lang="hu-HU" b="1" dirty="0"/>
              <a:t>binary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21429" y="3698901"/>
            <a:ext cx="6885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H  E  L  L  O  = 01001000010001010100110001001111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21429" y="35450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72</a:t>
            </a:r>
            <a:endParaRPr lang="hu-HU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929165" y="35450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69</a:t>
            </a:r>
            <a:endParaRPr lang="hu-HU" sz="16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182300" y="35450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76</a:t>
            </a:r>
            <a:endParaRPr lang="hu-HU" sz="16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5465726" y="35450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76</a:t>
            </a:r>
            <a:endParaRPr lang="hu-HU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787698" y="3545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79</a:t>
            </a:r>
            <a:endParaRPr lang="hu-HU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11178" y="416056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72 = 01001000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1178" y="452989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69 = 01000101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11178" y="4881607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76 = 01001100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11178" y="5215467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79 = 01001111</a:t>
            </a:r>
          </a:p>
        </p:txBody>
      </p:sp>
    </p:spTree>
    <p:extLst>
      <p:ext uri="{BB962C8B-B14F-4D97-AF65-F5344CB8AC3E}">
        <p14:creationId xmlns:p14="http://schemas.microsoft.com/office/powerpoint/2010/main" val="64615773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8930" y="136752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5092" y="1944130"/>
            <a:ext cx="5047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000" b="1" dirty="0">
                <a:solidFill>
                  <a:srgbClr val="00B0F0"/>
                </a:solidFill>
              </a:rPr>
              <a:t>HELLO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Key</a:t>
            </a:r>
            <a:r>
              <a:rPr lang="hu-HU" dirty="0"/>
              <a:t>: </a:t>
            </a:r>
            <a:r>
              <a:rPr lang="hu-HU" altLang="hu-HU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11001000001011101111011011000000 </a:t>
            </a:r>
            <a:r>
              <a:rPr lang="hu-HU" b="1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4259" y="3113903"/>
            <a:ext cx="299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2.) </a:t>
            </a:r>
            <a:r>
              <a:rPr lang="hu-HU" dirty="0"/>
              <a:t>let’s do the </a:t>
            </a:r>
            <a:r>
              <a:rPr lang="hu-HU" b="1" dirty="0"/>
              <a:t>XOR</a:t>
            </a:r>
            <a:r>
              <a:rPr lang="hu-HU" dirty="0"/>
              <a:t> operation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26257" y="3742853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01001000010001010100110001001111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256" y="4097018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altLang="hu-HU" sz="2400" b="1" dirty="0"/>
              <a:t>11001000001011101111011011000000</a:t>
            </a:r>
            <a:endParaRPr lang="hu-HU" sz="24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97427" y="4558683"/>
            <a:ext cx="562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97427" y="4245777"/>
            <a:ext cx="500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XOR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26256" y="4587469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altLang="hu-HU" sz="2400" b="1" dirty="0">
                <a:solidFill>
                  <a:srgbClr val="00B050"/>
                </a:solidFill>
              </a:rPr>
              <a:t>10000000011010111011101010001111</a:t>
            </a:r>
            <a:endParaRPr lang="hu-HU" sz="24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0725" y="5077919"/>
            <a:ext cx="5076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result of the </a:t>
            </a:r>
            <a:r>
              <a:rPr lang="hu-HU" b="1" dirty="0"/>
              <a:t>XOR</a:t>
            </a:r>
            <a:r>
              <a:rPr lang="hu-HU" dirty="0"/>
              <a:t> operation which means </a:t>
            </a:r>
          </a:p>
          <a:p>
            <a:r>
              <a:rPr lang="hu-HU" dirty="0"/>
              <a:t>	this is the </a:t>
            </a:r>
            <a:r>
              <a:rPr lang="hu-HU" b="1" dirty="0"/>
              <a:t>ciphertext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419082593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8930" y="136752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5092" y="1944130"/>
            <a:ext cx="5047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000" b="1" dirty="0">
                <a:solidFill>
                  <a:srgbClr val="00B0F0"/>
                </a:solidFill>
              </a:rPr>
              <a:t>HELLO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Key</a:t>
            </a:r>
            <a:r>
              <a:rPr lang="hu-HU" dirty="0"/>
              <a:t>: </a:t>
            </a:r>
            <a:r>
              <a:rPr lang="hu-HU" altLang="hu-HU" b="1" dirty="0">
                <a:solidFill>
                  <a:srgbClr val="000000"/>
                </a:solidFill>
                <a:latin typeface="Arial Unicode MS" panose="020B0604020202020204" pitchFamily="34" charset="-128"/>
              </a:rPr>
              <a:t>11001000001011101111011011000000 </a:t>
            </a:r>
            <a:r>
              <a:rPr lang="hu-HU" b="1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4259" y="3113903"/>
            <a:ext cx="8275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3.) </a:t>
            </a:r>
            <a:r>
              <a:rPr lang="hu-HU" dirty="0"/>
              <a:t>because</a:t>
            </a:r>
            <a:r>
              <a:rPr lang="hu-HU" b="1" dirty="0"/>
              <a:t> XOR</a:t>
            </a:r>
            <a:r>
              <a:rPr lang="hu-HU" dirty="0"/>
              <a:t> operation’s inverse is </a:t>
            </a:r>
            <a:r>
              <a:rPr lang="hu-HU" b="1" dirty="0"/>
              <a:t>XOR</a:t>
            </a:r>
            <a:r>
              <a:rPr lang="hu-HU" dirty="0"/>
              <a:t> operation itself, we have to apply the same</a:t>
            </a:r>
          </a:p>
          <a:p>
            <a:r>
              <a:rPr lang="hu-HU" dirty="0"/>
              <a:t>		transformation to get the plaintext again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26257" y="3742853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altLang="hu-HU" sz="2400" b="1" dirty="0">
                <a:solidFill>
                  <a:srgbClr val="00B050"/>
                </a:solidFill>
              </a:rPr>
              <a:t>10000000011010111011101010001111</a:t>
            </a:r>
            <a:endParaRPr lang="hu-HU" sz="2400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6256" y="4097018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altLang="hu-HU" sz="2400" b="1" dirty="0"/>
              <a:t>11001000001011101111011011000000</a:t>
            </a:r>
            <a:endParaRPr lang="hu-HU" sz="24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97427" y="4558683"/>
            <a:ext cx="5626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97427" y="4245777"/>
            <a:ext cx="500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XOR</a:t>
            </a:r>
            <a:endParaRPr lang="hu-HU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26256" y="4587469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altLang="hu-HU" sz="2400" b="1" dirty="0">
                <a:solidFill>
                  <a:srgbClr val="00B0F0"/>
                </a:solidFill>
              </a:rPr>
              <a:t>01001000010001010100110001001111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50725" y="5077919"/>
            <a:ext cx="5020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how we get the plaintext from the ciphertext</a:t>
            </a:r>
          </a:p>
          <a:p>
            <a:r>
              <a:rPr lang="hu-HU" dirty="0"/>
              <a:t>	with the same </a:t>
            </a:r>
            <a:r>
              <a:rPr lang="hu-HU" b="1" dirty="0"/>
              <a:t>XOR</a:t>
            </a:r>
            <a:r>
              <a:rPr lang="hu-HU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195586622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8930" y="136752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9911" y="3063101"/>
            <a:ext cx="472918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JUST AN EXAMPLE</a:t>
            </a:r>
          </a:p>
          <a:p>
            <a:endParaRPr lang="hu-HU" b="1" dirty="0"/>
          </a:p>
          <a:p>
            <a:r>
              <a:rPr lang="hu-HU" u="sng" dirty="0"/>
              <a:t>Random sequence:</a:t>
            </a:r>
            <a:r>
              <a:rPr lang="hu-HU" dirty="0"/>
              <a:t> </a:t>
            </a:r>
            <a:r>
              <a:rPr lang="hu-HU" b="1" dirty="0"/>
              <a:t>49163259164381642843561</a:t>
            </a:r>
          </a:p>
          <a:p>
            <a:endParaRPr lang="hu-HU" b="1" dirty="0"/>
          </a:p>
          <a:p>
            <a:endParaRPr lang="hu-HU" b="1" dirty="0"/>
          </a:p>
          <a:p>
            <a:endParaRPr lang="hu-HU" u="sng" dirty="0"/>
          </a:p>
          <a:p>
            <a:endParaRPr lang="hu-HU" u="sng" dirty="0"/>
          </a:p>
          <a:p>
            <a:r>
              <a:rPr lang="hu-HU" u="sng" dirty="0"/>
              <a:t>Ciphertext: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24002" y="4390768"/>
            <a:ext cx="471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T H I S  I S  J U S T  A N  E X A M P L 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7456" y="4258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886781" y="4258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086914" y="4258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276811" y="4258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977692" y="42539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535745" y="4258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700927" y="4258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86115" y="42622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176015" y="42622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416981" y="42622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631946" y="42622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937887" y="42539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196627" y="42539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735361" y="42539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980252" y="42539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757010" y="42539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272981" y="42622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517313" y="426349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554315" y="42539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647456" y="4904777"/>
            <a:ext cx="3821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XQJY KX KAWW BT GFEPURF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375776" y="5520094"/>
            <a:ext cx="287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 OTP ) mod 26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532295" y="567478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399764" y="567478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043538" y="567478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22421" y="568782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2617787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8930" y="136752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9911" y="3063101"/>
            <a:ext cx="4771178" cy="23391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XQJY KX KAWW BT GFEPURF</a:t>
            </a:r>
          </a:p>
          <a:p>
            <a:endParaRPr lang="hu-HU" b="1" dirty="0"/>
          </a:p>
          <a:p>
            <a:r>
              <a:rPr lang="hu-HU" u="sng" dirty="0"/>
              <a:t>Random sequence:</a:t>
            </a:r>
            <a:r>
              <a:rPr lang="hu-HU" dirty="0"/>
              <a:t> </a:t>
            </a:r>
            <a:r>
              <a:rPr lang="hu-HU" b="1" dirty="0"/>
              <a:t>49163259164381642843561</a:t>
            </a:r>
          </a:p>
          <a:p>
            <a:endParaRPr lang="hu-HU" b="1" dirty="0"/>
          </a:p>
          <a:p>
            <a:endParaRPr lang="hu-HU" b="1" dirty="0"/>
          </a:p>
          <a:p>
            <a:endParaRPr lang="hu-HU" u="sng" dirty="0"/>
          </a:p>
          <a:p>
            <a:endParaRPr lang="hu-HU" u="sng" dirty="0"/>
          </a:p>
          <a:p>
            <a:r>
              <a:rPr lang="hu-HU" u="sng" dirty="0"/>
              <a:t>Plaintext:</a:t>
            </a:r>
            <a:r>
              <a:rPr lang="hu-HU" dirty="0"/>
              <a:t>	                 </a:t>
            </a:r>
            <a:r>
              <a:rPr lang="hu-HU" sz="2000" b="1" dirty="0">
                <a:solidFill>
                  <a:srgbClr val="00B0F0"/>
                </a:solidFill>
              </a:rPr>
              <a:t>THIS IS JUTS AN EXAMPLE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24002" y="4390768"/>
            <a:ext cx="5203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X Q J Y  K X  K A W W  B T  G F E P U R 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7456" y="4258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19733" y="4258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136342" y="4258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334477" y="4258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397823" y="42539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626363" y="4258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865687" y="42583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5589" y="42622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414915" y="42622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713545" y="42622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060315" y="42622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407446" y="42539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641473" y="42539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196683" y="42539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342721" y="42539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119475" y="42539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635445" y="42622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962158" y="426349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867355" y="42539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342824" y="5520094"/>
            <a:ext cx="292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 - OTP ) mod 26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532295" y="567478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399764" y="567478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043538" y="567478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22421" y="568782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5029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ENCRYPTION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74292" y="199355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14335" y="214824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29232" y="2696534"/>
            <a:ext cx="60217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have to consider all the characters in the plaintext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E(x)</a:t>
            </a:r>
            <a:r>
              <a:rPr lang="hu-HU" dirty="0">
                <a:sym typeface="Wingdings" panose="05000000000000000000" pitchFamily="2" charset="2"/>
              </a:rPr>
              <a:t> is the encrypted letter of the original </a:t>
            </a:r>
            <a:r>
              <a:rPr lang="hu-HU" b="1" dirty="0">
                <a:sym typeface="Wingdings" panose="05000000000000000000" pitchFamily="2" charset="2"/>
              </a:rPr>
              <a:t>x</a:t>
            </a:r>
            <a:r>
              <a:rPr lang="hu-HU" dirty="0">
                <a:sym typeface="Wingdings" panose="05000000000000000000" pitchFamily="2" charset="2"/>
              </a:rPr>
              <a:t> letter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have to shift the given letter with </a:t>
            </a:r>
            <a:r>
              <a:rPr lang="hu-HU" b="1" dirty="0">
                <a:sym typeface="Wingdings" panose="05000000000000000000" pitchFamily="2" charset="2"/>
              </a:rPr>
              <a:t>n</a:t>
            </a:r>
            <a:r>
              <a:rPr lang="hu-HU" dirty="0">
                <a:sym typeface="Wingdings" panose="05000000000000000000" pitchFamily="2" charset="2"/>
              </a:rPr>
              <a:t> (where </a:t>
            </a:r>
            <a:r>
              <a:rPr lang="hu-HU" b="1" dirty="0">
                <a:sym typeface="Wingdings" panose="05000000000000000000" pitchFamily="2" charset="2"/>
              </a:rPr>
              <a:t>n</a:t>
            </a:r>
            <a:r>
              <a:rPr lang="hu-HU" dirty="0">
                <a:sym typeface="Wingdings" panose="05000000000000000000" pitchFamily="2" charset="2"/>
              </a:rPr>
              <a:t> is the key)</a:t>
            </a:r>
            <a:endParaRPr lang="hu-HU" dirty="0"/>
          </a:p>
        </p:txBody>
      </p:sp>
      <p:sp>
        <p:nvSpPr>
          <p:cNvPr id="61" name="TextBox 60"/>
          <p:cNvSpPr txBox="1"/>
          <p:nvPr/>
        </p:nvSpPr>
        <p:spPr>
          <a:xfrm>
            <a:off x="2809103" y="4283676"/>
            <a:ext cx="86272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Why to use </a:t>
            </a:r>
            <a:r>
              <a:rPr lang="hu-HU" b="1" dirty="0"/>
              <a:t>mod 26</a:t>
            </a:r>
            <a:r>
              <a:rPr lang="hu-HU" dirty="0"/>
              <a:t>? The size of the english alphabet is </a:t>
            </a:r>
            <a:r>
              <a:rPr lang="hu-HU" b="1" dirty="0"/>
              <a:t>26</a:t>
            </a:r>
            <a:r>
              <a:rPr lang="hu-HU" dirty="0"/>
              <a:t> which means </a:t>
            </a:r>
          </a:p>
          <a:p>
            <a:r>
              <a:rPr lang="hu-HU" dirty="0"/>
              <a:t>	there are </a:t>
            </a:r>
            <a:r>
              <a:rPr lang="hu-HU" b="1" dirty="0"/>
              <a:t>26</a:t>
            </a:r>
            <a:r>
              <a:rPr lang="hu-HU" dirty="0"/>
              <a:t> letters in the english alphabet</a:t>
            </a:r>
          </a:p>
          <a:p>
            <a:endParaRPr lang="hu-HU" dirty="0"/>
          </a:p>
          <a:p>
            <a:r>
              <a:rPr lang="hu-HU" dirty="0"/>
              <a:t>		~ we want to make sure the encrypted letter is within </a:t>
            </a:r>
          </a:p>
          <a:p>
            <a:r>
              <a:rPr lang="hu-HU" dirty="0"/>
              <a:t>			the range </a:t>
            </a:r>
            <a:r>
              <a:rPr lang="hu-HU" b="1" dirty="0"/>
              <a:t>[0,SIZE_ALPHABET-1] </a:t>
            </a:r>
            <a:r>
              <a:rPr lang="hu-HU" dirty="0"/>
              <a:t>so this is why to use </a:t>
            </a:r>
            <a:r>
              <a:rPr lang="hu-HU" b="1" dirty="0"/>
              <a:t>mod 26</a:t>
            </a:r>
          </a:p>
        </p:txBody>
      </p:sp>
    </p:spTree>
    <p:extLst>
      <p:ext uri="{BB962C8B-B14F-4D97-AF65-F5344CB8AC3E}">
        <p14:creationId xmlns:p14="http://schemas.microsoft.com/office/powerpoint/2010/main" val="30261683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540476"/>
            <a:ext cx="59188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main problem as far as one time pad is concerned is how</a:t>
            </a:r>
          </a:p>
          <a:p>
            <a:r>
              <a:rPr lang="hu-HU" dirty="0"/>
              <a:t>	to generate the </a:t>
            </a:r>
            <a:r>
              <a:rPr lang="hu-HU" b="1" dirty="0"/>
              <a:t>random numbers</a:t>
            </a: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8133" y="3329257"/>
            <a:ext cx="968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00B0F0"/>
                </a:solidFill>
              </a:rPr>
              <a:t>TRUE RANDOM NUMBERS</a:t>
            </a:r>
            <a:r>
              <a:rPr lang="hu-HU" b="1" dirty="0"/>
              <a:t>			     </a:t>
            </a:r>
            <a:r>
              <a:rPr lang="hu-HU" b="1" u="sng" dirty="0">
                <a:solidFill>
                  <a:srgbClr val="00B0F0"/>
                </a:solidFill>
              </a:rPr>
              <a:t>PSEUDO-RANDOM NUMBERS</a:t>
            </a:r>
            <a:r>
              <a:rPr lang="hu-HU" dirty="0">
                <a:solidFill>
                  <a:srgbClr val="00B0F0"/>
                </a:solidFill>
              </a:rPr>
              <a:t>  </a:t>
            </a:r>
            <a:r>
              <a:rPr lang="hu-HU" dirty="0"/>
              <a:t>(fake randomness)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3307" y="2371473"/>
            <a:ext cx="7725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ym typeface="Wingdings" panose="05000000000000000000" pitchFamily="2" charset="2"/>
              </a:rPr>
              <a:t>„Random number generation is the generation of sequence of numbers</a:t>
            </a:r>
          </a:p>
          <a:p>
            <a:pPr algn="ctr"/>
            <a:r>
              <a:rPr lang="hu-HU" i="1" dirty="0">
                <a:sym typeface="Wingdings" panose="05000000000000000000" pitchFamily="2" charset="2"/>
              </a:rPr>
              <a:t>	that can not be reasonably predicted better than by a random chance”</a:t>
            </a:r>
            <a:endParaRPr lang="hu-HU" i="1" dirty="0"/>
          </a:p>
        </p:txBody>
      </p:sp>
      <p:sp>
        <p:nvSpPr>
          <p:cNvPr id="6" name="TextBox 5"/>
          <p:cNvSpPr txBox="1"/>
          <p:nvPr/>
        </p:nvSpPr>
        <p:spPr>
          <a:xfrm>
            <a:off x="981512" y="3791824"/>
            <a:ext cx="53298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measure some physical phenomenon then</a:t>
            </a:r>
          </a:p>
          <a:p>
            <a:r>
              <a:rPr lang="hu-HU" dirty="0"/>
              <a:t>	we end up with true random numbers</a:t>
            </a:r>
          </a:p>
          <a:p>
            <a:endParaRPr lang="hu-HU" dirty="0"/>
          </a:p>
          <a:p>
            <a:r>
              <a:rPr lang="hu-HU" dirty="0"/>
              <a:t>    </a:t>
            </a:r>
            <a:r>
              <a:rPr lang="hu-HU" u="sng" dirty="0"/>
              <a:t>For example</a:t>
            </a:r>
            <a:r>
              <a:rPr lang="hu-HU" dirty="0"/>
              <a:t>: radioactive decay or atmospheric noise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values have uniform distribution</a:t>
            </a:r>
          </a:p>
          <a:p>
            <a:r>
              <a:rPr lang="hu-HU" dirty="0">
                <a:sym typeface="Wingdings" panose="05000000000000000000" pitchFamily="2" charset="2"/>
              </a:rPr>
              <a:t>	 the values are independent of each other</a:t>
            </a:r>
          </a:p>
          <a:p>
            <a:r>
              <a:rPr lang="hu-HU" dirty="0">
                <a:sym typeface="Wingdings" panose="05000000000000000000" pitchFamily="2" charset="2"/>
              </a:rPr>
              <a:t>	 not so efficient: quite expensive to</a:t>
            </a:r>
          </a:p>
          <a:p>
            <a:r>
              <a:rPr lang="hu-HU" dirty="0">
                <a:sym typeface="Wingdings" panose="05000000000000000000" pitchFamily="2" charset="2"/>
              </a:rPr>
              <a:t>		generate (measure) these numbers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6587360" y="3725721"/>
            <a:ext cx="537442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Instead of measuring some physical phenomenon, we</a:t>
            </a:r>
          </a:p>
          <a:p>
            <a:r>
              <a:rPr lang="hu-HU" dirty="0"/>
              <a:t>	use computers to generate random numbers</a:t>
            </a:r>
          </a:p>
          <a:p>
            <a:endParaRPr lang="hu-HU" dirty="0"/>
          </a:p>
          <a:p>
            <a:r>
              <a:rPr lang="hu-HU" dirty="0"/>
              <a:t>             </a:t>
            </a:r>
            <a:r>
              <a:rPr lang="hu-HU" b="1" dirty="0"/>
              <a:t>PROBLEM</a:t>
            </a:r>
            <a:r>
              <a:rPr lang="hu-HU" dirty="0"/>
              <a:t>: computers are deterministic !!!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values have uniform distribution</a:t>
            </a:r>
          </a:p>
          <a:p>
            <a:r>
              <a:rPr lang="hu-HU" dirty="0">
                <a:sym typeface="Wingdings" panose="05000000000000000000" pitchFamily="2" charset="2"/>
              </a:rPr>
              <a:t>	 values are </a:t>
            </a:r>
            <a:r>
              <a:rPr lang="hu-HU" b="1" dirty="0">
                <a:sym typeface="Wingdings" panose="05000000000000000000" pitchFamily="2" charset="2"/>
              </a:rPr>
              <a:t>NOT</a:t>
            </a:r>
            <a:r>
              <a:rPr lang="hu-HU" dirty="0">
                <a:sym typeface="Wingdings" panose="05000000000000000000" pitchFamily="2" charset="2"/>
              </a:rPr>
              <a:t> independent of each other</a:t>
            </a:r>
          </a:p>
          <a:p>
            <a:r>
              <a:rPr lang="hu-HU" dirty="0">
                <a:sym typeface="Wingdings" panose="05000000000000000000" pitchFamily="2" charset="2"/>
              </a:rPr>
              <a:t>	 there are efficient algorithms to generate </a:t>
            </a:r>
          </a:p>
          <a:p>
            <a:r>
              <a:rPr lang="hu-HU" dirty="0">
                <a:sym typeface="Wingdings" panose="05000000000000000000" pitchFamily="2" charset="2"/>
              </a:rPr>
              <a:t>		these pseudo-random values</a:t>
            </a:r>
          </a:p>
        </p:txBody>
      </p:sp>
    </p:spTree>
    <p:extLst>
      <p:ext uri="{BB962C8B-B14F-4D97-AF65-F5344CB8AC3E}">
        <p14:creationId xmlns:p14="http://schemas.microsoft.com/office/powerpoint/2010/main" val="372653045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540476"/>
            <a:ext cx="81963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Pseudo-random numbers can repeat themself: so they may become quite predictable</a:t>
            </a:r>
          </a:p>
          <a:p>
            <a:r>
              <a:rPr lang="hu-HU" b="1" dirty="0"/>
              <a:t>	</a:t>
            </a:r>
            <a:r>
              <a:rPr lang="hu-HU" dirty="0"/>
              <a:t>~ which means the one-time-pad is no more secure </a:t>
            </a:r>
          </a:p>
          <a:p>
            <a:r>
              <a:rPr lang="hu-HU" dirty="0"/>
              <a:t> </a:t>
            </a:r>
          </a:p>
          <a:p>
            <a:r>
              <a:rPr lang="hu-HU" b="1" dirty="0">
                <a:solidFill>
                  <a:srgbClr val="00B0F0"/>
                </a:solidFill>
              </a:rPr>
              <a:t>             THE SECURITY OF ONE TIME PADS RELY ON PSEUDO-RANDOM NUMBERS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489" y="2866039"/>
            <a:ext cx="68879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Computers are inherently deterministic so it is impossible to define</a:t>
            </a:r>
          </a:p>
          <a:p>
            <a:r>
              <a:rPr lang="hu-HU" dirty="0"/>
              <a:t>    algorithms to generate true random numbers.  But we can generate </a:t>
            </a:r>
          </a:p>
          <a:p>
            <a:r>
              <a:rPr lang="hu-HU" dirty="0"/>
              <a:t>	</a:t>
            </a:r>
            <a:r>
              <a:rPr lang="hu-HU" b="1" dirty="0"/>
              <a:t>pseudo-random numbers </a:t>
            </a:r>
            <a:r>
              <a:rPr lang="hu-HU" dirty="0"/>
              <a:t>with these algorithms: </a:t>
            </a:r>
          </a:p>
          <a:p>
            <a:endParaRPr lang="hu-HU" b="1" dirty="0"/>
          </a:p>
          <a:p>
            <a:r>
              <a:rPr lang="hu-HU" b="1" dirty="0"/>
              <a:t>		1.) </a:t>
            </a:r>
            <a:r>
              <a:rPr lang="hu-HU" dirty="0"/>
              <a:t>middle-square method</a:t>
            </a:r>
          </a:p>
          <a:p>
            <a:endParaRPr lang="hu-HU" dirty="0"/>
          </a:p>
          <a:p>
            <a:r>
              <a:rPr lang="hu-HU" b="1" dirty="0"/>
              <a:t>		2.) </a:t>
            </a:r>
            <a:r>
              <a:rPr lang="hu-HU" dirty="0"/>
              <a:t>Mersenne twister</a:t>
            </a:r>
          </a:p>
          <a:p>
            <a:endParaRPr lang="hu-HU" dirty="0"/>
          </a:p>
          <a:p>
            <a:r>
              <a:rPr lang="hu-HU" b="1" dirty="0"/>
              <a:t>		3.) </a:t>
            </a:r>
            <a:r>
              <a:rPr lang="hu-HU" dirty="0"/>
              <a:t>linear congruential generators</a:t>
            </a:r>
          </a:p>
        </p:txBody>
      </p:sp>
    </p:spTree>
    <p:extLst>
      <p:ext uri="{BB962C8B-B14F-4D97-AF65-F5344CB8AC3E}">
        <p14:creationId xmlns:p14="http://schemas.microsoft.com/office/powerpoint/2010/main" val="12156453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342768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MIDDLE-SQUARE METHOD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9060" y="1690688"/>
            <a:ext cx="84877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input of the algorithm is a </a:t>
            </a:r>
            <a:r>
              <a:rPr lang="hu-HU" b="1" dirty="0"/>
              <a:t>seed</a:t>
            </a:r>
            <a:r>
              <a:rPr lang="hu-HU" dirty="0"/>
              <a:t>: because computers are programmed to </a:t>
            </a:r>
          </a:p>
          <a:p>
            <a:r>
              <a:rPr lang="hu-HU" dirty="0"/>
              <a:t>	execute well-defined operations, it’s impossible to generate random numbers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but we can define algorithms to mimic randomness</a:t>
            </a:r>
          </a:p>
          <a:p>
            <a:r>
              <a:rPr lang="hu-HU" dirty="0">
                <a:sym typeface="Wingdings" panose="05000000000000000000" pitchFamily="2" charset="2"/>
              </a:rPr>
              <a:t>			~ these are the pseudo-random numbers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the initial position (this is the </a:t>
            </a:r>
            <a:r>
              <a:rPr lang="hu-HU" b="1" dirty="0">
                <a:sym typeface="Wingdings" panose="05000000000000000000" pitchFamily="2" charset="2"/>
              </a:rPr>
              <a:t>seed</a:t>
            </a:r>
            <a:r>
              <a:rPr lang="hu-HU" dirty="0">
                <a:sym typeface="Wingdings" panose="05000000000000000000" pitchFamily="2" charset="2"/>
              </a:rPr>
              <a:t>) determines the sequence itself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4094206" y="3687440"/>
            <a:ext cx="6885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seed should be a truly random number: measurement of noise or</a:t>
            </a:r>
          </a:p>
          <a:p>
            <a:r>
              <a:rPr lang="hu-HU" dirty="0"/>
              <a:t>	current time in milliseconds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b="1" dirty="0"/>
              <a:t>THE SEED IS THE INPUT OF A SIMPLE CALCULATION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5665" y="4898738"/>
            <a:ext cx="94179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ALGORITHM</a:t>
            </a:r>
            <a:r>
              <a:rPr lang="hu-HU" dirty="0"/>
              <a:t>:	1.) multiply the seed by itself</a:t>
            </a:r>
          </a:p>
          <a:p>
            <a:r>
              <a:rPr lang="hu-HU" dirty="0"/>
              <a:t>		2.) get the middle of the result</a:t>
            </a:r>
          </a:p>
          <a:p>
            <a:r>
              <a:rPr lang="hu-HU" dirty="0"/>
              <a:t>		3.) the result is the seed in the next iteration</a:t>
            </a:r>
          </a:p>
          <a:p>
            <a:endParaRPr lang="hu-HU" dirty="0"/>
          </a:p>
          <a:p>
            <a:r>
              <a:rPr lang="hu-HU" dirty="0"/>
              <a:t>         The randomness of the sequence depends on the randomness of the seed exclusively	</a:t>
            </a:r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086" y="2668331"/>
            <a:ext cx="2779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It was invented by</a:t>
            </a:r>
          </a:p>
          <a:p>
            <a:pPr algn="ctr"/>
            <a:r>
              <a:rPr lang="hu-HU" b="1" dirty="0"/>
              <a:t>John von Neumann </a:t>
            </a:r>
            <a:r>
              <a:rPr lang="hu-HU" dirty="0"/>
              <a:t>in </a:t>
            </a:r>
            <a:r>
              <a:rPr lang="hu-HU" b="1" dirty="0"/>
              <a:t>1949</a:t>
            </a:r>
          </a:p>
        </p:txBody>
      </p:sp>
    </p:spTree>
    <p:extLst>
      <p:ext uri="{BB962C8B-B14F-4D97-AF65-F5344CB8AC3E}">
        <p14:creationId xmlns:p14="http://schemas.microsoft.com/office/powerpoint/2010/main" val="139790360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342768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MIDDLE-SQUARE METHOD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4037" y="1690688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ALGORITHM</a:t>
            </a:r>
            <a:r>
              <a:rPr lang="hu-HU" dirty="0"/>
              <a:t>:	1.) multiply the seed by itself</a:t>
            </a:r>
          </a:p>
          <a:p>
            <a:r>
              <a:rPr lang="hu-HU" dirty="0"/>
              <a:t>		2.) get the middle of the result</a:t>
            </a:r>
          </a:p>
          <a:p>
            <a:r>
              <a:rPr lang="hu-HU" dirty="0"/>
              <a:t>		3.) the result is the seed in the next iteration	</a:t>
            </a:r>
          </a:p>
          <a:p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82397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342768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MIDDLE-SQUARE METHOD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4037" y="1690688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ALGORITHM</a:t>
            </a:r>
            <a:r>
              <a:rPr lang="hu-HU" dirty="0"/>
              <a:t>:	1.) multiply the seed by itself</a:t>
            </a:r>
          </a:p>
          <a:p>
            <a:r>
              <a:rPr lang="hu-HU" dirty="0"/>
              <a:t>		2.) get the middle of the result</a:t>
            </a:r>
          </a:p>
          <a:p>
            <a:r>
              <a:rPr lang="hu-HU" dirty="0"/>
              <a:t>		3.) the result is the seed in the next iteration	</a:t>
            </a:r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5319" y="276322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seed</a:t>
            </a:r>
            <a:r>
              <a:rPr lang="hu-HU" dirty="0"/>
              <a:t>: </a:t>
            </a:r>
            <a:r>
              <a:rPr lang="hu-HU" b="1" dirty="0"/>
              <a:t>152</a:t>
            </a:r>
          </a:p>
        </p:txBody>
      </p:sp>
    </p:spTree>
    <p:extLst>
      <p:ext uri="{BB962C8B-B14F-4D97-AF65-F5344CB8AC3E}">
        <p14:creationId xmlns:p14="http://schemas.microsoft.com/office/powerpoint/2010/main" val="393928727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342768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MIDDLE-SQUARE METHOD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4037" y="1690688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ALGORITHM</a:t>
            </a:r>
            <a:r>
              <a:rPr lang="hu-HU" dirty="0"/>
              <a:t>:	1.) multiply the seed by itself</a:t>
            </a:r>
          </a:p>
          <a:p>
            <a:r>
              <a:rPr lang="hu-HU" dirty="0"/>
              <a:t>		2.) get the middle of the result</a:t>
            </a:r>
          </a:p>
          <a:p>
            <a:r>
              <a:rPr lang="hu-HU" dirty="0"/>
              <a:t>		3.) the result is the seed in the next iteration	</a:t>
            </a:r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5319" y="276322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seed</a:t>
            </a:r>
            <a:r>
              <a:rPr lang="hu-HU" dirty="0"/>
              <a:t>: </a:t>
            </a:r>
            <a:r>
              <a:rPr lang="hu-HU" b="1" dirty="0"/>
              <a:t>152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74790" y="3238937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152 x 152 = 23104</a:t>
            </a:r>
          </a:p>
        </p:txBody>
      </p:sp>
    </p:spTree>
    <p:extLst>
      <p:ext uri="{BB962C8B-B14F-4D97-AF65-F5344CB8AC3E}">
        <p14:creationId xmlns:p14="http://schemas.microsoft.com/office/powerpoint/2010/main" val="184128511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342768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MIDDLE-SQUARE METHOD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4037" y="1690688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ALGORITHM</a:t>
            </a:r>
            <a:r>
              <a:rPr lang="hu-HU" dirty="0"/>
              <a:t>:	1.) multiply the seed by itself</a:t>
            </a:r>
          </a:p>
          <a:p>
            <a:r>
              <a:rPr lang="hu-HU" dirty="0"/>
              <a:t>		2.) get the middle of the result</a:t>
            </a:r>
          </a:p>
          <a:p>
            <a:r>
              <a:rPr lang="hu-HU" dirty="0"/>
              <a:t>		3.) the result is the seed in the next iteration	</a:t>
            </a:r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5319" y="276322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seed</a:t>
            </a:r>
            <a:r>
              <a:rPr lang="hu-HU" dirty="0"/>
              <a:t>: </a:t>
            </a:r>
            <a:r>
              <a:rPr lang="hu-HU" b="1" dirty="0"/>
              <a:t>152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74790" y="3238937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152 x 152 = 2</a:t>
            </a:r>
            <a:r>
              <a:rPr lang="hu-HU" b="1" dirty="0">
                <a:solidFill>
                  <a:srgbClr val="00B0F0"/>
                </a:solidFill>
              </a:rPr>
              <a:t>310</a:t>
            </a:r>
            <a:r>
              <a:rPr lang="hu-HU" dirty="0"/>
              <a:t>4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9232" y="392121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310</a:t>
            </a:r>
          </a:p>
        </p:txBody>
      </p:sp>
    </p:spTree>
    <p:extLst>
      <p:ext uri="{BB962C8B-B14F-4D97-AF65-F5344CB8AC3E}">
        <p14:creationId xmlns:p14="http://schemas.microsoft.com/office/powerpoint/2010/main" val="36346140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342768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MIDDLE-SQUARE METHOD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4037" y="1690688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ALGORITHM</a:t>
            </a:r>
            <a:r>
              <a:rPr lang="hu-HU" dirty="0"/>
              <a:t>:	1.) multiply the seed by itself</a:t>
            </a:r>
          </a:p>
          <a:p>
            <a:r>
              <a:rPr lang="hu-HU" dirty="0"/>
              <a:t>		2.) get the middle of the result</a:t>
            </a:r>
          </a:p>
          <a:p>
            <a:r>
              <a:rPr lang="hu-HU" dirty="0"/>
              <a:t>		3.) the result is the seed in the next iteration	</a:t>
            </a:r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5319" y="2763223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seed</a:t>
            </a:r>
            <a:r>
              <a:rPr lang="hu-HU" dirty="0"/>
              <a:t>: </a:t>
            </a:r>
            <a:r>
              <a:rPr lang="hu-HU" b="1" dirty="0"/>
              <a:t>310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74790" y="3238937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310 x 310= 96100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9232" y="392121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310</a:t>
            </a:r>
          </a:p>
        </p:txBody>
      </p:sp>
    </p:spTree>
    <p:extLst>
      <p:ext uri="{BB962C8B-B14F-4D97-AF65-F5344CB8AC3E}">
        <p14:creationId xmlns:p14="http://schemas.microsoft.com/office/powerpoint/2010/main" val="259197526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342768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MIDDLE-SQUARE METHOD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4037" y="1690688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ALGORITHM</a:t>
            </a:r>
            <a:r>
              <a:rPr lang="hu-HU" dirty="0"/>
              <a:t>:	1.) multiply the seed by itself</a:t>
            </a:r>
          </a:p>
          <a:p>
            <a:r>
              <a:rPr lang="hu-HU" dirty="0"/>
              <a:t>		2.) get the middle of the result</a:t>
            </a:r>
          </a:p>
          <a:p>
            <a:r>
              <a:rPr lang="hu-HU" dirty="0"/>
              <a:t>		3.) the result is the seed in the next iteration	</a:t>
            </a:r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5319" y="2763223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seed</a:t>
            </a:r>
            <a:r>
              <a:rPr lang="hu-HU" dirty="0"/>
              <a:t>: </a:t>
            </a:r>
            <a:r>
              <a:rPr lang="hu-HU" b="1" dirty="0"/>
              <a:t>310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74790" y="3238937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310 x 310= 9</a:t>
            </a:r>
            <a:r>
              <a:rPr lang="hu-HU" b="1" dirty="0">
                <a:solidFill>
                  <a:srgbClr val="00B0F0"/>
                </a:solidFill>
              </a:rPr>
              <a:t>610</a:t>
            </a:r>
            <a:r>
              <a:rPr lang="hu-HU" dirty="0"/>
              <a:t>0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9232" y="392121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310610</a:t>
            </a:r>
          </a:p>
        </p:txBody>
      </p:sp>
    </p:spTree>
    <p:extLst>
      <p:ext uri="{BB962C8B-B14F-4D97-AF65-F5344CB8AC3E}">
        <p14:creationId xmlns:p14="http://schemas.microsoft.com/office/powerpoint/2010/main" val="139452560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342768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MIDDLE-SQUARE METHOD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4037" y="1690688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ALGORITHM</a:t>
            </a:r>
            <a:r>
              <a:rPr lang="hu-HU" dirty="0"/>
              <a:t>:	1.) multiply the seed by itself</a:t>
            </a:r>
          </a:p>
          <a:p>
            <a:r>
              <a:rPr lang="hu-HU" dirty="0"/>
              <a:t>		2.) get the middle of the result</a:t>
            </a:r>
          </a:p>
          <a:p>
            <a:r>
              <a:rPr lang="hu-HU" dirty="0"/>
              <a:t>		3.) the result is the seed in the next iteration	</a:t>
            </a:r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5319" y="2763223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seed</a:t>
            </a:r>
            <a:r>
              <a:rPr lang="hu-HU" dirty="0"/>
              <a:t>: </a:t>
            </a:r>
            <a:r>
              <a:rPr lang="hu-HU" b="1" dirty="0"/>
              <a:t>610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74790" y="323893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610 x 610= 372100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9232" y="392121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310610</a:t>
            </a:r>
          </a:p>
        </p:txBody>
      </p:sp>
    </p:spTree>
    <p:extLst>
      <p:ext uri="{BB962C8B-B14F-4D97-AF65-F5344CB8AC3E}">
        <p14:creationId xmlns:p14="http://schemas.microsoft.com/office/powerpoint/2010/main" val="85264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4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DECRYPTION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74292" y="199355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(x-n) mod 26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14335" y="214824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29232" y="2696534"/>
            <a:ext cx="60217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have to consider all the characters in the ciphertext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D(x)</a:t>
            </a:r>
            <a:r>
              <a:rPr lang="hu-HU" dirty="0">
                <a:sym typeface="Wingdings" panose="05000000000000000000" pitchFamily="2" charset="2"/>
              </a:rPr>
              <a:t> is the decrypted letter (</a:t>
            </a:r>
            <a:r>
              <a:rPr lang="hu-HU" b="1" dirty="0">
                <a:sym typeface="Wingdings" panose="05000000000000000000" pitchFamily="2" charset="2"/>
              </a:rPr>
              <a:t>x</a:t>
            </a:r>
            <a:r>
              <a:rPr lang="hu-HU" dirty="0">
                <a:sym typeface="Wingdings" panose="05000000000000000000" pitchFamily="2" charset="2"/>
              </a:rPr>
              <a:t> is the letter in the ciphertext)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have to shift the given letter with </a:t>
            </a:r>
            <a:r>
              <a:rPr lang="hu-HU" b="1" dirty="0">
                <a:sym typeface="Wingdings" panose="05000000000000000000" pitchFamily="2" charset="2"/>
              </a:rPr>
              <a:t>-n</a:t>
            </a:r>
            <a:r>
              <a:rPr lang="hu-HU" dirty="0">
                <a:sym typeface="Wingdings" panose="05000000000000000000" pitchFamily="2" charset="2"/>
              </a:rPr>
              <a:t> (where </a:t>
            </a:r>
            <a:r>
              <a:rPr lang="hu-HU" b="1" dirty="0">
                <a:sym typeface="Wingdings" panose="05000000000000000000" pitchFamily="2" charset="2"/>
              </a:rPr>
              <a:t>n</a:t>
            </a:r>
            <a:r>
              <a:rPr lang="hu-HU" dirty="0">
                <a:sym typeface="Wingdings" panose="05000000000000000000" pitchFamily="2" charset="2"/>
              </a:rPr>
              <a:t> is the key)</a:t>
            </a:r>
            <a:endParaRPr lang="hu-HU" dirty="0"/>
          </a:p>
        </p:txBody>
      </p:sp>
      <p:sp>
        <p:nvSpPr>
          <p:cNvPr id="61" name="TextBox 60"/>
          <p:cNvSpPr txBox="1"/>
          <p:nvPr/>
        </p:nvSpPr>
        <p:spPr>
          <a:xfrm>
            <a:off x="2842054" y="4370205"/>
            <a:ext cx="86272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Why to use </a:t>
            </a:r>
            <a:r>
              <a:rPr lang="hu-HU" b="1" dirty="0"/>
              <a:t>mod 26</a:t>
            </a:r>
            <a:r>
              <a:rPr lang="hu-HU" dirty="0"/>
              <a:t>? The size of the english alphabet is </a:t>
            </a:r>
            <a:r>
              <a:rPr lang="hu-HU" b="1" dirty="0"/>
              <a:t>26</a:t>
            </a:r>
            <a:r>
              <a:rPr lang="hu-HU" dirty="0"/>
              <a:t> which means </a:t>
            </a:r>
          </a:p>
          <a:p>
            <a:r>
              <a:rPr lang="hu-HU" dirty="0"/>
              <a:t>	there are </a:t>
            </a:r>
            <a:r>
              <a:rPr lang="hu-HU" b="1" dirty="0"/>
              <a:t>26</a:t>
            </a:r>
            <a:r>
              <a:rPr lang="hu-HU" dirty="0"/>
              <a:t> letters in the english alphabet</a:t>
            </a:r>
          </a:p>
          <a:p>
            <a:endParaRPr lang="hu-HU" dirty="0"/>
          </a:p>
          <a:p>
            <a:r>
              <a:rPr lang="hu-HU" dirty="0"/>
              <a:t>		~ we want to make sure the encrypted letter is within </a:t>
            </a:r>
          </a:p>
          <a:p>
            <a:r>
              <a:rPr lang="hu-HU" dirty="0"/>
              <a:t>			the range </a:t>
            </a:r>
            <a:r>
              <a:rPr lang="hu-HU" b="1" dirty="0"/>
              <a:t>[0,SIZE_ALPHABET-1] </a:t>
            </a:r>
            <a:r>
              <a:rPr lang="hu-HU" dirty="0"/>
              <a:t>so this is why to use </a:t>
            </a:r>
            <a:r>
              <a:rPr lang="hu-HU" b="1" dirty="0"/>
              <a:t>mod 26</a:t>
            </a:r>
          </a:p>
        </p:txBody>
      </p:sp>
    </p:spTree>
    <p:extLst>
      <p:ext uri="{BB962C8B-B14F-4D97-AF65-F5344CB8AC3E}">
        <p14:creationId xmlns:p14="http://schemas.microsoft.com/office/powerpoint/2010/main" val="259347209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342768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MIDDLE-SQUARE METHOD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4037" y="1690688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ALGORITHM</a:t>
            </a:r>
            <a:r>
              <a:rPr lang="hu-HU" dirty="0"/>
              <a:t>:	1.) multiply the seed by itself</a:t>
            </a:r>
          </a:p>
          <a:p>
            <a:r>
              <a:rPr lang="hu-HU" dirty="0"/>
              <a:t>		2.) get the middle of the result</a:t>
            </a:r>
          </a:p>
          <a:p>
            <a:r>
              <a:rPr lang="hu-HU" dirty="0"/>
              <a:t>		3.) the result is the seed in the next iteration	</a:t>
            </a:r>
          </a:p>
          <a:p>
            <a:r>
              <a:rPr lang="hu-HU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5319" y="2763223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seed</a:t>
            </a:r>
            <a:r>
              <a:rPr lang="hu-HU" dirty="0"/>
              <a:t>: </a:t>
            </a:r>
            <a:r>
              <a:rPr lang="hu-HU" b="1" dirty="0"/>
              <a:t>610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74790" y="323893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610 x 610= 37</a:t>
            </a:r>
            <a:r>
              <a:rPr lang="hu-HU" b="1" dirty="0">
                <a:solidFill>
                  <a:srgbClr val="00B0F0"/>
                </a:solidFill>
              </a:rPr>
              <a:t>210</a:t>
            </a:r>
            <a:r>
              <a:rPr lang="hu-HU" dirty="0"/>
              <a:t>0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9232" y="3921211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310610210</a:t>
            </a:r>
          </a:p>
        </p:txBody>
      </p:sp>
    </p:spTree>
    <p:extLst>
      <p:ext uri="{BB962C8B-B14F-4D97-AF65-F5344CB8AC3E}">
        <p14:creationId xmlns:p14="http://schemas.microsoft.com/office/powerpoint/2010/main" val="169167586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342768"/>
            <a:ext cx="887576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MIDDLE-SQUARE METHOD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dirty="0"/>
              <a:t>It is a </a:t>
            </a:r>
            <a:r>
              <a:rPr lang="hu-HU" b="1" dirty="0"/>
              <a:t>pseudo-random number sequence</a:t>
            </a:r>
            <a:r>
              <a:rPr lang="hu-HU" dirty="0"/>
              <a:t>: so first problem is that if we</a:t>
            </a:r>
          </a:p>
          <a:p>
            <a:r>
              <a:rPr lang="hu-HU" dirty="0"/>
              <a:t>		know the initial seed, we can reproduce the sequence </a:t>
            </a:r>
          </a:p>
          <a:p>
            <a:endParaRPr lang="hu-HU" dirty="0"/>
          </a:p>
          <a:p>
            <a:r>
              <a:rPr lang="hu-HU" dirty="0"/>
              <a:t>			</a:t>
            </a:r>
            <a:r>
              <a:rPr lang="hu-HU" dirty="0">
                <a:sym typeface="Wingdings" panose="05000000000000000000" pitchFamily="2" charset="2"/>
              </a:rPr>
              <a:t> if the algorithm reaches a seed it previously used then</a:t>
            </a:r>
          </a:p>
          <a:p>
            <a:r>
              <a:rPr lang="hu-HU" dirty="0">
                <a:sym typeface="Wingdings" panose="05000000000000000000" pitchFamily="2" charset="2"/>
              </a:rPr>
              <a:t>				the sequence keeps repeating itself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 this is called the </a:t>
            </a:r>
            <a:r>
              <a:rPr lang="hu-HU" b="1" dirty="0">
                <a:sym typeface="Wingdings" panose="05000000000000000000" pitchFamily="2" charset="2"/>
              </a:rPr>
              <a:t>period</a:t>
            </a:r>
            <a:r>
              <a:rPr lang="hu-HU" dirty="0">
                <a:sym typeface="Wingdings" panose="05000000000000000000" pitchFamily="2" charset="2"/>
              </a:rPr>
              <a:t>: the length before a pseudo-random</a:t>
            </a:r>
          </a:p>
          <a:p>
            <a:r>
              <a:rPr lang="hu-HU" dirty="0">
                <a:sym typeface="Wingdings" panose="05000000000000000000" pitchFamily="2" charset="2"/>
              </a:rPr>
              <a:t>				sequence repeats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 the period depends on the initial </a:t>
            </a:r>
            <a:r>
              <a:rPr lang="hu-HU" b="1" dirty="0">
                <a:sym typeface="Wingdings" panose="05000000000000000000" pitchFamily="2" charset="2"/>
              </a:rPr>
              <a:t>seed</a:t>
            </a:r>
            <a:r>
              <a:rPr lang="hu-HU" dirty="0">
                <a:sym typeface="Wingdings" panose="05000000000000000000" pitchFamily="2" charset="2"/>
              </a:rPr>
              <a:t> exclusively</a:t>
            </a:r>
          </a:p>
          <a:p>
            <a:r>
              <a:rPr lang="hu-HU" dirty="0">
                <a:sym typeface="Wingdings" panose="05000000000000000000" pitchFamily="2" charset="2"/>
              </a:rPr>
              <a:t>	 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ym typeface="Wingdings" panose="05000000000000000000" pitchFamily="2" charset="2"/>
              </a:rPr>
              <a:t>2 </a:t>
            </a:r>
            <a:r>
              <a:rPr lang="hu-HU" dirty="0">
                <a:sym typeface="Wingdings" panose="05000000000000000000" pitchFamily="2" charset="2"/>
              </a:rPr>
              <a:t>digits seed: algorithm uses at most </a:t>
            </a:r>
            <a:r>
              <a:rPr lang="hu-HU" b="1" dirty="0">
                <a:sym typeface="Wingdings" panose="05000000000000000000" pitchFamily="2" charset="2"/>
              </a:rPr>
              <a:t>100</a:t>
            </a:r>
            <a:r>
              <a:rPr lang="hu-HU" dirty="0">
                <a:sym typeface="Wingdings" panose="05000000000000000000" pitchFamily="2" charset="2"/>
              </a:rPr>
              <a:t> digits before reusing the seed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ym typeface="Wingdings" panose="05000000000000000000" pitchFamily="2" charset="2"/>
              </a:rPr>
              <a:t>3</a:t>
            </a:r>
            <a:r>
              <a:rPr lang="hu-HU" dirty="0">
                <a:sym typeface="Wingdings" panose="05000000000000000000" pitchFamily="2" charset="2"/>
              </a:rPr>
              <a:t> digits seed: algorithm uses at most </a:t>
            </a:r>
            <a:r>
              <a:rPr lang="hu-HU" b="1" dirty="0">
                <a:sym typeface="Wingdings" panose="05000000000000000000" pitchFamily="2" charset="2"/>
              </a:rPr>
              <a:t>1000</a:t>
            </a:r>
            <a:r>
              <a:rPr lang="hu-HU" dirty="0">
                <a:sym typeface="Wingdings" panose="05000000000000000000" pitchFamily="2" charset="2"/>
              </a:rPr>
              <a:t> digits before reusing the seed</a:t>
            </a:r>
          </a:p>
          <a:p>
            <a:r>
              <a:rPr lang="hu-HU" dirty="0">
                <a:sym typeface="Wingdings" panose="05000000000000000000" pitchFamily="2" charset="2"/>
              </a:rPr>
              <a:t>					.</a:t>
            </a:r>
          </a:p>
          <a:p>
            <a:r>
              <a:rPr lang="hu-HU" dirty="0">
                <a:sym typeface="Wingdings" panose="05000000000000000000" pitchFamily="2" charset="2"/>
              </a:rPr>
              <a:t>					.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ym typeface="Wingdings" panose="05000000000000000000" pitchFamily="2" charset="2"/>
              </a:rPr>
              <a:t>N</a:t>
            </a:r>
            <a:r>
              <a:rPr lang="hu-HU" dirty="0">
                <a:sym typeface="Wingdings" panose="05000000000000000000" pitchFamily="2" charset="2"/>
              </a:rPr>
              <a:t> digits seed: algorithm uses </a:t>
            </a:r>
            <a:r>
              <a:rPr lang="hu-HU" b="1" dirty="0">
                <a:sym typeface="Wingdings" panose="05000000000000000000" pitchFamily="2" charset="2"/>
              </a:rPr>
              <a:t>10</a:t>
            </a:r>
            <a:r>
              <a:rPr lang="hu-HU" dirty="0">
                <a:sym typeface="Wingdings" panose="05000000000000000000" pitchFamily="2" charset="2"/>
              </a:rPr>
              <a:t>   digits before reusing the seed</a:t>
            </a:r>
            <a:endParaRPr lang="hu-HU" dirty="0"/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60391" y="591476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7728707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342768"/>
            <a:ext cx="87498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MIDDLE-SQUARE METHOD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r>
              <a:rPr lang="hu-HU" dirty="0"/>
              <a:t>So if we use a </a:t>
            </a:r>
            <a:r>
              <a:rPr lang="hu-HU" b="1" dirty="0"/>
              <a:t>pseudo-random numbers</a:t>
            </a:r>
            <a:r>
              <a:rPr lang="hu-HU" dirty="0"/>
              <a:t>, there are many</a:t>
            </a:r>
          </a:p>
          <a:p>
            <a:r>
              <a:rPr lang="hu-HU" dirty="0"/>
              <a:t>		sequences that can not occur</a:t>
            </a:r>
          </a:p>
          <a:p>
            <a:endParaRPr lang="hu-HU" dirty="0"/>
          </a:p>
          <a:p>
            <a:r>
              <a:rPr lang="hu-HU" dirty="0"/>
              <a:t>			</a:t>
            </a:r>
            <a:r>
              <a:rPr lang="hu-HU" dirty="0">
                <a:sym typeface="Wingdings" panose="05000000000000000000" pitchFamily="2" charset="2"/>
              </a:rPr>
              <a:t> by using pseudo-random numbers, the key-space is</a:t>
            </a:r>
          </a:p>
          <a:p>
            <a:r>
              <a:rPr lang="hu-HU" dirty="0">
                <a:sym typeface="Wingdings" panose="05000000000000000000" pitchFamily="2" charset="2"/>
              </a:rPr>
              <a:t>				reduced to a much smaller </a:t>
            </a:r>
            <a:r>
              <a:rPr lang="hu-HU" b="1" dirty="0">
                <a:sym typeface="Wingdings" panose="05000000000000000000" pitchFamily="2" charset="2"/>
              </a:rPr>
              <a:t>seed-space</a:t>
            </a:r>
            <a:endParaRPr lang="hu-HU" b="1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r>
              <a:rPr lang="hu-HU" dirty="0">
                <a:sym typeface="Wingdings" panose="05000000000000000000" pitchFamily="2" charset="2"/>
              </a:rPr>
              <a:t> which means the </a:t>
            </a:r>
            <a:r>
              <a:rPr lang="hu-HU" b="1" dirty="0">
                <a:sym typeface="Wingdings" panose="05000000000000000000" pitchFamily="2" charset="2"/>
              </a:rPr>
              <a:t>one time pad</a:t>
            </a:r>
            <a:r>
              <a:rPr lang="hu-HU" dirty="0">
                <a:sym typeface="Wingdings" panose="05000000000000000000" pitchFamily="2" charset="2"/>
              </a:rPr>
              <a:t> is not that secure any more</a:t>
            </a:r>
            <a:endParaRPr lang="hu-HU" dirty="0"/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9704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0119" y="1342768"/>
            <a:ext cx="36809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LINEAR CONGRUENTIAL GENERATOR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endParaRPr lang="hu-HU" dirty="0"/>
          </a:p>
          <a:p>
            <a:r>
              <a:rPr lang="hu-HU" dirty="0"/>
              <a:t>		</a:t>
            </a:r>
          </a:p>
          <a:p>
            <a:r>
              <a:rPr lang="hu-HU" dirty="0"/>
              <a:t>			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18837" y="1847588"/>
            <a:ext cx="3685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X     = ( a X  + c ) mod 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4496" y="2109198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n+1</a:t>
            </a:r>
            <a:endParaRPr lang="hu-H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51965" y="2109198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814118" y="2766234"/>
            <a:ext cx="6323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as usual we have to define a </a:t>
            </a:r>
            <a:r>
              <a:rPr lang="hu-HU" b="1" dirty="0">
                <a:sym typeface="Wingdings" panose="05000000000000000000" pitchFamily="2" charset="2"/>
              </a:rPr>
              <a:t>seed</a:t>
            </a:r>
            <a:r>
              <a:rPr lang="hu-HU" dirty="0">
                <a:sym typeface="Wingdings" panose="05000000000000000000" pitchFamily="2" charset="2"/>
              </a:rPr>
              <a:t> which is the </a:t>
            </a:r>
            <a:r>
              <a:rPr lang="hu-HU" b="1" dirty="0">
                <a:sym typeface="Wingdings" panose="05000000000000000000" pitchFamily="2" charset="2"/>
              </a:rPr>
              <a:t>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values of the parameters </a:t>
            </a:r>
            <a:r>
              <a:rPr lang="hu-HU" b="1" dirty="0">
                <a:sym typeface="Wingdings" panose="05000000000000000000" pitchFamily="2" charset="2"/>
              </a:rPr>
              <a:t>a, c </a:t>
            </a:r>
            <a:r>
              <a:rPr lang="hu-HU" dirty="0">
                <a:sym typeface="Wingdings" panose="05000000000000000000" pitchFamily="2" charset="2"/>
              </a:rPr>
              <a:t>and</a:t>
            </a:r>
            <a:r>
              <a:rPr lang="hu-HU" b="1" dirty="0">
                <a:sym typeface="Wingdings" panose="05000000000000000000" pitchFamily="2" charset="2"/>
              </a:rPr>
              <a:t> m </a:t>
            </a:r>
            <a:r>
              <a:rPr lang="hu-HU" dirty="0">
                <a:sym typeface="Wingdings" panose="05000000000000000000" pitchFamily="2" charset="2"/>
              </a:rPr>
              <a:t>determine the </a:t>
            </a:r>
            <a:r>
              <a:rPr lang="hu-HU" b="1" dirty="0">
                <a:sym typeface="Wingdings" panose="05000000000000000000" pitchFamily="2" charset="2"/>
              </a:rPr>
              <a:t>period</a:t>
            </a:r>
            <a:endParaRPr lang="hu-H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65602" y="28884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35092144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4571" y="1458095"/>
            <a:ext cx="59340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r>
              <a:rPr lang="hu-HU" dirty="0"/>
              <a:t>			Caesar cipher’s keyspace = </a:t>
            </a:r>
            <a:r>
              <a:rPr lang="hu-HU" b="1" dirty="0"/>
              <a:t>26</a:t>
            </a:r>
          </a:p>
          <a:p>
            <a:endParaRPr lang="hu-HU" dirty="0"/>
          </a:p>
          <a:p>
            <a:r>
              <a:rPr lang="hu-HU" dirty="0"/>
              <a:t>			Vigenere cipher’s keyspace = </a:t>
            </a:r>
            <a:r>
              <a:rPr lang="hu-HU" b="1" dirty="0"/>
              <a:t>26</a:t>
            </a:r>
          </a:p>
          <a:p>
            <a:endParaRPr lang="hu-HU" b="1" dirty="0"/>
          </a:p>
          <a:p>
            <a:r>
              <a:rPr lang="hu-HU" b="1" dirty="0"/>
              <a:t>			</a:t>
            </a:r>
            <a:r>
              <a:rPr lang="hu-HU" dirty="0"/>
              <a:t>One time pad’s keyspace = </a:t>
            </a:r>
            <a:r>
              <a:rPr lang="hu-HU" b="1" dirty="0"/>
              <a:t>26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58684" y="2166551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SIZE OF THE 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62669" y="2737153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SIZE OF THE PLAINTEXT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7870" y="3566985"/>
            <a:ext cx="88312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 theory it is impossible to break a </a:t>
            </a:r>
            <a:r>
              <a:rPr lang="hu-HU" b="1" dirty="0"/>
              <a:t>one time pad </a:t>
            </a:r>
            <a:r>
              <a:rPr lang="hu-HU" dirty="0"/>
              <a:t>BUT: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generating perfectly random numbers (as keys) is extremely hard</a:t>
            </a:r>
          </a:p>
          <a:p>
            <a:r>
              <a:rPr lang="hu-HU" dirty="0">
                <a:sym typeface="Wingdings" panose="05000000000000000000" pitchFamily="2" charset="2"/>
              </a:rPr>
              <a:t>		~ almost impossible to get truly random numbers with computers</a:t>
            </a:r>
          </a:p>
          <a:p>
            <a:r>
              <a:rPr lang="hu-HU" dirty="0">
                <a:sym typeface="Wingdings" panose="05000000000000000000" pitchFamily="2" charset="2"/>
              </a:rPr>
              <a:t>			(random sequence with small period: Vigenere-cipher)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the key has the same length as the plaintext: if we are able to exchange this key</a:t>
            </a:r>
          </a:p>
          <a:p>
            <a:r>
              <a:rPr lang="hu-HU" dirty="0">
                <a:sym typeface="Wingdings" panose="05000000000000000000" pitchFamily="2" charset="2"/>
              </a:rPr>
              <a:t>		securely then why not to exchange the plaintext itself?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770970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One Time Pad (OTP)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2938" y="1425144"/>
            <a:ext cx="643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are not able to break one time pad with</a:t>
            </a:r>
            <a:r>
              <a:rPr lang="hu-HU" b="1" dirty="0"/>
              <a:t> brute-force approach</a:t>
            </a:r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1169773" y="2212661"/>
            <a:ext cx="1540476" cy="15404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M {0,1}</a:t>
            </a:r>
          </a:p>
        </p:txBody>
      </p:sp>
      <p:sp>
        <p:nvSpPr>
          <p:cNvPr id="10" name="Oval 9"/>
          <p:cNvSpPr/>
          <p:nvPr/>
        </p:nvSpPr>
        <p:spPr>
          <a:xfrm>
            <a:off x="3801763" y="2212661"/>
            <a:ext cx="1540476" cy="154047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 {0,1}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9504" y="267729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2067" y="267729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9773" y="3848441"/>
            <a:ext cx="158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message space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9316" y="3848441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ciphertext space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25297" y="2382734"/>
            <a:ext cx="58288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Because the size of the message space </a:t>
            </a:r>
            <a:r>
              <a:rPr lang="hu-HU" b="1" dirty="0"/>
              <a:t>|M|</a:t>
            </a:r>
            <a:r>
              <a:rPr lang="hu-HU" dirty="0"/>
              <a:t> is the same as</a:t>
            </a:r>
          </a:p>
          <a:p>
            <a:r>
              <a:rPr lang="hu-HU" dirty="0"/>
              <a:t>the size of the ciphertext space </a:t>
            </a:r>
            <a:r>
              <a:rPr lang="hu-HU" b="1" dirty="0"/>
              <a:t>|C| </a:t>
            </a:r>
            <a:r>
              <a:rPr lang="hu-HU" dirty="0"/>
              <a:t>it means perfect secrecy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b="1" dirty="0">
                <a:solidFill>
                  <a:srgbClr val="00B0F0"/>
                </a:solidFill>
              </a:rPr>
              <a:t>SHANNON’S PERFECT SECRECY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74687" y="4514335"/>
            <a:ext cx="8848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perfect secrecy is when </a:t>
            </a:r>
            <a:r>
              <a:rPr lang="hu-HU" b="1" dirty="0">
                <a:sym typeface="Wingdings" panose="05000000000000000000" pitchFamily="2" charset="2"/>
              </a:rPr>
              <a:t>|M| = |C|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are not able to use </a:t>
            </a:r>
            <a:r>
              <a:rPr lang="hu-HU" b="1" dirty="0">
                <a:sym typeface="Wingdings" panose="05000000000000000000" pitchFamily="2" charset="2"/>
              </a:rPr>
              <a:t>brute-force approach </a:t>
            </a:r>
            <a:r>
              <a:rPr lang="hu-HU" dirty="0">
                <a:sym typeface="Wingdings" panose="05000000000000000000" pitchFamily="2" charset="2"/>
              </a:rPr>
              <a:t>because we will find all the valid plaintexts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~ which contains every valid words and sentences in english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	How to decide what was the original message?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7916562" y="3195885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P(M=m|C=c) = P(M=m)</a:t>
            </a:r>
          </a:p>
        </p:txBody>
      </p:sp>
    </p:spTree>
    <p:extLst>
      <p:ext uri="{BB962C8B-B14F-4D97-AF65-F5344CB8AC3E}">
        <p14:creationId xmlns:p14="http://schemas.microsoft.com/office/powerpoint/2010/main" val="200844914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308" y="134465"/>
            <a:ext cx="10515600" cy="1325563"/>
          </a:xfrm>
        </p:spPr>
        <p:txBody>
          <a:bodyPr/>
          <a:lstStyle/>
          <a:p>
            <a:r>
              <a:rPr lang="hu-HU" b="1" u="sng" dirty="0"/>
              <a:t>Data Encryption Standard (DES)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2973263"/>
            <a:ext cx="82094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Data Encryption Standard (DES) is a </a:t>
            </a:r>
            <a:r>
              <a:rPr lang="hu-HU" b="1" dirty="0">
                <a:sym typeface="Wingdings" panose="05000000000000000000" pitchFamily="2" charset="2"/>
              </a:rPr>
              <a:t>symmetric-key algorithm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was constructed in the early </a:t>
            </a:r>
            <a:r>
              <a:rPr lang="hu-HU" b="1" dirty="0">
                <a:sym typeface="Wingdings" panose="05000000000000000000" pitchFamily="2" charset="2"/>
              </a:rPr>
              <a:t>1970</a:t>
            </a:r>
            <a:r>
              <a:rPr lang="hu-HU" dirty="0">
                <a:sym typeface="Wingdings" panose="05000000000000000000" pitchFamily="2" charset="2"/>
              </a:rPr>
              <a:t> at </a:t>
            </a:r>
            <a:r>
              <a:rPr lang="hu-HU" b="1" dirty="0">
                <a:sym typeface="Wingdings" panose="05000000000000000000" pitchFamily="2" charset="2"/>
              </a:rPr>
              <a:t>IBM</a:t>
            </a:r>
            <a:r>
              <a:rPr lang="hu-HU" dirty="0">
                <a:sym typeface="Wingdings" panose="05000000000000000000" pitchFamily="2" charset="2"/>
              </a:rPr>
              <a:t> (designed mostly by </a:t>
            </a:r>
            <a:r>
              <a:rPr lang="hu-HU" b="1" dirty="0">
                <a:sym typeface="Wingdings" panose="05000000000000000000" pitchFamily="2" charset="2"/>
              </a:rPr>
              <a:t>Horst Feistel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is a </a:t>
            </a:r>
            <a:r>
              <a:rPr lang="hu-HU" b="1" dirty="0">
                <a:sym typeface="Wingdings" panose="05000000000000000000" pitchFamily="2" charset="2"/>
              </a:rPr>
              <a:t>block cipher</a:t>
            </a:r>
            <a:r>
              <a:rPr lang="hu-HU" dirty="0">
                <a:sym typeface="Wingdings" panose="05000000000000000000" pitchFamily="2" charset="2"/>
              </a:rPr>
              <a:t>: the plaintext is processed to the ciphertext in number of blocks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hybrid of substitution cipher and permutation cipher </a:t>
            </a:r>
          </a:p>
          <a:p>
            <a:r>
              <a:rPr lang="hu-HU" dirty="0">
                <a:sym typeface="Wingdings" panose="05000000000000000000" pitchFamily="2" charset="2"/>
              </a:rPr>
              <a:t>	~ we are not able to use frequency analysis to crack </a:t>
            </a:r>
            <a:r>
              <a:rPr lang="hu-HU" b="1" dirty="0">
                <a:sym typeface="Wingdings" panose="05000000000000000000" pitchFamily="2" charset="2"/>
              </a:rPr>
              <a:t>DES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		 </a:t>
            </a:r>
          </a:p>
          <a:p>
            <a:pPr lvl="2"/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301579" y="1276865"/>
            <a:ext cx="9918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 the early </a:t>
            </a:r>
            <a:r>
              <a:rPr lang="hu-HU" b="1" dirty="0"/>
              <a:t>1970</a:t>
            </a:r>
            <a:r>
              <a:rPr lang="hu-HU" dirty="0"/>
              <a:t>s it became apparent that the commercial sector</a:t>
            </a:r>
          </a:p>
          <a:p>
            <a:r>
              <a:rPr lang="hu-HU" dirty="0"/>
              <a:t>	 also has a need for cryptography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u="sng" dirty="0"/>
              <a:t>For example</a:t>
            </a:r>
            <a:r>
              <a:rPr lang="hu-HU" dirty="0"/>
              <a:t>: corporate secrets must have been transmitted securely, ATM machines</a:t>
            </a:r>
          </a:p>
          <a:p>
            <a:r>
              <a:rPr lang="hu-HU" dirty="0"/>
              <a:t>				needed encrypted messages etc.</a:t>
            </a:r>
          </a:p>
        </p:txBody>
      </p:sp>
    </p:spTree>
    <p:extLst>
      <p:ext uri="{BB962C8B-B14F-4D97-AF65-F5344CB8AC3E}">
        <p14:creationId xmlns:p14="http://schemas.microsoft.com/office/powerpoint/2010/main" val="222323748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308" y="134465"/>
            <a:ext cx="10515600" cy="1325563"/>
          </a:xfrm>
        </p:spPr>
        <p:txBody>
          <a:bodyPr/>
          <a:lstStyle/>
          <a:p>
            <a:r>
              <a:rPr lang="hu-HU" b="1" u="sng" dirty="0"/>
              <a:t>Data Encryption Standard (DES)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8876" y="4579645"/>
            <a:ext cx="66404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>
              <a:sym typeface="Wingdings" panose="05000000000000000000" pitchFamily="2" charset="2"/>
            </a:endParaRPr>
          </a:p>
          <a:p>
            <a:pPr lvl="2"/>
            <a:r>
              <a:rPr lang="hu-HU" dirty="0">
                <a:sym typeface="Wingdings" panose="05000000000000000000" pitchFamily="2" charset="2"/>
              </a:rPr>
              <a:t>		 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Block size: </a:t>
            </a:r>
            <a:r>
              <a:rPr lang="hu-HU" b="1" dirty="0">
                <a:sym typeface="Wingdings" panose="05000000000000000000" pitchFamily="2" charset="2"/>
              </a:rPr>
              <a:t>64</a:t>
            </a:r>
            <a:r>
              <a:rPr lang="hu-HU" dirty="0">
                <a:sym typeface="Wingdings" panose="05000000000000000000" pitchFamily="2" charset="2"/>
              </a:rPr>
              <a:t> bits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Key size: </a:t>
            </a:r>
            <a:r>
              <a:rPr lang="hu-HU" b="1" dirty="0">
                <a:sym typeface="Wingdings" panose="05000000000000000000" pitchFamily="2" charset="2"/>
              </a:rPr>
              <a:t>64</a:t>
            </a:r>
            <a:r>
              <a:rPr lang="hu-HU" dirty="0">
                <a:sym typeface="Wingdings" panose="05000000000000000000" pitchFamily="2" charset="2"/>
              </a:rPr>
              <a:t> bits (</a:t>
            </a:r>
            <a:r>
              <a:rPr lang="hu-HU" b="1" dirty="0">
                <a:sym typeface="Wingdings" panose="05000000000000000000" pitchFamily="2" charset="2"/>
              </a:rPr>
              <a:t>56</a:t>
            </a:r>
            <a:r>
              <a:rPr lang="hu-HU" dirty="0">
                <a:sym typeface="Wingdings" panose="05000000000000000000" pitchFamily="2" charset="2"/>
              </a:rPr>
              <a:t> relevant bits are used in the algorithm)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Number of rounds: </a:t>
            </a:r>
            <a:r>
              <a:rPr lang="hu-HU" b="1" dirty="0">
                <a:sym typeface="Wingdings" panose="05000000000000000000" pitchFamily="2" charset="2"/>
              </a:rPr>
              <a:t>16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Number of subkeys:</a:t>
            </a:r>
            <a:r>
              <a:rPr lang="hu-HU" b="1" dirty="0">
                <a:sym typeface="Wingdings" panose="05000000000000000000" pitchFamily="2" charset="2"/>
              </a:rPr>
              <a:t> 16 </a:t>
            </a:r>
            <a:r>
              <a:rPr lang="hu-HU" dirty="0">
                <a:sym typeface="Wingdings" panose="05000000000000000000" pitchFamily="2" charset="2"/>
              </a:rPr>
              <a:t>(every subkey is </a:t>
            </a:r>
            <a:r>
              <a:rPr lang="hu-HU" b="1" dirty="0">
                <a:sym typeface="Wingdings" panose="05000000000000000000" pitchFamily="2" charset="2"/>
              </a:rPr>
              <a:t>48</a:t>
            </a:r>
            <a:r>
              <a:rPr lang="hu-HU" dirty="0">
                <a:sym typeface="Wingdings" panose="05000000000000000000" pitchFamily="2" charset="2"/>
              </a:rPr>
              <a:t> bits long)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Ciphertext size: </a:t>
            </a:r>
            <a:r>
              <a:rPr lang="hu-HU" b="1" dirty="0">
                <a:sym typeface="Wingdings" panose="05000000000000000000" pitchFamily="2" charset="2"/>
              </a:rPr>
              <a:t>64</a:t>
            </a:r>
            <a:r>
              <a:rPr lang="hu-HU" dirty="0">
                <a:sym typeface="Wingdings" panose="05000000000000000000" pitchFamily="2" charset="2"/>
              </a:rPr>
              <a:t> bits</a:t>
            </a:r>
          </a:p>
          <a:p>
            <a:pPr lvl="2"/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301579" y="1106758"/>
            <a:ext cx="987449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Data Encryption Standard </a:t>
            </a:r>
            <a:r>
              <a:rPr lang="hu-HU" dirty="0"/>
              <a:t>(DES) has a so-called </a:t>
            </a:r>
            <a:r>
              <a:rPr lang="hu-HU" b="1" dirty="0"/>
              <a:t>Feistel-structure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b="1" dirty="0">
                <a:sym typeface="Wingdings" panose="05000000000000000000" pitchFamily="2" charset="2"/>
              </a:rPr>
              <a:t>1.) </a:t>
            </a:r>
            <a:r>
              <a:rPr lang="hu-HU" dirty="0">
                <a:sym typeface="Wingdings" panose="05000000000000000000" pitchFamily="2" charset="2"/>
              </a:rPr>
              <a:t>we have to split the plaintext into </a:t>
            </a:r>
            <a:r>
              <a:rPr lang="hu-HU" b="1" dirty="0">
                <a:sym typeface="Wingdings" panose="05000000000000000000" pitchFamily="2" charset="2"/>
              </a:rPr>
              <a:t>64</a:t>
            </a:r>
            <a:r>
              <a:rPr lang="hu-HU" dirty="0">
                <a:sym typeface="Wingdings" panose="05000000000000000000" pitchFamily="2" charset="2"/>
              </a:rPr>
              <a:t> bits long blocks</a:t>
            </a:r>
          </a:p>
          <a:p>
            <a:r>
              <a:rPr lang="hu-HU" dirty="0">
                <a:sym typeface="Wingdings" panose="05000000000000000000" pitchFamily="2" charset="2"/>
              </a:rPr>
              <a:t>			~ these blocks are the input in for the </a:t>
            </a:r>
            <a:r>
              <a:rPr lang="hu-HU" b="1" dirty="0">
                <a:sym typeface="Wingdings" panose="05000000000000000000" pitchFamily="2" charset="2"/>
              </a:rPr>
              <a:t>16</a:t>
            </a:r>
            <a:r>
              <a:rPr lang="hu-HU" dirty="0">
                <a:sym typeface="Wingdings" panose="05000000000000000000" pitchFamily="2" charset="2"/>
              </a:rPr>
              <a:t> rounds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2.) </a:t>
            </a:r>
            <a:r>
              <a:rPr lang="hu-HU" dirty="0">
                <a:sym typeface="Wingdings" panose="05000000000000000000" pitchFamily="2" charset="2"/>
              </a:rPr>
              <a:t>there are so-called </a:t>
            </a:r>
            <a:r>
              <a:rPr lang="hu-HU" b="1" dirty="0">
                <a:sym typeface="Wingdings" panose="05000000000000000000" pitchFamily="2" charset="2"/>
              </a:rPr>
              <a:t>rounds</a:t>
            </a:r>
            <a:r>
              <a:rPr lang="hu-HU" dirty="0">
                <a:sym typeface="Wingdings" panose="05000000000000000000" pitchFamily="2" charset="2"/>
              </a:rPr>
              <a:t> (iteration) during the encryption/decryption</a:t>
            </a:r>
          </a:p>
          <a:p>
            <a:r>
              <a:rPr lang="hu-HU" dirty="0">
                <a:sym typeface="Wingdings" panose="05000000000000000000" pitchFamily="2" charset="2"/>
              </a:rPr>
              <a:t>			~ for </a:t>
            </a:r>
            <a:r>
              <a:rPr lang="hu-HU" b="1" dirty="0">
                <a:sym typeface="Wingdings" panose="05000000000000000000" pitchFamily="2" charset="2"/>
              </a:rPr>
              <a:t>DES</a:t>
            </a:r>
            <a:r>
              <a:rPr lang="hu-HU" dirty="0">
                <a:sym typeface="Wingdings" panose="05000000000000000000" pitchFamily="2" charset="2"/>
              </a:rPr>
              <a:t> there are </a:t>
            </a:r>
            <a:r>
              <a:rPr lang="hu-HU" b="1" dirty="0">
                <a:sym typeface="Wingdings" panose="05000000000000000000" pitchFamily="2" charset="2"/>
              </a:rPr>
              <a:t>16</a:t>
            </a:r>
            <a:r>
              <a:rPr lang="hu-HU" dirty="0">
                <a:sym typeface="Wingdings" panose="05000000000000000000" pitchFamily="2" charset="2"/>
              </a:rPr>
              <a:t> rounds (substitutions, XOR operations etc.)</a:t>
            </a:r>
          </a:p>
          <a:p>
            <a:r>
              <a:rPr lang="hu-HU" dirty="0">
                <a:sym typeface="Wingdings" panose="05000000000000000000" pitchFamily="2" charset="2"/>
              </a:rPr>
              <a:t>				+ the input for every iteration is a </a:t>
            </a:r>
            <a:r>
              <a:rPr lang="hu-HU" b="1" dirty="0">
                <a:sym typeface="Wingdings" panose="05000000000000000000" pitchFamily="2" charset="2"/>
              </a:rPr>
              <a:t>64</a:t>
            </a:r>
            <a:r>
              <a:rPr lang="hu-HU" dirty="0">
                <a:sym typeface="Wingdings" panose="05000000000000000000" pitchFamily="2" charset="2"/>
              </a:rPr>
              <a:t> bits long block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3.) </a:t>
            </a:r>
            <a:r>
              <a:rPr lang="hu-HU" dirty="0">
                <a:sym typeface="Wingdings" panose="05000000000000000000" pitchFamily="2" charset="2"/>
              </a:rPr>
              <a:t>every round needs a different keys (it is called </a:t>
            </a:r>
            <a:r>
              <a:rPr lang="hu-HU" b="1" dirty="0">
                <a:sym typeface="Wingdings" panose="05000000000000000000" pitchFamily="2" charset="2"/>
              </a:rPr>
              <a:t>subkeys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			These keys are generated from the original </a:t>
            </a:r>
            <a:r>
              <a:rPr lang="hu-HU" b="1" dirty="0">
                <a:sym typeface="Wingdings" panose="05000000000000000000" pitchFamily="2" charset="2"/>
              </a:rPr>
              <a:t>64</a:t>
            </a:r>
            <a:r>
              <a:rPr lang="hu-HU" dirty="0">
                <a:sym typeface="Wingdings" panose="05000000000000000000" pitchFamily="2" charset="2"/>
              </a:rPr>
              <a:t> bits private key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4.) </a:t>
            </a:r>
            <a:r>
              <a:rPr lang="hu-HU" dirty="0">
                <a:sym typeface="Wingdings" panose="05000000000000000000" pitchFamily="2" charset="2"/>
              </a:rPr>
              <a:t>it’s main advantage is that encryption and decryption operations are very similar</a:t>
            </a:r>
          </a:p>
          <a:p>
            <a:r>
              <a:rPr lang="hu-HU" dirty="0">
                <a:sym typeface="Wingdings" panose="05000000000000000000" pitchFamily="2" charset="2"/>
              </a:rPr>
              <a:t>			(requiring only the reversal of the key schedule)</a:t>
            </a:r>
          </a:p>
          <a:p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2090254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308" y="134465"/>
            <a:ext cx="10515600" cy="1325563"/>
          </a:xfrm>
        </p:spPr>
        <p:txBody>
          <a:bodyPr/>
          <a:lstStyle/>
          <a:p>
            <a:r>
              <a:rPr lang="hu-HU" b="1" u="sng" dirty="0"/>
              <a:t>Data Encryption Standard (DES)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8098" y="1090696"/>
            <a:ext cx="18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DIAGRAM OF DES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0207" y="2084173"/>
            <a:ext cx="7142205" cy="3410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4603965" y="1714841"/>
            <a:ext cx="307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DATA ENCRYPTION STANDARD</a:t>
            </a:r>
          </a:p>
        </p:txBody>
      </p:sp>
      <p:cxnSp>
        <p:nvCxnSpPr>
          <p:cNvPr id="7" name="Elbow Connector 6"/>
          <p:cNvCxnSpPr>
            <a:endCxn id="4" idx="1"/>
          </p:cNvCxnSpPr>
          <p:nvPr/>
        </p:nvCxnSpPr>
        <p:spPr>
          <a:xfrm rot="16200000" flipH="1">
            <a:off x="1664048" y="2883246"/>
            <a:ext cx="914397" cy="89792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370" y="2228677"/>
            <a:ext cx="1802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block of plaintext</a:t>
            </a:r>
          </a:p>
          <a:p>
            <a:pPr algn="ctr"/>
            <a:r>
              <a:rPr lang="hu-HU" dirty="0"/>
              <a:t>(</a:t>
            </a:r>
            <a:r>
              <a:rPr lang="hu-HU" b="1" dirty="0"/>
              <a:t>64</a:t>
            </a:r>
            <a:r>
              <a:rPr lang="hu-HU" dirty="0"/>
              <a:t> bits)</a:t>
            </a:r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>
          <a:xfrm flipV="1">
            <a:off x="9712412" y="3789405"/>
            <a:ext cx="51074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223159" y="3466238"/>
            <a:ext cx="1879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block ofciphertext</a:t>
            </a:r>
          </a:p>
          <a:p>
            <a:pPr algn="ctr"/>
            <a:r>
              <a:rPr lang="hu-HU" dirty="0"/>
              <a:t>(</a:t>
            </a:r>
            <a:r>
              <a:rPr lang="hu-HU" b="1" dirty="0"/>
              <a:t>64</a:t>
            </a:r>
            <a:r>
              <a:rPr lang="hu-HU" dirty="0"/>
              <a:t> bits)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81233" y="2475470"/>
            <a:ext cx="650789" cy="2627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3262196" y="2542910"/>
            <a:ext cx="28886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b="1" dirty="0"/>
              <a:t>T</a:t>
            </a:r>
          </a:p>
          <a:p>
            <a:pPr algn="ctr"/>
            <a:r>
              <a:rPr lang="hu-HU" sz="1200" b="1" dirty="0"/>
              <a:t>R</a:t>
            </a:r>
          </a:p>
          <a:p>
            <a:pPr algn="ctr"/>
            <a:r>
              <a:rPr lang="hu-HU" sz="1200" b="1" dirty="0"/>
              <a:t>A</a:t>
            </a:r>
          </a:p>
          <a:p>
            <a:pPr algn="ctr"/>
            <a:r>
              <a:rPr lang="hu-HU" sz="1200" b="1" dirty="0"/>
              <a:t>N</a:t>
            </a:r>
          </a:p>
          <a:p>
            <a:pPr algn="ctr"/>
            <a:r>
              <a:rPr lang="hu-HU" sz="1200" b="1" dirty="0"/>
              <a:t>S</a:t>
            </a:r>
          </a:p>
          <a:p>
            <a:pPr algn="ctr"/>
            <a:r>
              <a:rPr lang="hu-HU" sz="1200" b="1" dirty="0"/>
              <a:t>P</a:t>
            </a:r>
          </a:p>
          <a:p>
            <a:pPr algn="ctr"/>
            <a:r>
              <a:rPr lang="hu-HU" sz="1200" b="1" dirty="0"/>
              <a:t>O</a:t>
            </a:r>
          </a:p>
          <a:p>
            <a:pPr algn="ctr"/>
            <a:r>
              <a:rPr lang="hu-HU" sz="1200" b="1" dirty="0"/>
              <a:t>S</a:t>
            </a:r>
          </a:p>
          <a:p>
            <a:pPr algn="ctr"/>
            <a:r>
              <a:rPr lang="hu-HU" sz="1200" b="1" dirty="0"/>
              <a:t>I</a:t>
            </a:r>
          </a:p>
          <a:p>
            <a:pPr algn="ctr"/>
            <a:r>
              <a:rPr lang="hu-HU" sz="1200" b="1" dirty="0"/>
              <a:t>T</a:t>
            </a:r>
          </a:p>
          <a:p>
            <a:pPr algn="ctr"/>
            <a:r>
              <a:rPr lang="hu-HU" sz="1200" b="1" dirty="0"/>
              <a:t>I</a:t>
            </a:r>
          </a:p>
          <a:p>
            <a:pPr algn="ctr"/>
            <a:r>
              <a:rPr lang="hu-HU" sz="1200" b="1" dirty="0"/>
              <a:t>O</a:t>
            </a:r>
          </a:p>
          <a:p>
            <a:pPr algn="ctr"/>
            <a:r>
              <a:rPr lang="hu-HU" sz="1200" b="1" dirty="0"/>
              <a:t>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82001" y="2475470"/>
            <a:ext cx="650789" cy="2627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/>
          <p:cNvSpPr txBox="1"/>
          <p:nvPr/>
        </p:nvSpPr>
        <p:spPr>
          <a:xfrm>
            <a:off x="8562964" y="2542910"/>
            <a:ext cx="28886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200" b="1" dirty="0"/>
              <a:t>T</a:t>
            </a:r>
          </a:p>
          <a:p>
            <a:pPr algn="ctr"/>
            <a:r>
              <a:rPr lang="hu-HU" sz="1200" b="1" dirty="0"/>
              <a:t>R</a:t>
            </a:r>
          </a:p>
          <a:p>
            <a:pPr algn="ctr"/>
            <a:r>
              <a:rPr lang="hu-HU" sz="1200" b="1" dirty="0"/>
              <a:t>A</a:t>
            </a:r>
          </a:p>
          <a:p>
            <a:pPr algn="ctr"/>
            <a:r>
              <a:rPr lang="hu-HU" sz="1200" b="1" dirty="0"/>
              <a:t>N</a:t>
            </a:r>
          </a:p>
          <a:p>
            <a:pPr algn="ctr"/>
            <a:r>
              <a:rPr lang="hu-HU" sz="1200" b="1" dirty="0"/>
              <a:t>S</a:t>
            </a:r>
          </a:p>
          <a:p>
            <a:pPr algn="ctr"/>
            <a:r>
              <a:rPr lang="hu-HU" sz="1200" b="1" dirty="0"/>
              <a:t>P</a:t>
            </a:r>
          </a:p>
          <a:p>
            <a:pPr algn="ctr"/>
            <a:r>
              <a:rPr lang="hu-HU" sz="1200" b="1" dirty="0"/>
              <a:t>O</a:t>
            </a:r>
          </a:p>
          <a:p>
            <a:pPr algn="ctr"/>
            <a:r>
              <a:rPr lang="hu-HU" sz="1200" b="1" dirty="0"/>
              <a:t>S</a:t>
            </a:r>
          </a:p>
          <a:p>
            <a:pPr algn="ctr"/>
            <a:r>
              <a:rPr lang="hu-HU" sz="1200" b="1" dirty="0"/>
              <a:t>I</a:t>
            </a:r>
          </a:p>
          <a:p>
            <a:pPr algn="ctr"/>
            <a:r>
              <a:rPr lang="hu-HU" sz="1200" b="1" dirty="0"/>
              <a:t>T</a:t>
            </a:r>
          </a:p>
          <a:p>
            <a:pPr algn="ctr"/>
            <a:r>
              <a:rPr lang="hu-HU" sz="1200" b="1" dirty="0"/>
              <a:t>I</a:t>
            </a:r>
          </a:p>
          <a:p>
            <a:pPr algn="ctr"/>
            <a:r>
              <a:rPr lang="hu-HU" sz="1200" b="1" dirty="0"/>
              <a:t>O</a:t>
            </a:r>
          </a:p>
          <a:p>
            <a:pPr algn="ctr"/>
            <a:r>
              <a:rPr lang="hu-HU" sz="1200" b="1" dirty="0"/>
              <a:t>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8103" y="2640227"/>
            <a:ext cx="4357816" cy="2298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4115361" y="2837934"/>
            <a:ext cx="255373" cy="1902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ROUND </a:t>
            </a:r>
          </a:p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16815" y="2837934"/>
            <a:ext cx="255373" cy="1902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ROUND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24307" y="2837934"/>
            <a:ext cx="255373" cy="1902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ROUND 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16345" y="3589349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  <p:sp>
        <p:nvSpPr>
          <p:cNvPr id="24" name="Rectangle 23"/>
          <p:cNvSpPr/>
          <p:nvPr/>
        </p:nvSpPr>
        <p:spPr>
          <a:xfrm>
            <a:off x="7605720" y="2837934"/>
            <a:ext cx="255373" cy="1902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ROUND 16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586739" y="5268099"/>
            <a:ext cx="9834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9649" y="4944933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key</a:t>
            </a:r>
          </a:p>
          <a:p>
            <a:pPr algn="ctr"/>
            <a:r>
              <a:rPr lang="hu-HU" dirty="0"/>
              <a:t>(</a:t>
            </a:r>
            <a:r>
              <a:rPr lang="hu-HU" b="1" dirty="0"/>
              <a:t>64</a:t>
            </a:r>
            <a:r>
              <a:rPr lang="hu-HU" dirty="0"/>
              <a:t> bits)</a:t>
            </a:r>
          </a:p>
        </p:txBody>
      </p:sp>
      <p:cxnSp>
        <p:nvCxnSpPr>
          <p:cNvPr id="31" name="Elbow Connector 30"/>
          <p:cNvCxnSpPr>
            <a:endCxn id="20" idx="2"/>
          </p:cNvCxnSpPr>
          <p:nvPr/>
        </p:nvCxnSpPr>
        <p:spPr>
          <a:xfrm flipV="1">
            <a:off x="2570207" y="4740874"/>
            <a:ext cx="1672841" cy="5272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1" idx="2"/>
          </p:cNvCxnSpPr>
          <p:nvPr/>
        </p:nvCxnSpPr>
        <p:spPr>
          <a:xfrm flipV="1">
            <a:off x="2531091" y="4740874"/>
            <a:ext cx="2113411" cy="5272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2" idx="2"/>
          </p:cNvCxnSpPr>
          <p:nvPr/>
        </p:nvCxnSpPr>
        <p:spPr>
          <a:xfrm flipV="1">
            <a:off x="2570207" y="4740874"/>
            <a:ext cx="2481787" cy="5238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24" idx="2"/>
          </p:cNvCxnSpPr>
          <p:nvPr/>
        </p:nvCxnSpPr>
        <p:spPr>
          <a:xfrm flipV="1">
            <a:off x="2564169" y="4740874"/>
            <a:ext cx="5169238" cy="5088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9077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55" y="-63242"/>
            <a:ext cx="10515600" cy="1325563"/>
          </a:xfrm>
        </p:spPr>
        <p:txBody>
          <a:bodyPr/>
          <a:lstStyle/>
          <a:p>
            <a:r>
              <a:rPr lang="hu-HU" b="1" u="sng" dirty="0"/>
              <a:t>Data Encryption Standard (DES)</a:t>
            </a:r>
          </a:p>
        </p:txBody>
      </p:sp>
      <p:sp>
        <p:nvSpPr>
          <p:cNvPr id="3" name="Rectangle 2"/>
          <p:cNvSpPr/>
          <p:nvPr/>
        </p:nvSpPr>
        <p:spPr>
          <a:xfrm>
            <a:off x="354222" y="1540474"/>
            <a:ext cx="2586682" cy="39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extBox 3"/>
          <p:cNvSpPr txBox="1"/>
          <p:nvPr/>
        </p:nvSpPr>
        <p:spPr>
          <a:xfrm>
            <a:off x="509801" y="1553516"/>
            <a:ext cx="236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initial permutation (IP)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77" y="943536"/>
            <a:ext cx="27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64</a:t>
            </a:r>
            <a:r>
              <a:rPr lang="hu-HU" dirty="0"/>
              <a:t> bits long </a:t>
            </a:r>
            <a:r>
              <a:rPr lang="hu-HU" b="1" dirty="0">
                <a:solidFill>
                  <a:srgbClr val="00B0F0"/>
                </a:solidFill>
              </a:rPr>
              <a:t>plaintext</a:t>
            </a:r>
            <a:r>
              <a:rPr lang="hu-HU" dirty="0"/>
              <a:t> block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92400" y="1255202"/>
            <a:ext cx="1" cy="240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40904" y="1445794"/>
            <a:ext cx="3564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are going to shuffle the order </a:t>
            </a:r>
          </a:p>
          <a:p>
            <a:pPr algn="ctr"/>
            <a:r>
              <a:rPr lang="hu-HU" sz="1600" dirty="0"/>
              <a:t>of the bits in the block containing </a:t>
            </a:r>
            <a:r>
              <a:rPr lang="hu-HU" sz="1600" b="1" dirty="0"/>
              <a:t>64</a:t>
            </a:r>
            <a:r>
              <a:rPr lang="hu-HU" sz="1600" dirty="0"/>
              <a:t> bits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4701" y="871682"/>
            <a:ext cx="234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64</a:t>
            </a:r>
            <a:r>
              <a:rPr lang="hu-HU" dirty="0"/>
              <a:t> bits long private key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05143" y="1521862"/>
            <a:ext cx="2586682" cy="39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6908738" y="1521862"/>
            <a:ext cx="259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permuted choice 1 (PC-1)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206721" y="1228352"/>
            <a:ext cx="1" cy="240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68975" y="1348676"/>
            <a:ext cx="23305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shuffle the order of the bits</a:t>
            </a:r>
          </a:p>
          <a:p>
            <a:pPr algn="ctr"/>
            <a:r>
              <a:rPr lang="hu-HU" sz="1400" dirty="0"/>
              <a:t>and omit </a:t>
            </a:r>
            <a:r>
              <a:rPr lang="hu-HU" sz="1400" b="1" dirty="0"/>
              <a:t>8</a:t>
            </a:r>
            <a:r>
              <a:rPr lang="hu-HU" sz="1400" dirty="0"/>
              <a:t> bits</a:t>
            </a:r>
          </a:p>
          <a:p>
            <a:pPr algn="ctr"/>
            <a:r>
              <a:rPr lang="hu-HU" sz="1400" dirty="0"/>
              <a:t>(output contains </a:t>
            </a:r>
            <a:r>
              <a:rPr lang="hu-HU" sz="1400" b="1" dirty="0"/>
              <a:t>56</a:t>
            </a:r>
            <a:r>
              <a:rPr lang="hu-HU" sz="1400" dirty="0"/>
              <a:t> bits only)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198484" y="1994854"/>
            <a:ext cx="1" cy="240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905143" y="2325051"/>
            <a:ext cx="2586682" cy="39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extBox 20"/>
          <p:cNvSpPr txBox="1"/>
          <p:nvPr/>
        </p:nvSpPr>
        <p:spPr>
          <a:xfrm>
            <a:off x="7315355" y="2338093"/>
            <a:ext cx="178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left circular shift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4222" y="2326938"/>
            <a:ext cx="2586682" cy="39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1171070" y="2338093"/>
            <a:ext cx="104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round #1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92400" y="2008714"/>
            <a:ext cx="1" cy="240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23242" y="2329114"/>
            <a:ext cx="2586682" cy="39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extBox 25"/>
          <p:cNvSpPr txBox="1"/>
          <p:nvPr/>
        </p:nvSpPr>
        <p:spPr>
          <a:xfrm>
            <a:off x="3626837" y="2329114"/>
            <a:ext cx="259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permuted choice 2 (PC-2)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98484" y="196481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56 </a:t>
            </a:r>
            <a:r>
              <a:rPr lang="hu-HU" sz="1400" dirty="0"/>
              <a:t>bits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34600" y="2196251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56 </a:t>
            </a:r>
            <a:r>
              <a:rPr lang="hu-HU" sz="1400" dirty="0"/>
              <a:t>bits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52202" y="2223220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48 </a:t>
            </a:r>
            <a:r>
              <a:rPr lang="hu-HU" sz="1400" dirty="0"/>
              <a:t>bits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031522" y="2524646"/>
            <a:ext cx="4882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311604" y="2530997"/>
            <a:ext cx="4882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194889" y="2813037"/>
            <a:ext cx="1" cy="240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901548" y="3143234"/>
            <a:ext cx="2586682" cy="39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TextBox 40"/>
          <p:cNvSpPr txBox="1"/>
          <p:nvPr/>
        </p:nvSpPr>
        <p:spPr>
          <a:xfrm>
            <a:off x="7311760" y="3156276"/>
            <a:ext cx="178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left circular shift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0627" y="3145121"/>
            <a:ext cx="2586682" cy="39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TextBox 42"/>
          <p:cNvSpPr txBox="1"/>
          <p:nvPr/>
        </p:nvSpPr>
        <p:spPr>
          <a:xfrm>
            <a:off x="1167475" y="3156276"/>
            <a:ext cx="104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round #2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688805" y="2826897"/>
            <a:ext cx="1" cy="240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619647" y="3147297"/>
            <a:ext cx="2586682" cy="39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TextBox 45"/>
          <p:cNvSpPr txBox="1"/>
          <p:nvPr/>
        </p:nvSpPr>
        <p:spPr>
          <a:xfrm>
            <a:off x="3623242" y="3147297"/>
            <a:ext cx="259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permuted choice 2 (PC-2)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194889" y="2783001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56 </a:t>
            </a:r>
            <a:r>
              <a:rPr lang="hu-HU" sz="1400" dirty="0"/>
              <a:t>bits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31005" y="3014434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56 </a:t>
            </a:r>
            <a:r>
              <a:rPr lang="hu-HU" sz="1400" dirty="0"/>
              <a:t>bits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48607" y="304140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48 </a:t>
            </a:r>
            <a:r>
              <a:rPr lang="hu-HU" sz="1400" dirty="0"/>
              <a:t>bits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027927" y="3342829"/>
            <a:ext cx="4882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308009" y="3349180"/>
            <a:ext cx="4882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66014" y="3537074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.</a:t>
            </a:r>
          </a:p>
          <a:p>
            <a:r>
              <a:rPr lang="hu-HU" b="1" dirty="0"/>
              <a:t>.</a:t>
            </a:r>
          </a:p>
          <a:p>
            <a:r>
              <a:rPr lang="hu-HU" b="1" dirty="0"/>
              <a:t>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90198" y="3537074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.</a:t>
            </a:r>
          </a:p>
          <a:p>
            <a:r>
              <a:rPr lang="hu-HU" b="1" dirty="0"/>
              <a:t>.</a:t>
            </a:r>
          </a:p>
          <a:p>
            <a:r>
              <a:rPr lang="hu-HU" b="1" dirty="0"/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72099" y="3537074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.</a:t>
            </a:r>
          </a:p>
          <a:p>
            <a:r>
              <a:rPr lang="hu-HU" b="1" dirty="0"/>
              <a:t>.</a:t>
            </a:r>
          </a:p>
          <a:p>
            <a:r>
              <a:rPr lang="hu-HU" b="1" dirty="0"/>
              <a:t>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901548" y="4622973"/>
            <a:ext cx="2586682" cy="39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TextBox 55"/>
          <p:cNvSpPr txBox="1"/>
          <p:nvPr/>
        </p:nvSpPr>
        <p:spPr>
          <a:xfrm>
            <a:off x="7311760" y="4636015"/>
            <a:ext cx="178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left circular shift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0627" y="4624860"/>
            <a:ext cx="2586682" cy="39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TextBox 57"/>
          <p:cNvSpPr txBox="1"/>
          <p:nvPr/>
        </p:nvSpPr>
        <p:spPr>
          <a:xfrm>
            <a:off x="1108966" y="4627036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round #16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619647" y="4627036"/>
            <a:ext cx="2586682" cy="39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3623242" y="4627036"/>
            <a:ext cx="259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permuted choice 2 (PC-2)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31005" y="449417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56 </a:t>
            </a:r>
            <a:r>
              <a:rPr lang="hu-HU" sz="1400" dirty="0"/>
              <a:t>bits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48607" y="4521142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48 </a:t>
            </a:r>
            <a:r>
              <a:rPr lang="hu-HU" sz="1400" dirty="0"/>
              <a:t>bits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027927" y="4822568"/>
            <a:ext cx="4882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308009" y="4828919"/>
            <a:ext cx="4882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52631" y="5356701"/>
            <a:ext cx="2586682" cy="39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TextBox 65"/>
          <p:cNvSpPr txBox="1"/>
          <p:nvPr/>
        </p:nvSpPr>
        <p:spPr>
          <a:xfrm>
            <a:off x="1169479" y="5367856"/>
            <a:ext cx="128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32 bit swap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690809" y="5054953"/>
            <a:ext cx="1" cy="240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996122" y="5290912"/>
            <a:ext cx="2119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left half (</a:t>
            </a:r>
            <a:r>
              <a:rPr lang="hu-HU" sz="1400" b="1" dirty="0"/>
              <a:t>32</a:t>
            </a:r>
            <a:r>
              <a:rPr lang="hu-HU" sz="1400" dirty="0"/>
              <a:t> bits) and right</a:t>
            </a:r>
          </a:p>
          <a:p>
            <a:pPr algn="ctr"/>
            <a:r>
              <a:rPr lang="hu-HU" sz="1400" dirty="0"/>
              <a:t>half (</a:t>
            </a:r>
            <a:r>
              <a:rPr lang="hu-HU" sz="1400" b="1" dirty="0"/>
              <a:t>32</a:t>
            </a:r>
            <a:r>
              <a:rPr lang="hu-HU" sz="1400" dirty="0"/>
              <a:t> bits) are swapped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66129" y="6067262"/>
            <a:ext cx="2586682" cy="39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TextBox 69"/>
          <p:cNvSpPr txBox="1"/>
          <p:nvPr/>
        </p:nvSpPr>
        <p:spPr>
          <a:xfrm>
            <a:off x="348711" y="6080304"/>
            <a:ext cx="267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inverse permutation (IP   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1688804" y="5773929"/>
            <a:ext cx="1" cy="240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595977" y="6049299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-1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043827" y="5980701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64 </a:t>
            </a:r>
            <a:r>
              <a:rPr lang="hu-HU" sz="1400" dirty="0"/>
              <a:t>bits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146331" y="6290373"/>
            <a:ext cx="4604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626837" y="6108973"/>
            <a:ext cx="134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CIPHERTEXT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908738" y="5082176"/>
            <a:ext cx="2891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shift all the bits to the left</a:t>
            </a:r>
          </a:p>
          <a:p>
            <a:pPr algn="ctr"/>
            <a:r>
              <a:rPr lang="hu-HU" sz="1400" dirty="0"/>
              <a:t>(a table defines the number of shifts)</a:t>
            </a:r>
          </a:p>
        </p:txBody>
      </p:sp>
    </p:spTree>
    <p:extLst>
      <p:ext uri="{BB962C8B-B14F-4D97-AF65-F5344CB8AC3E}">
        <p14:creationId xmlns:p14="http://schemas.microsoft.com/office/powerpoint/2010/main" val="2551529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0306726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55" y="-63242"/>
            <a:ext cx="10515600" cy="1325563"/>
          </a:xfrm>
        </p:spPr>
        <p:txBody>
          <a:bodyPr/>
          <a:lstStyle/>
          <a:p>
            <a:r>
              <a:rPr lang="hu-HU" b="1" u="sng" dirty="0"/>
              <a:t>Data Encryption Standard (DES)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9373" y="980303"/>
            <a:ext cx="783509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What is left circular shift?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 </a:t>
            </a:r>
            <a:r>
              <a:rPr lang="hu-HU" b="1" dirty="0">
                <a:sym typeface="Wingdings" panose="05000000000000000000" pitchFamily="2" charset="2"/>
              </a:rPr>
              <a:t>circular shift </a:t>
            </a:r>
            <a:r>
              <a:rPr lang="hu-HU" dirty="0">
                <a:sym typeface="Wingdings" panose="05000000000000000000" pitchFamily="2" charset="2"/>
              </a:rPr>
              <a:t>(bitwise rotation) is an operator that shifts all the bits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endParaRPr lang="hu-HU" b="1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in the implementation of </a:t>
            </a:r>
            <a:r>
              <a:rPr lang="hu-HU" b="1" dirty="0">
                <a:sym typeface="Wingdings" panose="05000000000000000000" pitchFamily="2" charset="2"/>
              </a:rPr>
              <a:t>DES</a:t>
            </a:r>
            <a:r>
              <a:rPr lang="hu-HU" dirty="0">
                <a:sym typeface="Wingdings" panose="05000000000000000000" pitchFamily="2" charset="2"/>
              </a:rPr>
              <a:t> sometimes we have to shift by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</a:t>
            </a:r>
          </a:p>
          <a:p>
            <a:r>
              <a:rPr lang="hu-HU" dirty="0">
                <a:sym typeface="Wingdings" panose="05000000000000000000" pitchFamily="2" charset="2"/>
              </a:rPr>
              <a:t>		and sometimes we have to shift by </a:t>
            </a:r>
            <a:r>
              <a:rPr lang="hu-HU" b="1" dirty="0">
                <a:sym typeface="Wingdings" panose="05000000000000000000" pitchFamily="2" charset="2"/>
              </a:rPr>
              <a:t>2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Round #1: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	 Round #9: </a:t>
            </a:r>
            <a:r>
              <a:rPr lang="hu-HU" b="1" dirty="0">
                <a:sym typeface="Wingdings" panose="05000000000000000000" pitchFamily="2" charset="2"/>
              </a:rPr>
              <a:t>1</a:t>
            </a:r>
          </a:p>
          <a:p>
            <a:r>
              <a:rPr lang="hu-HU" dirty="0">
                <a:sym typeface="Wingdings" panose="05000000000000000000" pitchFamily="2" charset="2"/>
              </a:rPr>
              <a:t>			Round #2: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	 Round #10: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</a:p>
          <a:p>
            <a:r>
              <a:rPr lang="hu-HU" dirty="0">
                <a:sym typeface="Wingdings" panose="05000000000000000000" pitchFamily="2" charset="2"/>
              </a:rPr>
              <a:t>			Round #3: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	 Round #11: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</a:p>
          <a:p>
            <a:r>
              <a:rPr lang="hu-HU" dirty="0">
                <a:sym typeface="Wingdings" panose="05000000000000000000" pitchFamily="2" charset="2"/>
              </a:rPr>
              <a:t>			Round #4: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	 Round #12: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</a:p>
          <a:p>
            <a:r>
              <a:rPr lang="hu-HU" dirty="0">
                <a:sym typeface="Wingdings" panose="05000000000000000000" pitchFamily="2" charset="2"/>
              </a:rPr>
              <a:t>			Round #5: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	 Round #13: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</a:p>
          <a:p>
            <a:r>
              <a:rPr lang="hu-HU" dirty="0">
                <a:sym typeface="Wingdings" panose="05000000000000000000" pitchFamily="2" charset="2"/>
              </a:rPr>
              <a:t>			Round #6: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	 Round #14: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</a:p>
          <a:p>
            <a:r>
              <a:rPr lang="hu-HU" dirty="0">
                <a:sym typeface="Wingdings" panose="05000000000000000000" pitchFamily="2" charset="2"/>
              </a:rPr>
              <a:t>			Round #7: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	 Round #15: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</a:p>
          <a:p>
            <a:r>
              <a:rPr lang="hu-HU" dirty="0">
                <a:sym typeface="Wingdings" panose="05000000000000000000" pitchFamily="2" charset="2"/>
              </a:rPr>
              <a:t>			Round #8: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	 Round #16: </a:t>
            </a:r>
            <a:r>
              <a:rPr lang="hu-HU" b="1" dirty="0">
                <a:sym typeface="Wingdings" panose="05000000000000000000" pitchFamily="2" charset="2"/>
              </a:rPr>
              <a:t>1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528968" y="1844201"/>
            <a:ext cx="5349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If we want to shift </a:t>
            </a:r>
            <a:r>
              <a:rPr lang="hu-HU" b="1" dirty="0">
                <a:sym typeface="Wingdings" panose="05000000000000000000" pitchFamily="2" charset="2"/>
              </a:rPr>
              <a:t>01001000</a:t>
            </a:r>
            <a:r>
              <a:rPr lang="hu-HU" dirty="0">
                <a:sym typeface="Wingdings" panose="05000000000000000000" pitchFamily="2" charset="2"/>
              </a:rPr>
              <a:t>  to the left then the result</a:t>
            </a:r>
          </a:p>
          <a:p>
            <a:r>
              <a:rPr lang="hu-HU" dirty="0">
                <a:sym typeface="Wingdings" panose="05000000000000000000" pitchFamily="2" charset="2"/>
              </a:rPr>
              <a:t>		will be </a:t>
            </a:r>
            <a:r>
              <a:rPr lang="hu-HU" b="1" dirty="0">
                <a:sym typeface="Wingdings" panose="05000000000000000000" pitchFamily="2" charset="2"/>
              </a:rPr>
              <a:t>10010000</a:t>
            </a:r>
          </a:p>
          <a:p>
            <a:endParaRPr lang="hu-HU" dirty="0"/>
          </a:p>
        </p:txBody>
      </p:sp>
      <p:sp>
        <p:nvSpPr>
          <p:cNvPr id="9" name="Rectangle 8"/>
          <p:cNvSpPr/>
          <p:nvPr/>
        </p:nvSpPr>
        <p:spPr>
          <a:xfrm>
            <a:off x="2827165" y="2693390"/>
            <a:ext cx="480968" cy="480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712733" y="2693390"/>
            <a:ext cx="480968" cy="480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98301" y="2695317"/>
            <a:ext cx="480968" cy="480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481562" y="2690500"/>
            <a:ext cx="480968" cy="480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367130" y="2690500"/>
            <a:ext cx="480968" cy="480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252698" y="2692427"/>
            <a:ext cx="480968" cy="480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131216" y="2696712"/>
            <a:ext cx="480968" cy="480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9016784" y="2696712"/>
            <a:ext cx="480968" cy="480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1367001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55" y="-63242"/>
            <a:ext cx="10515600" cy="1325563"/>
          </a:xfrm>
        </p:spPr>
        <p:txBody>
          <a:bodyPr/>
          <a:lstStyle/>
          <a:p>
            <a:r>
              <a:rPr lang="hu-HU" b="1" u="sng" dirty="0"/>
              <a:t>Data Encryption Standard (DES)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9373" y="980303"/>
            <a:ext cx="783509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What is left circular shift?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 </a:t>
            </a:r>
            <a:r>
              <a:rPr lang="hu-HU" b="1" dirty="0">
                <a:sym typeface="Wingdings" panose="05000000000000000000" pitchFamily="2" charset="2"/>
              </a:rPr>
              <a:t>circular shift </a:t>
            </a:r>
            <a:r>
              <a:rPr lang="hu-HU" dirty="0">
                <a:sym typeface="Wingdings" panose="05000000000000000000" pitchFamily="2" charset="2"/>
              </a:rPr>
              <a:t>(bitwise rotation) is an operator that shifts all the bits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endParaRPr lang="hu-HU" b="1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in the implementation of </a:t>
            </a:r>
            <a:r>
              <a:rPr lang="hu-HU" b="1" dirty="0">
                <a:sym typeface="Wingdings" panose="05000000000000000000" pitchFamily="2" charset="2"/>
              </a:rPr>
              <a:t>DES</a:t>
            </a:r>
            <a:r>
              <a:rPr lang="hu-HU" dirty="0">
                <a:sym typeface="Wingdings" panose="05000000000000000000" pitchFamily="2" charset="2"/>
              </a:rPr>
              <a:t> sometimes we have to shift by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</a:t>
            </a:r>
          </a:p>
          <a:p>
            <a:r>
              <a:rPr lang="hu-HU" dirty="0">
                <a:sym typeface="Wingdings" panose="05000000000000000000" pitchFamily="2" charset="2"/>
              </a:rPr>
              <a:t>		and sometimes we have to shift by </a:t>
            </a:r>
            <a:r>
              <a:rPr lang="hu-HU" b="1" dirty="0">
                <a:sym typeface="Wingdings" panose="05000000000000000000" pitchFamily="2" charset="2"/>
              </a:rPr>
              <a:t>2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Round #1: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	 Round #9: </a:t>
            </a:r>
            <a:r>
              <a:rPr lang="hu-HU" b="1" dirty="0">
                <a:sym typeface="Wingdings" panose="05000000000000000000" pitchFamily="2" charset="2"/>
              </a:rPr>
              <a:t>1</a:t>
            </a:r>
          </a:p>
          <a:p>
            <a:r>
              <a:rPr lang="hu-HU" dirty="0">
                <a:sym typeface="Wingdings" panose="05000000000000000000" pitchFamily="2" charset="2"/>
              </a:rPr>
              <a:t>			Round #2: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	 Round #10: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</a:p>
          <a:p>
            <a:r>
              <a:rPr lang="hu-HU" dirty="0">
                <a:sym typeface="Wingdings" panose="05000000000000000000" pitchFamily="2" charset="2"/>
              </a:rPr>
              <a:t>			Round #3: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	 Round #11: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</a:p>
          <a:p>
            <a:r>
              <a:rPr lang="hu-HU" dirty="0">
                <a:sym typeface="Wingdings" panose="05000000000000000000" pitchFamily="2" charset="2"/>
              </a:rPr>
              <a:t>			Round #4: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	 Round #12: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</a:p>
          <a:p>
            <a:r>
              <a:rPr lang="hu-HU" dirty="0">
                <a:sym typeface="Wingdings" panose="05000000000000000000" pitchFamily="2" charset="2"/>
              </a:rPr>
              <a:t>			Round #5: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	 Round #13: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</a:p>
          <a:p>
            <a:r>
              <a:rPr lang="hu-HU" dirty="0">
                <a:sym typeface="Wingdings" panose="05000000000000000000" pitchFamily="2" charset="2"/>
              </a:rPr>
              <a:t>			Round #6: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	 Round #14: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</a:p>
          <a:p>
            <a:r>
              <a:rPr lang="hu-HU" dirty="0">
                <a:sym typeface="Wingdings" panose="05000000000000000000" pitchFamily="2" charset="2"/>
              </a:rPr>
              <a:t>			Round #7: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	 Round #15: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</a:p>
          <a:p>
            <a:r>
              <a:rPr lang="hu-HU" dirty="0">
                <a:sym typeface="Wingdings" panose="05000000000000000000" pitchFamily="2" charset="2"/>
              </a:rPr>
              <a:t>			Round #8: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	 Round #16: </a:t>
            </a:r>
            <a:r>
              <a:rPr lang="hu-HU" b="1" dirty="0">
                <a:sym typeface="Wingdings" panose="05000000000000000000" pitchFamily="2" charset="2"/>
              </a:rPr>
              <a:t>1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528968" y="1844201"/>
            <a:ext cx="5349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If we want to shift </a:t>
            </a:r>
            <a:r>
              <a:rPr lang="hu-HU" b="1" dirty="0">
                <a:sym typeface="Wingdings" panose="05000000000000000000" pitchFamily="2" charset="2"/>
              </a:rPr>
              <a:t>01001000</a:t>
            </a:r>
            <a:r>
              <a:rPr lang="hu-HU" dirty="0">
                <a:sym typeface="Wingdings" panose="05000000000000000000" pitchFamily="2" charset="2"/>
              </a:rPr>
              <a:t>  to the left then the result</a:t>
            </a:r>
          </a:p>
          <a:p>
            <a:r>
              <a:rPr lang="hu-HU" dirty="0">
                <a:sym typeface="Wingdings" panose="05000000000000000000" pitchFamily="2" charset="2"/>
              </a:rPr>
              <a:t>		will be </a:t>
            </a:r>
            <a:r>
              <a:rPr lang="hu-HU" b="1" dirty="0">
                <a:sym typeface="Wingdings" panose="05000000000000000000" pitchFamily="2" charset="2"/>
              </a:rPr>
              <a:t>10010000</a:t>
            </a:r>
          </a:p>
          <a:p>
            <a:endParaRPr lang="hu-HU" dirty="0"/>
          </a:p>
        </p:txBody>
      </p:sp>
      <p:sp>
        <p:nvSpPr>
          <p:cNvPr id="9" name="Rectangle 8"/>
          <p:cNvSpPr/>
          <p:nvPr/>
        </p:nvSpPr>
        <p:spPr>
          <a:xfrm>
            <a:off x="2827165" y="2693390"/>
            <a:ext cx="480968" cy="480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712733" y="2693390"/>
            <a:ext cx="480968" cy="480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98301" y="2695317"/>
            <a:ext cx="480968" cy="480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481562" y="2690500"/>
            <a:ext cx="480968" cy="480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367130" y="2690500"/>
            <a:ext cx="480968" cy="480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252698" y="2692427"/>
            <a:ext cx="480968" cy="480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131216" y="2696712"/>
            <a:ext cx="480968" cy="480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9016784" y="2696712"/>
            <a:ext cx="480968" cy="480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83" idx="1"/>
            <a:endCxn id="82" idx="3"/>
          </p:cNvCxnSpPr>
          <p:nvPr/>
        </p:nvCxnSpPr>
        <p:spPr>
          <a:xfrm flipH="1">
            <a:off x="8612184" y="2937196"/>
            <a:ext cx="404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33666" y="2937196"/>
            <a:ext cx="404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848098" y="2937196"/>
            <a:ext cx="404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962530" y="2937196"/>
            <a:ext cx="404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076962" y="2921127"/>
            <a:ext cx="404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193701" y="2921534"/>
            <a:ext cx="404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308133" y="2937196"/>
            <a:ext cx="404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422565" y="2937196"/>
            <a:ext cx="404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99171" y="2744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1404606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55" y="-63242"/>
            <a:ext cx="10515600" cy="1325563"/>
          </a:xfrm>
        </p:spPr>
        <p:txBody>
          <a:bodyPr/>
          <a:lstStyle/>
          <a:p>
            <a:r>
              <a:rPr lang="hu-HU" b="1" u="sng" dirty="0"/>
              <a:t>Data Encryption Standard (DES)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9373" y="980303"/>
            <a:ext cx="783509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What is left circular shift?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 </a:t>
            </a:r>
            <a:r>
              <a:rPr lang="hu-HU" b="1" dirty="0">
                <a:sym typeface="Wingdings" panose="05000000000000000000" pitchFamily="2" charset="2"/>
              </a:rPr>
              <a:t>circular shift </a:t>
            </a:r>
            <a:r>
              <a:rPr lang="hu-HU" dirty="0">
                <a:sym typeface="Wingdings" panose="05000000000000000000" pitchFamily="2" charset="2"/>
              </a:rPr>
              <a:t>(bitwise rotation) is an operator that shifts all the bits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endParaRPr lang="hu-HU" b="1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in the implementation of </a:t>
            </a:r>
            <a:r>
              <a:rPr lang="hu-HU" b="1" dirty="0">
                <a:sym typeface="Wingdings" panose="05000000000000000000" pitchFamily="2" charset="2"/>
              </a:rPr>
              <a:t>DES</a:t>
            </a:r>
            <a:r>
              <a:rPr lang="hu-HU" dirty="0">
                <a:sym typeface="Wingdings" panose="05000000000000000000" pitchFamily="2" charset="2"/>
              </a:rPr>
              <a:t> sometimes we have to shift by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</a:t>
            </a:r>
          </a:p>
          <a:p>
            <a:r>
              <a:rPr lang="hu-HU" dirty="0">
                <a:sym typeface="Wingdings" panose="05000000000000000000" pitchFamily="2" charset="2"/>
              </a:rPr>
              <a:t>		and sometimes we have to shift by </a:t>
            </a:r>
            <a:r>
              <a:rPr lang="hu-HU" b="1" dirty="0">
                <a:sym typeface="Wingdings" panose="05000000000000000000" pitchFamily="2" charset="2"/>
              </a:rPr>
              <a:t>2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Round #1: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	 Round #9: </a:t>
            </a:r>
            <a:r>
              <a:rPr lang="hu-HU" b="1" dirty="0">
                <a:sym typeface="Wingdings" panose="05000000000000000000" pitchFamily="2" charset="2"/>
              </a:rPr>
              <a:t>1</a:t>
            </a:r>
          </a:p>
          <a:p>
            <a:r>
              <a:rPr lang="hu-HU" dirty="0">
                <a:sym typeface="Wingdings" panose="05000000000000000000" pitchFamily="2" charset="2"/>
              </a:rPr>
              <a:t>			Round #2: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	 Round #10: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</a:p>
          <a:p>
            <a:r>
              <a:rPr lang="hu-HU" dirty="0">
                <a:sym typeface="Wingdings" panose="05000000000000000000" pitchFamily="2" charset="2"/>
              </a:rPr>
              <a:t>			Round #3: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	 Round #11: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</a:p>
          <a:p>
            <a:r>
              <a:rPr lang="hu-HU" dirty="0">
                <a:sym typeface="Wingdings" panose="05000000000000000000" pitchFamily="2" charset="2"/>
              </a:rPr>
              <a:t>			Round #4: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	 Round #12: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</a:p>
          <a:p>
            <a:r>
              <a:rPr lang="hu-HU" dirty="0">
                <a:sym typeface="Wingdings" panose="05000000000000000000" pitchFamily="2" charset="2"/>
              </a:rPr>
              <a:t>			Round #5: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	 Round #13: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</a:p>
          <a:p>
            <a:r>
              <a:rPr lang="hu-HU" dirty="0">
                <a:sym typeface="Wingdings" panose="05000000000000000000" pitchFamily="2" charset="2"/>
              </a:rPr>
              <a:t>			Round #6: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	 Round #14: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</a:p>
          <a:p>
            <a:r>
              <a:rPr lang="hu-HU" dirty="0">
                <a:sym typeface="Wingdings" panose="05000000000000000000" pitchFamily="2" charset="2"/>
              </a:rPr>
              <a:t>			Round #7: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	 Round #15: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</a:p>
          <a:p>
            <a:r>
              <a:rPr lang="hu-HU" dirty="0">
                <a:sym typeface="Wingdings" panose="05000000000000000000" pitchFamily="2" charset="2"/>
              </a:rPr>
              <a:t>			Round #8: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	 Round #16: </a:t>
            </a:r>
            <a:r>
              <a:rPr lang="hu-HU" b="1" dirty="0">
                <a:sym typeface="Wingdings" panose="05000000000000000000" pitchFamily="2" charset="2"/>
              </a:rPr>
              <a:t>1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3528968" y="1844201"/>
            <a:ext cx="5349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If we want to shift </a:t>
            </a:r>
            <a:r>
              <a:rPr lang="hu-HU" b="1" dirty="0">
                <a:sym typeface="Wingdings" panose="05000000000000000000" pitchFamily="2" charset="2"/>
              </a:rPr>
              <a:t>01001000</a:t>
            </a:r>
            <a:r>
              <a:rPr lang="hu-HU" dirty="0">
                <a:sym typeface="Wingdings" panose="05000000000000000000" pitchFamily="2" charset="2"/>
              </a:rPr>
              <a:t>  to the left then the result</a:t>
            </a:r>
          </a:p>
          <a:p>
            <a:r>
              <a:rPr lang="hu-HU" dirty="0">
                <a:sym typeface="Wingdings" panose="05000000000000000000" pitchFamily="2" charset="2"/>
              </a:rPr>
              <a:t>		will be </a:t>
            </a:r>
            <a:r>
              <a:rPr lang="hu-HU" b="1" dirty="0">
                <a:sym typeface="Wingdings" panose="05000000000000000000" pitchFamily="2" charset="2"/>
              </a:rPr>
              <a:t>10010000</a:t>
            </a:r>
          </a:p>
          <a:p>
            <a:endParaRPr lang="hu-HU" dirty="0"/>
          </a:p>
        </p:txBody>
      </p:sp>
      <p:sp>
        <p:nvSpPr>
          <p:cNvPr id="9" name="Rectangle 8"/>
          <p:cNvSpPr/>
          <p:nvPr/>
        </p:nvSpPr>
        <p:spPr>
          <a:xfrm>
            <a:off x="2827165" y="2693390"/>
            <a:ext cx="480968" cy="480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712733" y="2693390"/>
            <a:ext cx="480968" cy="480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98301" y="2695317"/>
            <a:ext cx="480968" cy="480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481562" y="2690500"/>
            <a:ext cx="480968" cy="480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367130" y="2690500"/>
            <a:ext cx="480968" cy="480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252698" y="2692427"/>
            <a:ext cx="480968" cy="480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131216" y="2696712"/>
            <a:ext cx="480968" cy="480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9016784" y="2696712"/>
            <a:ext cx="480968" cy="480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9241895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55" y="-63242"/>
            <a:ext cx="10515600" cy="1325563"/>
          </a:xfrm>
        </p:spPr>
        <p:txBody>
          <a:bodyPr/>
          <a:lstStyle/>
          <a:p>
            <a:r>
              <a:rPr lang="hu-HU" b="1" u="sng" dirty="0"/>
              <a:t>Data Encryption Standard (DES)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4616" y="963827"/>
            <a:ext cx="462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What is the </a:t>
            </a:r>
            <a:r>
              <a:rPr lang="hu-HU" b="1" u="sng" dirty="0"/>
              <a:t>initial permutation</a:t>
            </a:r>
            <a:r>
              <a:rPr lang="hu-HU" u="sng" dirty="0"/>
              <a:t> and its inverse?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20" y="1543194"/>
            <a:ext cx="7715816" cy="28228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73859" y="4550995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  <a:p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2784389" y="4548355"/>
            <a:ext cx="75175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These are constant values: this is what we use in the implementation</a:t>
            </a:r>
          </a:p>
          <a:p>
            <a:r>
              <a:rPr lang="hu-HU" dirty="0"/>
              <a:t>	        ~ input of </a:t>
            </a:r>
            <a:r>
              <a:rPr lang="hu-HU" b="1" dirty="0"/>
              <a:t>DES</a:t>
            </a:r>
            <a:r>
              <a:rPr lang="hu-HU" dirty="0"/>
              <a:t> is a </a:t>
            </a:r>
            <a:r>
              <a:rPr lang="hu-HU" b="1" dirty="0"/>
              <a:t>64</a:t>
            </a:r>
            <a:r>
              <a:rPr lang="hu-HU" dirty="0"/>
              <a:t> bits long plaintext: </a:t>
            </a:r>
            <a:r>
              <a:rPr lang="hu-HU" b="1" dirty="0"/>
              <a:t>8x8=64</a:t>
            </a:r>
          </a:p>
          <a:p>
            <a:r>
              <a:rPr lang="hu-HU" b="1" dirty="0"/>
              <a:t>		</a:t>
            </a:r>
            <a:r>
              <a:rPr lang="hu-HU" dirty="0"/>
              <a:t>(by the way it is stored as a vector and not as a matrix)</a:t>
            </a:r>
          </a:p>
          <a:p>
            <a:endParaRPr lang="hu-HU" b="1" dirty="0"/>
          </a:p>
          <a:p>
            <a:r>
              <a:rPr lang="hu-HU" b="1" dirty="0"/>
              <a:t>		</a:t>
            </a:r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the values define what bits to use in the given positions</a:t>
            </a:r>
            <a:endParaRPr lang="hu-HU" dirty="0"/>
          </a:p>
          <a:p>
            <a:endParaRPr lang="hu-HU" b="1" dirty="0"/>
          </a:p>
          <a:p>
            <a:r>
              <a:rPr lang="hu-HU" b="1" dirty="0"/>
              <a:t>         	 </a:t>
            </a:r>
            <a:r>
              <a:rPr lang="hu-HU" b="1" dirty="0">
                <a:solidFill>
                  <a:srgbClr val="00B0F0"/>
                </a:solidFill>
              </a:rPr>
              <a:t>THESE TABLES DEFINE THE LOCATION OF THE GIVEN BITS</a:t>
            </a:r>
          </a:p>
        </p:txBody>
      </p:sp>
    </p:spTree>
    <p:extLst>
      <p:ext uri="{BB962C8B-B14F-4D97-AF65-F5344CB8AC3E}">
        <p14:creationId xmlns:p14="http://schemas.microsoft.com/office/powerpoint/2010/main" val="24471630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55" y="-63242"/>
            <a:ext cx="10515600" cy="1325563"/>
          </a:xfrm>
        </p:spPr>
        <p:txBody>
          <a:bodyPr/>
          <a:lstStyle/>
          <a:p>
            <a:r>
              <a:rPr lang="hu-HU" b="1" u="sng" dirty="0"/>
              <a:t>Data Encryption Standard (DES)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9373" y="807305"/>
            <a:ext cx="2839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What is the </a:t>
            </a:r>
            <a:r>
              <a:rPr lang="hu-HU" b="1" u="sng" dirty="0"/>
              <a:t>round-function</a:t>
            </a:r>
            <a:r>
              <a:rPr lang="hu-HU" u="sng" dirty="0"/>
              <a:t>?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972062" y="1507521"/>
            <a:ext cx="1556951" cy="337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5" name="Rectangle 4"/>
          <p:cNvSpPr/>
          <p:nvPr/>
        </p:nvSpPr>
        <p:spPr>
          <a:xfrm>
            <a:off x="2691532" y="1507520"/>
            <a:ext cx="1556951" cy="337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" name="Rectangle 6"/>
          <p:cNvSpPr/>
          <p:nvPr/>
        </p:nvSpPr>
        <p:spPr>
          <a:xfrm>
            <a:off x="7558219" y="1507520"/>
            <a:ext cx="1556951" cy="337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8" name="Rectangle 7"/>
          <p:cNvSpPr/>
          <p:nvPr/>
        </p:nvSpPr>
        <p:spPr>
          <a:xfrm>
            <a:off x="9277689" y="1507519"/>
            <a:ext cx="1556951" cy="337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2944" y="1199742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32 </a:t>
            </a:r>
            <a:r>
              <a:rPr lang="hu-HU" sz="1400" dirty="0"/>
              <a:t>bits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6693" y="1199741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32 </a:t>
            </a:r>
            <a:r>
              <a:rPr lang="hu-HU" sz="1400" dirty="0"/>
              <a:t>bits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0775" y="159322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39688" y="1584984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4725" y="1194479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28 </a:t>
            </a:r>
            <a:r>
              <a:rPr lang="hu-HU" sz="1400" dirty="0"/>
              <a:t>bits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8474" y="1194478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28 </a:t>
            </a:r>
            <a:r>
              <a:rPr lang="hu-HU" sz="1400" dirty="0"/>
              <a:t>bits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09332" y="2255233"/>
            <a:ext cx="1447412" cy="39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7549981" y="2283664"/>
            <a:ext cx="1571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circular left shift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345278" y="2255233"/>
            <a:ext cx="1447412" cy="39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/>
          <p:cNvSpPr txBox="1"/>
          <p:nvPr/>
        </p:nvSpPr>
        <p:spPr>
          <a:xfrm>
            <a:off x="9285927" y="2283664"/>
            <a:ext cx="1571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circular left shift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332317" y="1920453"/>
            <a:ext cx="1" cy="240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056066" y="1924179"/>
            <a:ext cx="1" cy="240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42442" y="3095498"/>
            <a:ext cx="2217385" cy="39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4805174" y="3123929"/>
            <a:ext cx="2333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permuted choice 2 (PC-2)</a:t>
            </a:r>
          </a:p>
        </p:txBody>
      </p:sp>
      <p:cxnSp>
        <p:nvCxnSpPr>
          <p:cNvPr id="26" name="Elbow Connector 25"/>
          <p:cNvCxnSpPr/>
          <p:nvPr/>
        </p:nvCxnSpPr>
        <p:spPr>
          <a:xfrm rot="5400000">
            <a:off x="7492787" y="2452954"/>
            <a:ext cx="486035" cy="119446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5400000">
            <a:off x="8360760" y="1584981"/>
            <a:ext cx="486035" cy="293041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>
            <a:off x="7734469" y="3256736"/>
            <a:ext cx="1212894" cy="72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>
            <a:off x="9470414" y="3256735"/>
            <a:ext cx="1212894" cy="72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34730" y="3860377"/>
            <a:ext cx="1811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K</a:t>
            </a:r>
            <a:r>
              <a:rPr lang="hu-HU" dirty="0"/>
              <a:t> </a:t>
            </a:r>
          </a:p>
          <a:p>
            <a:pPr algn="ctr"/>
            <a:r>
              <a:rPr lang="hu-HU" dirty="0"/>
              <a:t>in the next round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97178" y="399616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04409" y="3860377"/>
            <a:ext cx="1811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K</a:t>
            </a:r>
            <a:r>
              <a:rPr lang="hu-HU" dirty="0"/>
              <a:t> </a:t>
            </a:r>
          </a:p>
          <a:p>
            <a:pPr algn="ctr"/>
            <a:r>
              <a:rPr lang="hu-HU" dirty="0"/>
              <a:t>in the next round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074008" y="3979692"/>
            <a:ext cx="239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691532" y="2200322"/>
            <a:ext cx="1556951" cy="546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expansion function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470007" y="1892220"/>
            <a:ext cx="1" cy="240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035095" y="3095498"/>
            <a:ext cx="864976" cy="403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XOR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460484" y="2800755"/>
            <a:ext cx="1" cy="240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020063" y="3301444"/>
            <a:ext cx="7109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37954" y="2988582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48 </a:t>
            </a:r>
            <a:r>
              <a:rPr lang="hu-HU" sz="1400" dirty="0"/>
              <a:t>bits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76353" y="276067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48 </a:t>
            </a:r>
            <a:r>
              <a:rPr lang="hu-HU" sz="1400" dirty="0"/>
              <a:t>bits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467582" y="3560107"/>
            <a:ext cx="1" cy="240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019050" y="3861709"/>
            <a:ext cx="864976" cy="403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S-BOX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60352" y="3515360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48 </a:t>
            </a:r>
            <a:r>
              <a:rPr lang="hu-HU" sz="1400" dirty="0"/>
              <a:t>bits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464910" y="4310456"/>
            <a:ext cx="1" cy="240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751986" y="4619323"/>
            <a:ext cx="1399103" cy="403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permutation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60352" y="4260930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32 </a:t>
            </a:r>
            <a:r>
              <a:rPr lang="hu-HU" sz="1400" dirty="0"/>
              <a:t>bits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467582" y="5079670"/>
            <a:ext cx="1" cy="240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750032" y="504692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32 </a:t>
            </a:r>
            <a:r>
              <a:rPr lang="hu-HU" sz="1400" dirty="0"/>
              <a:t>bits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019050" y="5368774"/>
            <a:ext cx="864976" cy="403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XOR</a:t>
            </a:r>
          </a:p>
        </p:txBody>
      </p:sp>
      <p:cxnSp>
        <p:nvCxnSpPr>
          <p:cNvPr id="59" name="Elbow Connector 58"/>
          <p:cNvCxnSpPr>
            <a:stCxn id="3" idx="2"/>
            <a:endCxn id="57" idx="1"/>
          </p:cNvCxnSpPr>
          <p:nvPr/>
        </p:nvCxnSpPr>
        <p:spPr>
          <a:xfrm rot="16200000" flipH="1">
            <a:off x="522129" y="3073681"/>
            <a:ext cx="3725330" cy="126851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443775" y="5804408"/>
            <a:ext cx="0" cy="217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2001" y="5984558"/>
            <a:ext cx="16215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L</a:t>
            </a:r>
          </a:p>
          <a:p>
            <a:pPr algn="ctr"/>
            <a:r>
              <a:rPr lang="hu-HU" sz="1600" dirty="0"/>
              <a:t>in the next round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49484" y="5984559"/>
            <a:ext cx="16215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R</a:t>
            </a:r>
          </a:p>
          <a:p>
            <a:pPr algn="ctr"/>
            <a:r>
              <a:rPr lang="hu-HU" sz="1600" dirty="0"/>
              <a:t>in the next round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1342768" y="1987830"/>
            <a:ext cx="2108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342768" y="1987830"/>
            <a:ext cx="0" cy="39253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89817" y="4848355"/>
            <a:ext cx="3297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00B0F0"/>
                </a:solidFill>
              </a:rPr>
              <a:t>„ROUND FUNCTION”</a:t>
            </a:r>
          </a:p>
        </p:txBody>
      </p:sp>
    </p:spTree>
    <p:extLst>
      <p:ext uri="{BB962C8B-B14F-4D97-AF65-F5344CB8AC3E}">
        <p14:creationId xmlns:p14="http://schemas.microsoft.com/office/powerpoint/2010/main" val="244334045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55" y="-63242"/>
            <a:ext cx="10515600" cy="1325563"/>
          </a:xfrm>
        </p:spPr>
        <p:txBody>
          <a:bodyPr/>
          <a:lstStyle/>
          <a:p>
            <a:r>
              <a:rPr lang="hu-HU" b="1" u="sng" dirty="0"/>
              <a:t>Data Encryption Standard (DES)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4616" y="963827"/>
            <a:ext cx="324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What is the </a:t>
            </a:r>
            <a:r>
              <a:rPr lang="hu-HU" b="1" u="sng" dirty="0"/>
              <a:t>expansion function</a:t>
            </a:r>
            <a:r>
              <a:rPr lang="hu-HU" u="sng" dirty="0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02" y="1519752"/>
            <a:ext cx="2772162" cy="3686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1211" y="1519752"/>
            <a:ext cx="72616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 this phase the </a:t>
            </a:r>
            <a:r>
              <a:rPr lang="hu-HU" b="1" dirty="0"/>
              <a:t>DES</a:t>
            </a:r>
            <a:r>
              <a:rPr lang="hu-HU" dirty="0"/>
              <a:t> algorithm transforms a </a:t>
            </a:r>
            <a:r>
              <a:rPr lang="hu-HU" b="1" dirty="0"/>
              <a:t>32</a:t>
            </a:r>
            <a:r>
              <a:rPr lang="hu-HU" dirty="0"/>
              <a:t> bits input</a:t>
            </a:r>
          </a:p>
          <a:p>
            <a:r>
              <a:rPr lang="hu-HU" dirty="0"/>
              <a:t>	into a </a:t>
            </a:r>
            <a:r>
              <a:rPr lang="hu-HU" b="1" dirty="0"/>
              <a:t>48</a:t>
            </a:r>
            <a:r>
              <a:rPr lang="hu-HU" dirty="0"/>
              <a:t> bits output 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of course it means some bits are duplicated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</a:t>
            </a:r>
            <a:r>
              <a:rPr lang="hu-HU" b="1" dirty="0">
                <a:sym typeface="Wingdings" panose="05000000000000000000" pitchFamily="2" charset="2"/>
              </a:rPr>
              <a:t>16</a:t>
            </a:r>
            <a:r>
              <a:rPr lang="hu-HU" dirty="0">
                <a:sym typeface="Wingdings" panose="05000000000000000000" pitchFamily="2" charset="2"/>
              </a:rPr>
              <a:t> extra bits will be added: the bits in the left column</a:t>
            </a:r>
          </a:p>
          <a:p>
            <a:r>
              <a:rPr lang="hu-HU" dirty="0">
                <a:sym typeface="Wingdings" panose="05000000000000000000" pitchFamily="2" charset="2"/>
              </a:rPr>
              <a:t>			and the bits in the right column</a:t>
            </a:r>
          </a:p>
        </p:txBody>
      </p:sp>
    </p:spTree>
    <p:extLst>
      <p:ext uri="{BB962C8B-B14F-4D97-AF65-F5344CB8AC3E}">
        <p14:creationId xmlns:p14="http://schemas.microsoft.com/office/powerpoint/2010/main" val="284699663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55" y="-63242"/>
            <a:ext cx="10515600" cy="1325563"/>
          </a:xfrm>
        </p:spPr>
        <p:txBody>
          <a:bodyPr/>
          <a:lstStyle/>
          <a:p>
            <a:r>
              <a:rPr lang="hu-HU" b="1" u="sng" dirty="0"/>
              <a:t>Data Encryption Standard (DES)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4616" y="963827"/>
            <a:ext cx="383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What is the </a:t>
            </a:r>
            <a:r>
              <a:rPr lang="hu-HU" b="1" u="sng" dirty="0"/>
              <a:t>permuted choice 1 (PC-1)</a:t>
            </a:r>
            <a:r>
              <a:rPr lang="hu-HU" u="sng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41" y="1480565"/>
            <a:ext cx="6620799" cy="22386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5229" y="4030359"/>
            <a:ext cx="74676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</a:t>
            </a:r>
            <a:r>
              <a:rPr lang="hu-HU" b="1" dirty="0"/>
              <a:t>64</a:t>
            </a:r>
            <a:r>
              <a:rPr lang="hu-HU" dirty="0"/>
              <a:t> bits long private key is splitted into two </a:t>
            </a:r>
            <a:r>
              <a:rPr lang="hu-HU" b="1" dirty="0"/>
              <a:t>32</a:t>
            </a:r>
            <a:r>
              <a:rPr lang="hu-HU" dirty="0"/>
              <a:t> bits long left- and right keys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note that only </a:t>
            </a:r>
            <a:r>
              <a:rPr lang="hu-HU" b="1" dirty="0">
                <a:sym typeface="Wingdings" panose="05000000000000000000" pitchFamily="2" charset="2"/>
              </a:rPr>
              <a:t>56</a:t>
            </a:r>
            <a:r>
              <a:rPr lang="hu-HU" dirty="0">
                <a:sym typeface="Wingdings" panose="05000000000000000000" pitchFamily="2" charset="2"/>
              </a:rPr>
              <a:t> bits of the original </a:t>
            </a:r>
            <a:r>
              <a:rPr lang="hu-HU" b="1" dirty="0">
                <a:sym typeface="Wingdings" panose="05000000000000000000" pitchFamily="2" charset="2"/>
              </a:rPr>
              <a:t>64</a:t>
            </a:r>
            <a:r>
              <a:rPr lang="hu-HU" dirty="0">
                <a:sym typeface="Wingdings" panose="05000000000000000000" pitchFamily="2" charset="2"/>
              </a:rPr>
              <a:t> bits are selected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omit some bits (</a:t>
            </a:r>
            <a:r>
              <a:rPr lang="hu-HU" b="1" dirty="0">
                <a:sym typeface="Wingdings" panose="05000000000000000000" pitchFamily="2" charset="2"/>
              </a:rPr>
              <a:t>8</a:t>
            </a:r>
            <a:r>
              <a:rPr lang="hu-HU" dirty="0">
                <a:sym typeface="Wingdings" panose="05000000000000000000" pitchFamily="2" charset="2"/>
              </a:rPr>
              <a:t>, </a:t>
            </a:r>
            <a:r>
              <a:rPr lang="hu-HU" b="1" dirty="0">
                <a:sym typeface="Wingdings" panose="05000000000000000000" pitchFamily="2" charset="2"/>
              </a:rPr>
              <a:t>16</a:t>
            </a:r>
            <a:r>
              <a:rPr lang="hu-HU" dirty="0">
                <a:sym typeface="Wingdings" panose="05000000000000000000" pitchFamily="2" charset="2"/>
              </a:rPr>
              <a:t>, </a:t>
            </a:r>
            <a:r>
              <a:rPr lang="hu-HU" b="1" dirty="0">
                <a:sym typeface="Wingdings" panose="05000000000000000000" pitchFamily="2" charset="2"/>
              </a:rPr>
              <a:t>24</a:t>
            </a:r>
            <a:r>
              <a:rPr lang="hu-HU" dirty="0">
                <a:sym typeface="Wingdings" panose="05000000000000000000" pitchFamily="2" charset="2"/>
              </a:rPr>
              <a:t>, </a:t>
            </a:r>
            <a:r>
              <a:rPr lang="hu-HU" b="1" dirty="0">
                <a:sym typeface="Wingdings" panose="05000000000000000000" pitchFamily="2" charset="2"/>
              </a:rPr>
              <a:t>32</a:t>
            </a:r>
            <a:r>
              <a:rPr lang="hu-HU" dirty="0">
                <a:sym typeface="Wingdings" panose="05000000000000000000" pitchFamily="2" charset="2"/>
              </a:rPr>
              <a:t>, </a:t>
            </a:r>
            <a:r>
              <a:rPr lang="hu-HU" b="1" dirty="0">
                <a:sym typeface="Wingdings" panose="05000000000000000000" pitchFamily="2" charset="2"/>
              </a:rPr>
              <a:t>40</a:t>
            </a:r>
            <a:r>
              <a:rPr lang="hu-HU" dirty="0">
                <a:sym typeface="Wingdings" panose="05000000000000000000" pitchFamily="2" charset="2"/>
              </a:rPr>
              <a:t>, </a:t>
            </a:r>
            <a:r>
              <a:rPr lang="hu-HU" b="1" dirty="0">
                <a:sym typeface="Wingdings" panose="05000000000000000000" pitchFamily="2" charset="2"/>
              </a:rPr>
              <a:t>48</a:t>
            </a:r>
            <a:r>
              <a:rPr lang="hu-HU" dirty="0">
                <a:sym typeface="Wingdings" panose="05000000000000000000" pitchFamily="2" charset="2"/>
              </a:rPr>
              <a:t>, </a:t>
            </a:r>
            <a:r>
              <a:rPr lang="hu-HU" b="1" dirty="0">
                <a:sym typeface="Wingdings" panose="05000000000000000000" pitchFamily="2" charset="2"/>
              </a:rPr>
              <a:t>56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b="1" dirty="0">
                <a:sym typeface="Wingdings" panose="05000000000000000000" pitchFamily="2" charset="2"/>
              </a:rPr>
              <a:t>64</a:t>
            </a:r>
            <a:r>
              <a:rPr lang="hu-HU" dirty="0">
                <a:sym typeface="Wingdings" panose="05000000000000000000" pitchFamily="2" charset="2"/>
              </a:rPr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194689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55" y="-63242"/>
            <a:ext cx="10515600" cy="1325563"/>
          </a:xfrm>
        </p:spPr>
        <p:txBody>
          <a:bodyPr/>
          <a:lstStyle/>
          <a:p>
            <a:r>
              <a:rPr lang="hu-HU" b="1" u="sng" dirty="0"/>
              <a:t>Data Encryption Standard (DES)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4616" y="963827"/>
            <a:ext cx="383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What is the </a:t>
            </a:r>
            <a:r>
              <a:rPr lang="hu-HU" b="1" u="sng" dirty="0"/>
              <a:t>permuted choice 2 (PC-2)</a:t>
            </a:r>
            <a:r>
              <a:rPr lang="hu-HU" u="sng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17" y="1449942"/>
            <a:ext cx="3277057" cy="43535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74292" y="1449942"/>
            <a:ext cx="54857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table again defines the location of the given bits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some bits are not used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this is why this </a:t>
            </a:r>
            <a:r>
              <a:rPr lang="hu-HU" b="1" dirty="0">
                <a:sym typeface="Wingdings" panose="05000000000000000000" pitchFamily="2" charset="2"/>
              </a:rPr>
              <a:t>PC-2</a:t>
            </a:r>
            <a:r>
              <a:rPr lang="hu-HU" dirty="0">
                <a:sym typeface="Wingdings" panose="05000000000000000000" pitchFamily="2" charset="2"/>
              </a:rPr>
              <a:t> selects </a:t>
            </a:r>
            <a:r>
              <a:rPr lang="hu-HU" b="1" dirty="0">
                <a:sym typeface="Wingdings" panose="05000000000000000000" pitchFamily="2" charset="2"/>
              </a:rPr>
              <a:t>48</a:t>
            </a:r>
            <a:r>
              <a:rPr lang="hu-HU" dirty="0">
                <a:sym typeface="Wingdings" panose="05000000000000000000" pitchFamily="2" charset="2"/>
              </a:rPr>
              <a:t> bits from the</a:t>
            </a:r>
          </a:p>
          <a:p>
            <a:r>
              <a:rPr lang="hu-HU" dirty="0">
                <a:sym typeface="Wingdings" panose="05000000000000000000" pitchFamily="2" charset="2"/>
              </a:rPr>
              <a:t>		original </a:t>
            </a:r>
            <a:r>
              <a:rPr lang="hu-HU" b="1" dirty="0">
                <a:sym typeface="Wingdings" panose="05000000000000000000" pitchFamily="2" charset="2"/>
              </a:rPr>
              <a:t>56</a:t>
            </a:r>
            <a:r>
              <a:rPr lang="hu-HU" dirty="0">
                <a:sym typeface="Wingdings" panose="05000000000000000000" pitchFamily="2" charset="2"/>
              </a:rPr>
              <a:t> bits long key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539842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55" y="-63242"/>
            <a:ext cx="10515600" cy="1325563"/>
          </a:xfrm>
        </p:spPr>
        <p:txBody>
          <a:bodyPr/>
          <a:lstStyle/>
          <a:p>
            <a:r>
              <a:rPr lang="hu-HU" b="1" u="sng" dirty="0"/>
              <a:t>Data Encryption Standard (DES)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4616" y="963827"/>
            <a:ext cx="86180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What are the </a:t>
            </a:r>
            <a:r>
              <a:rPr lang="hu-HU" b="1" u="sng" dirty="0"/>
              <a:t>S-BOXES</a:t>
            </a:r>
            <a:r>
              <a:rPr lang="hu-HU" u="sng" dirty="0"/>
              <a:t>?</a:t>
            </a:r>
          </a:p>
          <a:p>
            <a:endParaRPr lang="hu-HU" u="sng" dirty="0"/>
          </a:p>
          <a:p>
            <a:r>
              <a:rPr lang="hu-HU" dirty="0"/>
              <a:t>	There are </a:t>
            </a:r>
            <a:r>
              <a:rPr lang="hu-HU" b="1" dirty="0"/>
              <a:t>8</a:t>
            </a:r>
            <a:r>
              <a:rPr lang="hu-HU" dirty="0"/>
              <a:t> s-boxes in the </a:t>
            </a:r>
            <a:r>
              <a:rPr lang="hu-HU" b="1" dirty="0"/>
              <a:t>DES</a:t>
            </a:r>
            <a:r>
              <a:rPr lang="hu-HU" dirty="0"/>
              <a:t> algorithm: these are substitution boxes</a:t>
            </a:r>
          </a:p>
          <a:p>
            <a:r>
              <a:rPr lang="hu-HU" dirty="0"/>
              <a:t>		       ~ the input for the boxes is </a:t>
            </a:r>
            <a:r>
              <a:rPr lang="hu-HU" b="1" dirty="0"/>
              <a:t>6</a:t>
            </a:r>
            <a:r>
              <a:rPr lang="hu-HU" dirty="0"/>
              <a:t> bits and the output is </a:t>
            </a:r>
            <a:r>
              <a:rPr lang="hu-HU" b="1" dirty="0"/>
              <a:t>4</a:t>
            </a:r>
            <a:r>
              <a:rPr lang="hu-HU" dirty="0"/>
              <a:t> bits</a:t>
            </a:r>
          </a:p>
          <a:p>
            <a:r>
              <a:rPr lang="hu-HU" dirty="0"/>
              <a:t>			  (this is why we tranform </a:t>
            </a:r>
            <a:r>
              <a:rPr lang="hu-HU" b="1" dirty="0"/>
              <a:t>48</a:t>
            </a:r>
            <a:r>
              <a:rPr lang="hu-HU" dirty="0"/>
              <a:t> bits into a </a:t>
            </a:r>
            <a:r>
              <a:rPr lang="hu-HU" b="1" dirty="0"/>
              <a:t>32</a:t>
            </a:r>
            <a:r>
              <a:rPr lang="hu-HU" dirty="0"/>
              <a:t> bits output)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sz="2400" b="1" dirty="0"/>
              <a:t>s	s	s	s	s	s	s	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50508" y="33850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77265" y="33767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79308" y="33850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06065" y="33767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2822" y="33850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9579" y="33767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61622" y="33850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88379" y="33767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8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99935" y="3023287"/>
            <a:ext cx="0" cy="247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14335" y="3023287"/>
            <a:ext cx="0" cy="247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20498" y="3023287"/>
            <a:ext cx="0" cy="247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334898" y="3023287"/>
            <a:ext cx="0" cy="247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253416" y="3023287"/>
            <a:ext cx="0" cy="247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167816" y="3023287"/>
            <a:ext cx="0" cy="247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073979" y="3023287"/>
            <a:ext cx="0" cy="247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988379" y="3023287"/>
            <a:ext cx="0" cy="247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604055" y="3692805"/>
            <a:ext cx="0" cy="247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18455" y="3692805"/>
            <a:ext cx="0" cy="247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24618" y="3692805"/>
            <a:ext cx="0" cy="247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39018" y="3692805"/>
            <a:ext cx="0" cy="247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257536" y="3692805"/>
            <a:ext cx="0" cy="247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171936" y="3692805"/>
            <a:ext cx="0" cy="247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078099" y="3692805"/>
            <a:ext cx="0" cy="247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992499" y="3692805"/>
            <a:ext cx="0" cy="247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51234" y="267859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 </a:t>
            </a:r>
            <a:r>
              <a:rPr lang="hu-HU" dirty="0"/>
              <a:t>bits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61514" y="265831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 </a:t>
            </a:r>
            <a:r>
              <a:rPr lang="hu-HU" dirty="0"/>
              <a:t>bits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84153" y="267422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 </a:t>
            </a:r>
            <a:r>
              <a:rPr lang="hu-HU" dirty="0"/>
              <a:t>bits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94433" y="2653955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 </a:t>
            </a:r>
            <a:r>
              <a:rPr lang="hu-HU" dirty="0"/>
              <a:t>bits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69436" y="267859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 </a:t>
            </a:r>
            <a:r>
              <a:rPr lang="hu-HU" dirty="0"/>
              <a:t>bits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79716" y="265831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 </a:t>
            </a:r>
            <a:r>
              <a:rPr lang="hu-HU" dirty="0"/>
              <a:t>bits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702355" y="2674226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 </a:t>
            </a:r>
            <a:r>
              <a:rPr lang="hu-HU" dirty="0"/>
              <a:t>bits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612635" y="2653955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 </a:t>
            </a:r>
            <a:r>
              <a:rPr lang="hu-HU" dirty="0"/>
              <a:t>bits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51234" y="394430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 </a:t>
            </a:r>
            <a:r>
              <a:rPr lang="hu-HU" dirty="0"/>
              <a:t>bits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61514" y="392403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 </a:t>
            </a:r>
            <a:r>
              <a:rPr lang="hu-HU" dirty="0"/>
              <a:t>bits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84153" y="393994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 </a:t>
            </a:r>
            <a:r>
              <a:rPr lang="hu-HU" dirty="0"/>
              <a:t>bits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94433" y="3919669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 </a:t>
            </a:r>
            <a:r>
              <a:rPr lang="hu-HU" dirty="0"/>
              <a:t>bits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869436" y="394430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 </a:t>
            </a:r>
            <a:r>
              <a:rPr lang="hu-HU" dirty="0"/>
              <a:t>bits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79716" y="392403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 </a:t>
            </a:r>
            <a:r>
              <a:rPr lang="hu-HU" dirty="0"/>
              <a:t>bits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702355" y="393994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 </a:t>
            </a:r>
            <a:r>
              <a:rPr lang="hu-HU" dirty="0"/>
              <a:t>bits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612635" y="391966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 </a:t>
            </a:r>
            <a:r>
              <a:rPr lang="hu-HU" dirty="0"/>
              <a:t>bits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26546" y="4588476"/>
            <a:ext cx="78215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each of these </a:t>
            </a:r>
            <a:r>
              <a:rPr lang="hu-HU" b="1" dirty="0">
                <a:sym typeface="Wingdings" panose="05000000000000000000" pitchFamily="2" charset="2"/>
              </a:rPr>
              <a:t>s-boxes</a:t>
            </a:r>
            <a:r>
              <a:rPr lang="hu-HU" dirty="0">
                <a:sym typeface="Wingdings" panose="05000000000000000000" pitchFamily="2" charset="2"/>
              </a:rPr>
              <a:t> contains </a:t>
            </a:r>
            <a:r>
              <a:rPr lang="hu-HU" b="1" dirty="0">
                <a:sym typeface="Wingdings" panose="05000000000000000000" pitchFamily="2" charset="2"/>
              </a:rPr>
              <a:t>64</a:t>
            </a:r>
            <a:r>
              <a:rPr lang="hu-HU" dirty="0">
                <a:sym typeface="Wingdings" panose="05000000000000000000" pitchFamily="2" charset="2"/>
              </a:rPr>
              <a:t> items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these </a:t>
            </a:r>
            <a:r>
              <a:rPr lang="hu-HU" b="1" dirty="0">
                <a:sym typeface="Wingdings" panose="05000000000000000000" pitchFamily="2" charset="2"/>
              </a:rPr>
              <a:t>s-boxes</a:t>
            </a:r>
            <a:r>
              <a:rPr lang="hu-HU" dirty="0">
                <a:sym typeface="Wingdings" panose="05000000000000000000" pitchFamily="2" charset="2"/>
              </a:rPr>
              <a:t> are basically lookup-tables: the</a:t>
            </a:r>
            <a:r>
              <a:rPr lang="hu-HU" b="1" dirty="0">
                <a:sym typeface="Wingdings" panose="05000000000000000000" pitchFamily="2" charset="2"/>
              </a:rPr>
              <a:t> 6 </a:t>
            </a:r>
            <a:r>
              <a:rPr lang="hu-HU" dirty="0">
                <a:sym typeface="Wingdings" panose="05000000000000000000" pitchFamily="2" charset="2"/>
              </a:rPr>
              <a:t>bits input defines the row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and column index in the given </a:t>
            </a:r>
            <a:r>
              <a:rPr lang="hu-HU" b="1" dirty="0">
                <a:sym typeface="Wingdings" panose="05000000000000000000" pitchFamily="2" charset="2"/>
              </a:rPr>
              <a:t>s-box</a:t>
            </a:r>
            <a:r>
              <a:rPr lang="hu-HU" dirty="0">
                <a:sym typeface="Wingdings" panose="05000000000000000000" pitchFamily="2" charset="2"/>
              </a:rPr>
              <a:t> and the value associated with that 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	index yields the </a:t>
            </a:r>
            <a:r>
              <a:rPr lang="hu-HU" b="1" dirty="0">
                <a:sym typeface="Wingdings" panose="05000000000000000000" pitchFamily="2" charset="2"/>
              </a:rPr>
              <a:t>4</a:t>
            </a:r>
            <a:r>
              <a:rPr lang="hu-HU" dirty="0">
                <a:sym typeface="Wingdings" panose="05000000000000000000" pitchFamily="2" charset="2"/>
              </a:rPr>
              <a:t> bits output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741690" y="4911641"/>
            <a:ext cx="2183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>
                <a:solidFill>
                  <a:srgbClr val="00B0F0"/>
                </a:solidFill>
              </a:rPr>
              <a:t>computer scientists like </a:t>
            </a:r>
          </a:p>
          <a:p>
            <a:pPr algn="ctr"/>
            <a:r>
              <a:rPr lang="hu-HU" sz="1600" dirty="0">
                <a:solidFill>
                  <a:srgbClr val="00B0F0"/>
                </a:solidFill>
              </a:rPr>
              <a:t>lookup tables because</a:t>
            </a:r>
          </a:p>
          <a:p>
            <a:pPr algn="ctr"/>
            <a:r>
              <a:rPr lang="hu-HU" sz="1600" dirty="0">
                <a:solidFill>
                  <a:srgbClr val="00B0F0"/>
                </a:solidFill>
              </a:rPr>
              <a:t>of the </a:t>
            </a:r>
            <a:r>
              <a:rPr lang="hu-HU" sz="1600" b="1" dirty="0">
                <a:solidFill>
                  <a:srgbClr val="00B0F0"/>
                </a:solidFill>
              </a:rPr>
              <a:t>O(1)</a:t>
            </a:r>
            <a:r>
              <a:rPr lang="hu-HU" sz="1600" dirty="0">
                <a:solidFill>
                  <a:srgbClr val="00B0F0"/>
                </a:solidFill>
              </a:rPr>
              <a:t> complexity</a:t>
            </a:r>
          </a:p>
        </p:txBody>
      </p:sp>
    </p:spTree>
    <p:extLst>
      <p:ext uri="{BB962C8B-B14F-4D97-AF65-F5344CB8AC3E}">
        <p14:creationId xmlns:p14="http://schemas.microsoft.com/office/powerpoint/2010/main" val="371836628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55" y="-63242"/>
            <a:ext cx="10515600" cy="1325563"/>
          </a:xfrm>
        </p:spPr>
        <p:txBody>
          <a:bodyPr/>
          <a:lstStyle/>
          <a:p>
            <a:r>
              <a:rPr lang="hu-HU" b="1" u="sng" dirty="0"/>
              <a:t>Data Encryption Standard (DES)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4616" y="963827"/>
            <a:ext cx="2383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What are the </a:t>
            </a:r>
            <a:r>
              <a:rPr lang="hu-HU" b="1" u="sng" dirty="0"/>
              <a:t>S-BOXES</a:t>
            </a:r>
            <a:r>
              <a:rPr lang="hu-HU" u="sng" dirty="0"/>
              <a:t>?</a:t>
            </a:r>
            <a:endParaRPr lang="hu-HU" dirty="0"/>
          </a:p>
          <a:p>
            <a:r>
              <a:rPr lang="hu-HU" dirty="0"/>
              <a:t>		</a:t>
            </a:r>
            <a:endParaRPr lang="hu-H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97769" y="143699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0  1  1  0  1  1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7870" y="1957986"/>
            <a:ext cx="661796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least-significant bit (</a:t>
            </a:r>
            <a:r>
              <a:rPr lang="hu-HU" b="1" dirty="0"/>
              <a:t>LSB</a:t>
            </a:r>
            <a:r>
              <a:rPr lang="hu-HU" dirty="0"/>
              <a:t>) and the most-significant bit (</a:t>
            </a:r>
            <a:r>
              <a:rPr lang="hu-HU" b="1" dirty="0"/>
              <a:t>MSB</a:t>
            </a:r>
            <a:r>
              <a:rPr lang="hu-HU" dirty="0"/>
              <a:t>) </a:t>
            </a:r>
          </a:p>
          <a:p>
            <a:r>
              <a:rPr lang="hu-HU" dirty="0"/>
              <a:t>	defines the row index in the </a:t>
            </a:r>
            <a:r>
              <a:rPr lang="hu-HU" b="1" dirty="0"/>
              <a:t>s-box</a:t>
            </a:r>
            <a:r>
              <a:rPr lang="hu-HU" dirty="0"/>
              <a:t> (which is a lookup table)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sz="2000" b="1" dirty="0"/>
              <a:t>01 </a:t>
            </a:r>
            <a:r>
              <a:rPr lang="hu-HU" sz="2000" b="1" dirty="0">
                <a:sym typeface="Wingdings" panose="05000000000000000000" pitchFamily="2" charset="2"/>
              </a:rPr>
              <a:t> </a:t>
            </a:r>
            <a:r>
              <a:rPr lang="hu-HU" sz="2000" dirty="0"/>
              <a:t>it identifies the row in the </a:t>
            </a:r>
            <a:r>
              <a:rPr lang="hu-HU" sz="2000" b="1" dirty="0"/>
              <a:t>s-box</a:t>
            </a:r>
          </a:p>
          <a:p>
            <a:endParaRPr lang="hu-HU" sz="2000" b="1" dirty="0"/>
          </a:p>
          <a:p>
            <a:r>
              <a:rPr lang="hu-HU" sz="2000" dirty="0"/>
              <a:t>The middle </a:t>
            </a:r>
            <a:r>
              <a:rPr lang="hu-HU" sz="2000" b="1" dirty="0"/>
              <a:t>4</a:t>
            </a:r>
            <a:r>
              <a:rPr lang="hu-HU" sz="2000" dirty="0"/>
              <a:t> bits defines the column index in the </a:t>
            </a:r>
            <a:r>
              <a:rPr lang="hu-HU" sz="2000" b="1" dirty="0"/>
              <a:t>s-box</a:t>
            </a:r>
          </a:p>
          <a:p>
            <a:endParaRPr lang="hu-HU" sz="2000" b="1" dirty="0"/>
          </a:p>
          <a:p>
            <a:r>
              <a:rPr lang="hu-HU" sz="2000" b="1" dirty="0"/>
              <a:t>		1101 </a:t>
            </a:r>
            <a:r>
              <a:rPr lang="hu-HU" sz="2000" b="1" dirty="0">
                <a:sym typeface="Wingdings" panose="05000000000000000000" pitchFamily="2" charset="2"/>
              </a:rPr>
              <a:t> </a:t>
            </a:r>
            <a:r>
              <a:rPr lang="hu-HU" sz="2000" dirty="0"/>
              <a:t>it defines the column in the </a:t>
            </a:r>
            <a:r>
              <a:rPr lang="hu-HU" sz="2000" b="1" dirty="0"/>
              <a:t>s-box </a:t>
            </a:r>
            <a:endParaRPr lang="hu-HU" b="1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660314"/>
              </p:ext>
            </p:extLst>
          </p:nvPr>
        </p:nvGraphicFramePr>
        <p:xfrm>
          <a:off x="1167026" y="4545433"/>
          <a:ext cx="99458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5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5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50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5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50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50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50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850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850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850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S-BOX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0100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01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0010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0100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1001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1011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1111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1011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0010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1011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1110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1111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1111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1011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1010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rgbClr val="00B050"/>
                          </a:solidFill>
                        </a:rPr>
                        <a:t>0100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0110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0001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0100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0100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603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AN EXAMPLE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2783239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55" y="-63242"/>
            <a:ext cx="10515600" cy="1325563"/>
          </a:xfrm>
        </p:spPr>
        <p:txBody>
          <a:bodyPr/>
          <a:lstStyle/>
          <a:p>
            <a:r>
              <a:rPr lang="hu-HU" b="1" u="sng" dirty="0"/>
              <a:t>Data Encryption Standard (DES)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4616" y="963827"/>
            <a:ext cx="2599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What is the </a:t>
            </a:r>
            <a:r>
              <a:rPr lang="hu-HU" b="1" u="sng" dirty="0"/>
              <a:t>permutation</a:t>
            </a:r>
            <a:r>
              <a:rPr lang="hu-HU" u="sng" dirty="0"/>
              <a:t>?</a:t>
            </a:r>
            <a:endParaRPr lang="hu-HU" dirty="0"/>
          </a:p>
          <a:p>
            <a:r>
              <a:rPr lang="hu-HU" dirty="0"/>
              <a:t>		</a:t>
            </a:r>
            <a:endParaRPr lang="hu-HU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3" y="1610158"/>
            <a:ext cx="3724795" cy="1895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99031" y="1610158"/>
            <a:ext cx="56932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to apply this permutation after using the </a:t>
            </a:r>
            <a:r>
              <a:rPr lang="hu-HU" b="1" dirty="0"/>
              <a:t>s-boxes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the input is </a:t>
            </a:r>
            <a:r>
              <a:rPr lang="hu-HU" b="1" dirty="0">
                <a:sym typeface="Wingdings" panose="05000000000000000000" pitchFamily="2" charset="2"/>
              </a:rPr>
              <a:t>32</a:t>
            </a:r>
            <a:r>
              <a:rPr lang="hu-HU" dirty="0">
                <a:sym typeface="Wingdings" panose="05000000000000000000" pitchFamily="2" charset="2"/>
              </a:rPr>
              <a:t> bits and the output is </a:t>
            </a:r>
            <a:r>
              <a:rPr lang="hu-HU" b="1" dirty="0">
                <a:sym typeface="Wingdings" panose="05000000000000000000" pitchFamily="2" charset="2"/>
              </a:rPr>
              <a:t>32</a:t>
            </a:r>
            <a:r>
              <a:rPr lang="hu-HU" dirty="0">
                <a:sym typeface="Wingdings" panose="05000000000000000000" pitchFamily="2" charset="2"/>
              </a:rPr>
              <a:t> bits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the order of the bits are changed according to</a:t>
            </a:r>
          </a:p>
          <a:p>
            <a:r>
              <a:rPr lang="hu-HU" dirty="0">
                <a:sym typeface="Wingdings" panose="05000000000000000000" pitchFamily="2" charset="2"/>
              </a:rPr>
              <a:t>		the values within this table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92188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55" y="-63242"/>
            <a:ext cx="10515600" cy="1325563"/>
          </a:xfrm>
        </p:spPr>
        <p:txBody>
          <a:bodyPr/>
          <a:lstStyle/>
          <a:p>
            <a:r>
              <a:rPr lang="hu-HU" b="1" u="sng" dirty="0"/>
              <a:t>Data Encryption Standard (DES)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7524" y="1097564"/>
            <a:ext cx="102120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main advantage of </a:t>
            </a:r>
            <a:r>
              <a:rPr lang="hu-HU" b="1" dirty="0"/>
              <a:t>Feistel-structures</a:t>
            </a:r>
            <a:r>
              <a:rPr lang="hu-HU" dirty="0"/>
              <a:t> is that encryption is very similar to decryption</a:t>
            </a:r>
          </a:p>
          <a:p>
            <a:r>
              <a:rPr lang="hu-HU" dirty="0"/>
              <a:t>	~ the same software and hardware can be used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we just have to use the same function we have used with encryption</a:t>
            </a:r>
          </a:p>
          <a:p>
            <a:r>
              <a:rPr lang="hu-HU" dirty="0">
                <a:sym typeface="Wingdings" panose="05000000000000000000" pitchFamily="2" charset="2"/>
              </a:rPr>
              <a:t>			with the </a:t>
            </a:r>
            <a:r>
              <a:rPr lang="hu-HU" b="1" dirty="0">
                <a:sym typeface="Wingdings" panose="05000000000000000000" pitchFamily="2" charset="2"/>
              </a:rPr>
              <a:t>subkeys in a reverse order </a:t>
            </a:r>
            <a:r>
              <a:rPr lang="hu-HU" dirty="0">
                <a:sym typeface="Wingdings" panose="05000000000000000000" pitchFamily="2" charset="2"/>
              </a:rPr>
              <a:t>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the subkeys can be generated with circular left shift operations</a:t>
            </a:r>
          </a:p>
          <a:p>
            <a:r>
              <a:rPr lang="hu-HU" dirty="0">
                <a:sym typeface="Wingdings" panose="05000000000000000000" pitchFamily="2" charset="2"/>
              </a:rPr>
              <a:t>			Usually in the implementation we generate all the </a:t>
            </a:r>
            <a:r>
              <a:rPr lang="hu-HU" b="1" dirty="0">
                <a:sym typeface="Wingdings" panose="05000000000000000000" pitchFamily="2" charset="2"/>
              </a:rPr>
              <a:t>16</a:t>
            </a:r>
            <a:r>
              <a:rPr lang="hu-HU" dirty="0">
                <a:sym typeface="Wingdings" panose="05000000000000000000" pitchFamily="2" charset="2"/>
              </a:rPr>
              <a:t> subkey at the beginning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	</a:t>
            </a:r>
            <a:r>
              <a:rPr lang="hu-HU" u="sng" dirty="0">
                <a:sym typeface="Wingdings" panose="05000000000000000000" pitchFamily="2" charset="2"/>
              </a:rPr>
              <a:t>Encryption</a:t>
            </a:r>
            <a:r>
              <a:rPr lang="hu-HU" dirty="0">
                <a:sym typeface="Wingdings" panose="05000000000000000000" pitchFamily="2" charset="2"/>
              </a:rPr>
              <a:t>: we start with the first subkey then second ...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	</a:t>
            </a:r>
            <a:r>
              <a:rPr lang="hu-HU" u="sng" dirty="0">
                <a:sym typeface="Wingdings" panose="05000000000000000000" pitchFamily="2" charset="2"/>
              </a:rPr>
              <a:t>Decryption</a:t>
            </a:r>
            <a:r>
              <a:rPr lang="hu-HU" dirty="0">
                <a:sym typeface="Wingdings" panose="05000000000000000000" pitchFamily="2" charset="2"/>
              </a:rPr>
              <a:t>: we start with the last (16-th) subkey ...</a:t>
            </a:r>
          </a:p>
        </p:txBody>
      </p:sp>
    </p:spTree>
    <p:extLst>
      <p:ext uri="{BB962C8B-B14F-4D97-AF65-F5344CB8AC3E}">
        <p14:creationId xmlns:p14="http://schemas.microsoft.com/office/powerpoint/2010/main" val="137249541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Brute Force Crack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0908" y="1260389"/>
            <a:ext cx="73608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of course again we can use brute-force approach to check all the possible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values for the keys</a:t>
            </a:r>
          </a:p>
          <a:p>
            <a:pPr lvl="2"/>
            <a:endParaRPr lang="hu-HU" dirty="0">
              <a:sym typeface="Wingdings" panose="05000000000000000000" pitchFamily="2" charset="2"/>
            </a:endParaRPr>
          </a:p>
          <a:p>
            <a:pPr lvl="2"/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ym typeface="Wingdings" panose="05000000000000000000" pitchFamily="2" charset="2"/>
              </a:rPr>
              <a:t>DES</a:t>
            </a:r>
            <a:r>
              <a:rPr lang="hu-HU" dirty="0">
                <a:sym typeface="Wingdings" panose="05000000000000000000" pitchFamily="2" charset="2"/>
              </a:rPr>
              <a:t> keyspace’s size =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78595" y="196764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56</a:t>
            </a:r>
            <a:endParaRPr lang="hu-H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940908" y="2726429"/>
            <a:ext cx="5432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small size of the keyspace is the reason why </a:t>
            </a:r>
            <a:r>
              <a:rPr lang="hu-HU" b="1" dirty="0">
                <a:sym typeface="Wingdings" panose="05000000000000000000" pitchFamily="2" charset="2"/>
              </a:rPr>
              <a:t>DES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  cryptosystem is no longer secure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2067697" y="3575222"/>
            <a:ext cx="7657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</a:t>
            </a:r>
            <a:r>
              <a:rPr lang="hu-HU" b="1" dirty="0"/>
              <a:t>Deep Crack</a:t>
            </a:r>
            <a:r>
              <a:rPr lang="hu-HU" dirty="0"/>
              <a:t>” has managed to crack </a:t>
            </a:r>
            <a:r>
              <a:rPr lang="hu-HU" b="1" dirty="0"/>
              <a:t>DES</a:t>
            </a:r>
            <a:r>
              <a:rPr lang="hu-HU" dirty="0"/>
              <a:t> with brute-force attack within </a:t>
            </a:r>
            <a:r>
              <a:rPr lang="hu-HU" b="1" dirty="0"/>
              <a:t>22 hours</a:t>
            </a:r>
          </a:p>
          <a:p>
            <a:r>
              <a:rPr lang="hu-HU" dirty="0"/>
              <a:t>	  ~ it does not use any internal structure of the cryptosystem</a:t>
            </a:r>
          </a:p>
          <a:p>
            <a:r>
              <a:rPr lang="hu-HU" dirty="0"/>
              <a:t>		 just considers all the possible keys (linear search)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40908" y="4687775"/>
            <a:ext cx="655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why </a:t>
            </a:r>
            <a:r>
              <a:rPr lang="hu-HU" b="1" dirty="0"/>
              <a:t>DES</a:t>
            </a:r>
            <a:r>
              <a:rPr lang="hu-HU" dirty="0"/>
              <a:t> was replaced by triple DES (</a:t>
            </a:r>
            <a:r>
              <a:rPr lang="hu-HU" b="1" dirty="0"/>
              <a:t>TDES</a:t>
            </a:r>
            <a:r>
              <a:rPr lang="hu-HU" dirty="0"/>
              <a:t>) and later with </a:t>
            </a:r>
            <a:r>
              <a:rPr lang="hu-HU" b="1" dirty="0"/>
              <a:t>AES</a:t>
            </a:r>
          </a:p>
        </p:txBody>
      </p:sp>
    </p:spTree>
    <p:extLst>
      <p:ext uri="{BB962C8B-B14F-4D97-AF65-F5344CB8AC3E}">
        <p14:creationId xmlns:p14="http://schemas.microsoft.com/office/powerpoint/2010/main" val="96736201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Linear Cryptoanalysis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13687" y="2066971"/>
            <a:ext cx="6622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DES</a:t>
            </a:r>
            <a:r>
              <a:rPr lang="hu-HU" dirty="0">
                <a:sym typeface="Wingdings" panose="05000000000000000000" pitchFamily="2" charset="2"/>
              </a:rPr>
              <a:t> cryptosystem has linear transformations except for the </a:t>
            </a:r>
            <a:r>
              <a:rPr lang="hu-HU" b="1" dirty="0">
                <a:sym typeface="Wingdings" panose="05000000000000000000" pitchFamily="2" charset="2"/>
              </a:rPr>
              <a:t>S-BOX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S-BOX</a:t>
            </a:r>
            <a:r>
              <a:rPr lang="hu-HU" dirty="0">
                <a:sym typeface="Wingdings" panose="05000000000000000000" pitchFamily="2" charset="2"/>
              </a:rPr>
              <a:t> transforms </a:t>
            </a:r>
            <a:r>
              <a:rPr lang="hu-HU" b="1" dirty="0">
                <a:sym typeface="Wingdings" panose="05000000000000000000" pitchFamily="2" charset="2"/>
              </a:rPr>
              <a:t>6</a:t>
            </a:r>
            <a:r>
              <a:rPr lang="hu-HU" dirty="0">
                <a:sym typeface="Wingdings" panose="05000000000000000000" pitchFamily="2" charset="2"/>
              </a:rPr>
              <a:t> bits to</a:t>
            </a:r>
            <a:r>
              <a:rPr lang="hu-HU" b="1" dirty="0">
                <a:sym typeface="Wingdings" panose="05000000000000000000" pitchFamily="2" charset="2"/>
              </a:rPr>
              <a:t> 4</a:t>
            </a:r>
            <a:r>
              <a:rPr lang="hu-HU" dirty="0">
                <a:sym typeface="Wingdings" panose="05000000000000000000" pitchFamily="2" charset="2"/>
              </a:rPr>
              <a:t> bits (non-linear transformation)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787610" y="1120345"/>
            <a:ext cx="6251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Linear cryptoanalysis was constructed by </a:t>
            </a:r>
            <a:r>
              <a:rPr lang="hu-HU" b="1" dirty="0"/>
              <a:t>Mitsuru Matsui </a:t>
            </a:r>
            <a:r>
              <a:rPr lang="hu-HU" dirty="0"/>
              <a:t>in </a:t>
            </a:r>
            <a:r>
              <a:rPr lang="hu-HU" b="1" dirty="0"/>
              <a:t>1992</a:t>
            </a:r>
          </a:p>
          <a:p>
            <a:r>
              <a:rPr lang="hu-HU" dirty="0"/>
              <a:t>	~ it is a widely used attack on block ciphers such as </a:t>
            </a:r>
            <a:r>
              <a:rPr lang="hu-HU" b="1" dirty="0"/>
              <a:t>DES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5740" y="3361038"/>
            <a:ext cx="1977081" cy="84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S-BOX</a:t>
            </a: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4596713" y="3781167"/>
            <a:ext cx="659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232821" y="3834712"/>
            <a:ext cx="659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82191" y="359650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  <a:r>
              <a:rPr lang="hu-HU" dirty="0"/>
              <a:t> bits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80516" y="365004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  <a:r>
              <a:rPr lang="hu-HU" dirty="0"/>
              <a:t> bits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2454" y="4390768"/>
            <a:ext cx="87871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determine the values within the s-boxes? Of course the aim is to make sure the</a:t>
            </a:r>
          </a:p>
          <a:p>
            <a:r>
              <a:rPr lang="hu-HU" dirty="0"/>
              <a:t>	output is very similar to true random numbers </a:t>
            </a:r>
          </a:p>
          <a:p>
            <a:endParaRPr lang="hu-HU" dirty="0"/>
          </a:p>
          <a:p>
            <a:r>
              <a:rPr lang="hu-HU" dirty="0"/>
              <a:t>		~ there was a concern that a backdoor might have been planted in </a:t>
            </a:r>
            <a:r>
              <a:rPr lang="hu-HU" b="1" dirty="0"/>
              <a:t>DES</a:t>
            </a:r>
          </a:p>
          <a:p>
            <a:r>
              <a:rPr lang="hu-HU" dirty="0"/>
              <a:t>			(so only the designers can break the cryptosystem)</a:t>
            </a:r>
          </a:p>
          <a:p>
            <a:endParaRPr lang="hu-HU" dirty="0"/>
          </a:p>
          <a:p>
            <a:r>
              <a:rPr lang="hu-HU" b="1" dirty="0">
                <a:solidFill>
                  <a:srgbClr val="00B0F0"/>
                </a:solidFill>
              </a:rPr>
              <a:t>          SCIENTISTS STATED THAT EVEN A SMALL MODIFICATION COULD WEAKEN DES !!!</a:t>
            </a:r>
          </a:p>
        </p:txBody>
      </p:sp>
    </p:spTree>
    <p:extLst>
      <p:ext uri="{BB962C8B-B14F-4D97-AF65-F5344CB8AC3E}">
        <p14:creationId xmlns:p14="http://schemas.microsoft.com/office/powerpoint/2010/main" val="10271464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Linear Cryptoanalysis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1230" y="1229339"/>
            <a:ext cx="78964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Linear cryptoanalysis needs </a:t>
            </a:r>
            <a:r>
              <a:rPr lang="hu-HU" b="1" dirty="0"/>
              <a:t>N</a:t>
            </a:r>
            <a:r>
              <a:rPr lang="hu-HU" dirty="0"/>
              <a:t> plaintext / ciphertext pairs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for cracking </a:t>
            </a:r>
            <a:r>
              <a:rPr lang="hu-HU" b="1" dirty="0">
                <a:sym typeface="Wingdings" panose="05000000000000000000" pitchFamily="2" charset="2"/>
              </a:rPr>
              <a:t>DES</a:t>
            </a:r>
            <a:r>
              <a:rPr lang="hu-HU" dirty="0">
                <a:sym typeface="Wingdings" panose="05000000000000000000" pitchFamily="2" charset="2"/>
              </a:rPr>
              <a:t> we need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    known plaintexts so this approach is not</a:t>
            </a:r>
          </a:p>
          <a:p>
            <a:r>
              <a:rPr lang="hu-HU" dirty="0">
                <a:sym typeface="Wingdings" panose="05000000000000000000" pitchFamily="2" charset="2"/>
              </a:rPr>
              <a:t>		practical when cracking </a:t>
            </a:r>
            <a:r>
              <a:rPr lang="hu-HU" b="1" dirty="0">
                <a:sym typeface="Wingdings" panose="05000000000000000000" pitchFamily="2" charset="2"/>
              </a:rPr>
              <a:t>DES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 </a:t>
            </a:r>
            <a:r>
              <a:rPr lang="hu-HU" dirty="0">
                <a:sym typeface="Wingdings" panose="05000000000000000000" pitchFamily="2" charset="2"/>
              </a:rPr>
              <a:t>usually </a:t>
            </a:r>
            <a:r>
              <a:rPr lang="hu-HU" b="1" dirty="0">
                <a:sym typeface="Wingdings" panose="05000000000000000000" pitchFamily="2" charset="2"/>
              </a:rPr>
              <a:t>linear cryptoanalysis </a:t>
            </a:r>
            <a:r>
              <a:rPr lang="hu-HU" dirty="0">
                <a:sym typeface="Wingdings" panose="05000000000000000000" pitchFamily="2" charset="2"/>
              </a:rPr>
              <a:t>is faster than brute-force approach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5626442" y="17072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47</a:t>
            </a:r>
            <a:endParaRPr lang="hu-H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21230" y="3066044"/>
            <a:ext cx="818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approach assumes a linear relationship between the elements (individual bits) of</a:t>
            </a:r>
          </a:p>
          <a:p>
            <a:r>
              <a:rPr lang="hu-HU" dirty="0"/>
              <a:t>	the plaintext, the ciphertext and the key</a:t>
            </a:r>
          </a:p>
          <a:p>
            <a:endParaRPr lang="hu-HU" dirty="0"/>
          </a:p>
          <a:p>
            <a:r>
              <a:rPr lang="hu-HU" dirty="0"/>
              <a:t>		So this approach tries to find an </a:t>
            </a:r>
            <a:r>
              <a:rPr lang="hu-HU" b="1" dirty="0"/>
              <a:t>f</a:t>
            </a:r>
            <a:r>
              <a:rPr lang="hu-HU" dirty="0"/>
              <a:t> linear approximation</a:t>
            </a:r>
          </a:p>
          <a:p>
            <a:r>
              <a:rPr lang="hu-HU" dirty="0"/>
              <a:t>			such that </a:t>
            </a:r>
            <a:r>
              <a:rPr lang="hu-HU" b="1" dirty="0"/>
              <a:t>ciphertext = f(plaintext,key)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03174" y="4683417"/>
            <a:ext cx="81231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AGAIN WE ARE LOOKING FOR INFORMATION LEAKING (NON-RANDOM BEHAVIOR) 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endParaRPr lang="hu-HU" dirty="0">
              <a:solidFill>
                <a:srgbClr val="00B0F0"/>
              </a:solidFill>
            </a:endParaRPr>
          </a:p>
          <a:p>
            <a:r>
              <a:rPr lang="hu-HU" dirty="0">
                <a:solidFill>
                  <a:srgbClr val="00B0F0"/>
                </a:solidFill>
              </a:rPr>
              <a:t>	</a:t>
            </a:r>
            <a:r>
              <a:rPr lang="hu-HU" dirty="0"/>
              <a:t>~ the aim of </a:t>
            </a:r>
            <a:r>
              <a:rPr lang="hu-HU" b="1" dirty="0"/>
              <a:t>permutations</a:t>
            </a:r>
            <a:r>
              <a:rPr lang="hu-HU" dirty="0"/>
              <a:t> and mainly the </a:t>
            </a:r>
            <a:r>
              <a:rPr lang="hu-HU" b="1" dirty="0"/>
              <a:t>S-box</a:t>
            </a:r>
            <a:r>
              <a:rPr lang="hu-HU" dirty="0"/>
              <a:t> is to </a:t>
            </a:r>
          </a:p>
          <a:p>
            <a:r>
              <a:rPr lang="hu-HU" dirty="0"/>
              <a:t>		end up with a random sequence </a:t>
            </a:r>
          </a:p>
        </p:txBody>
      </p:sp>
    </p:spTree>
    <p:extLst>
      <p:ext uri="{BB962C8B-B14F-4D97-AF65-F5344CB8AC3E}">
        <p14:creationId xmlns:p14="http://schemas.microsoft.com/office/powerpoint/2010/main" val="412275575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Differential Cryptoanalysis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1230" y="1229339"/>
            <a:ext cx="5967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Differential cryptoanalysis needs </a:t>
            </a:r>
            <a:r>
              <a:rPr lang="hu-HU" b="1" dirty="0"/>
              <a:t>N</a:t>
            </a:r>
            <a:r>
              <a:rPr lang="hu-HU" dirty="0"/>
              <a:t> plaintext / ciphertext pairs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230" y="3066044"/>
            <a:ext cx="85371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approach aim to map bitwise </a:t>
            </a:r>
            <a:r>
              <a:rPr lang="el-GR" b="1" dirty="0">
                <a:sym typeface="Wingdings" panose="05000000000000000000" pitchFamily="2" charset="2"/>
              </a:rPr>
              <a:t>Δ</a:t>
            </a:r>
            <a:r>
              <a:rPr lang="hu-HU" b="1" dirty="0">
                <a:sym typeface="Wingdings" panose="05000000000000000000" pitchFamily="2" charset="2"/>
              </a:rPr>
              <a:t>X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/>
              <a:t>differences in the input (plaintext) to </a:t>
            </a:r>
            <a:r>
              <a:rPr lang="el-GR" b="1" dirty="0">
                <a:sym typeface="Wingdings" panose="05000000000000000000" pitchFamily="2" charset="2"/>
              </a:rPr>
              <a:t>Δ</a:t>
            </a:r>
            <a:r>
              <a:rPr lang="hu-HU" b="1" dirty="0">
                <a:sym typeface="Wingdings" panose="05000000000000000000" pitchFamily="2" charset="2"/>
              </a:rPr>
              <a:t>Y</a:t>
            </a:r>
            <a:r>
              <a:rPr lang="hu-HU" b="1" dirty="0"/>
              <a:t> </a:t>
            </a:r>
            <a:r>
              <a:rPr lang="hu-HU" dirty="0"/>
              <a:t>differences</a:t>
            </a:r>
          </a:p>
          <a:p>
            <a:r>
              <a:rPr lang="hu-HU" b="1" dirty="0"/>
              <a:t>	</a:t>
            </a:r>
            <a:r>
              <a:rPr lang="hu-HU" dirty="0"/>
              <a:t>in the output (ciphertext)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of course the aim is to reverse-engineer the cryptosystem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we analyse what will happen to the output if we make a little</a:t>
            </a:r>
          </a:p>
          <a:p>
            <a:r>
              <a:rPr lang="hu-HU" dirty="0">
                <a:sym typeface="Wingdings" panose="05000000000000000000" pitchFamily="2" charset="2"/>
              </a:rPr>
              <a:t>			change in the input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	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2702010" y="1732193"/>
            <a:ext cx="81231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AGAIN WE ARE LOOKING FOR INFORMATION LEAKING (NON-RANDOM BEHAVIOR) </a:t>
            </a:r>
          </a:p>
          <a:p>
            <a:r>
              <a:rPr lang="hu-HU" b="1" dirty="0">
                <a:solidFill>
                  <a:srgbClr val="00B0F0"/>
                </a:solidFill>
              </a:rPr>
              <a:t>	</a:t>
            </a:r>
            <a:endParaRPr lang="hu-HU" dirty="0">
              <a:solidFill>
                <a:srgbClr val="00B0F0"/>
              </a:solidFill>
            </a:endParaRPr>
          </a:p>
          <a:p>
            <a:r>
              <a:rPr lang="hu-HU" dirty="0">
                <a:solidFill>
                  <a:srgbClr val="00B0F0"/>
                </a:solidFill>
              </a:rPr>
              <a:t>	</a:t>
            </a:r>
            <a:r>
              <a:rPr lang="hu-HU" dirty="0"/>
              <a:t>~ the aim of </a:t>
            </a:r>
            <a:r>
              <a:rPr lang="hu-HU" b="1" dirty="0"/>
              <a:t>permutations</a:t>
            </a:r>
            <a:r>
              <a:rPr lang="hu-HU" dirty="0"/>
              <a:t> and mainly the </a:t>
            </a:r>
            <a:r>
              <a:rPr lang="hu-HU" b="1" dirty="0"/>
              <a:t>S-box</a:t>
            </a:r>
            <a:r>
              <a:rPr lang="hu-HU" dirty="0"/>
              <a:t> is to </a:t>
            </a:r>
          </a:p>
          <a:p>
            <a:r>
              <a:rPr lang="hu-HU" dirty="0"/>
              <a:t>		end up with a random sequence </a:t>
            </a:r>
          </a:p>
        </p:txBody>
      </p:sp>
    </p:spTree>
    <p:extLst>
      <p:ext uri="{BB962C8B-B14F-4D97-AF65-F5344CB8AC3E}">
        <p14:creationId xmlns:p14="http://schemas.microsoft.com/office/powerpoint/2010/main" val="138931697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7438" y="1317325"/>
            <a:ext cx="99695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became apparent that </a:t>
            </a:r>
            <a:r>
              <a:rPr lang="hu-HU" b="1" dirty="0"/>
              <a:t>DES</a:t>
            </a:r>
            <a:r>
              <a:rPr lang="hu-HU" dirty="0"/>
              <a:t> is no longer secure: so there was a need for</a:t>
            </a:r>
          </a:p>
          <a:p>
            <a:r>
              <a:rPr lang="hu-HU" dirty="0"/>
              <a:t>	another truly secure cryptosystem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b="1" dirty="0">
                <a:sym typeface="Wingdings" panose="05000000000000000000" pitchFamily="2" charset="2"/>
              </a:rPr>
              <a:t>AES</a:t>
            </a:r>
            <a:r>
              <a:rPr lang="hu-HU" dirty="0">
                <a:sym typeface="Wingdings" panose="05000000000000000000" pitchFamily="2" charset="2"/>
              </a:rPr>
              <a:t> (original name is </a:t>
            </a:r>
            <a:r>
              <a:rPr lang="hu-HU" b="1" dirty="0">
                <a:sym typeface="Wingdings" panose="05000000000000000000" pitchFamily="2" charset="2"/>
              </a:rPr>
              <a:t>Rijndael</a:t>
            </a:r>
            <a:r>
              <a:rPr lang="hu-HU" dirty="0">
                <a:sym typeface="Wingdings" panose="05000000000000000000" pitchFamily="2" charset="2"/>
              </a:rPr>
              <a:t>) was constructed in </a:t>
            </a:r>
            <a:r>
              <a:rPr lang="hu-HU" b="1" dirty="0">
                <a:sym typeface="Wingdings" panose="05000000000000000000" pitchFamily="2" charset="2"/>
              </a:rPr>
              <a:t>2001</a:t>
            </a:r>
          </a:p>
          <a:p>
            <a:r>
              <a:rPr lang="hu-HU" dirty="0">
                <a:sym typeface="Wingdings" panose="05000000000000000000" pitchFamily="2" charset="2"/>
              </a:rPr>
              <a:t>			by </a:t>
            </a:r>
            <a:r>
              <a:rPr lang="hu-HU" b="1" dirty="0">
                <a:sym typeface="Wingdings" panose="05000000000000000000" pitchFamily="2" charset="2"/>
              </a:rPr>
              <a:t>Vincent Rijmen </a:t>
            </a:r>
            <a:r>
              <a:rPr lang="hu-HU" dirty="0">
                <a:sym typeface="Wingdings" panose="05000000000000000000" pitchFamily="2" charset="2"/>
              </a:rPr>
              <a:t>and </a:t>
            </a:r>
            <a:r>
              <a:rPr lang="hu-HU" b="1" dirty="0">
                <a:sym typeface="Wingdings" panose="05000000000000000000" pitchFamily="2" charset="2"/>
              </a:rPr>
              <a:t>Joan Daemen 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this is the state-of-the-art cryptosystem even in</a:t>
            </a:r>
            <a:r>
              <a:rPr lang="hu-HU" b="1" dirty="0">
                <a:sym typeface="Wingdings" panose="05000000000000000000" pitchFamily="2" charset="2"/>
              </a:rPr>
              <a:t> 2018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it is a private key cryptosystem with three different keylenghts – </a:t>
            </a:r>
            <a:r>
              <a:rPr lang="hu-HU" b="1" dirty="0">
                <a:sym typeface="Wingdings" panose="05000000000000000000" pitchFamily="2" charset="2"/>
              </a:rPr>
              <a:t>128</a:t>
            </a:r>
            <a:r>
              <a:rPr lang="hu-HU" dirty="0">
                <a:sym typeface="Wingdings" panose="05000000000000000000" pitchFamily="2" charset="2"/>
              </a:rPr>
              <a:t>, </a:t>
            </a:r>
            <a:r>
              <a:rPr lang="hu-HU" b="1" dirty="0">
                <a:sym typeface="Wingdings" panose="05000000000000000000" pitchFamily="2" charset="2"/>
              </a:rPr>
              <a:t>192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b="1" dirty="0">
                <a:sym typeface="Wingdings" panose="05000000000000000000" pitchFamily="2" charset="2"/>
              </a:rPr>
              <a:t>256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 </a:t>
            </a:r>
            <a:r>
              <a:rPr lang="hu-HU" dirty="0">
                <a:sym typeface="Wingdings" panose="05000000000000000000" pitchFamily="2" charset="2"/>
              </a:rPr>
              <a:t>it is a block cipher BUT it has nothing to do with Feistel structure</a:t>
            </a:r>
          </a:p>
          <a:p>
            <a:r>
              <a:rPr lang="hu-HU" dirty="0">
                <a:sym typeface="Wingdings" panose="05000000000000000000" pitchFamily="2" charset="2"/>
              </a:rPr>
              <a:t>			    ~ it stores the values (plaintext, key, ciphertext) in matrix form</a:t>
            </a:r>
          </a:p>
        </p:txBody>
      </p:sp>
    </p:spTree>
    <p:extLst>
      <p:ext uri="{BB962C8B-B14F-4D97-AF65-F5344CB8AC3E}">
        <p14:creationId xmlns:p14="http://schemas.microsoft.com/office/powerpoint/2010/main" val="405608225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98357" y="1206800"/>
            <a:ext cx="69588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Plaintext block: </a:t>
            </a:r>
            <a:r>
              <a:rPr lang="hu-HU" b="1" dirty="0"/>
              <a:t>128</a:t>
            </a:r>
            <a:r>
              <a:rPr lang="hu-HU" dirty="0"/>
              <a:t> bits (</a:t>
            </a:r>
            <a:r>
              <a:rPr lang="hu-HU" b="1" dirty="0"/>
              <a:t>4</a:t>
            </a:r>
            <a:r>
              <a:rPr lang="hu-HU" dirty="0"/>
              <a:t> words because </a:t>
            </a:r>
            <a:r>
              <a:rPr lang="hu-HU" b="1" dirty="0"/>
              <a:t>1</a:t>
            </a:r>
            <a:r>
              <a:rPr lang="hu-HU" dirty="0"/>
              <a:t> word is </a:t>
            </a:r>
            <a:r>
              <a:rPr lang="hu-HU" b="1" dirty="0"/>
              <a:t>32</a:t>
            </a:r>
            <a:r>
              <a:rPr lang="hu-HU" dirty="0"/>
              <a:t> bits)</a:t>
            </a:r>
          </a:p>
          <a:p>
            <a:endParaRPr lang="hu-HU" dirty="0"/>
          </a:p>
          <a:p>
            <a:r>
              <a:rPr lang="hu-HU" dirty="0"/>
              <a:t>Key size: </a:t>
            </a:r>
            <a:r>
              <a:rPr lang="hu-HU" b="1" dirty="0"/>
              <a:t>128</a:t>
            </a:r>
            <a:r>
              <a:rPr lang="hu-HU" dirty="0"/>
              <a:t> bits (</a:t>
            </a:r>
            <a:r>
              <a:rPr lang="hu-HU" b="1" dirty="0"/>
              <a:t>4</a:t>
            </a:r>
            <a:r>
              <a:rPr lang="hu-HU" dirty="0"/>
              <a:t> words)</a:t>
            </a:r>
          </a:p>
          <a:p>
            <a:endParaRPr lang="hu-HU" dirty="0"/>
          </a:p>
          <a:p>
            <a:r>
              <a:rPr lang="hu-HU" dirty="0"/>
              <a:t>Number of subkeys: </a:t>
            </a:r>
            <a:r>
              <a:rPr lang="hu-HU" b="1" dirty="0"/>
              <a:t>10 </a:t>
            </a:r>
            <a:r>
              <a:rPr lang="hu-HU" dirty="0"/>
              <a:t>subkeys</a:t>
            </a:r>
          </a:p>
          <a:p>
            <a:endParaRPr lang="hu-HU" dirty="0"/>
          </a:p>
          <a:p>
            <a:r>
              <a:rPr lang="hu-HU" dirty="0"/>
              <a:t>Number of rounds: </a:t>
            </a:r>
            <a:r>
              <a:rPr lang="hu-HU" b="1" dirty="0"/>
              <a:t>10</a:t>
            </a:r>
            <a:r>
              <a:rPr lang="hu-HU" dirty="0"/>
              <a:t> rounds (or </a:t>
            </a:r>
            <a:r>
              <a:rPr lang="hu-HU" b="1" dirty="0"/>
              <a:t>12</a:t>
            </a:r>
            <a:r>
              <a:rPr lang="hu-HU" dirty="0"/>
              <a:t> or </a:t>
            </a:r>
            <a:r>
              <a:rPr lang="hu-HU" b="1" dirty="0"/>
              <a:t>14</a:t>
            </a:r>
            <a:r>
              <a:rPr lang="hu-HU" dirty="0"/>
              <a:t>) </a:t>
            </a:r>
          </a:p>
          <a:p>
            <a:endParaRPr lang="hu-HU" dirty="0"/>
          </a:p>
          <a:p>
            <a:r>
              <a:rPr lang="hu-HU" dirty="0"/>
              <a:t>	In each round we use </a:t>
            </a:r>
            <a:r>
              <a:rPr lang="hu-HU" b="1" dirty="0"/>
              <a:t>1</a:t>
            </a:r>
            <a:r>
              <a:rPr lang="hu-HU" dirty="0"/>
              <a:t> subkey + we have to use the original </a:t>
            </a:r>
          </a:p>
          <a:p>
            <a:r>
              <a:rPr lang="hu-HU" b="1" dirty="0"/>
              <a:t>		128</a:t>
            </a:r>
            <a:r>
              <a:rPr lang="hu-HU" dirty="0"/>
              <a:t> bits long key before applying the round-function</a:t>
            </a:r>
          </a:p>
          <a:p>
            <a:endParaRPr lang="hu-HU" dirty="0"/>
          </a:p>
          <a:p>
            <a:r>
              <a:rPr lang="hu-HU" dirty="0"/>
              <a:t>Ciphertext block: </a:t>
            </a:r>
            <a:r>
              <a:rPr lang="hu-HU" b="1" dirty="0"/>
              <a:t>128</a:t>
            </a:r>
            <a:r>
              <a:rPr lang="hu-HU" dirty="0"/>
              <a:t> bits</a:t>
            </a:r>
          </a:p>
          <a:p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8246029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4301" y="1051824"/>
            <a:ext cx="625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represent the data (plaintext, ciphertext and key) as matrixes</a:t>
            </a:r>
          </a:p>
          <a:p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1669405" y="1987121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2223078" y="1987121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2776751" y="1987121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3330424" y="1987121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1669405" y="2540794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2223078" y="2540794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2776751" y="2540794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3330424" y="2540794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669405" y="3094467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2223078" y="3094467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2776751" y="3094467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3330424" y="3094467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669405" y="364814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2223078" y="364814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2776751" y="364814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3330424" y="364814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extBox 20"/>
          <p:cNvSpPr txBox="1"/>
          <p:nvPr/>
        </p:nvSpPr>
        <p:spPr>
          <a:xfrm>
            <a:off x="2927758" y="4494709"/>
            <a:ext cx="7105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every entry within this matrix is a byte (</a:t>
            </a:r>
            <a:r>
              <a:rPr lang="hu-HU" b="1" dirty="0">
                <a:sym typeface="Wingdings" panose="05000000000000000000" pitchFamily="2" charset="2"/>
              </a:rPr>
              <a:t>8</a:t>
            </a:r>
            <a:r>
              <a:rPr lang="hu-HU" dirty="0">
                <a:sym typeface="Wingdings" panose="05000000000000000000" pitchFamily="2" charset="2"/>
              </a:rPr>
              <a:t> bits) thats why </a:t>
            </a:r>
            <a:r>
              <a:rPr lang="hu-HU" b="1" dirty="0">
                <a:sym typeface="Wingdings" panose="05000000000000000000" pitchFamily="2" charset="2"/>
              </a:rPr>
              <a:t>16x8=128</a:t>
            </a:r>
            <a:r>
              <a:rPr lang="hu-HU" dirty="0">
                <a:sym typeface="Wingdings" panose="05000000000000000000" pitchFamily="2" charset="2"/>
              </a:rPr>
              <a:t> bits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every column represents a word (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word is </a:t>
            </a:r>
            <a:r>
              <a:rPr lang="hu-HU" b="1" dirty="0">
                <a:sym typeface="Wingdings" panose="05000000000000000000" pitchFamily="2" charset="2"/>
              </a:rPr>
              <a:t>32</a:t>
            </a:r>
            <a:r>
              <a:rPr lang="hu-HU" dirty="0">
                <a:sym typeface="Wingdings" panose="05000000000000000000" pitchFamily="2" charset="2"/>
              </a:rPr>
              <a:t> bits)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u="sng" dirty="0">
                <a:sym typeface="Wingdings" panose="05000000000000000000" pitchFamily="2" charset="2"/>
              </a:rPr>
              <a:t>note</a:t>
            </a:r>
            <a:r>
              <a:rPr lang="hu-HU" dirty="0">
                <a:sym typeface="Wingdings" panose="05000000000000000000" pitchFamily="2" charset="2"/>
              </a:rPr>
              <a:t>: it is a column by column representation</a:t>
            </a:r>
            <a:endParaRPr lang="hu-HU" dirty="0"/>
          </a:p>
        </p:txBody>
      </p:sp>
      <p:sp>
        <p:nvSpPr>
          <p:cNvPr id="22" name="TextBox 21"/>
          <p:cNvSpPr txBox="1"/>
          <p:nvPr/>
        </p:nvSpPr>
        <p:spPr>
          <a:xfrm>
            <a:off x="1743274" y="1935838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60347" y="223784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63502" y="2498293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80575" y="28002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510" y="2500743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03583" y="28027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00079" y="1927449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17152" y="22294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3274" y="302700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60347" y="33290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45092" y="356125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62165" y="386325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57601" y="302246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80288" y="33150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69856" y="3575129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86929" y="38771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844451" y="194941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61524" y="225142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64679" y="251187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81752" y="28138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387687" y="251432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04760" y="281632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401256" y="1941028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44451" y="304058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961524" y="334258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46269" y="357483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63342" y="387683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58778" y="303604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81465" y="33286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71033" y="3588708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488106" y="389071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505462" y="226733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13646" y="2771301"/>
            <a:ext cx="436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store the output, the intermediate result</a:t>
            </a:r>
          </a:p>
          <a:p>
            <a:r>
              <a:rPr lang="hu-HU" dirty="0"/>
              <a:t>and the key as a matrix like this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341297" y="1987348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4894970" y="1987348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5448643" y="1987348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6002316" y="1987348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4341297" y="2541021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4894970" y="2541021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/>
          <p:cNvSpPr/>
          <p:nvPr/>
        </p:nvSpPr>
        <p:spPr>
          <a:xfrm>
            <a:off x="5448643" y="2541021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Rectangle 81"/>
          <p:cNvSpPr/>
          <p:nvPr/>
        </p:nvSpPr>
        <p:spPr>
          <a:xfrm>
            <a:off x="6002316" y="2541021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Rectangle 82"/>
          <p:cNvSpPr/>
          <p:nvPr/>
        </p:nvSpPr>
        <p:spPr>
          <a:xfrm>
            <a:off x="4341297" y="3094694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/>
          <p:cNvSpPr/>
          <p:nvPr/>
        </p:nvSpPr>
        <p:spPr>
          <a:xfrm>
            <a:off x="4894970" y="3094694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/>
          <p:cNvSpPr/>
          <p:nvPr/>
        </p:nvSpPr>
        <p:spPr>
          <a:xfrm>
            <a:off x="5448643" y="3094694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/>
          <p:cNvSpPr/>
          <p:nvPr/>
        </p:nvSpPr>
        <p:spPr>
          <a:xfrm>
            <a:off x="6002316" y="3094694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/>
          <p:cNvSpPr/>
          <p:nvPr/>
        </p:nvSpPr>
        <p:spPr>
          <a:xfrm>
            <a:off x="4341297" y="3648367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/>
          <p:cNvSpPr/>
          <p:nvPr/>
        </p:nvSpPr>
        <p:spPr>
          <a:xfrm>
            <a:off x="4894970" y="3648367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/>
          <p:cNvSpPr/>
          <p:nvPr/>
        </p:nvSpPr>
        <p:spPr>
          <a:xfrm>
            <a:off x="5448643" y="3648367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/>
          <p:cNvSpPr/>
          <p:nvPr/>
        </p:nvSpPr>
        <p:spPr>
          <a:xfrm>
            <a:off x="6002316" y="3648367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TextBox 90"/>
          <p:cNvSpPr txBox="1"/>
          <p:nvPr/>
        </p:nvSpPr>
        <p:spPr>
          <a:xfrm>
            <a:off x="4415166" y="1961232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k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590962" y="223806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435394" y="2523687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k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611190" y="28005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958402" y="2526137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k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134198" y="28029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971971" y="1952843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k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147767" y="222967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415166" y="3052396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k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590962" y="33292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416984" y="3586650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k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592780" y="386348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929493" y="3047861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k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110903" y="33152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941748" y="3600523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k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117544" y="387735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516343" y="1974811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k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692139" y="225164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536571" y="2537266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k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712367" y="28141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059579" y="2539716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k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210208" y="280816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073148" y="1966422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k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516343" y="3065975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k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683750" y="333442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518161" y="3600229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k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685568" y="386867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030670" y="3061440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k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186913" y="33204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042925" y="3614102"/>
            <a:ext cx="3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k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210332" y="388254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210910" y="225078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741576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1173" y="2013118"/>
            <a:ext cx="2586682" cy="39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2459724" y="2010299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add round key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5628" y="1374990"/>
            <a:ext cx="283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128 </a:t>
            </a:r>
            <a:r>
              <a:rPr lang="hu-HU" dirty="0"/>
              <a:t>bits long </a:t>
            </a:r>
            <a:r>
              <a:rPr lang="hu-HU" b="1" dirty="0">
                <a:solidFill>
                  <a:srgbClr val="00B0F0"/>
                </a:solidFill>
              </a:rPr>
              <a:t>plaintext</a:t>
            </a:r>
            <a:r>
              <a:rPr lang="hu-HU" dirty="0"/>
              <a:t> block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49351" y="1711370"/>
            <a:ext cx="1" cy="240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98512" y="1374990"/>
            <a:ext cx="246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128 </a:t>
            </a:r>
            <a:r>
              <a:rPr lang="hu-HU" dirty="0"/>
              <a:t>bits long private key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97578" y="2010299"/>
            <a:ext cx="135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   [w  ...w  ]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31700" y="21295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923624" y="21295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370043" y="21295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3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4901511" y="2183520"/>
            <a:ext cx="2092411" cy="114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11173" y="2869479"/>
            <a:ext cx="2586682" cy="39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TextBox 76"/>
          <p:cNvSpPr txBox="1"/>
          <p:nvPr/>
        </p:nvSpPr>
        <p:spPr>
          <a:xfrm>
            <a:off x="2004544" y="2870967"/>
            <a:ext cx="249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S-BOX (substitute bytes)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249351" y="2518303"/>
            <a:ext cx="1" cy="240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364991" y="2484738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128 </a:t>
            </a:r>
            <a:r>
              <a:rPr lang="hu-HU" sz="1400" dirty="0"/>
              <a:t>bits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249351" y="3408988"/>
            <a:ext cx="1" cy="240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364991" y="3375423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128 </a:t>
            </a:r>
            <a:r>
              <a:rPr lang="hu-HU" sz="1400" dirty="0"/>
              <a:t>bits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909324" y="3792240"/>
            <a:ext cx="2586682" cy="39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extBox 82"/>
          <p:cNvSpPr txBox="1"/>
          <p:nvPr/>
        </p:nvSpPr>
        <p:spPr>
          <a:xfrm>
            <a:off x="2140515" y="3805282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shift rows (left shift)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3249351" y="4283889"/>
            <a:ext cx="1" cy="240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364991" y="4250324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128 </a:t>
            </a:r>
            <a:r>
              <a:rPr lang="hu-HU" sz="1400" dirty="0"/>
              <a:t>bits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909324" y="4637926"/>
            <a:ext cx="2586682" cy="39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TextBox 86"/>
          <p:cNvSpPr txBox="1"/>
          <p:nvPr/>
        </p:nvSpPr>
        <p:spPr>
          <a:xfrm>
            <a:off x="2546863" y="4648601"/>
            <a:ext cx="140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mix columns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3249351" y="5100471"/>
            <a:ext cx="1" cy="240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364991" y="5066906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128 </a:t>
            </a:r>
            <a:r>
              <a:rPr lang="hu-HU" sz="1400" dirty="0"/>
              <a:t>bits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909324" y="5441812"/>
            <a:ext cx="2586682" cy="395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TextBox 90"/>
          <p:cNvSpPr txBox="1"/>
          <p:nvPr/>
        </p:nvSpPr>
        <p:spPr>
          <a:xfrm>
            <a:off x="2457875" y="5438993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add round key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206313" y="5447231"/>
            <a:ext cx="135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   [w  ...w  ]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340435" y="55664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32359" y="55664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178778" y="55664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7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4582499" y="5649060"/>
            <a:ext cx="640290" cy="35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ight Brace 97"/>
          <p:cNvSpPr/>
          <p:nvPr/>
        </p:nvSpPr>
        <p:spPr>
          <a:xfrm>
            <a:off x="6895070" y="2828295"/>
            <a:ext cx="372304" cy="3155204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TextBox 100"/>
          <p:cNvSpPr txBox="1"/>
          <p:nvPr/>
        </p:nvSpPr>
        <p:spPr>
          <a:xfrm>
            <a:off x="8370043" y="2869479"/>
            <a:ext cx="218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„ROUND FUNCTION”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475688" y="3270830"/>
            <a:ext cx="40705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 every round we make a substitution</a:t>
            </a:r>
          </a:p>
          <a:p>
            <a:r>
              <a:rPr lang="hu-HU" dirty="0"/>
              <a:t>so the S-BOX, then mix rows and columns</a:t>
            </a:r>
          </a:p>
          <a:p>
            <a:r>
              <a:rPr lang="hu-HU" dirty="0"/>
              <a:t>and finally add round key operation</a:t>
            </a:r>
          </a:p>
          <a:p>
            <a:endParaRPr lang="hu-HU" dirty="0"/>
          </a:p>
          <a:p>
            <a:r>
              <a:rPr lang="hu-HU" dirty="0"/>
              <a:t>     ~ in every round we use a different</a:t>
            </a:r>
          </a:p>
          <a:p>
            <a:r>
              <a:rPr lang="hu-HU" dirty="0"/>
              <a:t>              subkey. We generate subkeys</a:t>
            </a:r>
          </a:p>
          <a:p>
            <a:r>
              <a:rPr lang="hu-HU" dirty="0"/>
              <a:t>	         from the private key</a:t>
            </a:r>
          </a:p>
          <a:p>
            <a:endParaRPr lang="hu-HU" dirty="0"/>
          </a:p>
          <a:p>
            <a:pPr algn="ctr"/>
            <a:r>
              <a:rPr lang="hu-HU" b="1" dirty="0"/>
              <a:t>IN THE LAST ROUND WE DO NOT USE</a:t>
            </a:r>
            <a:br>
              <a:rPr lang="hu-HU" b="1" dirty="0"/>
            </a:br>
            <a:r>
              <a:rPr lang="hu-HU" b="1" dirty="0"/>
              <a:t>    THE MIX COLUMNS OPERATION !!!</a:t>
            </a:r>
          </a:p>
        </p:txBody>
      </p:sp>
    </p:spTree>
    <p:extLst>
      <p:ext uri="{BB962C8B-B14F-4D97-AF65-F5344CB8AC3E}">
        <p14:creationId xmlns:p14="http://schemas.microsoft.com/office/powerpoint/2010/main" val="123936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F0"/>
                </a:solidFill>
              </a:rPr>
              <a:t>T</a:t>
            </a:r>
            <a:r>
              <a:rPr lang="hu-HU" b="1" dirty="0"/>
              <a:t>HIS IS AN EXAMPLE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2207871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990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ADD ROUND KEY OPERATION</a:t>
            </a:r>
          </a:p>
          <a:p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644346" y="1374989"/>
            <a:ext cx="58025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As we have seen with </a:t>
            </a:r>
            <a:r>
              <a:rPr lang="hu-HU" b="1" dirty="0"/>
              <a:t>DES</a:t>
            </a:r>
            <a:r>
              <a:rPr lang="hu-HU" dirty="0"/>
              <a:t> cryptosystem the operations are</a:t>
            </a:r>
          </a:p>
          <a:p>
            <a:r>
              <a:rPr lang="hu-HU" dirty="0"/>
              <a:t>	substitution, permutation and XOR operation</a:t>
            </a:r>
          </a:p>
          <a:p>
            <a:endParaRPr lang="hu-HU" dirty="0"/>
          </a:p>
          <a:p>
            <a:r>
              <a:rPr lang="hu-HU" b="1" dirty="0"/>
              <a:t>		               add round key operation = XOR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32820" y="2880856"/>
            <a:ext cx="6312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input plaintext block is </a:t>
            </a:r>
            <a:r>
              <a:rPr lang="hu-HU" b="1" dirty="0">
                <a:sym typeface="Wingdings" panose="05000000000000000000" pitchFamily="2" charset="2"/>
              </a:rPr>
              <a:t>128</a:t>
            </a:r>
            <a:r>
              <a:rPr lang="hu-HU" dirty="0">
                <a:sym typeface="Wingdings" panose="05000000000000000000" pitchFamily="2" charset="2"/>
              </a:rPr>
              <a:t> bits long sequence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private key is a </a:t>
            </a:r>
            <a:r>
              <a:rPr lang="hu-HU" b="1" dirty="0">
                <a:sym typeface="Wingdings" panose="05000000000000000000" pitchFamily="2" charset="2"/>
              </a:rPr>
              <a:t>128</a:t>
            </a:r>
            <a:r>
              <a:rPr lang="hu-HU" dirty="0">
                <a:sym typeface="Wingdings" panose="05000000000000000000" pitchFamily="2" charset="2"/>
              </a:rPr>
              <a:t> bits long binary sequence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just have to use bitwise </a:t>
            </a:r>
            <a:r>
              <a:rPr lang="hu-HU" b="1" dirty="0">
                <a:sym typeface="Wingdings" panose="05000000000000000000" pitchFamily="2" charset="2"/>
              </a:rPr>
              <a:t>XOR</a:t>
            </a:r>
            <a:r>
              <a:rPr lang="hu-HU" dirty="0">
                <a:sym typeface="Wingdings" panose="05000000000000000000" pitchFamily="2" charset="2"/>
              </a:rPr>
              <a:t> operation on a bit-by-bit basis</a:t>
            </a:r>
            <a:endParaRPr lang="hu-HU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603627" y="3343217"/>
            <a:ext cx="30809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496446" y="2776546"/>
            <a:ext cx="0" cy="2581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963755" y="2776545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729946" y="2776546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y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2244689" y="2776545"/>
            <a:ext cx="0" cy="25899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333378" y="2794008"/>
            <a:ext cx="113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 </a:t>
            </a:r>
            <a:r>
              <a:rPr lang="hu-HU" sz="2400" b="1" dirty="0"/>
              <a:t>XOR </a:t>
            </a:r>
            <a:r>
              <a:rPr lang="hu-HU" sz="2400" dirty="0"/>
              <a:t>y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63755" y="34469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74206" y="34211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658914" y="34294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63755" y="38767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674206" y="3850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658914" y="38756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963755" y="434275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674206" y="43169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658914" y="43581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963755" y="47593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674206" y="47336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658914" y="4766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14888" y="2054221"/>
            <a:ext cx="21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output is</a:t>
            </a:r>
            <a:r>
              <a:rPr lang="hu-HU" b="1" dirty="0"/>
              <a:t> 0 </a:t>
            </a:r>
            <a:r>
              <a:rPr lang="hu-HU" dirty="0"/>
              <a:t>or </a:t>
            </a:r>
            <a:r>
              <a:rPr lang="hu-HU" b="1" dirty="0"/>
              <a:t>1</a:t>
            </a:r>
            <a:r>
              <a:rPr lang="hu-HU" dirty="0"/>
              <a:t> </a:t>
            </a:r>
          </a:p>
          <a:p>
            <a:pPr algn="ctr"/>
            <a:r>
              <a:rPr lang="hu-HU" dirty="0"/>
              <a:t>with </a:t>
            </a:r>
            <a:r>
              <a:rPr lang="hu-HU" b="1" dirty="0"/>
              <a:t>50%</a:t>
            </a:r>
            <a:r>
              <a:rPr lang="hu-HU" dirty="0"/>
              <a:t> probability</a:t>
            </a:r>
          </a:p>
        </p:txBody>
      </p:sp>
    </p:spTree>
    <p:extLst>
      <p:ext uri="{BB962C8B-B14F-4D97-AF65-F5344CB8AC3E}">
        <p14:creationId xmlns:p14="http://schemas.microsoft.com/office/powerpoint/2010/main" val="250039159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4189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SUBSTITUTION BYTES OPERATION (S-BOX)</a:t>
            </a:r>
          </a:p>
          <a:p>
            <a:endParaRPr lang="hu-HU" dirty="0"/>
          </a:p>
        </p:txBody>
      </p:sp>
      <p:sp>
        <p:nvSpPr>
          <p:cNvPr id="25" name="Rectangle 24"/>
          <p:cNvSpPr/>
          <p:nvPr/>
        </p:nvSpPr>
        <p:spPr>
          <a:xfrm>
            <a:off x="6805538" y="2378547"/>
            <a:ext cx="1977081" cy="8402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S-BOX</a:t>
            </a:r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>
            <a:off x="6146511" y="2798676"/>
            <a:ext cx="659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760537" y="2805501"/>
            <a:ext cx="6590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87655" y="261173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  <a:r>
              <a:rPr lang="hu-HU" dirty="0"/>
              <a:t> bits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504478" y="261173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  <a:r>
              <a:rPr lang="hu-HU" dirty="0"/>
              <a:t> bits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44691" y="1698155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/>
          <p:cNvSpPr/>
          <p:nvPr/>
        </p:nvSpPr>
        <p:spPr>
          <a:xfrm>
            <a:off x="2198364" y="1698155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ectangle 31"/>
          <p:cNvSpPr/>
          <p:nvPr/>
        </p:nvSpPr>
        <p:spPr>
          <a:xfrm>
            <a:off x="2752037" y="1698155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ectangle 32"/>
          <p:cNvSpPr/>
          <p:nvPr/>
        </p:nvSpPr>
        <p:spPr>
          <a:xfrm>
            <a:off x="3305710" y="1698155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ectangle 33"/>
          <p:cNvSpPr/>
          <p:nvPr/>
        </p:nvSpPr>
        <p:spPr>
          <a:xfrm>
            <a:off x="1644691" y="2251828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Rectangle 34"/>
          <p:cNvSpPr/>
          <p:nvPr/>
        </p:nvSpPr>
        <p:spPr>
          <a:xfrm>
            <a:off x="2198364" y="2251828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Rectangle 35"/>
          <p:cNvSpPr/>
          <p:nvPr/>
        </p:nvSpPr>
        <p:spPr>
          <a:xfrm>
            <a:off x="2752037" y="2251828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Rectangle 36"/>
          <p:cNvSpPr/>
          <p:nvPr/>
        </p:nvSpPr>
        <p:spPr>
          <a:xfrm>
            <a:off x="3305710" y="2251828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Rectangle 37"/>
          <p:cNvSpPr/>
          <p:nvPr/>
        </p:nvSpPr>
        <p:spPr>
          <a:xfrm>
            <a:off x="1644691" y="2805501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Rectangle 39"/>
          <p:cNvSpPr/>
          <p:nvPr/>
        </p:nvSpPr>
        <p:spPr>
          <a:xfrm>
            <a:off x="2198364" y="2805501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Rectangle 40"/>
          <p:cNvSpPr/>
          <p:nvPr/>
        </p:nvSpPr>
        <p:spPr>
          <a:xfrm>
            <a:off x="2752037" y="2805501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Rectangle 41"/>
          <p:cNvSpPr/>
          <p:nvPr/>
        </p:nvSpPr>
        <p:spPr>
          <a:xfrm>
            <a:off x="3305710" y="2805501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ectangle 42"/>
          <p:cNvSpPr/>
          <p:nvPr/>
        </p:nvSpPr>
        <p:spPr>
          <a:xfrm>
            <a:off x="1644691" y="3359174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/>
          <p:cNvSpPr/>
          <p:nvPr/>
        </p:nvSpPr>
        <p:spPr>
          <a:xfrm>
            <a:off x="2198364" y="3359174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/>
          <p:cNvSpPr/>
          <p:nvPr/>
        </p:nvSpPr>
        <p:spPr>
          <a:xfrm>
            <a:off x="2752037" y="3359174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3305710" y="3359174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TextBox 46"/>
          <p:cNvSpPr txBox="1"/>
          <p:nvPr/>
        </p:nvSpPr>
        <p:spPr>
          <a:xfrm>
            <a:off x="1718560" y="164687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35633" y="19488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38788" y="220932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55861" y="25113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61796" y="221177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378869" y="25137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75365" y="1638483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92438" y="194048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8560" y="273803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35633" y="30400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20378" y="327229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837451" y="357429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232887" y="273350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55574" y="30260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45142" y="3286163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62215" y="35881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19737" y="166045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36810" y="19624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39965" y="222290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957038" y="25249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62973" y="222535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80046" y="252735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76542" y="165206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19737" y="275161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36810" y="305361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21555" y="3285869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38628" y="358787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334064" y="274708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56751" y="303964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346319" y="329974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463392" y="360174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80748" y="197836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6646" y="4047655"/>
            <a:ext cx="6912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consider all the items (</a:t>
            </a:r>
            <a:r>
              <a:rPr lang="hu-HU" b="1" dirty="0"/>
              <a:t>16</a:t>
            </a:r>
            <a:r>
              <a:rPr lang="hu-HU" dirty="0"/>
              <a:t> items) in the matrix </a:t>
            </a:r>
          </a:p>
          <a:p>
            <a:r>
              <a:rPr lang="hu-HU" dirty="0"/>
              <a:t>	+ for every item we apply the </a:t>
            </a:r>
            <a:r>
              <a:rPr lang="hu-HU" b="1" dirty="0"/>
              <a:t>s-box</a:t>
            </a:r>
            <a:r>
              <a:rPr lang="hu-HU" dirty="0"/>
              <a:t>: return </a:t>
            </a:r>
            <a:r>
              <a:rPr lang="hu-HU" b="1" dirty="0"/>
              <a:t>8</a:t>
            </a:r>
            <a:r>
              <a:rPr lang="hu-HU" dirty="0"/>
              <a:t> bits as an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7763" y="4776388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0  1  0  1  1  1  0  0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4373943" y="4737041"/>
            <a:ext cx="329513" cy="111596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Left Brace 80"/>
          <p:cNvSpPr/>
          <p:nvPr/>
        </p:nvSpPr>
        <p:spPr>
          <a:xfrm rot="16200000">
            <a:off x="5551732" y="4737041"/>
            <a:ext cx="329513" cy="111596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4212327" y="5548405"/>
            <a:ext cx="652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b="1" dirty="0"/>
              <a:t>ROW</a:t>
            </a:r>
            <a:br>
              <a:rPr lang="hu-HU" sz="1400" b="1" dirty="0"/>
            </a:br>
            <a:r>
              <a:rPr lang="hu-HU" sz="1400" b="1" dirty="0"/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84767" y="5546831"/>
            <a:ext cx="86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b="1" dirty="0"/>
              <a:t>COLUMN</a:t>
            </a:r>
            <a:br>
              <a:rPr lang="hu-HU" sz="1400" b="1" dirty="0"/>
            </a:br>
            <a:r>
              <a:rPr lang="hu-HU" sz="1400" b="1" dirty="0"/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35789" y="4899681"/>
            <a:ext cx="31647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because we have </a:t>
            </a:r>
            <a:r>
              <a:rPr lang="hu-HU" sz="1600" b="1" dirty="0"/>
              <a:t>4</a:t>
            </a:r>
            <a:r>
              <a:rPr lang="hu-HU" sz="1600" dirty="0"/>
              <a:t> bits for the rows</a:t>
            </a:r>
          </a:p>
          <a:p>
            <a:pPr algn="ctr"/>
            <a:r>
              <a:rPr lang="hu-HU" sz="1600" dirty="0"/>
              <a:t>and </a:t>
            </a:r>
            <a:r>
              <a:rPr lang="hu-HU" sz="1600" b="1" dirty="0"/>
              <a:t>4</a:t>
            </a:r>
            <a:r>
              <a:rPr lang="hu-HU" sz="1600" dirty="0"/>
              <a:t> bits for the column thats why</a:t>
            </a:r>
          </a:p>
          <a:p>
            <a:pPr algn="ctr"/>
            <a:r>
              <a:rPr lang="hu-HU" sz="1600" dirty="0"/>
              <a:t>this look-up table is </a:t>
            </a:r>
            <a:r>
              <a:rPr lang="hu-HU" sz="1600" b="1" dirty="0"/>
              <a:t>16x16</a:t>
            </a:r>
          </a:p>
        </p:txBody>
      </p:sp>
    </p:spTree>
    <p:extLst>
      <p:ext uri="{BB962C8B-B14F-4D97-AF65-F5344CB8AC3E}">
        <p14:creationId xmlns:p14="http://schemas.microsoft.com/office/powerpoint/2010/main" val="281136140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4189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SUBSTITUTION BYTES OPERATION (S-BOX)</a:t>
            </a:r>
          </a:p>
          <a:p>
            <a:endParaRPr lang="hu-H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8" y="1581665"/>
            <a:ext cx="4856182" cy="47469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0" y="1581665"/>
            <a:ext cx="41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</a:t>
            </a:r>
            <a:r>
              <a:rPr lang="hu-HU" b="1" dirty="0"/>
              <a:t>S-BOX</a:t>
            </a:r>
            <a:r>
              <a:rPr lang="hu-HU" dirty="0"/>
              <a:t> used in </a:t>
            </a:r>
            <a:r>
              <a:rPr lang="hu-HU" b="1" dirty="0"/>
              <a:t>AES</a:t>
            </a:r>
            <a:r>
              <a:rPr lang="hu-HU" dirty="0"/>
              <a:t> cryptosystem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9038" y="1950997"/>
            <a:ext cx="4886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the values are carefully chosen to be resistant to</a:t>
            </a:r>
          </a:p>
          <a:p>
            <a:r>
              <a:rPr lang="hu-HU" dirty="0"/>
              <a:t>	linear and differential cryptoanalysis</a:t>
            </a:r>
          </a:p>
        </p:txBody>
      </p:sp>
    </p:spTree>
    <p:extLst>
      <p:ext uri="{BB962C8B-B14F-4D97-AF65-F5344CB8AC3E}">
        <p14:creationId xmlns:p14="http://schemas.microsoft.com/office/powerpoint/2010/main" val="63104659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476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SHIFT ROWS OPERATION (CIRCULAR LEFT SHIFT)</a:t>
            </a:r>
          </a:p>
          <a:p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987459" y="172603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3541132" y="172603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4094805" y="172603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4648478" y="172603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2987459" y="227970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3541132" y="227970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4094805" y="227970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4648478" y="227970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2987459" y="2833382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3541132" y="2833382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094805" y="2833382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4648478" y="2833382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2987459" y="3387055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3541132" y="3387055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4094805" y="3387055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4648478" y="3387055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extBox 20"/>
          <p:cNvSpPr txBox="1"/>
          <p:nvPr/>
        </p:nvSpPr>
        <p:spPr>
          <a:xfrm>
            <a:off x="3061328" y="1674753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78401" y="19767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89794" y="2245446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23343" y="25392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21040" y="2256134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71065" y="25334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18133" y="1666364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35206" y="19683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61328" y="2765917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78401" y="306792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71384" y="3333123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96695" y="36104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08607" y="2777858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31294" y="30539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12624" y="3355234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46173" y="361604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62505" y="1688332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79578" y="199033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90971" y="2259025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32758" y="25280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05741" y="2253237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22814" y="255524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19310" y="1679943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62505" y="2779496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79578" y="308149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89037" y="3346702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81396" y="361575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76832" y="2774961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99519" y="306752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97325" y="3335861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06160" y="362962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23516" y="200624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12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527588" y="2001978"/>
            <a:ext cx="7414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527588" y="2563272"/>
            <a:ext cx="7414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527588" y="3126443"/>
            <a:ext cx="7414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527588" y="3687737"/>
            <a:ext cx="7414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409038" y="1811439"/>
            <a:ext cx="279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circular left shift with </a:t>
            </a:r>
            <a:r>
              <a:rPr lang="hu-HU" b="1" dirty="0"/>
              <a:t>0</a:t>
            </a:r>
            <a:r>
              <a:rPr lang="hu-HU" dirty="0"/>
              <a:t> step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409038" y="2374404"/>
            <a:ext cx="288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circular left shift with </a:t>
            </a:r>
            <a:r>
              <a:rPr lang="hu-HU" b="1" dirty="0"/>
              <a:t>1 </a:t>
            </a:r>
            <a:r>
              <a:rPr lang="hu-HU" dirty="0"/>
              <a:t>steps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09038" y="2935724"/>
            <a:ext cx="293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circular left shift with </a:t>
            </a:r>
            <a:r>
              <a:rPr lang="hu-HU" b="1" dirty="0"/>
              <a:t>2 </a:t>
            </a:r>
            <a:r>
              <a:rPr lang="hu-HU" dirty="0"/>
              <a:t>steps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09038" y="3492339"/>
            <a:ext cx="289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circular left shift with </a:t>
            </a:r>
            <a:r>
              <a:rPr lang="hu-HU" b="1" dirty="0"/>
              <a:t>3 </a:t>
            </a:r>
            <a:r>
              <a:rPr lang="hu-HU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285093600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476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SHIFT ROWS OPERATION (CIRCULAR LEFT SHIFT)</a:t>
            </a:r>
          </a:p>
          <a:p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3090036" y="2014922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3643709" y="2014922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4197382" y="2014922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4751055" y="2014922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3090036" y="2568595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3643709" y="2568595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4197382" y="2568595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4751055" y="2568595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3090036" y="3122268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3643709" y="3122268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4197382" y="3122268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4751055" y="3122268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3090036" y="3675941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3643709" y="3675941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4197382" y="3675941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4751055" y="3675941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extBox 20"/>
          <p:cNvSpPr txBox="1"/>
          <p:nvPr/>
        </p:nvSpPr>
        <p:spPr>
          <a:xfrm>
            <a:off x="3163905" y="1963639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80978" y="22656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92371" y="2534332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25920" y="282809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23617" y="2545020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73642" y="28223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20710" y="1955250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37783" y="22572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63905" y="3054803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80978" y="33568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73961" y="3622009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99272" y="389929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11184" y="3066744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33871" y="33428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15201" y="3644120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48750" y="390493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65082" y="1977218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82155" y="22792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93548" y="2547911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35335" y="28169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08318" y="2542123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25391" y="284412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21887" y="1968829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65082" y="3068382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82155" y="337038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91614" y="3635588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83973" y="390463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79409" y="3063847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02096" y="335640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799902" y="3624747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08737" y="391851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926093" y="22951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12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720782" y="3114158"/>
            <a:ext cx="930876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188360" y="202885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Rectangle 64"/>
          <p:cNvSpPr/>
          <p:nvPr/>
        </p:nvSpPr>
        <p:spPr>
          <a:xfrm>
            <a:off x="7742033" y="202885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" name="Rectangle 65"/>
          <p:cNvSpPr/>
          <p:nvPr/>
        </p:nvSpPr>
        <p:spPr>
          <a:xfrm>
            <a:off x="8295706" y="202885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" name="Rectangle 66"/>
          <p:cNvSpPr/>
          <p:nvPr/>
        </p:nvSpPr>
        <p:spPr>
          <a:xfrm>
            <a:off x="8849379" y="202885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Rectangle 67"/>
          <p:cNvSpPr/>
          <p:nvPr/>
        </p:nvSpPr>
        <p:spPr>
          <a:xfrm>
            <a:off x="7188360" y="258252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Rectangle 68"/>
          <p:cNvSpPr/>
          <p:nvPr/>
        </p:nvSpPr>
        <p:spPr>
          <a:xfrm>
            <a:off x="7742033" y="258252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Rectangle 69"/>
          <p:cNvSpPr/>
          <p:nvPr/>
        </p:nvSpPr>
        <p:spPr>
          <a:xfrm>
            <a:off x="8295706" y="258252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8849379" y="258252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7188360" y="313619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7742033" y="313619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Rectangle 73"/>
          <p:cNvSpPr/>
          <p:nvPr/>
        </p:nvSpPr>
        <p:spPr>
          <a:xfrm>
            <a:off x="8295706" y="313619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8849379" y="313619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7188360" y="368986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7742033" y="368986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8295706" y="368986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8849379" y="368986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TextBox 79"/>
          <p:cNvSpPr txBox="1"/>
          <p:nvPr/>
        </p:nvSpPr>
        <p:spPr>
          <a:xfrm>
            <a:off x="7262229" y="1977567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379302" y="22795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290695" y="2548260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24244" y="28420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821941" y="2558948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971966" y="28362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819034" y="1969178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936107" y="227118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262229" y="3068731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379302" y="337073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72285" y="3635937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372882" y="391322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809508" y="3080672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32195" y="335675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13525" y="3658048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947074" y="391886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363406" y="1991146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480479" y="22931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391872" y="2561839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517183" y="283089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906642" y="2556051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046378" y="284128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920211" y="1982757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363406" y="3082310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496955" y="33760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389938" y="3649516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507011" y="39185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918923" y="3102489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049848" y="33703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898226" y="3638675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007061" y="393244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024417" y="230906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8232674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78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MIX COLUMNS OPERATION</a:t>
            </a:r>
            <a:endParaRPr lang="hu-HU" dirty="0"/>
          </a:p>
        </p:txBody>
      </p:sp>
      <p:sp>
        <p:nvSpPr>
          <p:cNvPr id="112" name="Rectangle 111"/>
          <p:cNvSpPr/>
          <p:nvPr/>
        </p:nvSpPr>
        <p:spPr>
          <a:xfrm>
            <a:off x="2818188" y="169364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/>
          <p:cNvSpPr/>
          <p:nvPr/>
        </p:nvSpPr>
        <p:spPr>
          <a:xfrm>
            <a:off x="3371861" y="169364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Rectangle 113"/>
          <p:cNvSpPr/>
          <p:nvPr/>
        </p:nvSpPr>
        <p:spPr>
          <a:xfrm>
            <a:off x="3925534" y="169364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Rectangle 114"/>
          <p:cNvSpPr/>
          <p:nvPr/>
        </p:nvSpPr>
        <p:spPr>
          <a:xfrm>
            <a:off x="4479207" y="169364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/>
          <p:cNvSpPr/>
          <p:nvPr/>
        </p:nvSpPr>
        <p:spPr>
          <a:xfrm>
            <a:off x="2818188" y="224731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/>
          <p:cNvSpPr/>
          <p:nvPr/>
        </p:nvSpPr>
        <p:spPr>
          <a:xfrm>
            <a:off x="3371861" y="224731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/>
          <p:cNvSpPr/>
          <p:nvPr/>
        </p:nvSpPr>
        <p:spPr>
          <a:xfrm>
            <a:off x="3925534" y="224731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Rectangle 118"/>
          <p:cNvSpPr/>
          <p:nvPr/>
        </p:nvSpPr>
        <p:spPr>
          <a:xfrm>
            <a:off x="4479207" y="224731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Rectangle 119"/>
          <p:cNvSpPr/>
          <p:nvPr/>
        </p:nvSpPr>
        <p:spPr>
          <a:xfrm>
            <a:off x="2818188" y="2800992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Rectangle 120"/>
          <p:cNvSpPr/>
          <p:nvPr/>
        </p:nvSpPr>
        <p:spPr>
          <a:xfrm>
            <a:off x="3371861" y="2800992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Rectangle 121"/>
          <p:cNvSpPr/>
          <p:nvPr/>
        </p:nvSpPr>
        <p:spPr>
          <a:xfrm>
            <a:off x="3925534" y="2800992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Rectangle 122"/>
          <p:cNvSpPr/>
          <p:nvPr/>
        </p:nvSpPr>
        <p:spPr>
          <a:xfrm>
            <a:off x="4479207" y="2800992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4" name="Rectangle 123"/>
          <p:cNvSpPr/>
          <p:nvPr/>
        </p:nvSpPr>
        <p:spPr>
          <a:xfrm>
            <a:off x="2818188" y="3354665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Rectangle 124"/>
          <p:cNvSpPr/>
          <p:nvPr/>
        </p:nvSpPr>
        <p:spPr>
          <a:xfrm>
            <a:off x="3371861" y="3354665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Rectangle 125"/>
          <p:cNvSpPr/>
          <p:nvPr/>
        </p:nvSpPr>
        <p:spPr>
          <a:xfrm>
            <a:off x="3925534" y="3354665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/>
          <p:cNvSpPr/>
          <p:nvPr/>
        </p:nvSpPr>
        <p:spPr>
          <a:xfrm>
            <a:off x="4479207" y="3354665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extBox 127"/>
          <p:cNvSpPr txBox="1"/>
          <p:nvPr/>
        </p:nvSpPr>
        <p:spPr>
          <a:xfrm>
            <a:off x="2892057" y="1642363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009130" y="19443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920523" y="2213056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54072" y="25068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451769" y="2223744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601794" y="250103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448862" y="1633974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565935" y="19359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892057" y="2733527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009130" y="30355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902113" y="3300733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027424" y="35780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439336" y="2745468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562023" y="30215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443353" y="3322844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576902" y="358365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993234" y="1655942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110307" y="19579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021700" y="2226635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163487" y="249568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536470" y="2220847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653543" y="252285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13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550039" y="1647553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993234" y="2747106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110307" y="304910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019766" y="3314312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112125" y="358336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507561" y="2742571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630248" y="303513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14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4528054" y="3303471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636889" y="35972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15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654245" y="197385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12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5923777" y="1698535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6477450" y="1698535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7031123" y="1698535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7584796" y="1698535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5923777" y="2252208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6477450" y="2252208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031123" y="2252208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584796" y="2252208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5923777" y="2805881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6477450" y="2805881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031123" y="2805881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584796" y="2805881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5923777" y="3359554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6477450" y="3359554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7031123" y="3359554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7584796" y="3359554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97992" y="4241449"/>
            <a:ext cx="71482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this step in </a:t>
            </a:r>
            <a:r>
              <a:rPr lang="hu-HU" b="1" dirty="0">
                <a:sym typeface="Wingdings" panose="05000000000000000000" pitchFamily="2" charset="2"/>
              </a:rPr>
              <a:t>AES</a:t>
            </a:r>
            <a:r>
              <a:rPr lang="hu-HU" dirty="0">
                <a:sym typeface="Wingdings" panose="05000000000000000000" pitchFamily="2" charset="2"/>
              </a:rPr>
              <a:t> is a matrix-vector multiplication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take the columns from the state-matrix and multiply the predefined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matrix with these vectors</a:t>
            </a:r>
          </a:p>
          <a:p>
            <a:pPr lvl="2"/>
            <a:endParaRPr lang="hu-HU" dirty="0">
              <a:sym typeface="Wingdings" panose="05000000000000000000" pitchFamily="2" charset="2"/>
            </a:endParaRPr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581109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78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MIX COLUMNS OPERATION</a:t>
            </a:r>
            <a:endParaRPr lang="hu-HU" dirty="0"/>
          </a:p>
        </p:txBody>
      </p:sp>
      <p:sp>
        <p:nvSpPr>
          <p:cNvPr id="112" name="Rectangle 111"/>
          <p:cNvSpPr/>
          <p:nvPr/>
        </p:nvSpPr>
        <p:spPr>
          <a:xfrm>
            <a:off x="5759471" y="18698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/>
          <p:cNvSpPr/>
          <p:nvPr/>
        </p:nvSpPr>
        <p:spPr>
          <a:xfrm>
            <a:off x="5759471" y="24235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Rectangle 119"/>
          <p:cNvSpPr/>
          <p:nvPr/>
        </p:nvSpPr>
        <p:spPr>
          <a:xfrm>
            <a:off x="5759471" y="29772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4" name="Rectangle 123"/>
          <p:cNvSpPr/>
          <p:nvPr/>
        </p:nvSpPr>
        <p:spPr>
          <a:xfrm>
            <a:off x="5759471" y="35308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extBox 127"/>
          <p:cNvSpPr txBox="1"/>
          <p:nvPr/>
        </p:nvSpPr>
        <p:spPr>
          <a:xfrm>
            <a:off x="5833340" y="1818597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950413" y="2120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861806" y="2389290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95355" y="26830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833340" y="2909761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950413" y="32117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843396" y="3476967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968707" y="37542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3057010" y="18698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3610683" y="18698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164356" y="18698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4718029" y="18698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3057010" y="24235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3610683" y="24235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4164356" y="24235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4718029" y="24235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3057010" y="29772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3610683" y="29772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4164356" y="29772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4718029" y="29772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3057010" y="35308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3610683" y="35308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4164356" y="35308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4718029" y="35308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9424" y="2735200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             =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845389" y="18698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6845389" y="24235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6845389" y="29772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6845389" y="35308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TextBox 73"/>
          <p:cNvSpPr txBox="1"/>
          <p:nvPr/>
        </p:nvSpPr>
        <p:spPr>
          <a:xfrm>
            <a:off x="6919258" y="1818597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36331" y="2120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947724" y="2389290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81273" y="26830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19258" y="2909761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036331" y="32117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929314" y="3476967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054625" y="37542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8362675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78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MIX COLUMNS OPERATION</a:t>
            </a:r>
            <a:endParaRPr lang="hu-HU" dirty="0"/>
          </a:p>
        </p:txBody>
      </p:sp>
      <p:sp>
        <p:nvSpPr>
          <p:cNvPr id="112" name="Rectangle 111"/>
          <p:cNvSpPr/>
          <p:nvPr/>
        </p:nvSpPr>
        <p:spPr>
          <a:xfrm>
            <a:off x="5759471" y="18698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/>
          <p:cNvSpPr/>
          <p:nvPr/>
        </p:nvSpPr>
        <p:spPr>
          <a:xfrm>
            <a:off x="5759471" y="24235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Rectangle 119"/>
          <p:cNvSpPr/>
          <p:nvPr/>
        </p:nvSpPr>
        <p:spPr>
          <a:xfrm>
            <a:off x="5759471" y="29772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4" name="Rectangle 123"/>
          <p:cNvSpPr/>
          <p:nvPr/>
        </p:nvSpPr>
        <p:spPr>
          <a:xfrm>
            <a:off x="5759471" y="35308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extBox 127"/>
          <p:cNvSpPr txBox="1"/>
          <p:nvPr/>
        </p:nvSpPr>
        <p:spPr>
          <a:xfrm>
            <a:off x="5833340" y="1818597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950413" y="2120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861806" y="2389290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95355" y="26830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833340" y="2909761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950413" y="32117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843396" y="3476967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968707" y="37542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3057010" y="18698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3610683" y="18698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164356" y="18698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4718029" y="18698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3057010" y="24235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3610683" y="24235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4164356" y="24235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4718029" y="24235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3057010" y="29772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3610683" y="29772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4164356" y="29772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4718029" y="29772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3057010" y="35308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3610683" y="35308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4164356" y="35308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4718029" y="35308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9424" y="2735200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             =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845389" y="18698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6845389" y="24235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6845389" y="29772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6845389" y="35308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TextBox 73"/>
          <p:cNvSpPr txBox="1"/>
          <p:nvPr/>
        </p:nvSpPr>
        <p:spPr>
          <a:xfrm>
            <a:off x="6919258" y="1818597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36331" y="2120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947724" y="2389290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81273" y="26830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19258" y="2909761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036331" y="32117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929314" y="3476967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054625" y="37542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1608706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78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MIX COLUMNS OPERATION</a:t>
            </a:r>
            <a:endParaRPr lang="hu-HU" dirty="0"/>
          </a:p>
        </p:txBody>
      </p:sp>
      <p:sp>
        <p:nvSpPr>
          <p:cNvPr id="112" name="Rectangle 111"/>
          <p:cNvSpPr/>
          <p:nvPr/>
        </p:nvSpPr>
        <p:spPr>
          <a:xfrm>
            <a:off x="5759471" y="18698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/>
          <p:cNvSpPr/>
          <p:nvPr/>
        </p:nvSpPr>
        <p:spPr>
          <a:xfrm>
            <a:off x="5759471" y="24235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Rectangle 119"/>
          <p:cNvSpPr/>
          <p:nvPr/>
        </p:nvSpPr>
        <p:spPr>
          <a:xfrm>
            <a:off x="5759471" y="29772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4" name="Rectangle 123"/>
          <p:cNvSpPr/>
          <p:nvPr/>
        </p:nvSpPr>
        <p:spPr>
          <a:xfrm>
            <a:off x="5759471" y="35308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extBox 127"/>
          <p:cNvSpPr txBox="1"/>
          <p:nvPr/>
        </p:nvSpPr>
        <p:spPr>
          <a:xfrm>
            <a:off x="5833340" y="1818597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950413" y="2120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861806" y="2389290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95355" y="26830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833340" y="2909761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950413" y="321176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843396" y="3476967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968707" y="37542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11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3057010" y="18698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3610683" y="18698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164356" y="18698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4718029" y="18698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3057010" y="24235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3610683" y="24235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4164356" y="24235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4718029" y="24235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3057010" y="29772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3610683" y="29772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4164356" y="29772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4718029" y="29772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3057010" y="35308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3610683" y="35308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4164356" y="35308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4718029" y="35308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9424" y="2735200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             =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845389" y="18698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6845389" y="24235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6845389" y="29772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6845389" y="35308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TextBox 73"/>
          <p:cNvSpPr txBox="1"/>
          <p:nvPr/>
        </p:nvSpPr>
        <p:spPr>
          <a:xfrm>
            <a:off x="6919258" y="1818597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36331" y="21206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947724" y="2389290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81273" y="26830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19258" y="2909761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036331" y="321176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929314" y="3476967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054625" y="37542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2743293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78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MIX COLUMNS OPERATION</a:t>
            </a:r>
            <a:endParaRPr lang="hu-HU" dirty="0"/>
          </a:p>
        </p:txBody>
      </p:sp>
      <p:sp>
        <p:nvSpPr>
          <p:cNvPr id="112" name="Rectangle 111"/>
          <p:cNvSpPr/>
          <p:nvPr/>
        </p:nvSpPr>
        <p:spPr>
          <a:xfrm>
            <a:off x="5759471" y="18698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/>
          <p:cNvSpPr/>
          <p:nvPr/>
        </p:nvSpPr>
        <p:spPr>
          <a:xfrm>
            <a:off x="5759471" y="24235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Rectangle 119"/>
          <p:cNvSpPr/>
          <p:nvPr/>
        </p:nvSpPr>
        <p:spPr>
          <a:xfrm>
            <a:off x="5759471" y="29772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4" name="Rectangle 123"/>
          <p:cNvSpPr/>
          <p:nvPr/>
        </p:nvSpPr>
        <p:spPr>
          <a:xfrm>
            <a:off x="5759471" y="35308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extBox 127"/>
          <p:cNvSpPr txBox="1"/>
          <p:nvPr/>
        </p:nvSpPr>
        <p:spPr>
          <a:xfrm>
            <a:off x="5833340" y="1818597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950413" y="21206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861806" y="2389290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974575" y="265779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13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833340" y="2909761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950413" y="321176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14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843396" y="3476967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968707" y="37542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15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3057010" y="18698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3610683" y="18698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164356" y="18698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4718029" y="18698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3057010" y="24235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3610683" y="24235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4164356" y="24235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4718029" y="24235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3057010" y="29772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3610683" y="29772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4164356" y="29772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4718029" y="29772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3057010" y="35308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3610683" y="35308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4164356" y="35308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4718029" y="35308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9424" y="2735200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             =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845389" y="18698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6845389" y="24235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6845389" y="29772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6845389" y="35308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TextBox 73"/>
          <p:cNvSpPr txBox="1"/>
          <p:nvPr/>
        </p:nvSpPr>
        <p:spPr>
          <a:xfrm>
            <a:off x="6919258" y="1818597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36331" y="21206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947724" y="2389290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64797" y="26830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19258" y="2909761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036331" y="321176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929314" y="3476967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054625" y="37542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80912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</a:t>
            </a:r>
            <a:r>
              <a:rPr lang="hu-HU" b="1" dirty="0">
                <a:solidFill>
                  <a:srgbClr val="00B0F0"/>
                </a:solidFill>
              </a:rPr>
              <a:t>H</a:t>
            </a:r>
            <a:r>
              <a:rPr lang="hu-HU" b="1" dirty="0"/>
              <a:t>IS IS AN EXAMPLE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3811443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78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MIX COLUMNS OPERATION</a:t>
            </a:r>
            <a:endParaRPr lang="hu-HU" dirty="0"/>
          </a:p>
        </p:txBody>
      </p:sp>
      <p:sp>
        <p:nvSpPr>
          <p:cNvPr id="70" name="Rectangle 69"/>
          <p:cNvSpPr/>
          <p:nvPr/>
        </p:nvSpPr>
        <p:spPr>
          <a:xfrm>
            <a:off x="8030169" y="17682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" name="Rectangle 70"/>
          <p:cNvSpPr/>
          <p:nvPr/>
        </p:nvSpPr>
        <p:spPr>
          <a:xfrm>
            <a:off x="8030169" y="23219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Rectangle 71"/>
          <p:cNvSpPr/>
          <p:nvPr/>
        </p:nvSpPr>
        <p:spPr>
          <a:xfrm>
            <a:off x="8030169" y="28756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Rectangle 72"/>
          <p:cNvSpPr/>
          <p:nvPr/>
        </p:nvSpPr>
        <p:spPr>
          <a:xfrm>
            <a:off x="8030169" y="34292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" name="TextBox 73"/>
          <p:cNvSpPr txBox="1"/>
          <p:nvPr/>
        </p:nvSpPr>
        <p:spPr>
          <a:xfrm>
            <a:off x="8104038" y="1716997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21111" y="20190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32504" y="2287690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49577" y="25814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04038" y="2808161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221111" y="311016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114094" y="3375367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239405" y="36526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842902" y="1754701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/>
          <p:cNvSpPr/>
          <p:nvPr/>
        </p:nvSpPr>
        <p:spPr>
          <a:xfrm>
            <a:off x="3396575" y="1754701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/>
          <p:cNvSpPr/>
          <p:nvPr/>
        </p:nvSpPr>
        <p:spPr>
          <a:xfrm>
            <a:off x="3950248" y="1754701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4503921" y="1754701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/>
          <p:cNvSpPr/>
          <p:nvPr/>
        </p:nvSpPr>
        <p:spPr>
          <a:xfrm>
            <a:off x="2842902" y="2308374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/>
          <p:cNvSpPr/>
          <p:nvPr/>
        </p:nvSpPr>
        <p:spPr>
          <a:xfrm>
            <a:off x="3396575" y="2308374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/>
          <p:cNvSpPr/>
          <p:nvPr/>
        </p:nvSpPr>
        <p:spPr>
          <a:xfrm>
            <a:off x="3950248" y="2308374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/>
          <p:cNvSpPr/>
          <p:nvPr/>
        </p:nvSpPr>
        <p:spPr>
          <a:xfrm>
            <a:off x="4503921" y="2308374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/>
          <p:cNvSpPr/>
          <p:nvPr/>
        </p:nvSpPr>
        <p:spPr>
          <a:xfrm>
            <a:off x="2842902" y="2862047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/>
          <p:cNvSpPr/>
          <p:nvPr/>
        </p:nvSpPr>
        <p:spPr>
          <a:xfrm>
            <a:off x="3396575" y="2862047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/>
          <p:cNvSpPr/>
          <p:nvPr/>
        </p:nvSpPr>
        <p:spPr>
          <a:xfrm>
            <a:off x="3950248" y="2862047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4503921" y="2862047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2842902" y="341572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3396575" y="341572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3950248" y="341572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Rectangle 59"/>
          <p:cNvSpPr/>
          <p:nvPr/>
        </p:nvSpPr>
        <p:spPr>
          <a:xfrm>
            <a:off x="4503921" y="341572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TextBox 60"/>
          <p:cNvSpPr txBox="1"/>
          <p:nvPr/>
        </p:nvSpPr>
        <p:spPr>
          <a:xfrm>
            <a:off x="2916771" y="1703418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33844" y="20054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45237" y="2274111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078786" y="25678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476483" y="2284799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26508" y="25620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473576" y="1695029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590649" y="19970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16771" y="2794582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033844" y="309658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926827" y="3361788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052138" y="36390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464050" y="2806523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586737" y="30826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468067" y="3383899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01616" y="36447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017948" y="1716997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135021" y="2019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046414" y="2287690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88201" y="255674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61184" y="2281902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678257" y="258390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574753" y="1708608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017948" y="2808161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135021" y="311016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044480" y="3375367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136839" y="364441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532275" y="2803626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654962" y="309618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552768" y="3364526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661603" y="365829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678959" y="203491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12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251225" y="2853658"/>
            <a:ext cx="930876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478565" y="17682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/>
          <p:cNvSpPr/>
          <p:nvPr/>
        </p:nvSpPr>
        <p:spPr>
          <a:xfrm>
            <a:off x="7478565" y="23219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/>
          <p:cNvSpPr/>
          <p:nvPr/>
        </p:nvSpPr>
        <p:spPr>
          <a:xfrm>
            <a:off x="7478565" y="28756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/>
          <p:cNvSpPr/>
          <p:nvPr/>
        </p:nvSpPr>
        <p:spPr>
          <a:xfrm>
            <a:off x="7478565" y="34292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TextBox 109"/>
          <p:cNvSpPr txBox="1"/>
          <p:nvPr/>
        </p:nvSpPr>
        <p:spPr>
          <a:xfrm>
            <a:off x="7552434" y="1716997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669507" y="2019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580900" y="2287690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714449" y="25814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552434" y="2808161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669507" y="311016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62490" y="3375367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687801" y="365265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11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926947" y="17682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Rectangle 121"/>
          <p:cNvSpPr/>
          <p:nvPr/>
        </p:nvSpPr>
        <p:spPr>
          <a:xfrm>
            <a:off x="6926947" y="23219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Rectangle 122"/>
          <p:cNvSpPr/>
          <p:nvPr/>
        </p:nvSpPr>
        <p:spPr>
          <a:xfrm>
            <a:off x="6926947" y="28756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Rectangle 124"/>
          <p:cNvSpPr/>
          <p:nvPr/>
        </p:nvSpPr>
        <p:spPr>
          <a:xfrm>
            <a:off x="6926947" y="34292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TextBox 125"/>
          <p:cNvSpPr txBox="1"/>
          <p:nvPr/>
        </p:nvSpPr>
        <p:spPr>
          <a:xfrm>
            <a:off x="7000816" y="1716997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117889" y="2019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029282" y="2287690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162831" y="25814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000816" y="2808161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117889" y="31101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6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010872" y="3375367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136183" y="36526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7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375262" y="1768280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/>
          <p:cNvSpPr/>
          <p:nvPr/>
        </p:nvSpPr>
        <p:spPr>
          <a:xfrm>
            <a:off x="6375262" y="2321953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/>
          <p:cNvSpPr/>
          <p:nvPr/>
        </p:nvSpPr>
        <p:spPr>
          <a:xfrm>
            <a:off x="6375262" y="2875626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/>
          <p:cNvSpPr/>
          <p:nvPr/>
        </p:nvSpPr>
        <p:spPr>
          <a:xfrm>
            <a:off x="6375262" y="3429299"/>
            <a:ext cx="553673" cy="553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TextBox 145"/>
          <p:cNvSpPr txBox="1"/>
          <p:nvPr/>
        </p:nvSpPr>
        <p:spPr>
          <a:xfrm>
            <a:off x="6449131" y="1716997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566204" y="20190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0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477597" y="2287690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611146" y="25814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449131" y="2808161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566204" y="31101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459187" y="3375367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s’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584498" y="36526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20008" y="4240230"/>
            <a:ext cx="90711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Problem</a:t>
            </a:r>
            <a:r>
              <a:rPr lang="hu-HU" dirty="0"/>
              <a:t>: here we are dealing with a so-called </a:t>
            </a:r>
            <a:r>
              <a:rPr lang="hu-HU" b="1" dirty="0"/>
              <a:t>Galois-field</a:t>
            </a:r>
          </a:p>
          <a:p>
            <a:endParaRPr lang="hu-HU" b="1" dirty="0"/>
          </a:p>
          <a:p>
            <a:r>
              <a:rPr lang="hu-HU" b="1" dirty="0"/>
              <a:t>		</a:t>
            </a:r>
            <a:r>
              <a:rPr lang="hu-HU" dirty="0"/>
              <a:t>So how to multiple a binary sequence by </a:t>
            </a:r>
            <a:r>
              <a:rPr lang="hu-HU" b="1" dirty="0"/>
              <a:t>3</a:t>
            </a:r>
            <a:r>
              <a:rPr lang="hu-HU" dirty="0"/>
              <a:t>?</a:t>
            </a:r>
          </a:p>
          <a:p>
            <a:endParaRPr lang="hu-HU" dirty="0"/>
          </a:p>
          <a:p>
            <a:r>
              <a:rPr lang="hu-HU" dirty="0"/>
              <a:t>			</a:t>
            </a:r>
            <a:r>
              <a:rPr lang="hu-HU" dirty="0">
                <a:sym typeface="Wingdings" panose="05000000000000000000" pitchFamily="2" charset="2"/>
              </a:rPr>
              <a:t> multiplication is (approximately) the left shift binary operation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 addition is the </a:t>
            </a:r>
            <a:r>
              <a:rPr lang="hu-HU" b="1" dirty="0">
                <a:sym typeface="Wingdings" panose="05000000000000000000" pitchFamily="2" charset="2"/>
              </a:rPr>
              <a:t>XOR</a:t>
            </a:r>
            <a:r>
              <a:rPr lang="hu-HU" dirty="0">
                <a:sym typeface="Wingdings" panose="05000000000000000000" pitchFamily="2" charset="2"/>
              </a:rPr>
              <a:t> operation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410397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04961569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44664492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560166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  <p:sp>
        <p:nvSpPr>
          <p:cNvPr id="69" name="Rectangle 68"/>
          <p:cNvSpPr/>
          <p:nvPr/>
        </p:nvSpPr>
        <p:spPr>
          <a:xfrm>
            <a:off x="3441347" y="3718993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441347" y="4126636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441347" y="4538528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1347" y="4946171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0285" y="3718993"/>
            <a:ext cx="565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we have to apply the rotation operation which means</a:t>
            </a:r>
          </a:p>
          <a:p>
            <a:r>
              <a:rPr lang="hu-HU" dirty="0"/>
              <a:t>    binary left shift but in this case we shift the bytes </a:t>
            </a:r>
          </a:p>
          <a:p>
            <a:r>
              <a:rPr lang="hu-HU" dirty="0"/>
              <a:t>        one step upwards in a circular manner</a:t>
            </a:r>
          </a:p>
        </p:txBody>
      </p:sp>
    </p:spTree>
    <p:extLst>
      <p:ext uri="{BB962C8B-B14F-4D97-AF65-F5344CB8AC3E}">
        <p14:creationId xmlns:p14="http://schemas.microsoft.com/office/powerpoint/2010/main" val="249451017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  <p:sp>
        <p:nvSpPr>
          <p:cNvPr id="69" name="Rectangle 68"/>
          <p:cNvSpPr/>
          <p:nvPr/>
        </p:nvSpPr>
        <p:spPr>
          <a:xfrm>
            <a:off x="3441347" y="3718993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441347" y="4126636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441347" y="4538528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1347" y="4946171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0285" y="3718993"/>
            <a:ext cx="565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we have to apply the rotation operation which means</a:t>
            </a:r>
          </a:p>
          <a:p>
            <a:r>
              <a:rPr lang="hu-HU" dirty="0"/>
              <a:t>    binary left shift but in this case we shift the bytes </a:t>
            </a:r>
          </a:p>
          <a:p>
            <a:r>
              <a:rPr lang="hu-HU" dirty="0"/>
              <a:t>        one step upwards in a circular manner</a:t>
            </a:r>
          </a:p>
        </p:txBody>
      </p:sp>
    </p:spTree>
    <p:extLst>
      <p:ext uri="{BB962C8B-B14F-4D97-AF65-F5344CB8AC3E}">
        <p14:creationId xmlns:p14="http://schemas.microsoft.com/office/powerpoint/2010/main" val="175320274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  <p:sp>
        <p:nvSpPr>
          <p:cNvPr id="69" name="Rectangle 68"/>
          <p:cNvSpPr/>
          <p:nvPr/>
        </p:nvSpPr>
        <p:spPr>
          <a:xfrm>
            <a:off x="3441347" y="3718993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441347" y="4126636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441347" y="4538528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1347" y="4946171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0285" y="3718993"/>
            <a:ext cx="61672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Then we have to use the same </a:t>
            </a:r>
            <a:r>
              <a:rPr lang="hu-HU" b="1" dirty="0"/>
              <a:t>S-BOX</a:t>
            </a:r>
            <a:r>
              <a:rPr lang="hu-HU" dirty="0"/>
              <a:t> we have used</a:t>
            </a:r>
          </a:p>
          <a:p>
            <a:r>
              <a:rPr lang="hu-HU" dirty="0"/>
              <a:t>	within the round function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first </a:t>
            </a:r>
            <a:r>
              <a:rPr lang="hu-HU" b="1" dirty="0">
                <a:sym typeface="Wingdings" panose="05000000000000000000" pitchFamily="2" charset="2"/>
              </a:rPr>
              <a:t>4</a:t>
            </a:r>
            <a:r>
              <a:rPr lang="hu-HU" dirty="0">
                <a:sym typeface="Wingdings" panose="05000000000000000000" pitchFamily="2" charset="2"/>
              </a:rPr>
              <a:t> bits: row index in the look-up table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</a:p>
          <a:p>
            <a:r>
              <a:rPr lang="hu-HU" dirty="0">
                <a:sym typeface="Wingdings" panose="05000000000000000000" pitchFamily="2" charset="2"/>
              </a:rPr>
              <a:t>		 last </a:t>
            </a:r>
            <a:r>
              <a:rPr lang="hu-HU" b="1" dirty="0">
                <a:sym typeface="Wingdings" panose="05000000000000000000" pitchFamily="2" charset="2"/>
              </a:rPr>
              <a:t>4</a:t>
            </a:r>
            <a:r>
              <a:rPr lang="hu-HU" dirty="0">
                <a:sym typeface="Wingdings" panose="05000000000000000000" pitchFamily="2" charset="2"/>
              </a:rPr>
              <a:t> bits: column index in the table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518194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  <p:sp>
        <p:nvSpPr>
          <p:cNvPr id="69" name="Rectangle 68"/>
          <p:cNvSpPr/>
          <p:nvPr/>
        </p:nvSpPr>
        <p:spPr>
          <a:xfrm>
            <a:off x="3441347" y="3718993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441347" y="4126636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441347" y="4538528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d6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1347" y="4946171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0285" y="3718993"/>
            <a:ext cx="61672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Then we have to use the same </a:t>
            </a:r>
            <a:r>
              <a:rPr lang="hu-HU" b="1" dirty="0"/>
              <a:t>S-BOX</a:t>
            </a:r>
            <a:r>
              <a:rPr lang="hu-HU" dirty="0"/>
              <a:t> we have used</a:t>
            </a:r>
          </a:p>
          <a:p>
            <a:r>
              <a:rPr lang="hu-HU" dirty="0"/>
              <a:t>	within the round function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first </a:t>
            </a:r>
            <a:r>
              <a:rPr lang="hu-HU" b="1" dirty="0">
                <a:sym typeface="Wingdings" panose="05000000000000000000" pitchFamily="2" charset="2"/>
              </a:rPr>
              <a:t>4</a:t>
            </a:r>
            <a:r>
              <a:rPr lang="hu-HU" dirty="0">
                <a:sym typeface="Wingdings" panose="05000000000000000000" pitchFamily="2" charset="2"/>
              </a:rPr>
              <a:t> bits: row index in the look-up table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</a:p>
          <a:p>
            <a:r>
              <a:rPr lang="hu-HU" dirty="0">
                <a:sym typeface="Wingdings" panose="05000000000000000000" pitchFamily="2" charset="2"/>
              </a:rPr>
              <a:t>		 last </a:t>
            </a:r>
            <a:r>
              <a:rPr lang="hu-HU" b="1" dirty="0">
                <a:sym typeface="Wingdings" panose="05000000000000000000" pitchFamily="2" charset="2"/>
              </a:rPr>
              <a:t>4</a:t>
            </a:r>
            <a:r>
              <a:rPr lang="hu-HU" dirty="0">
                <a:sym typeface="Wingdings" panose="05000000000000000000" pitchFamily="2" charset="2"/>
              </a:rPr>
              <a:t> bits: column index in the table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972005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  <p:sp>
        <p:nvSpPr>
          <p:cNvPr id="69" name="Rectangle 68"/>
          <p:cNvSpPr/>
          <p:nvPr/>
        </p:nvSpPr>
        <p:spPr>
          <a:xfrm>
            <a:off x="3441347" y="3718993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441347" y="4126636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441347" y="4538528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d6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1347" y="4946171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0285" y="3718993"/>
            <a:ext cx="6457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Then we have to use </a:t>
            </a:r>
            <a:r>
              <a:rPr lang="hu-HU" b="1" dirty="0"/>
              <a:t>XOR</a:t>
            </a:r>
            <a:r>
              <a:rPr lang="hu-HU" dirty="0"/>
              <a:t> operation with previous words in the key</a:t>
            </a:r>
          </a:p>
          <a:p>
            <a:r>
              <a:rPr lang="hu-HU" dirty="0"/>
              <a:t>	and the values in the </a:t>
            </a:r>
            <a:r>
              <a:rPr lang="hu-HU" b="1" dirty="0"/>
              <a:t>rcon table</a:t>
            </a:r>
          </a:p>
          <a:p>
            <a:r>
              <a:rPr lang="hu-HU" b="1" dirty="0"/>
              <a:t>		</a:t>
            </a:r>
            <a:r>
              <a:rPr lang="hu-HU" dirty="0"/>
              <a:t>~</a:t>
            </a:r>
            <a:r>
              <a:rPr lang="hu-HU" b="1" dirty="0"/>
              <a:t> </a:t>
            </a:r>
            <a:r>
              <a:rPr lang="hu-HU" dirty="0"/>
              <a:t>the first value of the table is never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94768" y="12927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4956" y="140808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10765" y="12894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540953" y="140481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i-1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197161" y="12886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327349" y="1403976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i-4</a:t>
            </a:r>
          </a:p>
        </p:txBody>
      </p:sp>
    </p:spTree>
    <p:extLst>
      <p:ext uri="{BB962C8B-B14F-4D97-AF65-F5344CB8AC3E}">
        <p14:creationId xmlns:p14="http://schemas.microsoft.com/office/powerpoint/2010/main" val="29848350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  <p:sp>
        <p:nvSpPr>
          <p:cNvPr id="69" name="Rectangle 68"/>
          <p:cNvSpPr/>
          <p:nvPr/>
        </p:nvSpPr>
        <p:spPr>
          <a:xfrm>
            <a:off x="3441347" y="3718993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441347" y="4126636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441347" y="4538528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d6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1347" y="4946171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94768" y="12927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4956" y="140808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10765" y="12894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540953" y="140481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i-1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197161" y="12886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327349" y="1403976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i-4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213637" y="371899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13637" y="412663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213637" y="4538528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213637" y="4946171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56114" y="4382010"/>
            <a:ext cx="546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XOR</a:t>
            </a:r>
            <a:endParaRPr lang="hu-H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024956" y="4382010"/>
            <a:ext cx="546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XOR</a:t>
            </a:r>
            <a:endParaRPr lang="hu-HU" b="1" dirty="0"/>
          </a:p>
        </p:txBody>
      </p:sp>
      <p:sp>
        <p:nvSpPr>
          <p:cNvPr id="87" name="Rectangle 86"/>
          <p:cNvSpPr/>
          <p:nvPr/>
        </p:nvSpPr>
        <p:spPr>
          <a:xfrm>
            <a:off x="4747717" y="371899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747717" y="412663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747717" y="4538528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743941" y="495440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81469" y="438201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=</a:t>
            </a:r>
            <a:endParaRPr lang="hu-HU" b="1" dirty="0"/>
          </a:p>
        </p:txBody>
      </p:sp>
      <p:sp>
        <p:nvSpPr>
          <p:cNvPr id="92" name="Rectangle 91"/>
          <p:cNvSpPr/>
          <p:nvPr/>
        </p:nvSpPr>
        <p:spPr>
          <a:xfrm>
            <a:off x="5668647" y="3722982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668647" y="4130625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668647" y="4542517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64871" y="4950160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</p:spTree>
    <p:extLst>
      <p:ext uri="{BB962C8B-B14F-4D97-AF65-F5344CB8AC3E}">
        <p14:creationId xmlns:p14="http://schemas.microsoft.com/office/powerpoint/2010/main" val="2175308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</a:t>
            </a:r>
            <a:r>
              <a:rPr lang="hu-HU" b="1" dirty="0">
                <a:solidFill>
                  <a:srgbClr val="00B0F0"/>
                </a:solidFill>
              </a:rPr>
              <a:t>I</a:t>
            </a:r>
            <a:r>
              <a:rPr lang="hu-HU" b="1" dirty="0"/>
              <a:t>S IS AN EXAMPLE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3172530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  <p:sp>
        <p:nvSpPr>
          <p:cNvPr id="69" name="Rectangle 68"/>
          <p:cNvSpPr/>
          <p:nvPr/>
        </p:nvSpPr>
        <p:spPr>
          <a:xfrm>
            <a:off x="3441347" y="3718993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441347" y="4126636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441347" y="4538528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d6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441347" y="4946171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94768" y="12927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4956" y="140808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410765" y="12894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540953" y="140481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i-1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197161" y="12886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327349" y="1403976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i-4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213637" y="371899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13637" y="412663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213637" y="4538528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213637" y="4946171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56114" y="4382010"/>
            <a:ext cx="546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XOR</a:t>
            </a:r>
            <a:endParaRPr lang="hu-H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024956" y="4382010"/>
            <a:ext cx="546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XOR</a:t>
            </a:r>
            <a:endParaRPr lang="hu-HU" b="1" dirty="0"/>
          </a:p>
        </p:txBody>
      </p:sp>
      <p:sp>
        <p:nvSpPr>
          <p:cNvPr id="87" name="Rectangle 86"/>
          <p:cNvSpPr/>
          <p:nvPr/>
        </p:nvSpPr>
        <p:spPr>
          <a:xfrm>
            <a:off x="4747717" y="371899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747717" y="412663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747717" y="4538528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743941" y="495440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81469" y="438201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=</a:t>
            </a:r>
            <a:endParaRPr lang="hu-HU" b="1" dirty="0"/>
          </a:p>
        </p:txBody>
      </p:sp>
      <p:sp>
        <p:nvSpPr>
          <p:cNvPr id="92" name="Rectangle 91"/>
          <p:cNvSpPr/>
          <p:nvPr/>
        </p:nvSpPr>
        <p:spPr>
          <a:xfrm>
            <a:off x="5668647" y="3722982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668647" y="4130625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668647" y="4542517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664871" y="4950160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</p:spTree>
    <p:extLst>
      <p:ext uri="{BB962C8B-B14F-4D97-AF65-F5344CB8AC3E}">
        <p14:creationId xmlns:p14="http://schemas.microsoft.com/office/powerpoint/2010/main" val="42407089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57046445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72915805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265472" y="12927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81469" y="12894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67865" y="12886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95660" y="140808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11657" y="140481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i-1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98053" y="1403976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i-4</a:t>
            </a:r>
          </a:p>
        </p:txBody>
      </p:sp>
    </p:spTree>
    <p:extLst>
      <p:ext uri="{BB962C8B-B14F-4D97-AF65-F5344CB8AC3E}">
        <p14:creationId xmlns:p14="http://schemas.microsoft.com/office/powerpoint/2010/main" val="3425047623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265472" y="12927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81469" y="12894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67865" y="12886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95660" y="140808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11657" y="140481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i-1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98053" y="1403976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i-4</a:t>
            </a:r>
          </a:p>
        </p:txBody>
      </p:sp>
    </p:spTree>
    <p:extLst>
      <p:ext uri="{BB962C8B-B14F-4D97-AF65-F5344CB8AC3E}">
        <p14:creationId xmlns:p14="http://schemas.microsoft.com/office/powerpoint/2010/main" val="401310019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265472" y="12927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81469" y="12894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67865" y="12886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95660" y="140808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11657" y="140481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i-1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98053" y="1403976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i-4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626142" y="3645242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626142" y="40528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626142" y="44647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626142" y="48724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853580" y="3645242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853580" y="40528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853580" y="44647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853580" y="48724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181555" y="4295500"/>
            <a:ext cx="546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XOR</a:t>
            </a:r>
            <a:endParaRPr lang="hu-HU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364347" y="42955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=</a:t>
            </a:r>
            <a:endParaRPr lang="hu-HU" b="1" dirty="0"/>
          </a:p>
        </p:txBody>
      </p:sp>
      <p:sp>
        <p:nvSpPr>
          <p:cNvPr id="85" name="Rectangle 84"/>
          <p:cNvSpPr/>
          <p:nvPr/>
        </p:nvSpPr>
        <p:spPr>
          <a:xfrm>
            <a:off x="4750480" y="3645242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750480" y="4052885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750480" y="4464777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750480" y="4872420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360633465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265472" y="12927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81469" y="12894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67865" y="12886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95660" y="140808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11657" y="140481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i-1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98053" y="1403976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i-4</a:t>
            </a:r>
          </a:p>
        </p:txBody>
      </p:sp>
    </p:spTree>
    <p:extLst>
      <p:ext uri="{BB962C8B-B14F-4D97-AF65-F5344CB8AC3E}">
        <p14:creationId xmlns:p14="http://schemas.microsoft.com/office/powerpoint/2010/main" val="406100471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36375931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17535314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677365" y="12927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193362" y="12894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79758" y="12886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07553" y="140808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323550" y="140481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i-1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109946" y="1403976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i-4</a:t>
            </a:r>
          </a:p>
        </p:txBody>
      </p:sp>
    </p:spTree>
    <p:extLst>
      <p:ext uri="{BB962C8B-B14F-4D97-AF65-F5344CB8AC3E}">
        <p14:creationId xmlns:p14="http://schemas.microsoft.com/office/powerpoint/2010/main" val="328122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About The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from Budapest, Hungary</a:t>
            </a:r>
          </a:p>
          <a:p>
            <a:r>
              <a:rPr lang="hu-HU" b="1" dirty="0"/>
              <a:t>BSc</a:t>
            </a:r>
            <a:r>
              <a:rPr lang="hu-HU" dirty="0"/>
              <a:t> in physics</a:t>
            </a:r>
          </a:p>
          <a:p>
            <a:r>
              <a:rPr lang="hu-HU" b="1" dirty="0"/>
              <a:t>MSc</a:t>
            </a:r>
            <a:r>
              <a:rPr lang="hu-HU" dirty="0"/>
              <a:t> in applied mathematics</a:t>
            </a:r>
          </a:p>
          <a:p>
            <a:r>
              <a:rPr lang="hu-HU" dirty="0"/>
              <a:t>w</a:t>
            </a:r>
            <a:r>
              <a:rPr lang="en-US" dirty="0" err="1"/>
              <a:t>orking</a:t>
            </a:r>
            <a:r>
              <a:rPr lang="en-US" dirty="0"/>
              <a:t> as a </a:t>
            </a:r>
            <a:r>
              <a:rPr lang="hu-HU" dirty="0"/>
              <a:t>software engineer</a:t>
            </a:r>
            <a:endParaRPr lang="en-US" dirty="0"/>
          </a:p>
          <a:p>
            <a:r>
              <a:rPr lang="hu-HU" dirty="0"/>
              <a:t>s</a:t>
            </a:r>
            <a:r>
              <a:rPr lang="en-US" dirty="0" err="1"/>
              <a:t>pecial</a:t>
            </a:r>
            <a:r>
              <a:rPr lang="en-US" dirty="0"/>
              <a:t> addiction to</a:t>
            </a:r>
            <a:r>
              <a:rPr lang="hu-HU" dirty="0"/>
              <a:t> algorithms, artificial intelligence and </a:t>
            </a:r>
          </a:p>
          <a:p>
            <a:pPr marL="0" indent="0">
              <a:buNone/>
            </a:pPr>
            <a:r>
              <a:rPr lang="hu-HU" dirty="0"/>
              <a:t>	quantitative 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0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</a:t>
            </a:r>
            <a:r>
              <a:rPr lang="hu-HU" b="1" dirty="0">
                <a:solidFill>
                  <a:srgbClr val="00B0F0"/>
                </a:solidFill>
              </a:rPr>
              <a:t>S</a:t>
            </a:r>
            <a:r>
              <a:rPr lang="hu-HU" b="1" dirty="0"/>
              <a:t> IS AN EXAMPLE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8890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677365" y="12927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193362" y="12894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79758" y="12886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07553" y="140808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323550" y="140481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i-1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109946" y="1403976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i-4</a:t>
            </a:r>
          </a:p>
        </p:txBody>
      </p:sp>
    </p:spTree>
    <p:extLst>
      <p:ext uri="{BB962C8B-B14F-4D97-AF65-F5344CB8AC3E}">
        <p14:creationId xmlns:p14="http://schemas.microsoft.com/office/powerpoint/2010/main" val="1459994407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677365" y="12927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193362" y="12894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79758" y="12886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07553" y="140808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323550" y="140481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i-1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109946" y="1403976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i-4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042847" y="3545998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2847" y="3953641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2847" y="4365533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2847" y="4773176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256893" y="3545998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256893" y="3953641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256893" y="4365533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256893" y="4773176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588293" y="4203973"/>
            <a:ext cx="546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XOR</a:t>
            </a:r>
            <a:endParaRPr lang="hu-HU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771085" y="420397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=</a:t>
            </a:r>
            <a:endParaRPr lang="hu-HU" b="1" dirty="0"/>
          </a:p>
        </p:txBody>
      </p:sp>
      <p:sp>
        <p:nvSpPr>
          <p:cNvPr id="85" name="Rectangle 84"/>
          <p:cNvSpPr/>
          <p:nvPr/>
        </p:nvSpPr>
        <p:spPr>
          <a:xfrm>
            <a:off x="5157218" y="3553715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157218" y="3961358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157218" y="4373250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157218" y="4780893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0409844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677365" y="12927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193362" y="12894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79758" y="12886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07553" y="140808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323550" y="140481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i-1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109946" y="1403976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i-4</a:t>
            </a:r>
          </a:p>
        </p:txBody>
      </p:sp>
    </p:spTree>
    <p:extLst>
      <p:ext uri="{BB962C8B-B14F-4D97-AF65-F5344CB8AC3E}">
        <p14:creationId xmlns:p14="http://schemas.microsoft.com/office/powerpoint/2010/main" val="2511476273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023256075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95009680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7013865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081022" y="12927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97019" y="12894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83415" y="12886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211210" y="140808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27207" y="1404815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i-1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513603" y="1403976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i-4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446501" y="359542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446501" y="4003068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446501" y="441496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446501" y="4822603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660547" y="359542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660547" y="4003068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660547" y="441496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660547" y="4822603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91947" y="4253400"/>
            <a:ext cx="546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XOR</a:t>
            </a:r>
            <a:endParaRPr lang="hu-HU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174739" y="42534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=</a:t>
            </a:r>
            <a:endParaRPr lang="hu-HU" b="1" dirty="0"/>
          </a:p>
        </p:txBody>
      </p:sp>
      <p:sp>
        <p:nvSpPr>
          <p:cNvPr id="85" name="Rectangle 84"/>
          <p:cNvSpPr/>
          <p:nvPr/>
        </p:nvSpPr>
        <p:spPr>
          <a:xfrm>
            <a:off x="5560872" y="3603142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560872" y="4010785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560872" y="4422677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560872" y="4830320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2631065931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594000149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03251869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361384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</a:t>
            </a:r>
            <a:r>
              <a:rPr lang="hu-HU" b="1" dirty="0">
                <a:solidFill>
                  <a:srgbClr val="00B0F0"/>
                </a:solidFill>
              </a:rPr>
              <a:t>I</a:t>
            </a:r>
            <a:r>
              <a:rPr lang="hu-HU" b="1" dirty="0"/>
              <a:t>S AN EXAMPLE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 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27478144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1391842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  <p:sp>
        <p:nvSpPr>
          <p:cNvPr id="69" name="Rectangle 68"/>
          <p:cNvSpPr/>
          <p:nvPr/>
        </p:nvSpPr>
        <p:spPr>
          <a:xfrm>
            <a:off x="5064201" y="3645242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064201" y="40528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064201" y="44647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064201" y="48724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39704" y="3637004"/>
            <a:ext cx="565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we have to apply the rotation operation which means</a:t>
            </a:r>
          </a:p>
          <a:p>
            <a:r>
              <a:rPr lang="hu-HU" dirty="0"/>
              <a:t>    binary left shift but in this case we shift the bytes </a:t>
            </a:r>
          </a:p>
          <a:p>
            <a:r>
              <a:rPr lang="hu-HU" dirty="0"/>
              <a:t>        one step upwards in a circular manner</a:t>
            </a:r>
          </a:p>
        </p:txBody>
      </p:sp>
    </p:spTree>
    <p:extLst>
      <p:ext uri="{BB962C8B-B14F-4D97-AF65-F5344CB8AC3E}">
        <p14:creationId xmlns:p14="http://schemas.microsoft.com/office/powerpoint/2010/main" val="3569304715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  <p:sp>
        <p:nvSpPr>
          <p:cNvPr id="69" name="Rectangle 68"/>
          <p:cNvSpPr/>
          <p:nvPr/>
        </p:nvSpPr>
        <p:spPr>
          <a:xfrm>
            <a:off x="5064201" y="3645242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064201" y="40528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064201" y="44647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064201" y="48724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39704" y="3637004"/>
            <a:ext cx="5658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we have to apply the rotation operation which means</a:t>
            </a:r>
          </a:p>
          <a:p>
            <a:r>
              <a:rPr lang="hu-HU" dirty="0"/>
              <a:t>    binary left shift but in this case we shift the bytes </a:t>
            </a:r>
          </a:p>
          <a:p>
            <a:r>
              <a:rPr lang="hu-HU" dirty="0"/>
              <a:t>        one step upwards in a circular manner</a:t>
            </a:r>
          </a:p>
        </p:txBody>
      </p:sp>
    </p:spTree>
    <p:extLst>
      <p:ext uri="{BB962C8B-B14F-4D97-AF65-F5344CB8AC3E}">
        <p14:creationId xmlns:p14="http://schemas.microsoft.com/office/powerpoint/2010/main" val="2976732829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  <p:sp>
        <p:nvSpPr>
          <p:cNvPr id="69" name="Rectangle 68"/>
          <p:cNvSpPr/>
          <p:nvPr/>
        </p:nvSpPr>
        <p:spPr>
          <a:xfrm>
            <a:off x="5064201" y="3645242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064201" y="40528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064201" y="44647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064201" y="48724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18204" y="3645242"/>
            <a:ext cx="61672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Then we have to use the same </a:t>
            </a:r>
            <a:r>
              <a:rPr lang="hu-HU" b="1" dirty="0"/>
              <a:t>S-BOX</a:t>
            </a:r>
            <a:r>
              <a:rPr lang="hu-HU" dirty="0"/>
              <a:t> we have used</a:t>
            </a:r>
          </a:p>
          <a:p>
            <a:r>
              <a:rPr lang="hu-HU" dirty="0"/>
              <a:t>	within the round function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first </a:t>
            </a:r>
            <a:r>
              <a:rPr lang="hu-HU" b="1" dirty="0">
                <a:sym typeface="Wingdings" panose="05000000000000000000" pitchFamily="2" charset="2"/>
              </a:rPr>
              <a:t>4</a:t>
            </a:r>
            <a:r>
              <a:rPr lang="hu-HU" dirty="0">
                <a:sym typeface="Wingdings" panose="05000000000000000000" pitchFamily="2" charset="2"/>
              </a:rPr>
              <a:t> bits: row index in the look-up table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</a:p>
          <a:p>
            <a:r>
              <a:rPr lang="hu-HU" dirty="0">
                <a:sym typeface="Wingdings" panose="05000000000000000000" pitchFamily="2" charset="2"/>
              </a:rPr>
              <a:t>		 last </a:t>
            </a:r>
            <a:r>
              <a:rPr lang="hu-HU" b="1" dirty="0">
                <a:sym typeface="Wingdings" panose="05000000000000000000" pitchFamily="2" charset="2"/>
              </a:rPr>
              <a:t>4</a:t>
            </a:r>
            <a:r>
              <a:rPr lang="hu-HU" dirty="0">
                <a:sym typeface="Wingdings" panose="05000000000000000000" pitchFamily="2" charset="2"/>
              </a:rPr>
              <a:t> bits: column index in the table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977442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  <p:sp>
        <p:nvSpPr>
          <p:cNvPr id="69" name="Rectangle 68"/>
          <p:cNvSpPr/>
          <p:nvPr/>
        </p:nvSpPr>
        <p:spPr>
          <a:xfrm>
            <a:off x="5064201" y="3645242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3a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064201" y="40528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064201" y="44647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064201" y="48724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618204" y="3645242"/>
            <a:ext cx="61672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Then we have to use the same </a:t>
            </a:r>
            <a:r>
              <a:rPr lang="hu-HU" b="1" dirty="0"/>
              <a:t>S-BOX</a:t>
            </a:r>
            <a:r>
              <a:rPr lang="hu-HU" dirty="0"/>
              <a:t> we have used</a:t>
            </a:r>
          </a:p>
          <a:p>
            <a:r>
              <a:rPr lang="hu-HU" dirty="0"/>
              <a:t>	within the round function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first </a:t>
            </a:r>
            <a:r>
              <a:rPr lang="hu-HU" b="1" dirty="0">
                <a:sym typeface="Wingdings" panose="05000000000000000000" pitchFamily="2" charset="2"/>
              </a:rPr>
              <a:t>4</a:t>
            </a:r>
            <a:r>
              <a:rPr lang="hu-HU" dirty="0">
                <a:sym typeface="Wingdings" panose="05000000000000000000" pitchFamily="2" charset="2"/>
              </a:rPr>
              <a:t> bits: row index in the look-up table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</a:p>
          <a:p>
            <a:r>
              <a:rPr lang="hu-HU" dirty="0">
                <a:sym typeface="Wingdings" panose="05000000000000000000" pitchFamily="2" charset="2"/>
              </a:rPr>
              <a:t>		 last </a:t>
            </a:r>
            <a:r>
              <a:rPr lang="hu-HU" b="1" dirty="0">
                <a:sym typeface="Wingdings" panose="05000000000000000000" pitchFamily="2" charset="2"/>
              </a:rPr>
              <a:t>4</a:t>
            </a:r>
            <a:r>
              <a:rPr lang="hu-HU" dirty="0">
                <a:sym typeface="Wingdings" panose="05000000000000000000" pitchFamily="2" charset="2"/>
              </a:rPr>
              <a:t> bits: column index in the table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762147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  <p:sp>
        <p:nvSpPr>
          <p:cNvPr id="89" name="Rectangle 88"/>
          <p:cNvSpPr/>
          <p:nvPr/>
        </p:nvSpPr>
        <p:spPr>
          <a:xfrm>
            <a:off x="4270557" y="3637004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3a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270557" y="4044647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270557" y="4456539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270557" y="4864182"/>
            <a:ext cx="411892" cy="41189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42847" y="36370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042847" y="404464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042847" y="445653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042847" y="4864182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585324" y="4300021"/>
            <a:ext cx="546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XOR</a:t>
            </a:r>
            <a:endParaRPr lang="hu-HU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4854166" y="4300021"/>
            <a:ext cx="546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XOR</a:t>
            </a:r>
            <a:endParaRPr lang="hu-HU" b="1" dirty="0"/>
          </a:p>
        </p:txBody>
      </p:sp>
      <p:sp>
        <p:nvSpPr>
          <p:cNvPr id="99" name="Rectangle 98"/>
          <p:cNvSpPr/>
          <p:nvPr/>
        </p:nvSpPr>
        <p:spPr>
          <a:xfrm>
            <a:off x="5576927" y="36370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576927" y="404464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576927" y="445653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573151" y="48724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110679" y="43000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=</a:t>
            </a:r>
            <a:endParaRPr lang="hu-HU" b="1" dirty="0"/>
          </a:p>
        </p:txBody>
      </p:sp>
      <p:sp>
        <p:nvSpPr>
          <p:cNvPr id="104" name="Rectangle 103"/>
          <p:cNvSpPr/>
          <p:nvPr/>
        </p:nvSpPr>
        <p:spPr>
          <a:xfrm>
            <a:off x="6497857" y="3640993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497857" y="4048636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497857" y="4460528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494081" y="4868171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f5</a:t>
            </a:r>
          </a:p>
        </p:txBody>
      </p:sp>
    </p:spTree>
    <p:extLst>
      <p:ext uri="{BB962C8B-B14F-4D97-AF65-F5344CB8AC3E}">
        <p14:creationId xmlns:p14="http://schemas.microsoft.com/office/powerpoint/2010/main" val="686130649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SUBKEY GENERATION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2324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63095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30428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cb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441347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22324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7c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263095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0428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3441347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ba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22324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263095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30428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1b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3441347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2324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09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63095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a6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30428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3441347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38583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256893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46687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5067285" y="165580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38583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4256893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46687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5067285" y="2071685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38583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4256893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46687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5067285" y="2483577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38583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a5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4256893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46687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5067285" y="2891220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5476093" y="1655803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5874593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2864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66849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5476093" y="2071684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5874593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2864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66849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5476093" y="2483576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5874593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2864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66849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5476093" y="2891219"/>
            <a:ext cx="411892" cy="41189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dirty="0">
                <a:solidFill>
                  <a:schemeClr val="tx1"/>
                </a:solidFill>
              </a:rPr>
              <a:t>f5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5874593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62864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6849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9122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310785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97226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121177" y="1655803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9122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9310785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97226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10121177" y="2071684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9122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9310785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97226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121177" y="2483576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89122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9310785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97226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121177" y="2891219"/>
            <a:ext cx="411892" cy="411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9559" y="2215978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...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050719254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936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CONFUSION AND DIFFUSION</a:t>
            </a:r>
          </a:p>
          <a:p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2323070" y="1513489"/>
            <a:ext cx="582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ym typeface="Wingdings" panose="05000000000000000000" pitchFamily="2" charset="2"/>
              </a:rPr>
              <a:t>Claude Shannon </a:t>
            </a:r>
            <a:r>
              <a:rPr lang="hu-HU" dirty="0">
                <a:sym typeface="Wingdings" panose="05000000000000000000" pitchFamily="2" charset="2"/>
              </a:rPr>
              <a:t>defined these properties of a secure cipher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2883243" y="2021320"/>
            <a:ext cx="85093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1.) </a:t>
            </a:r>
            <a:r>
              <a:rPr lang="hu-HU" b="1" u="sng" dirty="0"/>
              <a:t>confusion</a:t>
            </a:r>
            <a:r>
              <a:rPr lang="hu-HU" dirty="0"/>
              <a:t>: each binary digit of the ciphertext should depend on</a:t>
            </a:r>
          </a:p>
          <a:p>
            <a:r>
              <a:rPr lang="hu-HU" dirty="0"/>
              <a:t>		 several digits of the private key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we want to make the relationship between the input (plaintext)</a:t>
            </a:r>
          </a:p>
          <a:p>
            <a:r>
              <a:rPr lang="hu-HU" dirty="0">
                <a:sym typeface="Wingdings" panose="05000000000000000000" pitchFamily="2" charset="2"/>
              </a:rPr>
              <a:t>			and output (ciphertext) as complex as possible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aim: the ciphertext should give no clue about the plaintext</a:t>
            </a:r>
          </a:p>
          <a:p>
            <a:r>
              <a:rPr lang="hu-HU" dirty="0">
                <a:sym typeface="Wingdings" panose="05000000000000000000" pitchFamily="2" charset="2"/>
              </a:rPr>
              <a:t>			      ~ this is why non-linear transformation are preferred</a:t>
            </a:r>
          </a:p>
          <a:p>
            <a:r>
              <a:rPr lang="hu-HU" dirty="0">
                <a:sym typeface="Wingdings" panose="05000000000000000000" pitchFamily="2" charset="2"/>
              </a:rPr>
              <a:t>			                (these operations destroy pattern in the plaintext)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         + makes it hard to find the key even if large number of</a:t>
            </a:r>
          </a:p>
          <a:p>
            <a:r>
              <a:rPr lang="hu-HU" dirty="0">
                <a:sym typeface="Wingdings" panose="05000000000000000000" pitchFamily="2" charset="2"/>
              </a:rPr>
              <a:t>				plaintext-ciphertext pairs are available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THIS IS WHY WE USE SUBSTITUTION BOXES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7033871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Advanced Encryption Standard (AES)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3685" y="1051824"/>
            <a:ext cx="2936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CONFUSION AND DIFFUSION</a:t>
            </a:r>
          </a:p>
          <a:p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2323070" y="1513489"/>
            <a:ext cx="582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ym typeface="Wingdings" panose="05000000000000000000" pitchFamily="2" charset="2"/>
              </a:rPr>
              <a:t>Claude Shannon </a:t>
            </a:r>
            <a:r>
              <a:rPr lang="hu-HU" dirty="0">
                <a:sym typeface="Wingdings" panose="05000000000000000000" pitchFamily="2" charset="2"/>
              </a:rPr>
              <a:t>defined these properties of a secure cipher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2883243" y="2021320"/>
            <a:ext cx="85121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2.) </a:t>
            </a:r>
            <a:r>
              <a:rPr lang="hu-HU" b="1" u="sng" dirty="0"/>
              <a:t>diffusion</a:t>
            </a:r>
            <a:r>
              <a:rPr lang="hu-HU" dirty="0"/>
              <a:t>: if we change a single bit in the input (plaintext) then half of the digits in the</a:t>
            </a:r>
          </a:p>
          <a:p>
            <a:r>
              <a:rPr lang="hu-HU" dirty="0"/>
              <a:t>		output (ciphertext) should change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there are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 states (</a:t>
            </a:r>
            <a:r>
              <a:rPr lang="hu-HU" b="1" dirty="0">
                <a:sym typeface="Wingdings" panose="05000000000000000000" pitchFamily="2" charset="2"/>
              </a:rPr>
              <a:t>0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) so </a:t>
            </a:r>
            <a:r>
              <a:rPr lang="hu-HU" b="1" dirty="0">
                <a:sym typeface="Wingdings" panose="05000000000000000000" pitchFamily="2" charset="2"/>
              </a:rPr>
              <a:t>50%</a:t>
            </a:r>
            <a:r>
              <a:rPr lang="hu-HU" dirty="0">
                <a:sym typeface="Wingdings" panose="05000000000000000000" pitchFamily="2" charset="2"/>
              </a:rPr>
              <a:t> means </a:t>
            </a:r>
            <a:r>
              <a:rPr lang="hu-HU" b="1" dirty="0">
                <a:sym typeface="Wingdings" panose="05000000000000000000" pitchFamily="2" charset="2"/>
              </a:rPr>
              <a:t>randomness </a:t>
            </a:r>
          </a:p>
          <a:p>
            <a:r>
              <a:rPr lang="hu-HU" b="1" dirty="0">
                <a:sym typeface="Wingdings" panose="05000000000000000000" pitchFamily="2" charset="2"/>
              </a:rPr>
              <a:t>				</a:t>
            </a:r>
            <a:r>
              <a:rPr lang="hu-HU" i="1" dirty="0">
                <a:sym typeface="Wingdings" panose="05000000000000000000" pitchFamily="2" charset="2"/>
              </a:rPr>
              <a:t>„avalanche effect”</a:t>
            </a:r>
            <a:endParaRPr lang="hu-HU" i="1" dirty="0"/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we want to make the relationship between the input (plaintext)</a:t>
            </a:r>
          </a:p>
          <a:p>
            <a:r>
              <a:rPr lang="hu-HU" dirty="0">
                <a:sym typeface="Wingdings" panose="05000000000000000000" pitchFamily="2" charset="2"/>
              </a:rPr>
              <a:t>			and output (ciphertext) as complex as possible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aim: the ciphertext should give no clue about the plaintext</a:t>
            </a:r>
          </a:p>
          <a:p>
            <a:r>
              <a:rPr lang="hu-HU" dirty="0">
                <a:sym typeface="Wingdings" panose="05000000000000000000" pitchFamily="2" charset="2"/>
              </a:rPr>
              <a:t>			      ~ this is why non-linear transformation are preferred</a:t>
            </a:r>
          </a:p>
          <a:p>
            <a:r>
              <a:rPr lang="hu-HU" dirty="0">
                <a:sym typeface="Wingdings" panose="05000000000000000000" pitchFamily="2" charset="2"/>
              </a:rPr>
              <a:t>			                (these operations destroy pattern in the plaintext)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THIS IS WHY WE USE PERMUTATION BOXES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3305127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Problems With Private Key Cryptography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19604" y="1219200"/>
                <a:ext cx="9578007" cy="3543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So far we have considered private key cryptosystems: the main concept</a:t>
                </a:r>
              </a:p>
              <a:p>
                <a:r>
                  <a:rPr lang="hu-HU" dirty="0"/>
                  <a:t>	that a </a:t>
                </a:r>
                <a:r>
                  <a:rPr lang="hu-HU" b="1" dirty="0"/>
                  <a:t>private key </a:t>
                </a:r>
                <a:r>
                  <a:rPr lang="hu-HU" dirty="0"/>
                  <a:t>is used both for encryption and for decryption as well</a:t>
                </a:r>
              </a:p>
              <a:p>
                <a:endParaRPr lang="hu-HU" dirty="0"/>
              </a:p>
              <a:p>
                <a:r>
                  <a:rPr lang="hu-HU" dirty="0"/>
                  <a:t>		</a:t>
                </a:r>
                <a:r>
                  <a:rPr lang="hu-HU" dirty="0">
                    <a:sym typeface="Wingdings" panose="05000000000000000000" pitchFamily="2" charset="2"/>
                  </a:rPr>
                  <a:t> somehow the private key must be exchanged</a:t>
                </a:r>
              </a:p>
              <a:p>
                <a:r>
                  <a:rPr lang="hu-HU" dirty="0">
                    <a:sym typeface="Wingdings" panose="05000000000000000000" pitchFamily="2" charset="2"/>
                  </a:rPr>
                  <a:t>			~ there is a risk that someone acquire the key during this process</a:t>
                </a:r>
              </a:p>
              <a:p>
                <a:endParaRPr lang="hu-HU" dirty="0">
                  <a:sym typeface="Wingdings" panose="05000000000000000000" pitchFamily="2" charset="2"/>
                </a:endParaRPr>
              </a:p>
              <a:p>
                <a:r>
                  <a:rPr lang="hu-HU" dirty="0">
                    <a:sym typeface="Wingdings" panose="05000000000000000000" pitchFamily="2" charset="2"/>
                  </a:rPr>
                  <a:t>		 another problem is the number of private keys</a:t>
                </a:r>
              </a:p>
              <a:p>
                <a:endParaRPr lang="hu-HU" dirty="0">
                  <a:sym typeface="Wingdings" panose="05000000000000000000" pitchFamily="2" charset="2"/>
                </a:endParaRPr>
              </a:p>
              <a:p>
                <a:r>
                  <a:rPr lang="hu-HU" dirty="0">
                    <a:sym typeface="Wingdings" panose="05000000000000000000" pitchFamily="2" charset="2"/>
                  </a:rPr>
                  <a:t>	    Every pair in the network has a distinct private key for the secured communication !!!</a:t>
                </a:r>
              </a:p>
              <a:p>
                <a:endParaRPr lang="hu-HU" dirty="0">
                  <a:sym typeface="Wingdings" panose="05000000000000000000" pitchFamily="2" charset="2"/>
                </a:endParaRPr>
              </a:p>
              <a:p>
                <a:r>
                  <a:rPr lang="hu-HU" dirty="0">
                    <a:sym typeface="Wingdings" panose="05000000000000000000" pitchFamily="2" charset="2"/>
                  </a:rPr>
                  <a:t>		„</a:t>
                </a:r>
                <a:r>
                  <a:rPr lang="hu-HU" i="1" dirty="0">
                    <a:sym typeface="Wingdings" panose="05000000000000000000" pitchFamily="2" charset="2"/>
                  </a:rPr>
                  <a:t>If there are </a:t>
                </a:r>
                <a:r>
                  <a:rPr lang="hu-HU" b="1" i="1" dirty="0">
                    <a:sym typeface="Wingdings" panose="05000000000000000000" pitchFamily="2" charset="2"/>
                  </a:rPr>
                  <a:t>N</a:t>
                </a:r>
                <a:r>
                  <a:rPr lang="hu-HU" i="1" dirty="0">
                    <a:sym typeface="Wingdings" panose="05000000000000000000" pitchFamily="2" charset="2"/>
                  </a:rPr>
                  <a:t> users in a given network - where everyone can communicate with</a:t>
                </a:r>
              </a:p>
              <a:p>
                <a:r>
                  <a:rPr lang="hu-HU" i="1" dirty="0">
                    <a:sym typeface="Wingdings" panose="05000000000000000000" pitchFamily="2" charset="2"/>
                  </a:rPr>
                  <a:t>			all the others – there must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hu-HU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𝑵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𝑵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hu-HU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b="1" i="1" dirty="0">
                    <a:sym typeface="Wingdings" panose="05000000000000000000" pitchFamily="2" charset="2"/>
                  </a:rPr>
                  <a:t> </a:t>
                </a:r>
                <a:r>
                  <a:rPr lang="hu-HU" i="1" dirty="0">
                    <a:sym typeface="Wingdings" panose="05000000000000000000" pitchFamily="2" charset="2"/>
                  </a:rPr>
                  <a:t>private keys</a:t>
                </a:r>
                <a:r>
                  <a:rPr lang="hu-HU" dirty="0">
                    <a:sym typeface="Wingdings" panose="05000000000000000000" pitchFamily="2" charset="2"/>
                  </a:rPr>
                  <a:t>”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04" y="1219200"/>
                <a:ext cx="9578007" cy="3543342"/>
              </a:xfrm>
              <a:prstGeom prst="rect">
                <a:avLst/>
              </a:prstGeom>
              <a:blipFill rotWithShape="0">
                <a:blip r:embed="rId2"/>
                <a:stretch>
                  <a:fillRect l="-509" t="-861" b="-34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559288" y="4843849"/>
            <a:ext cx="78986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Public key cryptosystems</a:t>
            </a:r>
            <a:r>
              <a:rPr lang="hu-HU" dirty="0"/>
              <a:t> solve these problems: every user in the network has just</a:t>
            </a:r>
          </a:p>
          <a:p>
            <a:r>
              <a:rPr lang="hu-HU" dirty="0"/>
              <a:t>	a single private key and a single public key (so </a:t>
            </a:r>
            <a:r>
              <a:rPr lang="hu-HU" b="1" dirty="0"/>
              <a:t>N</a:t>
            </a:r>
            <a:r>
              <a:rPr lang="hu-HU" dirty="0"/>
              <a:t> users have </a:t>
            </a:r>
            <a:r>
              <a:rPr lang="hu-HU" b="1" dirty="0"/>
              <a:t>2N</a:t>
            </a:r>
            <a:r>
              <a:rPr lang="hu-HU" dirty="0"/>
              <a:t> keys)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in public key cryptosystems we know who is the sender: it is not</a:t>
            </a:r>
          </a:p>
          <a:p>
            <a:r>
              <a:rPr lang="hu-HU" dirty="0">
                <a:sym typeface="Wingdings" panose="05000000000000000000" pitchFamily="2" charset="2"/>
              </a:rPr>
              <a:t>		always straightforward in symmetric cryptosystems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03877" y="3987113"/>
            <a:ext cx="1777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/>
              <a:t>there are ~500.000</a:t>
            </a:r>
          </a:p>
          <a:p>
            <a:pPr algn="ctr"/>
            <a:r>
              <a:rPr lang="hu-HU" sz="1600" i="1" dirty="0"/>
              <a:t>bitcoin users </a:t>
            </a:r>
          </a:p>
        </p:txBody>
      </p:sp>
    </p:spTree>
    <p:extLst>
      <p:ext uri="{BB962C8B-B14F-4D97-AF65-F5344CB8AC3E}">
        <p14:creationId xmlns:p14="http://schemas.microsoft.com/office/powerpoint/2010/main" val="2525220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</a:t>
            </a:r>
            <a:r>
              <a:rPr lang="hu-HU" b="1" dirty="0">
                <a:solidFill>
                  <a:srgbClr val="00B0F0"/>
                </a:solidFill>
              </a:rPr>
              <a:t>S</a:t>
            </a:r>
            <a:r>
              <a:rPr lang="hu-HU" b="1" dirty="0"/>
              <a:t> AN EXAMPLE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 LV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62778426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Public Key Cryptography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6523" y="1210962"/>
            <a:ext cx="93603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In a publiy key (asymmetric) cryptosystem all the users have two keys: </a:t>
            </a:r>
            <a:r>
              <a:rPr lang="hu-HU" b="1" dirty="0">
                <a:sym typeface="Wingdings" panose="05000000000000000000" pitchFamily="2" charset="2"/>
              </a:rPr>
              <a:t>public key </a:t>
            </a:r>
            <a:r>
              <a:rPr lang="hu-HU" dirty="0">
                <a:sym typeface="Wingdings" panose="05000000000000000000" pitchFamily="2" charset="2"/>
              </a:rPr>
              <a:t>and a </a:t>
            </a:r>
            <a:r>
              <a:rPr lang="hu-HU" b="1" dirty="0">
                <a:sym typeface="Wingdings" panose="05000000000000000000" pitchFamily="2" charset="2"/>
              </a:rPr>
              <a:t>private key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these keys are not independent of each other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the </a:t>
            </a:r>
            <a:r>
              <a:rPr lang="hu-HU" b="1" dirty="0">
                <a:sym typeface="Wingdings" panose="05000000000000000000" pitchFamily="2" charset="2"/>
              </a:rPr>
              <a:t>private key </a:t>
            </a:r>
            <a:r>
              <a:rPr lang="hu-HU" dirty="0">
                <a:sym typeface="Wingdings" panose="05000000000000000000" pitchFamily="2" charset="2"/>
              </a:rPr>
              <a:t>can decrypt a message that has been encrypted with the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public key </a:t>
            </a:r>
            <a:r>
              <a:rPr lang="hu-HU" dirty="0">
                <a:sym typeface="Wingdings" panose="05000000000000000000" pitchFamily="2" charset="2"/>
              </a:rPr>
              <a:t>and vica versa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4371" y="473173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SENDER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56124" y="4731736"/>
            <a:ext cx="10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RECEIVER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4213" y="4039757"/>
            <a:ext cx="1202724" cy="44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plaintext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1402" y="4039757"/>
            <a:ext cx="1202724" cy="44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ciphertext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20642" y="4039757"/>
            <a:ext cx="797055" cy="44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E(p)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62567" y="4039757"/>
            <a:ext cx="1202724" cy="44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ciphertext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89756" y="4039757"/>
            <a:ext cx="1202724" cy="44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plaintext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28996" y="4039757"/>
            <a:ext cx="797055" cy="444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D(c)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71" y="3230321"/>
            <a:ext cx="431219" cy="4312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31" y="3222722"/>
            <a:ext cx="433165" cy="4331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127" y="3222722"/>
            <a:ext cx="431219" cy="431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182" y="3222722"/>
            <a:ext cx="433165" cy="433165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4" idx="3"/>
            <a:endCxn id="11" idx="1"/>
          </p:cNvCxnSpPr>
          <p:nvPr/>
        </p:nvCxnSpPr>
        <p:spPr>
          <a:xfrm>
            <a:off x="2456937" y="4262179"/>
            <a:ext cx="1637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0" idx="1"/>
          </p:cNvCxnSpPr>
          <p:nvPr/>
        </p:nvCxnSpPr>
        <p:spPr>
          <a:xfrm>
            <a:off x="3417697" y="4262179"/>
            <a:ext cx="1637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4" idx="1"/>
          </p:cNvCxnSpPr>
          <p:nvPr/>
        </p:nvCxnSpPr>
        <p:spPr>
          <a:xfrm>
            <a:off x="8565291" y="4262179"/>
            <a:ext cx="1637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3"/>
            <a:endCxn id="13" idx="1"/>
          </p:cNvCxnSpPr>
          <p:nvPr/>
        </p:nvCxnSpPr>
        <p:spPr>
          <a:xfrm>
            <a:off x="9526051" y="4262179"/>
            <a:ext cx="1637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103736" y="3693767"/>
            <a:ext cx="0" cy="263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9" idx="2"/>
            <a:endCxn id="11" idx="0"/>
          </p:cNvCxnSpPr>
          <p:nvPr/>
        </p:nvCxnSpPr>
        <p:spPr>
          <a:xfrm rot="5400000">
            <a:off x="5461033" y="1214025"/>
            <a:ext cx="383870" cy="52675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99503" y="5193705"/>
            <a:ext cx="8518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Everyone can send a decrypted message to a given user using his/her public key and only</a:t>
            </a:r>
          </a:p>
          <a:p>
            <a:r>
              <a:rPr lang="hu-HU" dirty="0"/>
              <a:t>	the given user can decrypt that message using the private key </a:t>
            </a:r>
          </a:p>
        </p:txBody>
      </p:sp>
    </p:spTree>
    <p:extLst>
      <p:ext uri="{BB962C8B-B14F-4D97-AF65-F5344CB8AC3E}">
        <p14:creationId xmlns:p14="http://schemas.microsoft.com/office/powerpoint/2010/main" val="2718857833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Public Key Cryptography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7654" y="1374990"/>
            <a:ext cx="93256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There is a huge difference between private key crytography and public key</a:t>
            </a:r>
          </a:p>
          <a:p>
            <a:r>
              <a:rPr lang="hu-HU" dirty="0"/>
              <a:t>	cryptosystems: the aspiration itself !!!</a:t>
            </a:r>
          </a:p>
          <a:p>
            <a:r>
              <a:rPr lang="hu-HU" dirty="0"/>
              <a:t>	</a:t>
            </a:r>
          </a:p>
          <a:p>
            <a:r>
              <a:rPr lang="hu-HU" b="1" dirty="0"/>
              <a:t>    SYMMETRIC CRYPROGRAPHY </a:t>
            </a:r>
            <a:r>
              <a:rPr lang="hu-HU" dirty="0"/>
              <a:t>(</a:t>
            </a:r>
            <a:r>
              <a:rPr lang="hu-HU" b="1" dirty="0"/>
              <a:t>private key cryptosystems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we want to make sure the ciphertext contains no information about </a:t>
            </a:r>
            <a:r>
              <a:rPr lang="hu-HU">
                <a:sym typeface="Wingdings" panose="05000000000000000000" pitchFamily="2" charset="2"/>
              </a:rPr>
              <a:t>the plaintext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this is why we use random numbers more precisely pseudo-random numbers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If we can generate good pseudo-random numbers then there will be no</a:t>
            </a:r>
          </a:p>
          <a:p>
            <a:r>
              <a:rPr lang="hu-HU" dirty="0">
                <a:sym typeface="Wingdings" panose="05000000000000000000" pitchFamily="2" charset="2"/>
              </a:rPr>
              <a:t>			information leaking so the cryptosystem will be secure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>
                <a:sym typeface="Wingdings" panose="05000000000000000000" pitchFamily="2" charset="2"/>
              </a:rPr>
              <a:t>	         </a:t>
            </a:r>
            <a:r>
              <a:rPr lang="hu-HU" b="1">
                <a:solidFill>
                  <a:srgbClr val="00B0F0"/>
                </a:solidFill>
                <a:sym typeface="Wingdings" panose="05000000000000000000" pitchFamily="2" charset="2"/>
              </a:rPr>
              <a:t>THIS 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IS WHY PRIVATE KEY CRYPTOSYSTEMS ARE </a:t>
            </a:r>
            <a:r>
              <a:rPr lang="hu-HU" b="1">
                <a:solidFill>
                  <a:srgbClr val="00B0F0"/>
                </a:solidFill>
                <a:sym typeface="Wingdings" panose="05000000000000000000" pitchFamily="2" charset="2"/>
              </a:rPr>
              <a:t>ABOUT RANDOMNESS</a:t>
            </a:r>
            <a:endParaRPr lang="hu-HU" b="1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endParaRPr lang="hu-HU" b="1" dirty="0">
              <a:solidFill>
                <a:srgbClr val="00B0F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298643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Public Key Cryptography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7654" y="1374990"/>
            <a:ext cx="967290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There is a huge difference between private key crytography and public key</a:t>
            </a:r>
          </a:p>
          <a:p>
            <a:r>
              <a:rPr lang="hu-HU" dirty="0"/>
              <a:t>	cryptosystems: the aspiration itself !!!</a:t>
            </a:r>
          </a:p>
          <a:p>
            <a:r>
              <a:rPr lang="hu-HU" dirty="0"/>
              <a:t>	</a:t>
            </a:r>
          </a:p>
          <a:p>
            <a:r>
              <a:rPr lang="hu-HU" b="1" dirty="0"/>
              <a:t>    </a:t>
            </a:r>
            <a:r>
              <a:rPr lang="hu-HU" b="1" dirty="0">
                <a:sym typeface="Wingdings" panose="05000000000000000000" pitchFamily="2" charset="2"/>
              </a:rPr>
              <a:t>ASYMMETRIC </a:t>
            </a:r>
            <a:r>
              <a:rPr lang="hu-HU" b="1" dirty="0"/>
              <a:t>CRYPROGRAPHY </a:t>
            </a:r>
            <a:r>
              <a:rPr lang="hu-HU" dirty="0"/>
              <a:t>(</a:t>
            </a:r>
            <a:r>
              <a:rPr lang="hu-HU" b="1" dirty="0"/>
              <a:t>public key cryptosystems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we use trapdoor functions: so we rely heavily on the fact that there are some operations</a:t>
            </a:r>
          </a:p>
          <a:p>
            <a:r>
              <a:rPr lang="hu-HU" dirty="0">
                <a:sym typeface="Wingdings" panose="05000000000000000000" pitchFamily="2" charset="2"/>
              </a:rPr>
              <a:t>		that are extremely hard to do (exponential running time complexity)</a:t>
            </a:r>
            <a:endParaRPr lang="hu-HU" dirty="0"/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this is why we have to talk about modular arithmetic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u="sng" dirty="0">
                <a:sym typeface="Wingdings" panose="05000000000000000000" pitchFamily="2" charset="2"/>
              </a:rPr>
              <a:t>For example</a:t>
            </a:r>
            <a:r>
              <a:rPr lang="hu-HU" dirty="0">
                <a:sym typeface="Wingdings" panose="05000000000000000000" pitchFamily="2" charset="2"/>
              </a:rPr>
              <a:t>: prime factorization or the discrete logarithm problem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</a:p>
          <a:p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			PUBLIC KEY CRYPTOSYSTEMS ARE ABOUT PRIME NUMBERS !!!</a:t>
            </a:r>
          </a:p>
          <a:p>
            <a:endParaRPr lang="hu-HU" b="1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endParaRPr lang="hu-HU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568697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Modular Arithmetic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5276" y="1285103"/>
            <a:ext cx="7092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„M</a:t>
            </a:r>
            <a:r>
              <a:rPr lang="en-US" dirty="0" err="1"/>
              <a:t>odular</a:t>
            </a:r>
            <a:r>
              <a:rPr lang="en-US" dirty="0"/>
              <a:t> arithmetic is a system of arithmetic for integers where numbers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wrap around upon reaching a certain value</a:t>
            </a:r>
            <a:r>
              <a:rPr lang="hu-HU" dirty="0"/>
              <a:t> - </a:t>
            </a:r>
            <a:r>
              <a:rPr lang="en-US" dirty="0"/>
              <a:t>the modulus</a:t>
            </a:r>
            <a:r>
              <a:rPr lang="hu-HU" dirty="0"/>
              <a:t>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90303" y="3095486"/>
                <a:ext cx="254878" cy="637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303" y="3095486"/>
                <a:ext cx="254878" cy="63786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983644" y="3167110"/>
            <a:ext cx="1712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= </a:t>
            </a:r>
            <a:r>
              <a:rPr lang="hu-HU" sz="2400" b="1" dirty="0">
                <a:solidFill>
                  <a:srgbClr val="00B0F0"/>
                </a:solidFill>
              </a:rPr>
              <a:t>q</a:t>
            </a:r>
            <a:r>
              <a:rPr lang="hu-HU" b="1" dirty="0">
                <a:solidFill>
                  <a:srgbClr val="00B0F0"/>
                </a:solidFill>
              </a:rPr>
              <a:t> </a:t>
            </a:r>
            <a:r>
              <a:rPr lang="hu-HU" dirty="0"/>
              <a:t>remainder</a:t>
            </a:r>
            <a:r>
              <a:rPr lang="hu-HU" dirty="0">
                <a:solidFill>
                  <a:srgbClr val="00B0F0"/>
                </a:solidFill>
              </a:rPr>
              <a:t> </a:t>
            </a:r>
            <a:r>
              <a:rPr lang="hu-HU" sz="2400" b="1" dirty="0">
                <a:solidFill>
                  <a:srgbClr val="00B0F0"/>
                </a:solidFill>
              </a:rPr>
              <a:t>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984" y="237999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dividend</a:t>
            </a:r>
            <a:endParaRPr lang="hu-HU" i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917741" y="2726722"/>
            <a:ext cx="1" cy="26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85975" y="4043995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divisor</a:t>
            </a:r>
            <a:endParaRPr lang="hu-HU" i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84572" y="3758067"/>
            <a:ext cx="576899" cy="285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93027" y="4043995"/>
            <a:ext cx="888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quotient</a:t>
            </a:r>
            <a:endParaRPr lang="hu-HU" i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329781" y="3653490"/>
            <a:ext cx="0" cy="325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21503" y="2374016"/>
            <a:ext cx="1047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remainder</a:t>
            </a:r>
            <a:endParaRPr lang="hu-HU" i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539645" y="2756284"/>
            <a:ext cx="0" cy="448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73622" y="4575317"/>
            <a:ext cx="6295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in modular arithmetic we are only interested in the </a:t>
            </a:r>
            <a:r>
              <a:rPr lang="hu-HU" b="1" dirty="0">
                <a:sym typeface="Wingdings" panose="05000000000000000000" pitchFamily="2" charset="2"/>
              </a:rPr>
              <a:t>remainder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to get the remainder we can use the modulo operator (</a:t>
            </a:r>
            <a:r>
              <a:rPr lang="hu-HU" b="1" dirty="0">
                <a:sym typeface="Wingdings" panose="05000000000000000000" pitchFamily="2" charset="2"/>
              </a:rPr>
              <a:t>%</a:t>
            </a:r>
            <a:r>
              <a:rPr lang="hu-HU" dirty="0">
                <a:sym typeface="Wingdings" panose="05000000000000000000" pitchFamily="2" charset="2"/>
              </a:rPr>
              <a:t>)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3772457" y="5590121"/>
            <a:ext cx="430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a</a:t>
            </a:r>
            <a:r>
              <a:rPr lang="hu-HU" dirty="0"/>
              <a:t> mod </a:t>
            </a:r>
            <a:r>
              <a:rPr lang="hu-HU" b="1" dirty="0"/>
              <a:t>b</a:t>
            </a:r>
            <a:r>
              <a:rPr lang="hu-HU" dirty="0"/>
              <a:t> = remainder when we divide </a:t>
            </a:r>
            <a:r>
              <a:rPr lang="hu-HU" b="1" dirty="0"/>
              <a:t>a</a:t>
            </a:r>
            <a:r>
              <a:rPr lang="hu-HU" dirty="0"/>
              <a:t> by </a:t>
            </a:r>
            <a:r>
              <a:rPr lang="hu-HU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3249011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Modular Arithmetic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5276" y="1285103"/>
            <a:ext cx="7092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„M</a:t>
            </a:r>
            <a:r>
              <a:rPr lang="en-US" dirty="0" err="1"/>
              <a:t>odular</a:t>
            </a:r>
            <a:r>
              <a:rPr lang="en-US" dirty="0"/>
              <a:t> arithmetic is a system of arithmetic for integers where numbers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wrap around upon reaching a certain value</a:t>
            </a:r>
            <a:r>
              <a:rPr lang="hu-HU" dirty="0"/>
              <a:t> - </a:t>
            </a:r>
            <a:r>
              <a:rPr lang="en-US" dirty="0"/>
              <a:t>the modulus</a:t>
            </a:r>
            <a:r>
              <a:rPr lang="hu-HU" dirty="0"/>
              <a:t>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4162" y="2243780"/>
            <a:ext cx="3506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  <a:r>
              <a:rPr lang="hu-HU" dirty="0"/>
              <a:t> mod </a:t>
            </a:r>
            <a:r>
              <a:rPr lang="hu-HU" b="1" dirty="0"/>
              <a:t>4</a:t>
            </a:r>
            <a:r>
              <a:rPr lang="hu-HU" dirty="0"/>
              <a:t> = </a:t>
            </a:r>
            <a:r>
              <a:rPr lang="hu-HU" b="1" dirty="0"/>
              <a:t>1</a:t>
            </a:r>
            <a:r>
              <a:rPr lang="hu-HU" dirty="0"/>
              <a:t> because </a:t>
            </a:r>
            <a:r>
              <a:rPr lang="hu-HU" b="1" dirty="0"/>
              <a:t>9</a:t>
            </a:r>
            <a:r>
              <a:rPr lang="hu-HU" dirty="0"/>
              <a:t> = </a:t>
            </a:r>
            <a:r>
              <a:rPr lang="hu-HU" b="1" dirty="0"/>
              <a:t>2</a:t>
            </a:r>
            <a:r>
              <a:rPr lang="hu-HU" dirty="0"/>
              <a:t>x</a:t>
            </a:r>
            <a:r>
              <a:rPr lang="hu-HU" b="1" dirty="0"/>
              <a:t>4</a:t>
            </a:r>
            <a:r>
              <a:rPr lang="hu-HU" dirty="0"/>
              <a:t>+</a:t>
            </a:r>
            <a:r>
              <a:rPr lang="hu-HU" b="1" dirty="0"/>
              <a:t>1</a:t>
            </a:r>
          </a:p>
          <a:p>
            <a:endParaRPr lang="hu-HU" b="1" dirty="0"/>
          </a:p>
          <a:p>
            <a:r>
              <a:rPr lang="hu-HU" b="1" dirty="0"/>
              <a:t>13 </a:t>
            </a:r>
            <a:r>
              <a:rPr lang="hu-HU" dirty="0"/>
              <a:t>mod</a:t>
            </a:r>
            <a:r>
              <a:rPr lang="hu-HU" b="1" dirty="0"/>
              <a:t> 10 </a:t>
            </a:r>
            <a:r>
              <a:rPr lang="hu-HU" dirty="0"/>
              <a:t>=</a:t>
            </a:r>
            <a:r>
              <a:rPr lang="hu-HU" b="1" dirty="0"/>
              <a:t> 3 </a:t>
            </a:r>
            <a:r>
              <a:rPr lang="hu-HU" dirty="0"/>
              <a:t>because</a:t>
            </a:r>
            <a:r>
              <a:rPr lang="hu-HU" b="1" dirty="0"/>
              <a:t> 13</a:t>
            </a:r>
            <a:r>
              <a:rPr lang="hu-HU" dirty="0"/>
              <a:t>=</a:t>
            </a:r>
            <a:r>
              <a:rPr lang="hu-HU" b="1" dirty="0"/>
              <a:t>1</a:t>
            </a:r>
            <a:r>
              <a:rPr lang="hu-HU" dirty="0"/>
              <a:t>x</a:t>
            </a:r>
            <a:r>
              <a:rPr lang="hu-HU" b="1" dirty="0"/>
              <a:t>10</a:t>
            </a:r>
            <a:r>
              <a:rPr lang="hu-HU" dirty="0"/>
              <a:t>+</a:t>
            </a:r>
            <a:r>
              <a:rPr lang="hu-HU" b="1" dirty="0"/>
              <a:t>3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1299880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Modular Arithmetic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4129" y="1087394"/>
            <a:ext cx="153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CONGRUENCE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3698" y="1639330"/>
            <a:ext cx="6666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Two integers (</a:t>
            </a:r>
            <a:r>
              <a:rPr lang="hu-HU" b="1" dirty="0"/>
              <a:t>a</a:t>
            </a:r>
            <a:r>
              <a:rPr lang="hu-HU" dirty="0"/>
              <a:t> and </a:t>
            </a:r>
            <a:r>
              <a:rPr lang="hu-HU" b="1" dirty="0"/>
              <a:t>b</a:t>
            </a:r>
            <a:r>
              <a:rPr lang="hu-HU" dirty="0"/>
              <a:t>) are said to be congruent if they have the same</a:t>
            </a:r>
          </a:p>
          <a:p>
            <a:r>
              <a:rPr lang="hu-HU" dirty="0"/>
              <a:t>	remainder when divided by a specified integer </a:t>
            </a:r>
            <a:r>
              <a:rPr lang="hu-HU" b="1" dirty="0"/>
              <a:t>m</a:t>
            </a:r>
            <a:r>
              <a:rPr lang="hu-H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8728" y="2439477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 ≡ b (mod 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1266" y="2957381"/>
            <a:ext cx="76745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congruence is not an operation it just defines a relationship between </a:t>
            </a:r>
            <a:r>
              <a:rPr lang="hu-HU" b="1" dirty="0">
                <a:sym typeface="Wingdings" panose="05000000000000000000" pitchFamily="2" charset="2"/>
              </a:rPr>
              <a:t>a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b="1" dirty="0">
                <a:sym typeface="Wingdings" panose="05000000000000000000" pitchFamily="2" charset="2"/>
              </a:rPr>
              <a:t>b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</a:t>
            </a:r>
            <a:r>
              <a:rPr lang="hu-HU" b="1" dirty="0">
                <a:sym typeface="Wingdings" panose="05000000000000000000" pitchFamily="2" charset="2"/>
              </a:rPr>
              <a:t> mod m </a:t>
            </a:r>
            <a:r>
              <a:rPr lang="hu-HU" dirty="0">
                <a:sym typeface="Wingdings" panose="05000000000000000000" pitchFamily="2" charset="2"/>
              </a:rPr>
              <a:t>operation partition all the natural numbers into </a:t>
            </a:r>
            <a:r>
              <a:rPr lang="hu-HU" b="1" dirty="0">
                <a:sym typeface="Wingdings" panose="05000000000000000000" pitchFamily="2" charset="2"/>
              </a:rPr>
              <a:t>m</a:t>
            </a:r>
            <a:r>
              <a:rPr lang="hu-HU" dirty="0">
                <a:sym typeface="Wingdings" panose="05000000000000000000" pitchFamily="2" charset="2"/>
              </a:rPr>
              <a:t> subgroups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  </a:t>
            </a:r>
            <a:r>
              <a:rPr lang="hu-HU" u="sng" dirty="0">
                <a:sym typeface="Wingdings" panose="05000000000000000000" pitchFamily="2" charset="2"/>
              </a:rPr>
              <a:t>For example</a:t>
            </a:r>
            <a:r>
              <a:rPr lang="hu-HU" dirty="0">
                <a:sym typeface="Wingdings" panose="05000000000000000000" pitchFamily="2" charset="2"/>
              </a:rPr>
              <a:t>: the </a:t>
            </a:r>
            <a:r>
              <a:rPr lang="hu-HU" b="1" dirty="0">
                <a:sym typeface="Wingdings" panose="05000000000000000000" pitchFamily="2" charset="2"/>
              </a:rPr>
              <a:t>mod 2</a:t>
            </a:r>
            <a:r>
              <a:rPr lang="hu-HU" dirty="0">
                <a:sym typeface="Wingdings" panose="05000000000000000000" pitchFamily="2" charset="2"/>
              </a:rPr>
              <a:t> operator decides whether a given number is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	even or odd (so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 groups)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639857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Modular Arithmetic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4129" y="1087394"/>
            <a:ext cx="281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FERMAT’S LITTLE THEOREM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03369" y="3107928"/>
            <a:ext cx="80121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Let </a:t>
            </a:r>
            <a:r>
              <a:rPr lang="hu-HU" b="1" dirty="0"/>
              <a:t>p</a:t>
            </a:r>
            <a:r>
              <a:rPr lang="hu-HU" dirty="0"/>
              <a:t> be a prime number then for any integer </a:t>
            </a:r>
            <a:r>
              <a:rPr lang="hu-HU" b="1" dirty="0"/>
              <a:t>a</a:t>
            </a:r>
            <a:r>
              <a:rPr lang="hu-HU" dirty="0"/>
              <a:t> (</a:t>
            </a:r>
            <a:r>
              <a:rPr lang="hu-HU" b="1" dirty="0"/>
              <a:t>a</a:t>
            </a:r>
            <a:r>
              <a:rPr lang="hu-HU" dirty="0"/>
              <a:t> is not divisible by </a:t>
            </a:r>
            <a:r>
              <a:rPr lang="hu-HU" b="1" dirty="0"/>
              <a:t>p</a:t>
            </a:r>
            <a:r>
              <a:rPr lang="hu-HU" dirty="0"/>
              <a:t>) the number 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</a:t>
            </a:r>
            <a:r>
              <a:rPr lang="hu-HU" sz="2400" b="1" dirty="0"/>
              <a:t>a</a:t>
            </a:r>
            <a:r>
              <a:rPr lang="hu-HU" dirty="0"/>
              <a:t>        </a:t>
            </a:r>
            <a:r>
              <a:rPr lang="hu-HU" b="1" dirty="0"/>
              <a:t>- 1</a:t>
            </a:r>
            <a:r>
              <a:rPr lang="hu-HU" dirty="0"/>
              <a:t>   is an integer multiple of </a:t>
            </a:r>
            <a:r>
              <a:rPr lang="hu-HU" b="1" dirty="0"/>
              <a:t>p</a:t>
            </a:r>
            <a:r>
              <a:rPr lang="hu-HU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1351" y="1571363"/>
            <a:ext cx="8077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What is a prime number?</a:t>
            </a:r>
            <a:r>
              <a:rPr lang="hu-HU" dirty="0"/>
              <a:t> </a:t>
            </a:r>
          </a:p>
          <a:p>
            <a:endParaRPr lang="hu-HU" dirty="0"/>
          </a:p>
          <a:p>
            <a:r>
              <a:rPr lang="hu-HU" dirty="0"/>
              <a:t>          A prime number greater than </a:t>
            </a:r>
            <a:r>
              <a:rPr lang="hu-HU" b="1" dirty="0"/>
              <a:t>1</a:t>
            </a:r>
            <a:r>
              <a:rPr lang="hu-HU" dirty="0"/>
              <a:t> whose only factors are </a:t>
            </a:r>
            <a:r>
              <a:rPr lang="hu-HU" b="1" dirty="0"/>
              <a:t>1</a:t>
            </a:r>
            <a:r>
              <a:rPr lang="hu-HU" dirty="0"/>
              <a:t> and itself</a:t>
            </a:r>
          </a:p>
          <a:p>
            <a:r>
              <a:rPr lang="hu-HU" dirty="0"/>
              <a:t>	      ~ n</a:t>
            </a:r>
            <a:r>
              <a:rPr lang="hu-HU" dirty="0">
                <a:sym typeface="Wingdings" panose="05000000000000000000" pitchFamily="2" charset="2"/>
              </a:rPr>
              <a:t>umbers that have more than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 factors are called composite numbers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4094309" y="355199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8746" y="4298610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a     ≡ 1 (mod p)   </a:t>
            </a:r>
            <a:r>
              <a:rPr lang="hu-HU" sz="2000" dirty="0"/>
              <a:t>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9607" y="4256792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p-1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94878" y="4912843"/>
            <a:ext cx="25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„Fermat’s little theorem”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75168" y="4301501"/>
            <a:ext cx="2454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a     -1 ≡ 0 (mod 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8340" y="4276159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p-1</a:t>
            </a:r>
            <a:endParaRPr lang="hu-HU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5361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Modular Arithmetic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4129" y="1087394"/>
            <a:ext cx="27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FINDING PRIME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11395" y="1713470"/>
                <a:ext cx="7648953" cy="2051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There are several approaches to find prime numbers:</a:t>
                </a:r>
              </a:p>
              <a:p>
                <a:endParaRPr lang="hu-HU" dirty="0"/>
              </a:p>
              <a:p>
                <a:r>
                  <a:rPr lang="hu-HU" dirty="0"/>
                  <a:t>	</a:t>
                </a:r>
                <a:r>
                  <a:rPr lang="hu-HU" b="1" dirty="0"/>
                  <a:t>1.)</a:t>
                </a:r>
                <a:r>
                  <a:rPr lang="hu-HU" dirty="0"/>
                  <a:t> </a:t>
                </a:r>
                <a:r>
                  <a:rPr lang="hu-HU" b="1" dirty="0"/>
                  <a:t>naive algorithm</a:t>
                </a:r>
                <a:r>
                  <a:rPr lang="hu-HU" dirty="0"/>
                  <a:t>: consider all the numbers in the range </a:t>
                </a:r>
                <a:r>
                  <a:rPr lang="hu-HU" b="1" dirty="0"/>
                  <a:t>[2,N-1] </a:t>
                </a:r>
                <a:r>
                  <a:rPr lang="hu-HU" dirty="0"/>
                  <a:t>and</a:t>
                </a:r>
              </a:p>
              <a:p>
                <a:r>
                  <a:rPr lang="hu-HU" dirty="0"/>
                  <a:t>		if the given number divides </a:t>
                </a:r>
                <a:r>
                  <a:rPr lang="hu-HU" b="1" dirty="0"/>
                  <a:t>N</a:t>
                </a:r>
                <a:r>
                  <a:rPr lang="hu-HU" dirty="0"/>
                  <a:t> then </a:t>
                </a:r>
                <a:r>
                  <a:rPr lang="hu-HU" b="1" dirty="0"/>
                  <a:t>N</a:t>
                </a:r>
                <a:r>
                  <a:rPr lang="hu-HU" dirty="0"/>
                  <a:t> is not a prime</a:t>
                </a:r>
              </a:p>
              <a:p>
                <a:endParaRPr lang="hu-HU" dirty="0"/>
              </a:p>
              <a:p>
                <a:r>
                  <a:rPr lang="hu-HU" dirty="0"/>
                  <a:t>			~ basically we just have to consider the numbers </a:t>
                </a:r>
              </a:p>
              <a:p>
                <a:r>
                  <a:rPr lang="hu-HU" dirty="0"/>
                  <a:t>				within the range </a:t>
                </a:r>
                <a:r>
                  <a:rPr lang="hu-HU" b="1" dirty="0"/>
                  <a:t>[2,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</m:rad>
                  </m:oMath>
                </a14:m>
                <a:r>
                  <a:rPr lang="hu-HU" b="1" dirty="0"/>
                  <a:t>]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395" y="1713470"/>
                <a:ext cx="7648953" cy="2051972"/>
              </a:xfrm>
              <a:prstGeom prst="rect">
                <a:avLst/>
              </a:prstGeom>
              <a:blipFill rotWithShape="0">
                <a:blip r:embed="rId5"/>
                <a:stretch>
                  <a:fillRect l="-637" t="-1484" b="-415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99935" y="3896497"/>
                <a:ext cx="6837128" cy="672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Every </a:t>
                </a:r>
                <a:r>
                  <a:rPr lang="hu-HU" b="1" dirty="0"/>
                  <a:t>N</a:t>
                </a:r>
                <a:r>
                  <a:rPr lang="hu-HU" dirty="0"/>
                  <a:t> composite number (so not primes) has a prime factor less than</a:t>
                </a:r>
              </a:p>
              <a:p>
                <a:r>
                  <a:rPr lang="hu-HU" dirty="0"/>
                  <a:t>	or equal to its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1" i="0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</m:rad>
                  </m:oMath>
                </a14:m>
                <a:r>
                  <a:rPr lang="hu-HU" dirty="0"/>
                  <a:t> square root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35" y="3896497"/>
                <a:ext cx="6837128" cy="672428"/>
              </a:xfrm>
              <a:prstGeom prst="rect">
                <a:avLst/>
              </a:prstGeom>
              <a:blipFill rotWithShape="0">
                <a:blip r:embed="rId3"/>
                <a:stretch>
                  <a:fillRect l="-803" t="-4545" b="-145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08887" y="4637903"/>
                <a:ext cx="7924862" cy="2083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u="sng" dirty="0"/>
                  <a:t>Proof</a:t>
                </a:r>
                <a:r>
                  <a:rPr lang="hu-HU" dirty="0"/>
                  <a:t>: if a </a:t>
                </a:r>
                <a:r>
                  <a:rPr lang="hu-HU" b="1" dirty="0"/>
                  <a:t>N</a:t>
                </a:r>
                <a:r>
                  <a:rPr lang="hu-HU" dirty="0"/>
                  <a:t> number is not a prime then it can be factored </a:t>
                </a:r>
                <a:r>
                  <a:rPr lang="hu-HU" b="1" dirty="0"/>
                  <a:t>N = a x b </a:t>
                </a:r>
                <a:r>
                  <a:rPr lang="hu-HU" dirty="0"/>
                  <a:t>(</a:t>
                </a:r>
                <a:r>
                  <a:rPr lang="hu-HU" b="1" dirty="0"/>
                  <a:t>2</a:t>
                </a:r>
                <a:r>
                  <a:rPr lang="hu-HU" dirty="0"/>
                  <a:t> &lt; </a:t>
                </a:r>
                <a:r>
                  <a:rPr lang="hu-HU" b="1" dirty="0"/>
                  <a:t>a,b</a:t>
                </a:r>
                <a:r>
                  <a:rPr lang="hu-HU" dirty="0"/>
                  <a:t> &lt; </a:t>
                </a:r>
                <a:r>
                  <a:rPr lang="hu-HU" b="1" dirty="0"/>
                  <a:t>N</a:t>
                </a:r>
                <a:r>
                  <a:rPr lang="hu-HU" dirty="0"/>
                  <a:t>)</a:t>
                </a:r>
              </a:p>
              <a:p>
                <a:endParaRPr lang="hu-HU" dirty="0"/>
              </a:p>
              <a:p>
                <a:r>
                  <a:rPr lang="hu-HU" dirty="0"/>
                  <a:t>	If both </a:t>
                </a:r>
                <a:r>
                  <a:rPr lang="hu-HU" b="1" dirty="0"/>
                  <a:t>a</a:t>
                </a:r>
                <a:r>
                  <a:rPr lang="hu-HU" dirty="0"/>
                  <a:t> and</a:t>
                </a:r>
                <a:r>
                  <a:rPr lang="hu-HU" b="1" dirty="0"/>
                  <a:t> b </a:t>
                </a:r>
                <a:r>
                  <a:rPr lang="hu-HU" dirty="0"/>
                  <a:t>were greater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1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</m:rad>
                  </m:oMath>
                </a14:m>
                <a:r>
                  <a:rPr lang="hu-HU" dirty="0"/>
                  <a:t> then </a:t>
                </a:r>
                <a:r>
                  <a:rPr lang="hu-HU" b="1" dirty="0"/>
                  <a:t>a x b </a:t>
                </a:r>
                <a:r>
                  <a:rPr lang="hu-HU" dirty="0"/>
                  <a:t>would be greater than </a:t>
                </a:r>
                <a:r>
                  <a:rPr lang="hu-HU" b="1" dirty="0"/>
                  <a:t>N</a:t>
                </a:r>
              </a:p>
              <a:p>
                <a:r>
                  <a:rPr lang="hu-HU" b="1" dirty="0"/>
                  <a:t>		</a:t>
                </a:r>
                <a:r>
                  <a:rPr lang="hu-HU" dirty="0"/>
                  <a:t>so at least one of them is smaller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1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</m:rad>
                  </m:oMath>
                </a14:m>
                <a:endParaRPr lang="hu-HU" b="1" dirty="0"/>
              </a:p>
              <a:p>
                <a:endParaRPr lang="hu-HU" b="1" dirty="0"/>
              </a:p>
              <a:p>
                <a:r>
                  <a:rPr lang="hu-HU" b="1" dirty="0"/>
                  <a:t>	          </a:t>
                </a:r>
                <a:r>
                  <a:rPr lang="hu-HU" dirty="0"/>
                  <a:t>(if one of them divides </a:t>
                </a:r>
                <a:r>
                  <a:rPr lang="hu-HU" b="1" dirty="0"/>
                  <a:t>N</a:t>
                </a:r>
                <a:r>
                  <a:rPr lang="hu-HU" dirty="0"/>
                  <a:t> then </a:t>
                </a:r>
                <a:r>
                  <a:rPr lang="hu-HU" b="1" dirty="0"/>
                  <a:t>N</a:t>
                </a:r>
                <a:r>
                  <a:rPr lang="hu-HU" dirty="0"/>
                  <a:t> can not be a prime)</a:t>
                </a:r>
              </a:p>
              <a:p>
                <a:endParaRPr lang="hu-HU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87" y="4637903"/>
                <a:ext cx="7924862" cy="2083519"/>
              </a:xfrm>
              <a:prstGeom prst="rect">
                <a:avLst/>
              </a:prstGeom>
              <a:blipFill rotWithShape="0">
                <a:blip r:embed="rId4"/>
                <a:stretch>
                  <a:fillRect l="-692" t="-175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13096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Modular Arithmetic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4129" y="1087394"/>
            <a:ext cx="27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FINDING PRIME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1395" y="1713470"/>
            <a:ext cx="74156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There are several approaches to find prime numbers: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2.)</a:t>
            </a:r>
            <a:r>
              <a:rPr lang="hu-HU" dirty="0"/>
              <a:t> </a:t>
            </a:r>
            <a:r>
              <a:rPr lang="hu-HU" b="1" dirty="0"/>
              <a:t>Fermat’s algorithm</a:t>
            </a:r>
            <a:r>
              <a:rPr lang="hu-HU" dirty="0"/>
              <a:t>: we can use Fermat’s little theorem to check</a:t>
            </a:r>
          </a:p>
          <a:p>
            <a:r>
              <a:rPr lang="hu-HU" b="1" dirty="0"/>
              <a:t>		</a:t>
            </a:r>
            <a:r>
              <a:rPr lang="hu-HU" dirty="0"/>
              <a:t>whether a given </a:t>
            </a:r>
            <a:r>
              <a:rPr lang="hu-HU" b="1" dirty="0"/>
              <a:t>N</a:t>
            </a:r>
            <a:r>
              <a:rPr lang="hu-HU" dirty="0"/>
              <a:t> number if prime or not</a:t>
            </a:r>
          </a:p>
          <a:p>
            <a:endParaRPr lang="hu-HU" dirty="0"/>
          </a:p>
          <a:p>
            <a:r>
              <a:rPr lang="hu-HU" dirty="0"/>
              <a:t>		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6671" y="3022607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a     ≡ 1 (mod N)</a:t>
            </a:r>
            <a:endParaRPr lang="hu-H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822818" y="2980789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N-1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3719" y="3621610"/>
            <a:ext cx="508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this relation is true than we know that </a:t>
            </a:r>
            <a:r>
              <a:rPr lang="hu-HU" b="1" dirty="0"/>
              <a:t>N</a:t>
            </a:r>
            <a:r>
              <a:rPr lang="hu-HU" dirty="0"/>
              <a:t> is a prime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84389" y="4102444"/>
            <a:ext cx="8058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 other words: if </a:t>
            </a:r>
            <a:r>
              <a:rPr lang="hu-HU" b="1" dirty="0"/>
              <a:t>N</a:t>
            </a:r>
            <a:r>
              <a:rPr lang="hu-HU" dirty="0"/>
              <a:t> is a prime number then for every </a:t>
            </a:r>
            <a:r>
              <a:rPr lang="hu-HU" b="1" dirty="0"/>
              <a:t>1 &lt;= a &lt; N </a:t>
            </a:r>
            <a:r>
              <a:rPr lang="hu-HU" dirty="0"/>
              <a:t>number</a:t>
            </a:r>
          </a:p>
          <a:p>
            <a:r>
              <a:rPr lang="hu-HU" dirty="0"/>
              <a:t>		 </a:t>
            </a:r>
            <a:r>
              <a:rPr lang="hu-HU" b="1" dirty="0"/>
              <a:t>a     ≡ 1 (mod N) </a:t>
            </a:r>
            <a:r>
              <a:rPr lang="hu-HU" dirty="0"/>
              <a:t>which means in programming that</a:t>
            </a:r>
            <a:r>
              <a:rPr lang="hu-HU" b="1" dirty="0"/>
              <a:t> a      % N = 1</a:t>
            </a:r>
            <a:endParaRPr lang="hu-HU" sz="1600" dirty="0"/>
          </a:p>
          <a:p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4781997" y="4356829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N-1</a:t>
            </a:r>
            <a:endParaRPr lang="hu-HU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595143" y="4356829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N-1</a:t>
            </a:r>
            <a:endParaRPr lang="hu-HU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97876" y="4851075"/>
            <a:ext cx="6109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For example</a:t>
            </a:r>
            <a:r>
              <a:rPr lang="hu-HU" dirty="0"/>
              <a:t>: since </a:t>
            </a:r>
            <a:r>
              <a:rPr lang="hu-HU" b="1" dirty="0"/>
              <a:t>5</a:t>
            </a:r>
            <a:r>
              <a:rPr lang="hu-HU" dirty="0"/>
              <a:t> is prime thats why </a:t>
            </a:r>
            <a:r>
              <a:rPr lang="hu-HU" b="1" dirty="0"/>
              <a:t>2  % 5 = 1 </a:t>
            </a:r>
            <a:r>
              <a:rPr lang="hu-HU" dirty="0"/>
              <a:t>so</a:t>
            </a:r>
            <a:r>
              <a:rPr lang="hu-HU" b="1" dirty="0"/>
              <a:t> 5 </a:t>
            </a:r>
            <a:r>
              <a:rPr lang="hu-HU" dirty="0"/>
              <a:t>is prime </a:t>
            </a:r>
          </a:p>
          <a:p>
            <a:endParaRPr lang="hu-HU" dirty="0"/>
          </a:p>
          <a:p>
            <a:r>
              <a:rPr lang="hu-HU" dirty="0"/>
              <a:t>     Running time complexity: </a:t>
            </a:r>
            <a:r>
              <a:rPr lang="hu-HU" b="1" dirty="0"/>
              <a:t>O(k log  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16454" y="47807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4</a:t>
            </a:r>
            <a:endParaRPr lang="hu-HU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6854" y="2918781"/>
            <a:ext cx="251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„number </a:t>
            </a:r>
            <a:r>
              <a:rPr lang="hu-HU" b="1" i="1" dirty="0"/>
              <a:t>a</a:t>
            </a:r>
            <a:r>
              <a:rPr lang="hu-HU" i="1" dirty="0"/>
              <a:t> is the witness</a:t>
            </a:r>
          </a:p>
          <a:p>
            <a:r>
              <a:rPr lang="hu-HU" i="1" dirty="0"/>
              <a:t>for compositeness of </a:t>
            </a:r>
            <a:r>
              <a:rPr lang="hu-HU" b="1" i="1" dirty="0"/>
              <a:t>N</a:t>
            </a:r>
            <a:r>
              <a:rPr lang="hu-HU" i="1" dirty="0"/>
              <a:t>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68502" y="53770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02654811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Modular Arithmetic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4129" y="1087394"/>
            <a:ext cx="27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FINDING PRIME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1395" y="1713470"/>
            <a:ext cx="74156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There are several approaches to find prime numbers: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2.)</a:t>
            </a:r>
            <a:r>
              <a:rPr lang="hu-HU" dirty="0"/>
              <a:t> </a:t>
            </a:r>
            <a:r>
              <a:rPr lang="hu-HU" b="1" dirty="0"/>
              <a:t>Fermat’s algorithm</a:t>
            </a:r>
            <a:r>
              <a:rPr lang="hu-HU" dirty="0"/>
              <a:t>: we can use Fermat’s little theorem to check</a:t>
            </a:r>
          </a:p>
          <a:p>
            <a:r>
              <a:rPr lang="hu-HU" b="1" dirty="0"/>
              <a:t>		</a:t>
            </a:r>
            <a:r>
              <a:rPr lang="hu-HU" dirty="0"/>
              <a:t>whether a given </a:t>
            </a:r>
            <a:r>
              <a:rPr lang="hu-HU" b="1" dirty="0"/>
              <a:t>N</a:t>
            </a:r>
            <a:r>
              <a:rPr lang="hu-HU" dirty="0"/>
              <a:t> number if prime or not</a:t>
            </a:r>
          </a:p>
          <a:p>
            <a:endParaRPr lang="hu-HU" dirty="0"/>
          </a:p>
          <a:p>
            <a:r>
              <a:rPr lang="hu-HU" dirty="0"/>
              <a:t>		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6671" y="3022607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a     ≡ 1 (mod N)</a:t>
            </a:r>
            <a:endParaRPr lang="hu-H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822818" y="2980789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N-1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81723" y="5090984"/>
            <a:ext cx="447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FERMAT’S ALGORITHM IS PROBABILISTIC !!!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23719" y="3737755"/>
            <a:ext cx="5592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repeat</a:t>
            </a:r>
            <a:r>
              <a:rPr lang="hu-HU" b="1" dirty="0"/>
              <a:t> k </a:t>
            </a:r>
            <a:r>
              <a:rPr lang="hu-HU" dirty="0"/>
              <a:t>times:</a:t>
            </a:r>
          </a:p>
          <a:p>
            <a:r>
              <a:rPr lang="hu-HU" dirty="0"/>
              <a:t>	generate </a:t>
            </a:r>
            <a:r>
              <a:rPr lang="hu-HU" b="1" dirty="0"/>
              <a:t>a</a:t>
            </a:r>
            <a:r>
              <a:rPr lang="hu-HU" dirty="0"/>
              <a:t> random number in the range </a:t>
            </a:r>
            <a:r>
              <a:rPr lang="hu-HU" b="1" dirty="0"/>
              <a:t>[2,N-2]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dirty="0"/>
              <a:t>if</a:t>
            </a:r>
            <a:r>
              <a:rPr lang="hu-HU" b="1" dirty="0"/>
              <a:t> a      % N = 1 </a:t>
            </a:r>
            <a:r>
              <a:rPr lang="hu-HU" dirty="0"/>
              <a:t>then </a:t>
            </a:r>
            <a:r>
              <a:rPr lang="hu-HU" b="1" dirty="0"/>
              <a:t>N </a:t>
            </a:r>
            <a:r>
              <a:rPr lang="hu-HU" dirty="0"/>
              <a:t>is probably prime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20992" y="449343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N-1</a:t>
            </a:r>
            <a:endParaRPr lang="hu-HU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10682" y="5556898"/>
            <a:ext cx="697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the probability of producing incorrect results for composite numbers is</a:t>
            </a:r>
          </a:p>
          <a:p>
            <a:r>
              <a:rPr lang="hu-HU" dirty="0"/>
              <a:t>	low and can be reduced by doing more </a:t>
            </a:r>
            <a:r>
              <a:rPr lang="hu-HU" b="1" dirty="0"/>
              <a:t>k</a:t>
            </a:r>
            <a:r>
              <a:rPr lang="hu-HU" dirty="0"/>
              <a:t> iterations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3940" y="4147474"/>
            <a:ext cx="18918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/>
              <a:t>this test fails with </a:t>
            </a:r>
          </a:p>
          <a:p>
            <a:pPr algn="ctr"/>
            <a:r>
              <a:rPr lang="hu-HU" sz="1600" i="1" dirty="0"/>
              <a:t>Carmichael numbers</a:t>
            </a:r>
          </a:p>
          <a:p>
            <a:pPr algn="ctr"/>
            <a:r>
              <a:rPr lang="hu-HU" sz="1600" b="1" dirty="0">
                <a:solidFill>
                  <a:srgbClr val="FF5050"/>
                </a:solidFill>
              </a:rPr>
              <a:t>PROBLEM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9170" y="4980361"/>
            <a:ext cx="2081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if </a:t>
            </a:r>
            <a:r>
              <a:rPr lang="hu-HU" sz="1600" b="1" dirty="0"/>
              <a:t>gcd(a,n) = 1 </a:t>
            </a:r>
            <a:r>
              <a:rPr lang="hu-HU" sz="1600" dirty="0"/>
              <a:t>then </a:t>
            </a:r>
          </a:p>
          <a:p>
            <a:pPr algn="ctr"/>
            <a:r>
              <a:rPr lang="hu-HU" sz="1600" dirty="0"/>
              <a:t>Fermat test is not valid</a:t>
            </a:r>
          </a:p>
        </p:txBody>
      </p:sp>
    </p:spTree>
    <p:extLst>
      <p:ext uri="{BB962C8B-B14F-4D97-AF65-F5344CB8AC3E}">
        <p14:creationId xmlns:p14="http://schemas.microsoft.com/office/powerpoint/2010/main" val="2070966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b="1" dirty="0"/>
              <a:t>N EXAMPLE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 LV 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5137977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Modular Arithmetic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4129" y="1087394"/>
            <a:ext cx="27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FINDING PRIME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4303" y="1589903"/>
            <a:ext cx="81851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Running time complexity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in other algorithms and data structures running time analysis the</a:t>
            </a:r>
          </a:p>
          <a:p>
            <a:r>
              <a:rPr lang="hu-HU" dirty="0">
                <a:sym typeface="Wingdings" panose="05000000000000000000" pitchFamily="2" charset="2"/>
              </a:rPr>
              <a:t>		size of the input is straightforward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Sorting: the input is the </a:t>
            </a:r>
            <a:r>
              <a:rPr lang="hu-HU" b="1" dirty="0">
                <a:sym typeface="Wingdings" panose="05000000000000000000" pitchFamily="2" charset="2"/>
              </a:rPr>
              <a:t>N</a:t>
            </a:r>
            <a:r>
              <a:rPr lang="hu-HU" dirty="0">
                <a:sym typeface="Wingdings" panose="05000000000000000000" pitchFamily="2" charset="2"/>
              </a:rPr>
              <a:t> numbers we want to sort and</a:t>
            </a:r>
          </a:p>
          <a:p>
            <a:r>
              <a:rPr lang="hu-HU" dirty="0">
                <a:sym typeface="Wingdings" panose="05000000000000000000" pitchFamily="2" charset="2"/>
              </a:rPr>
              <a:t>				the running time complexity is </a:t>
            </a:r>
            <a:r>
              <a:rPr lang="hu-HU" b="1" dirty="0">
                <a:sym typeface="Wingdings" panose="05000000000000000000" pitchFamily="2" charset="2"/>
              </a:rPr>
              <a:t>O(NlogN)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Shortest path: input is the </a:t>
            </a:r>
            <a:r>
              <a:rPr lang="hu-HU" b="1" dirty="0">
                <a:sym typeface="Wingdings" panose="05000000000000000000" pitchFamily="2" charset="2"/>
              </a:rPr>
              <a:t>N</a:t>
            </a:r>
            <a:r>
              <a:rPr lang="hu-HU" dirty="0">
                <a:sym typeface="Wingdings" panose="05000000000000000000" pitchFamily="2" charset="2"/>
              </a:rPr>
              <a:t> vertexes in the graph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now the input is a large number BUT we represent the numbers</a:t>
            </a:r>
          </a:p>
          <a:p>
            <a:r>
              <a:rPr lang="hu-HU" dirty="0">
                <a:sym typeface="Wingdings" panose="05000000000000000000" pitchFamily="2" charset="2"/>
              </a:rPr>
              <a:t>		in binary in computer science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7250251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Modular Arithmetic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4129" y="1087394"/>
            <a:ext cx="272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FINDING PRIME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04303" y="1589903"/>
                <a:ext cx="8537465" cy="3165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u="sng" dirty="0"/>
                  <a:t>Running time complexity</a:t>
                </a:r>
                <a:r>
                  <a:rPr lang="hu-HU" dirty="0"/>
                  <a:t>:</a:t>
                </a:r>
              </a:p>
              <a:p>
                <a:endParaRPr lang="hu-HU" dirty="0"/>
              </a:p>
              <a:p>
                <a:r>
                  <a:rPr lang="hu-HU" dirty="0"/>
                  <a:t>	When dealing with the naive primality test we end up with </a:t>
                </a:r>
                <a:r>
                  <a:rPr lang="hu-HU" b="1" dirty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1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</m:rad>
                  </m:oMath>
                </a14:m>
                <a:r>
                  <a:rPr lang="hu-HU" b="1" dirty="0"/>
                  <a:t>) </a:t>
                </a:r>
                <a:r>
                  <a:rPr lang="hu-HU" dirty="0"/>
                  <a:t>running time</a:t>
                </a:r>
              </a:p>
              <a:p>
                <a:r>
                  <a:rPr lang="hu-HU" dirty="0"/>
                  <a:t>		BUT now the input is a large number ... </a:t>
                </a:r>
              </a:p>
              <a:p>
                <a:endParaRPr lang="hu-HU" dirty="0">
                  <a:sym typeface="Wingdings" panose="05000000000000000000" pitchFamily="2" charset="2"/>
                </a:endParaRPr>
              </a:p>
              <a:p>
                <a:r>
                  <a:rPr lang="hu-HU" dirty="0">
                    <a:sym typeface="Wingdings" panose="05000000000000000000" pitchFamily="2" charset="2"/>
                  </a:rPr>
                  <a:t>			 we have to use a different approach</a:t>
                </a:r>
              </a:p>
              <a:p>
                <a:endParaRPr lang="hu-HU" dirty="0">
                  <a:sym typeface="Wingdings" panose="05000000000000000000" pitchFamily="2" charset="2"/>
                </a:endParaRPr>
              </a:p>
              <a:p>
                <a:r>
                  <a:rPr lang="hu-HU" dirty="0">
                    <a:sym typeface="Wingdings" panose="05000000000000000000" pitchFamily="2" charset="2"/>
                  </a:rPr>
                  <a:t>			 the input length </a:t>
                </a:r>
                <a:r>
                  <a:rPr lang="hu-HU" b="1" dirty="0">
                    <a:sym typeface="Wingdings" panose="05000000000000000000" pitchFamily="2" charset="2"/>
                  </a:rPr>
                  <a:t>n</a:t>
                </a:r>
                <a:r>
                  <a:rPr lang="hu-HU" dirty="0">
                    <a:sym typeface="Wingdings" panose="05000000000000000000" pitchFamily="2" charset="2"/>
                  </a:rPr>
                  <a:t> is the number of bits in the input</a:t>
                </a:r>
              </a:p>
              <a:p>
                <a:endParaRPr lang="hu-HU" dirty="0"/>
              </a:p>
              <a:p>
                <a:endParaRPr lang="hu-HU" dirty="0"/>
              </a:p>
              <a:p>
                <a:r>
                  <a:rPr lang="hu-HU" dirty="0"/>
                  <a:t>	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303" y="1589903"/>
                <a:ext cx="8537465" cy="3165418"/>
              </a:xfrm>
              <a:prstGeom prst="rect">
                <a:avLst/>
              </a:prstGeom>
              <a:blipFill rotWithShape="0">
                <a:blip r:embed="rId2"/>
                <a:stretch>
                  <a:fillRect l="-643" t="-11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168346" y="4069492"/>
            <a:ext cx="7138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in our examples the input is a decimal number. So first of all we have to</a:t>
            </a:r>
          </a:p>
          <a:p>
            <a:r>
              <a:rPr lang="hu-HU" dirty="0"/>
              <a:t>	define the number of bits of a decimal number</a:t>
            </a:r>
          </a:p>
          <a:p>
            <a:endParaRPr lang="hu-HU" dirty="0"/>
          </a:p>
          <a:p>
            <a:r>
              <a:rPr lang="hu-HU" dirty="0"/>
              <a:t>		The input length in binary is </a:t>
            </a:r>
            <a:r>
              <a:rPr lang="hu-HU" b="1" dirty="0"/>
              <a:t>n = log  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00519" y="504155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81168" y="5349333"/>
                <a:ext cx="6888361" cy="949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It means that </a:t>
                </a:r>
                <a:r>
                  <a:rPr lang="hu-HU" b="1" dirty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1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</m:rad>
                  </m:oMath>
                </a14:m>
                <a:r>
                  <a:rPr lang="hu-HU" b="1" dirty="0"/>
                  <a:t>)  </a:t>
                </a:r>
                <a:r>
                  <a:rPr lang="hu-HU" dirty="0"/>
                  <a:t>is in fact </a:t>
                </a:r>
                <a:r>
                  <a:rPr lang="hu-HU" b="1" dirty="0"/>
                  <a:t>O(2   )</a:t>
                </a:r>
                <a:r>
                  <a:rPr lang="hu-HU" dirty="0"/>
                  <a:t> which is exponential running time </a:t>
                </a:r>
              </a:p>
              <a:p>
                <a:endParaRPr lang="hu-HU" b="1" dirty="0"/>
              </a:p>
              <a:p>
                <a:r>
                  <a:rPr lang="hu-HU" b="1" dirty="0"/>
                  <a:t>	</a:t>
                </a:r>
                <a:endParaRPr lang="hu-H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168" y="5349333"/>
                <a:ext cx="6888361" cy="949427"/>
              </a:xfrm>
              <a:prstGeom prst="rect">
                <a:avLst/>
              </a:prstGeom>
              <a:blipFill rotWithShape="0">
                <a:blip r:embed="rId5"/>
                <a:stretch>
                  <a:fillRect l="-708" t="-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48690" y="5236869"/>
                <a:ext cx="303288" cy="383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105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050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num>
                        <m:den>
                          <m:r>
                            <a:rPr lang="hu-HU" sz="1050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hu-HU" sz="1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690" y="5236869"/>
                <a:ext cx="303288" cy="3835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01492" y="5018856"/>
            <a:ext cx="26425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i="1" dirty="0"/>
              <a:t>deciding whether a number is</a:t>
            </a:r>
          </a:p>
          <a:p>
            <a:pPr algn="ctr"/>
            <a:r>
              <a:rPr lang="hu-HU" sz="1600" i="1" dirty="0"/>
              <a:t>prime is crucial in </a:t>
            </a:r>
            <a:r>
              <a:rPr lang="hu-HU" sz="1600" b="1" i="1" dirty="0"/>
              <a:t>RSA</a:t>
            </a:r>
            <a:r>
              <a:rPr lang="hu-HU" sz="1600" i="1" dirty="0"/>
              <a:t> so</a:t>
            </a:r>
          </a:p>
          <a:p>
            <a:pPr algn="ctr"/>
            <a:r>
              <a:rPr lang="hu-HU" sz="1600" i="1" dirty="0"/>
              <a:t>exponential running</a:t>
            </a:r>
          </a:p>
          <a:p>
            <a:pPr algn="ctr"/>
            <a:r>
              <a:rPr lang="hu-HU" sz="1600" i="1" dirty="0"/>
              <a:t> time is too slow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7816" y="5792559"/>
            <a:ext cx="5963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of course it makes sense because the naive primality testing</a:t>
            </a:r>
          </a:p>
          <a:p>
            <a:r>
              <a:rPr lang="hu-HU" dirty="0"/>
              <a:t>		algorithm is quite a slow approach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7007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Modular Arithmetic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6379" y="1480068"/>
            <a:ext cx="807714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„I</a:t>
            </a:r>
            <a:r>
              <a:rPr lang="en-US" dirty="0" err="1"/>
              <a:t>nteger</a:t>
            </a:r>
            <a:r>
              <a:rPr lang="en-US" dirty="0"/>
              <a:t> factorization is the decomposition of a composite number into 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a product of smaller integers</a:t>
            </a:r>
            <a:r>
              <a:rPr lang="hu-HU" dirty="0"/>
              <a:t>: usually we are interested in prime numbers”</a:t>
            </a:r>
          </a:p>
          <a:p>
            <a:endParaRPr lang="hu-HU" dirty="0"/>
          </a:p>
          <a:p>
            <a:r>
              <a:rPr lang="hu-HU" dirty="0"/>
              <a:t>			</a:t>
            </a:r>
            <a:r>
              <a:rPr lang="hu-HU" b="1" dirty="0">
                <a:solidFill>
                  <a:srgbClr val="00B0F0"/>
                </a:solidFill>
              </a:rPr>
              <a:t>THIS IS CALLED PRIME FACTORIZATION</a:t>
            </a:r>
          </a:p>
          <a:p>
            <a:endParaRPr lang="hu-HU" b="1" dirty="0"/>
          </a:p>
          <a:p>
            <a:r>
              <a:rPr lang="hu-HU" b="1" u="sng" dirty="0"/>
              <a:t>Fundamental Theorem of Arithmetic</a:t>
            </a:r>
          </a:p>
          <a:p>
            <a:endParaRPr lang="hu-HU" u="sng" dirty="0"/>
          </a:p>
          <a:p>
            <a:r>
              <a:rPr lang="hu-HU" dirty="0"/>
              <a:t>	This theorem states that every positive integer can be written uniquely</a:t>
            </a:r>
          </a:p>
          <a:p>
            <a:r>
              <a:rPr lang="hu-HU" dirty="0"/>
              <a:t>		as a product of prime numbers </a:t>
            </a:r>
          </a:p>
          <a:p>
            <a:endParaRPr lang="hu-HU" dirty="0"/>
          </a:p>
          <a:p>
            <a:r>
              <a:rPr lang="hu-HU" dirty="0"/>
              <a:t>			</a:t>
            </a:r>
            <a:r>
              <a:rPr lang="hu-HU" u="sng" dirty="0"/>
              <a:t>For example</a:t>
            </a:r>
            <a:r>
              <a:rPr lang="hu-HU" dirty="0"/>
              <a:t>: </a:t>
            </a:r>
            <a:r>
              <a:rPr lang="hu-HU" b="1" dirty="0"/>
              <a:t>210 = 2 x 3 x 5 x 7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3742" y="1087394"/>
            <a:ext cx="258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INTEGER FACTORIZATION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5924" y="4802659"/>
            <a:ext cx="6411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prime factorization is a „trapdoor-function”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extremely easy to compute the result by multiplying the factors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 but extremely hard to find the factors for large numbers</a:t>
            </a:r>
          </a:p>
        </p:txBody>
      </p:sp>
    </p:spTree>
    <p:extLst>
      <p:ext uri="{BB962C8B-B14F-4D97-AF65-F5344CB8AC3E}">
        <p14:creationId xmlns:p14="http://schemas.microsoft.com/office/powerpoint/2010/main" val="1170650097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Modular Arithmetic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6379" y="14800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r>
              <a:rPr lang="hu-HU" dirty="0"/>
              <a:t>	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3742" y="1087394"/>
            <a:ext cx="258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INTEGER FACTORIZATION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6422" y="1585146"/>
            <a:ext cx="82006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Trapdoor-functions are crucial in cryptography: the difficulty of factoring large integers</a:t>
            </a:r>
          </a:p>
          <a:p>
            <a:r>
              <a:rPr lang="hu-HU" dirty="0"/>
              <a:t>	is the basis of some modern cryptographic algorithms (</a:t>
            </a:r>
            <a:r>
              <a:rPr lang="hu-HU" b="1" dirty="0"/>
              <a:t>RSA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b="1" dirty="0">
                <a:sym typeface="Wingdings" panose="05000000000000000000" pitchFamily="2" charset="2"/>
              </a:rPr>
              <a:t>SSL</a:t>
            </a:r>
            <a:r>
              <a:rPr lang="hu-HU" dirty="0">
                <a:sym typeface="Wingdings" panose="05000000000000000000" pitchFamily="2" charset="2"/>
              </a:rPr>
              <a:t> encryption used for </a:t>
            </a:r>
            <a:r>
              <a:rPr lang="hu-HU" b="1" dirty="0">
                <a:sym typeface="Wingdings" panose="05000000000000000000" pitchFamily="2" charset="2"/>
              </a:rPr>
              <a:t>TCP/IP</a:t>
            </a:r>
            <a:r>
              <a:rPr lang="hu-HU" dirty="0">
                <a:sym typeface="Wingdings" panose="05000000000000000000" pitchFamily="2" charset="2"/>
              </a:rPr>
              <a:t> connections relies on</a:t>
            </a:r>
          </a:p>
          <a:p>
            <a:r>
              <a:rPr lang="hu-HU" dirty="0">
                <a:sym typeface="Wingdings" panose="05000000000000000000" pitchFamily="2" charset="2"/>
              </a:rPr>
              <a:t>			the security of the </a:t>
            </a:r>
            <a:r>
              <a:rPr lang="hu-HU" b="1" dirty="0">
                <a:sym typeface="Wingdings" panose="05000000000000000000" pitchFamily="2" charset="2"/>
              </a:rPr>
              <a:t>RSA</a:t>
            </a:r>
            <a:r>
              <a:rPr lang="hu-HU" dirty="0">
                <a:sym typeface="Wingdings" panose="05000000000000000000" pitchFamily="2" charset="2"/>
              </a:rPr>
              <a:t> algorithm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if a fast approach is invented to factor large integers then</a:t>
            </a:r>
          </a:p>
          <a:p>
            <a:r>
              <a:rPr lang="hu-HU" dirty="0">
                <a:sym typeface="Wingdings" panose="05000000000000000000" pitchFamily="2" charset="2"/>
              </a:rPr>
              <a:t>			internet sites would no longer be secure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6337036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Modular Arithmetic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3742" y="1087394"/>
            <a:ext cx="333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DISCRETE LOGARITHM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2984" y="1464964"/>
            <a:ext cx="607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Calculating the discrete logarithm is another trapdoor-function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6899" y="1916660"/>
            <a:ext cx="2161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a  ≡ b   (mod m)</a:t>
            </a:r>
            <a:endParaRPr lang="hu-H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196744" y="1858366"/>
            <a:ext cx="271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c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3860" y="2421195"/>
            <a:ext cx="6345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know </a:t>
            </a:r>
            <a:r>
              <a:rPr lang="hu-HU" b="1" dirty="0"/>
              <a:t>b</a:t>
            </a:r>
            <a:r>
              <a:rPr lang="hu-HU" dirty="0"/>
              <a:t>, </a:t>
            </a:r>
            <a:r>
              <a:rPr lang="hu-HU" b="1" dirty="0"/>
              <a:t>c</a:t>
            </a:r>
            <a:r>
              <a:rPr lang="hu-HU" dirty="0"/>
              <a:t> and </a:t>
            </a:r>
            <a:r>
              <a:rPr lang="hu-HU" b="1" dirty="0"/>
              <a:t>m</a:t>
            </a:r>
            <a:r>
              <a:rPr lang="hu-HU" dirty="0"/>
              <a:t> then this is called </a:t>
            </a:r>
            <a:r>
              <a:rPr lang="hu-HU" b="1" dirty="0"/>
              <a:t>modular exponentiation </a:t>
            </a:r>
          </a:p>
          <a:p>
            <a:r>
              <a:rPr lang="hu-HU" dirty="0"/>
              <a:t>	which is not that hard to solve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what is the inverse of this operation?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2973860" y="3786861"/>
            <a:ext cx="6957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know </a:t>
            </a:r>
            <a:r>
              <a:rPr lang="hu-HU" b="1" dirty="0"/>
              <a:t>a</a:t>
            </a:r>
            <a:r>
              <a:rPr lang="hu-HU" dirty="0"/>
              <a:t>, </a:t>
            </a:r>
            <a:r>
              <a:rPr lang="hu-HU" b="1" dirty="0"/>
              <a:t>b</a:t>
            </a:r>
            <a:r>
              <a:rPr lang="hu-HU" dirty="0"/>
              <a:t> and </a:t>
            </a:r>
            <a:r>
              <a:rPr lang="hu-HU" b="1" dirty="0"/>
              <a:t>m</a:t>
            </a:r>
            <a:r>
              <a:rPr lang="hu-HU" dirty="0"/>
              <a:t> then this is called the</a:t>
            </a:r>
            <a:r>
              <a:rPr lang="hu-HU" b="1" dirty="0"/>
              <a:t> discrete logarithm problem</a:t>
            </a:r>
          </a:p>
          <a:p>
            <a:r>
              <a:rPr lang="hu-HU" dirty="0"/>
              <a:t>	which is a very difficult problem to solve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88182541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Modular Arithmetic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3742" y="1087394"/>
            <a:ext cx="333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DISCRETE LOGARITHM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2984" y="1464964"/>
            <a:ext cx="607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Calculating the discrete logarithm is another trapdoor-function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0288" y="2043625"/>
            <a:ext cx="622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What is the running time complexity of modular exponentiation?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98789" y="2479589"/>
            <a:ext cx="60462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Modular exponentiation is relatively straightforward operation</a:t>
            </a:r>
          </a:p>
          <a:p>
            <a:r>
              <a:rPr lang="hu-HU" dirty="0"/>
              <a:t>	~ have to use exponentiation with modulo operator</a:t>
            </a:r>
          </a:p>
          <a:p>
            <a:endParaRPr lang="hu-HU" dirty="0"/>
          </a:p>
          <a:p>
            <a:r>
              <a:rPr lang="hu-HU" dirty="0"/>
              <a:t>		</a:t>
            </a:r>
          </a:p>
          <a:p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5651156" y="3156462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O(e)  </a:t>
            </a:r>
            <a:r>
              <a:rPr lang="hu-HU" b="1" dirty="0"/>
              <a:t>   </a:t>
            </a:r>
            <a:r>
              <a:rPr lang="hu-HU" sz="1600" dirty="0"/>
              <a:t>running time complexity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8602" y="3638728"/>
            <a:ext cx="536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 this case </a:t>
            </a:r>
            <a:r>
              <a:rPr lang="hu-HU" b="1" dirty="0"/>
              <a:t>e</a:t>
            </a:r>
            <a:r>
              <a:rPr lang="hu-HU" dirty="0"/>
              <a:t> is the number of digits in the exponent 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90288" y="4220512"/>
            <a:ext cx="7572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What is the running time complexity of discrete logarithm problem?</a:t>
            </a:r>
          </a:p>
          <a:p>
            <a:endParaRPr lang="hu-HU" u="sng" dirty="0"/>
          </a:p>
          <a:p>
            <a:r>
              <a:rPr lang="hu-HU" dirty="0"/>
              <a:t>	Finding the right exponent for the discrete logarithm problem is</a:t>
            </a:r>
          </a:p>
          <a:p>
            <a:r>
              <a:rPr lang="hu-HU" dirty="0"/>
              <a:t>		extremely hard: it has exponential running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4084150914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Public Key Cryptography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38184" y="1374990"/>
            <a:ext cx="901554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</a:t>
            </a:r>
            <a:r>
              <a:rPr lang="en-US" dirty="0"/>
              <a:t>A cryptosystem should be secure even if everything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 about the system except the key is public knowledge</a:t>
            </a:r>
            <a:r>
              <a:rPr lang="hu-HU" dirty="0"/>
              <a:t>”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this is called the </a:t>
            </a:r>
            <a:r>
              <a:rPr lang="hu-HU" b="1" dirty="0">
                <a:sym typeface="Wingdings" panose="05000000000000000000" pitchFamily="2" charset="2"/>
              </a:rPr>
              <a:t>Kerckhoff’s principle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it is the fundamental principle of crytography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This is why </a:t>
            </a:r>
            <a:r>
              <a:rPr lang="hu-HU" b="1" dirty="0">
                <a:sym typeface="Wingdings" panose="05000000000000000000" pitchFamily="2" charset="2"/>
              </a:rPr>
              <a:t>we like prime numbers</a:t>
            </a:r>
            <a:r>
              <a:rPr lang="hu-HU" dirty="0">
                <a:sym typeface="Wingdings" panose="05000000000000000000" pitchFamily="2" charset="2"/>
              </a:rPr>
              <a:t>: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If we have two prime numbers </a:t>
            </a:r>
            <a:r>
              <a:rPr lang="hu-HU" b="1" dirty="0">
                <a:sym typeface="Wingdings" panose="05000000000000000000" pitchFamily="2" charset="2"/>
              </a:rPr>
              <a:t>p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b="1" dirty="0">
                <a:sym typeface="Wingdings" panose="05000000000000000000" pitchFamily="2" charset="2"/>
              </a:rPr>
              <a:t>q</a:t>
            </a:r>
            <a:r>
              <a:rPr lang="hu-HU" dirty="0">
                <a:sym typeface="Wingdings" panose="05000000000000000000" pitchFamily="2" charset="2"/>
              </a:rPr>
              <a:t> then multiplying them is quite easy </a:t>
            </a:r>
            <a:r>
              <a:rPr lang="hu-HU" b="1" dirty="0">
                <a:sym typeface="Wingdings" panose="05000000000000000000" pitchFamily="2" charset="2"/>
              </a:rPr>
              <a:t>M = p x q</a:t>
            </a:r>
          </a:p>
          <a:p>
            <a:r>
              <a:rPr lang="hu-HU" b="1" dirty="0">
                <a:sym typeface="Wingdings" panose="05000000000000000000" pitchFamily="2" charset="2"/>
              </a:rPr>
              <a:t>		</a:t>
            </a:r>
            <a:r>
              <a:rPr lang="hu-HU" dirty="0">
                <a:sym typeface="Wingdings" panose="05000000000000000000" pitchFamily="2" charset="2"/>
              </a:rPr>
              <a:t>but calculating the factors if we have </a:t>
            </a:r>
            <a:r>
              <a:rPr lang="hu-HU" b="1" dirty="0">
                <a:sym typeface="Wingdings" panose="05000000000000000000" pitchFamily="2" charset="2"/>
              </a:rPr>
              <a:t>M</a:t>
            </a:r>
            <a:r>
              <a:rPr lang="hu-HU" dirty="0">
                <a:sym typeface="Wingdings" panose="05000000000000000000" pitchFamily="2" charset="2"/>
              </a:rPr>
              <a:t> is extremely hard</a:t>
            </a:r>
          </a:p>
          <a:p>
            <a:r>
              <a:rPr lang="hu-HU" dirty="0">
                <a:sym typeface="Wingdings" panose="05000000000000000000" pitchFamily="2" charset="2"/>
              </a:rPr>
              <a:t>			~ this is called integer factorization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u="sng" dirty="0">
                <a:sym typeface="Wingdings" panose="05000000000000000000" pitchFamily="2" charset="2"/>
              </a:rPr>
              <a:t>Public key cryptosystem</a:t>
            </a:r>
            <a:r>
              <a:rPr lang="hu-HU" dirty="0">
                <a:sym typeface="Wingdings" panose="05000000000000000000" pitchFamily="2" charset="2"/>
              </a:rPr>
              <a:t>: integer factorization is a good „trapdoor-function” which means it is </a:t>
            </a:r>
          </a:p>
          <a:p>
            <a:r>
              <a:rPr lang="hu-HU" dirty="0">
                <a:sym typeface="Wingdings" panose="05000000000000000000" pitchFamily="2" charset="2"/>
              </a:rPr>
              <a:t>		easy to verify (we just have to multiply the numbers) but calculating the</a:t>
            </a:r>
          </a:p>
          <a:p>
            <a:r>
              <a:rPr lang="hu-HU" dirty="0">
                <a:sym typeface="Wingdings" panose="05000000000000000000" pitchFamily="2" charset="2"/>
              </a:rPr>
              <a:t>			factors is almost impossible (without quantum computers)</a:t>
            </a:r>
          </a:p>
        </p:txBody>
      </p:sp>
    </p:spTree>
    <p:extLst>
      <p:ext uri="{BB962C8B-B14F-4D97-AF65-F5344CB8AC3E}">
        <p14:creationId xmlns:p14="http://schemas.microsoft.com/office/powerpoint/2010/main" val="2545324475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Public Key Cryptography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4043" y="1190324"/>
            <a:ext cx="472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>
                <a:sym typeface="Wingdings" panose="05000000000000000000" pitchFamily="2" charset="2"/>
              </a:rPr>
              <a:t>Why is it important to use prime numbers at all?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7427" y="1812324"/>
            <a:ext cx="8577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factoring large numbers is usually hard: but not always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if a given number has smaller factors then it may happen that the factors can be found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within hundreds or thousands of iterations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89405" y="3265321"/>
            <a:ext cx="655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somehow we have to make sure the prime factors will be large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0970" y="3739378"/>
            <a:ext cx="100051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where prime numbers have been proved to be important: if we have </a:t>
            </a:r>
            <a:r>
              <a:rPr lang="hu-HU" b="1" dirty="0"/>
              <a:t>p</a:t>
            </a:r>
            <a:r>
              <a:rPr lang="hu-HU" dirty="0"/>
              <a:t> and </a:t>
            </a:r>
            <a:r>
              <a:rPr lang="hu-HU" b="1" dirty="0"/>
              <a:t>q</a:t>
            </a:r>
            <a:r>
              <a:rPr lang="hu-HU" dirty="0"/>
              <a:t> large prime numbers</a:t>
            </a:r>
          </a:p>
          <a:p>
            <a:r>
              <a:rPr lang="hu-HU" dirty="0"/>
              <a:t>	then we can calculate </a:t>
            </a:r>
            <a:r>
              <a:rPr lang="hu-HU" b="1" dirty="0"/>
              <a:t>N = p*q</a:t>
            </a:r>
            <a:r>
              <a:rPr lang="hu-HU" dirty="0"/>
              <a:t> quite fast</a:t>
            </a:r>
          </a:p>
          <a:p>
            <a:endParaRPr lang="hu-HU" dirty="0"/>
          </a:p>
          <a:p>
            <a:r>
              <a:rPr lang="hu-HU" dirty="0"/>
              <a:t>		What are the factors of </a:t>
            </a:r>
            <a:r>
              <a:rPr lang="hu-HU" b="1" dirty="0"/>
              <a:t>N</a:t>
            </a:r>
            <a:r>
              <a:rPr lang="hu-HU" dirty="0"/>
              <a:t>? Of course the factors are </a:t>
            </a:r>
            <a:r>
              <a:rPr lang="hu-HU" b="1" dirty="0"/>
              <a:t>p</a:t>
            </a:r>
            <a:r>
              <a:rPr lang="hu-HU" dirty="0"/>
              <a:t> and </a:t>
            </a:r>
            <a:r>
              <a:rPr lang="hu-HU" b="1" dirty="0"/>
              <a:t>q</a:t>
            </a:r>
            <a:r>
              <a:rPr lang="hu-HU" dirty="0"/>
              <a:t> and we know</a:t>
            </a:r>
          </a:p>
          <a:p>
            <a:r>
              <a:rPr lang="hu-HU" dirty="0"/>
              <a:t>			that these are large primes (this is exactly why we chose them)</a:t>
            </a:r>
          </a:p>
          <a:p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1240690" y="5366919"/>
            <a:ext cx="1048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REASON WHY WE USE PRIME NUMBERS IS TO MAKE SURE FACTORIZATION IS PRACTICALLY IMPOSSIBLE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153776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Diffie-Hellman Key Exchange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0032" y="1374990"/>
            <a:ext cx="89384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main disadvantage of private key cryptosystems (</a:t>
            </a:r>
            <a:r>
              <a:rPr lang="hu-HU" b="1" dirty="0"/>
              <a:t>DES</a:t>
            </a:r>
            <a:r>
              <a:rPr lang="hu-HU" dirty="0"/>
              <a:t> or </a:t>
            </a:r>
            <a:r>
              <a:rPr lang="hu-HU" b="1" dirty="0"/>
              <a:t>AES</a:t>
            </a:r>
            <a:r>
              <a:rPr lang="hu-HU" dirty="0"/>
              <a:t>) is that</a:t>
            </a:r>
          </a:p>
          <a:p>
            <a:r>
              <a:rPr lang="hu-HU" dirty="0"/>
              <a:t>	the private key must be exchanged 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Diffie-Hellman algorithm is able to </a:t>
            </a:r>
            <a:r>
              <a:rPr lang="hu-HU" b="1" dirty="0">
                <a:sym typeface="Wingdings" panose="05000000000000000000" pitchFamily="2" charset="2"/>
              </a:rPr>
              <a:t>exchange private keys</a:t>
            </a:r>
          </a:p>
          <a:p>
            <a:r>
              <a:rPr lang="hu-HU" dirty="0">
                <a:sym typeface="Wingdings" panose="05000000000000000000" pitchFamily="2" charset="2"/>
              </a:rPr>
              <a:t>			over a public channel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it was invented in </a:t>
            </a:r>
            <a:r>
              <a:rPr lang="hu-HU" b="1" dirty="0">
                <a:sym typeface="Wingdings" panose="05000000000000000000" pitchFamily="2" charset="2"/>
              </a:rPr>
              <a:t>1976</a:t>
            </a:r>
            <a:r>
              <a:rPr lang="hu-HU" dirty="0">
                <a:sym typeface="Wingdings" panose="05000000000000000000" pitchFamily="2" charset="2"/>
              </a:rPr>
              <a:t> by Diffie, Hellman and Merkle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so this approach is not for encryption or decryption but to</a:t>
            </a:r>
          </a:p>
          <a:p>
            <a:r>
              <a:rPr lang="hu-HU" dirty="0">
                <a:sym typeface="Wingdings" panose="05000000000000000000" pitchFamily="2" charset="2"/>
              </a:rPr>
              <a:t>			securely exchange the private keys for symmetric cryptosystems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2997160" y="4333103"/>
            <a:ext cx="681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WE ARE NOT SHARING INFORMATION DURING THE KEY EXCHANGE !!!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89406" y="4768339"/>
            <a:ext cx="661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can create private keys separately based on modular arithmetic</a:t>
            </a:r>
          </a:p>
        </p:txBody>
      </p:sp>
    </p:spTree>
    <p:extLst>
      <p:ext uri="{BB962C8B-B14F-4D97-AF65-F5344CB8AC3E}">
        <p14:creationId xmlns:p14="http://schemas.microsoft.com/office/powerpoint/2010/main" val="3323982584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Diffie-Hellman Key Exchange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3556" y="1374990"/>
            <a:ext cx="551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we have to generate huge prime numbers </a:t>
            </a:r>
            <a:r>
              <a:rPr lang="hu-HU" b="1" dirty="0"/>
              <a:t>n</a:t>
            </a:r>
            <a:r>
              <a:rPr lang="hu-HU" dirty="0"/>
              <a:t> and </a:t>
            </a:r>
            <a:r>
              <a:rPr lang="hu-HU" b="1" dirty="0"/>
              <a:t>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8486" y="1744322"/>
            <a:ext cx="535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There is a constraint: </a:t>
            </a:r>
            <a:r>
              <a:rPr lang="hu-HU" b="1" dirty="0"/>
              <a:t>g</a:t>
            </a:r>
            <a:r>
              <a:rPr lang="hu-HU" dirty="0"/>
              <a:t> must be the primitive root of </a:t>
            </a:r>
            <a:r>
              <a:rPr lang="hu-HU" b="1" dirty="0"/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946" y="2257168"/>
            <a:ext cx="8261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Primitive root</a:t>
            </a:r>
            <a:r>
              <a:rPr lang="hu-HU" dirty="0"/>
              <a:t>: </a:t>
            </a:r>
            <a:r>
              <a:rPr lang="hu-HU" b="1" dirty="0"/>
              <a:t>g</a:t>
            </a:r>
            <a:r>
              <a:rPr lang="hu-HU" dirty="0"/>
              <a:t> is the primitive root of </a:t>
            </a:r>
            <a:r>
              <a:rPr lang="hu-HU" b="1" dirty="0"/>
              <a:t>n</a:t>
            </a:r>
            <a:r>
              <a:rPr lang="hu-HU" dirty="0"/>
              <a:t> if </a:t>
            </a:r>
            <a:r>
              <a:rPr lang="hu-HU" b="1" dirty="0"/>
              <a:t>g mod n </a:t>
            </a:r>
            <a:r>
              <a:rPr lang="hu-HU" dirty="0"/>
              <a:t>, </a:t>
            </a:r>
            <a:r>
              <a:rPr lang="hu-HU" b="1" dirty="0"/>
              <a:t>g  mod n </a:t>
            </a:r>
            <a:r>
              <a:rPr lang="hu-HU" dirty="0"/>
              <a:t>... </a:t>
            </a:r>
            <a:r>
              <a:rPr lang="hu-HU" b="1" dirty="0"/>
              <a:t>g     mod n </a:t>
            </a:r>
            <a:r>
              <a:rPr lang="hu-HU" dirty="0"/>
              <a:t>generates</a:t>
            </a:r>
          </a:p>
          <a:p>
            <a:r>
              <a:rPr lang="hu-HU" dirty="0"/>
              <a:t>		all the integers within the range</a:t>
            </a:r>
            <a:r>
              <a:rPr lang="hu-HU" b="1" dirty="0"/>
              <a:t> [1,n-1]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36693" y="22324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25954" y="221815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n-1</a:t>
            </a:r>
            <a:endParaRPr lang="hu-HU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53946" y="2973858"/>
            <a:ext cx="272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For example</a:t>
            </a:r>
            <a:r>
              <a:rPr lang="hu-HU" dirty="0"/>
              <a:t>: </a:t>
            </a:r>
            <a:r>
              <a:rPr lang="hu-HU" b="1" dirty="0"/>
              <a:t>n=11</a:t>
            </a:r>
            <a:r>
              <a:rPr lang="hu-HU" dirty="0"/>
              <a:t> and </a:t>
            </a:r>
            <a:r>
              <a:rPr lang="hu-HU" b="1" dirty="0"/>
              <a:t>g=8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7643" y="33820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  mod 11 = 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9449" y="33297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97643" y="369912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  mod 11 = 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29449" y="364689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97643" y="396399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  mod 11 = 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97643" y="428109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  mod 11 = 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29449" y="422886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97643" y="4594936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  mod 11 = 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29449" y="454270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97643" y="491203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  mod 11 =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29449" y="485980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97643" y="517691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  mod 11 =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97643" y="549401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  mod 11 = 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29449" y="544178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29449" y="393624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29449" y="515842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97643" y="575888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  mod 11 = 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7643" y="607598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  mod 11 =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12973" y="6023756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10	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29449" y="574040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60802" y="4382754"/>
            <a:ext cx="45324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we can come to the conclusion that </a:t>
            </a:r>
            <a:r>
              <a:rPr lang="hu-HU" b="1" dirty="0"/>
              <a:t>8</a:t>
            </a:r>
            <a:r>
              <a:rPr lang="hu-HU" dirty="0"/>
              <a:t> is</a:t>
            </a:r>
          </a:p>
          <a:p>
            <a:pPr algn="ctr"/>
            <a:r>
              <a:rPr lang="hu-HU" dirty="0"/>
              <a:t>a primitive root of </a:t>
            </a:r>
            <a:r>
              <a:rPr lang="hu-HU" b="1" dirty="0"/>
              <a:t>11</a:t>
            </a:r>
            <a:r>
              <a:rPr lang="hu-HU" dirty="0"/>
              <a:t> so these are good values</a:t>
            </a:r>
          </a:p>
          <a:p>
            <a:pPr algn="ctr"/>
            <a:r>
              <a:rPr lang="hu-HU" dirty="0"/>
              <a:t>for </a:t>
            </a:r>
            <a:r>
              <a:rPr lang="hu-HU" b="1" dirty="0"/>
              <a:t>Diffie-Hellman key exchange </a:t>
            </a:r>
            <a:r>
              <a:rPr lang="hu-HU" dirty="0"/>
              <a:t>algorithm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750011" y="4859808"/>
            <a:ext cx="4777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281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A</a:t>
            </a:r>
            <a:r>
              <a:rPr lang="hu-HU" b="1" dirty="0">
                <a:solidFill>
                  <a:srgbClr val="00B0F0"/>
                </a:solidFill>
              </a:rPr>
              <a:t>N</a:t>
            </a:r>
            <a:r>
              <a:rPr lang="hu-HU" b="1" dirty="0"/>
              <a:t> EXAMPLE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 LV DQ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14700157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Diffie-Hellman Key Exchange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3556" y="1374990"/>
            <a:ext cx="551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we have to generate huge prime numbers </a:t>
            </a:r>
            <a:r>
              <a:rPr lang="hu-HU" b="1" dirty="0"/>
              <a:t>n</a:t>
            </a:r>
            <a:r>
              <a:rPr lang="hu-HU" dirty="0"/>
              <a:t> and </a:t>
            </a:r>
            <a:r>
              <a:rPr lang="hu-HU" b="1" dirty="0"/>
              <a:t>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8486" y="1744322"/>
            <a:ext cx="535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There is a constraint: </a:t>
            </a:r>
            <a:r>
              <a:rPr lang="hu-HU" b="1" dirty="0"/>
              <a:t>g</a:t>
            </a:r>
            <a:r>
              <a:rPr lang="hu-HU" dirty="0"/>
              <a:t> must be the primitive root of </a:t>
            </a:r>
            <a:r>
              <a:rPr lang="hu-HU" b="1" dirty="0"/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53946" y="2257168"/>
            <a:ext cx="8261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Primitive root</a:t>
            </a:r>
            <a:r>
              <a:rPr lang="hu-HU" dirty="0"/>
              <a:t>: </a:t>
            </a:r>
            <a:r>
              <a:rPr lang="hu-HU" b="1" dirty="0"/>
              <a:t>g</a:t>
            </a:r>
            <a:r>
              <a:rPr lang="hu-HU" dirty="0"/>
              <a:t> is the primitive root of </a:t>
            </a:r>
            <a:r>
              <a:rPr lang="hu-HU" b="1" dirty="0"/>
              <a:t>n</a:t>
            </a:r>
            <a:r>
              <a:rPr lang="hu-HU" dirty="0"/>
              <a:t> if </a:t>
            </a:r>
            <a:r>
              <a:rPr lang="hu-HU" b="1" dirty="0"/>
              <a:t>g mod n </a:t>
            </a:r>
            <a:r>
              <a:rPr lang="hu-HU" dirty="0"/>
              <a:t>, </a:t>
            </a:r>
            <a:r>
              <a:rPr lang="hu-HU" b="1" dirty="0"/>
              <a:t>g  mod n </a:t>
            </a:r>
            <a:r>
              <a:rPr lang="hu-HU" dirty="0"/>
              <a:t>... </a:t>
            </a:r>
            <a:r>
              <a:rPr lang="hu-HU" b="1" dirty="0"/>
              <a:t>g     mod n </a:t>
            </a:r>
            <a:r>
              <a:rPr lang="hu-HU" dirty="0"/>
              <a:t>generates</a:t>
            </a:r>
          </a:p>
          <a:p>
            <a:r>
              <a:rPr lang="hu-HU" dirty="0"/>
              <a:t>		all the integers within the range</a:t>
            </a:r>
            <a:r>
              <a:rPr lang="hu-HU" b="1" dirty="0"/>
              <a:t> [1,n-1]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36693" y="22324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25954" y="221815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n-1</a:t>
            </a:r>
            <a:endParaRPr lang="hu-HU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53946" y="2973858"/>
            <a:ext cx="284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For example</a:t>
            </a:r>
            <a:r>
              <a:rPr lang="hu-HU" dirty="0"/>
              <a:t>: </a:t>
            </a:r>
            <a:r>
              <a:rPr lang="hu-HU" b="1" dirty="0"/>
              <a:t>n=11</a:t>
            </a:r>
            <a:r>
              <a:rPr lang="hu-HU" dirty="0"/>
              <a:t> and </a:t>
            </a:r>
            <a:r>
              <a:rPr lang="hu-HU" b="1" dirty="0"/>
              <a:t>g=10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7643" y="338202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   mod 11 = 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61257" y="33297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97643" y="3699122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   mod 11 =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61257" y="364689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97643" y="3963994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   mod 11 = 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97643" y="428109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   mod 11 =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61257" y="422886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97643" y="4594936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   mod 11 = 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61257" y="454270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97643" y="4912038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   mod 11 =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61257" y="485980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97643" y="517691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   mod 11 = 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97643" y="5494012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   mod 11 =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61257" y="544178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61257" y="393624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61257" y="515842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97643" y="5758884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   mod 11 = 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7643" y="6075986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   mod 11 =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28305" y="6023756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10	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61257" y="574040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26167" y="4377626"/>
            <a:ext cx="50456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we can come to the conclusion that </a:t>
            </a:r>
            <a:r>
              <a:rPr lang="hu-HU" b="1" dirty="0"/>
              <a:t>10</a:t>
            </a:r>
            <a:r>
              <a:rPr lang="hu-HU" dirty="0"/>
              <a:t> is </a:t>
            </a:r>
            <a:r>
              <a:rPr lang="hu-HU" b="1" dirty="0"/>
              <a:t>NOT</a:t>
            </a:r>
          </a:p>
          <a:p>
            <a:pPr algn="ctr"/>
            <a:r>
              <a:rPr lang="hu-HU" dirty="0"/>
              <a:t>a primitive root of </a:t>
            </a:r>
            <a:r>
              <a:rPr lang="hu-HU" b="1" dirty="0"/>
              <a:t>11</a:t>
            </a:r>
            <a:r>
              <a:rPr lang="hu-HU" dirty="0"/>
              <a:t> so these are </a:t>
            </a:r>
            <a:r>
              <a:rPr lang="hu-HU" b="1" dirty="0"/>
              <a:t>NOT</a:t>
            </a:r>
            <a:r>
              <a:rPr lang="hu-HU" dirty="0"/>
              <a:t> good values</a:t>
            </a:r>
          </a:p>
          <a:p>
            <a:pPr algn="ctr"/>
            <a:r>
              <a:rPr lang="hu-HU" dirty="0"/>
              <a:t>for </a:t>
            </a:r>
            <a:r>
              <a:rPr lang="hu-HU" b="1" dirty="0"/>
              <a:t>Diffie-Hellman key exchange </a:t>
            </a:r>
            <a:r>
              <a:rPr lang="hu-HU" dirty="0"/>
              <a:t>algorithm</a:t>
            </a:r>
          </a:p>
          <a:p>
            <a:endParaRPr lang="hu-HU" dirty="0"/>
          </a:p>
          <a:p>
            <a:r>
              <a:rPr lang="hu-HU" dirty="0"/>
              <a:t>	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750011" y="4859808"/>
            <a:ext cx="4777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2384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Diffie-Hellman Key Exchange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5276" y="1694897"/>
            <a:ext cx="993900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1.) </a:t>
            </a:r>
            <a:r>
              <a:rPr lang="hu-HU" dirty="0"/>
              <a:t>the sender (</a:t>
            </a:r>
            <a:r>
              <a:rPr lang="hu-HU" b="1" dirty="0"/>
              <a:t>Alice</a:t>
            </a:r>
            <a:r>
              <a:rPr lang="hu-HU" dirty="0"/>
              <a:t>) generates huge prime numbers </a:t>
            </a:r>
            <a:r>
              <a:rPr lang="hu-HU" b="1" dirty="0"/>
              <a:t>n</a:t>
            </a:r>
            <a:r>
              <a:rPr lang="hu-HU" dirty="0"/>
              <a:t> and </a:t>
            </a:r>
            <a:r>
              <a:rPr lang="hu-HU" b="1" dirty="0"/>
              <a:t>g </a:t>
            </a:r>
            <a:r>
              <a:rPr lang="hu-HU" dirty="0"/>
              <a:t>(the primitive root of </a:t>
            </a:r>
            <a:r>
              <a:rPr lang="hu-HU" b="1" dirty="0"/>
              <a:t>n</a:t>
            </a:r>
            <a:r>
              <a:rPr lang="hu-HU" dirty="0"/>
              <a:t>) and sends it</a:t>
            </a:r>
          </a:p>
          <a:p>
            <a:r>
              <a:rPr lang="hu-HU" dirty="0"/>
              <a:t>	to the receiver (</a:t>
            </a:r>
            <a:r>
              <a:rPr lang="hu-HU" b="1" dirty="0"/>
              <a:t>Bob</a:t>
            </a:r>
            <a:r>
              <a:rPr lang="hu-HU" dirty="0"/>
              <a:t>) (it is not a problem if someone knows these numbers) </a:t>
            </a:r>
          </a:p>
          <a:p>
            <a:endParaRPr lang="hu-HU" dirty="0"/>
          </a:p>
          <a:p>
            <a:r>
              <a:rPr lang="hu-HU" dirty="0"/>
              <a:t>		These numbers are tipically </a:t>
            </a:r>
            <a:r>
              <a:rPr lang="hu-HU" b="1" dirty="0"/>
              <a:t>&gt; 1024 bits </a:t>
            </a:r>
            <a:r>
              <a:rPr lang="hu-HU" dirty="0"/>
              <a:t>!!!</a:t>
            </a:r>
          </a:p>
          <a:p>
            <a:endParaRPr lang="hu-HU" b="1" dirty="0"/>
          </a:p>
          <a:p>
            <a:r>
              <a:rPr lang="hu-HU" b="1" dirty="0"/>
              <a:t>2.) </a:t>
            </a:r>
            <a:r>
              <a:rPr lang="hu-HU" dirty="0"/>
              <a:t>both the sender and the receiver generate a </a:t>
            </a:r>
            <a:r>
              <a:rPr lang="hu-HU" b="1" dirty="0"/>
              <a:t>random number &lt; n-1 </a:t>
            </a:r>
          </a:p>
          <a:p>
            <a:r>
              <a:rPr lang="hu-HU" b="1" dirty="0"/>
              <a:t>	</a:t>
            </a:r>
            <a:r>
              <a:rPr lang="hu-HU" dirty="0"/>
              <a:t>Alice generates </a:t>
            </a:r>
            <a:r>
              <a:rPr lang="hu-HU" b="1" dirty="0"/>
              <a:t>x</a:t>
            </a:r>
            <a:r>
              <a:rPr lang="hu-HU" dirty="0"/>
              <a:t> and Bob generates </a:t>
            </a:r>
            <a:r>
              <a:rPr lang="hu-HU" b="1" dirty="0"/>
              <a:t>y</a:t>
            </a:r>
            <a:r>
              <a:rPr lang="hu-HU" dirty="0"/>
              <a:t> (these are the private keys) </a:t>
            </a:r>
          </a:p>
          <a:p>
            <a:endParaRPr lang="hu-HU" dirty="0"/>
          </a:p>
          <a:p>
            <a:r>
              <a:rPr lang="hu-HU" b="1" dirty="0"/>
              <a:t>3.) </a:t>
            </a:r>
            <a:r>
              <a:rPr lang="hu-HU" dirty="0"/>
              <a:t>Alice calculates </a:t>
            </a:r>
            <a:r>
              <a:rPr lang="hu-HU" b="1" dirty="0"/>
              <a:t>k  = g  mod n </a:t>
            </a:r>
            <a:r>
              <a:rPr lang="hu-HU" dirty="0"/>
              <a:t>and send it to Bob and Bob calculates </a:t>
            </a:r>
            <a:r>
              <a:rPr lang="hu-HU" b="1" dirty="0"/>
              <a:t>k  = g  mod n </a:t>
            </a:r>
            <a:r>
              <a:rPr lang="hu-HU" dirty="0"/>
              <a:t>and sends it to Alice</a:t>
            </a:r>
          </a:p>
          <a:p>
            <a:endParaRPr lang="hu-HU" dirty="0"/>
          </a:p>
          <a:p>
            <a:r>
              <a:rPr lang="hu-HU" b="1" dirty="0"/>
              <a:t>4.) </a:t>
            </a:r>
            <a:r>
              <a:rPr lang="hu-HU" dirty="0"/>
              <a:t>they can calculate the shared secret key: </a:t>
            </a:r>
          </a:p>
          <a:p>
            <a:endParaRPr lang="hu-HU" dirty="0"/>
          </a:p>
          <a:p>
            <a:r>
              <a:rPr lang="hu-HU" dirty="0"/>
              <a:t>	Alice calculates: </a:t>
            </a:r>
            <a:r>
              <a:rPr lang="hu-HU" b="1" dirty="0"/>
              <a:t>k   mod n = (g  mod n)  mod n = </a:t>
            </a:r>
            <a:r>
              <a:rPr lang="hu-HU" b="1" dirty="0">
                <a:solidFill>
                  <a:srgbClr val="00B050"/>
                </a:solidFill>
              </a:rPr>
              <a:t>g   mod n</a:t>
            </a:r>
          </a:p>
          <a:p>
            <a:endParaRPr lang="hu-HU" b="1" dirty="0">
              <a:solidFill>
                <a:srgbClr val="00B050"/>
              </a:solidFill>
            </a:endParaRPr>
          </a:p>
          <a:p>
            <a:r>
              <a:rPr lang="hu-HU" b="1" dirty="0">
                <a:solidFill>
                  <a:srgbClr val="00B050"/>
                </a:solidFill>
              </a:rPr>
              <a:t>	</a:t>
            </a:r>
            <a:r>
              <a:rPr lang="hu-HU" dirty="0"/>
              <a:t>Bob calculates: </a:t>
            </a:r>
            <a:r>
              <a:rPr lang="hu-HU" b="1" dirty="0"/>
              <a:t>k   mod n = (g  mod n)  mod n = </a:t>
            </a:r>
            <a:r>
              <a:rPr lang="hu-HU" b="1" dirty="0">
                <a:solidFill>
                  <a:srgbClr val="00B050"/>
                </a:solidFill>
              </a:rPr>
              <a:t>g    mod n</a:t>
            </a:r>
          </a:p>
          <a:p>
            <a:endParaRPr lang="hu-HU" b="1" dirty="0"/>
          </a:p>
          <a:p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474573" y="1206757"/>
            <a:ext cx="339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Diffie-Hellman Cryptosystem: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1744" y="402176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5764" y="38514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22048" y="402176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97830" y="385970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2959" y="514623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2137" y="495676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1197" y="494537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0613" y="494295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96104" y="4939538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00B050"/>
                </a:solidFill>
              </a:rPr>
              <a:t>xy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22569" y="568398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71747" y="549451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30807" y="548311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58461" y="548070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20428" y="5477287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00B050"/>
                </a:solidFill>
              </a:rPr>
              <a:t>yx</a:t>
            </a:r>
          </a:p>
        </p:txBody>
      </p:sp>
      <p:sp>
        <p:nvSpPr>
          <p:cNvPr id="6" name="Right Brace 5"/>
          <p:cNvSpPr/>
          <p:nvPr/>
        </p:nvSpPr>
        <p:spPr>
          <a:xfrm>
            <a:off x="8334808" y="4915531"/>
            <a:ext cx="288325" cy="11235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/>
          <p:cNvSpPr txBox="1"/>
          <p:nvPr/>
        </p:nvSpPr>
        <p:spPr>
          <a:xfrm>
            <a:off x="8640381" y="5184898"/>
            <a:ext cx="3451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can use this value as a </a:t>
            </a:r>
          </a:p>
          <a:p>
            <a:pPr algn="ctr"/>
            <a:r>
              <a:rPr lang="hu-HU" sz="1600" dirty="0"/>
              <a:t>private key in symmetric cryptosystems</a:t>
            </a:r>
          </a:p>
        </p:txBody>
      </p:sp>
    </p:spTree>
    <p:extLst>
      <p:ext uri="{BB962C8B-B14F-4D97-AF65-F5344CB8AC3E}">
        <p14:creationId xmlns:p14="http://schemas.microsoft.com/office/powerpoint/2010/main" val="1973533891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Diffie-Hellman Key Exchange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5979" y="1449131"/>
            <a:ext cx="755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00B0F0"/>
                </a:solidFill>
              </a:rPr>
              <a:t>SENDER</a:t>
            </a:r>
            <a:r>
              <a:rPr lang="hu-HU" b="1" dirty="0">
                <a:solidFill>
                  <a:srgbClr val="00B0F0"/>
                </a:solidFill>
              </a:rPr>
              <a:t>				                              		</a:t>
            </a:r>
            <a:r>
              <a:rPr lang="hu-HU" b="1" u="sng" dirty="0">
                <a:solidFill>
                  <a:srgbClr val="00B0F0"/>
                </a:solidFill>
              </a:rPr>
              <a:t>RECEIVER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2734" y="1892604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Prime number </a:t>
            </a:r>
            <a:r>
              <a:rPr lang="hu-HU" b="1" dirty="0"/>
              <a:t>n=37</a:t>
            </a:r>
            <a:r>
              <a:rPr lang="hu-HU" dirty="0"/>
              <a:t> and </a:t>
            </a:r>
            <a:r>
              <a:rPr lang="hu-HU" b="1" dirty="0"/>
              <a:t>g=13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577" y="2397212"/>
            <a:ext cx="39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 = 23 </a:t>
            </a:r>
            <a:r>
              <a:rPr lang="hu-HU" dirty="0"/>
              <a:t>(random number the private key)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9831" y="2397213"/>
            <a:ext cx="39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y = 14 </a:t>
            </a:r>
            <a:r>
              <a:rPr lang="hu-HU" dirty="0"/>
              <a:t>(random number the private key)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3336" y="2890113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  = g  mod n = 13   mod 37 =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1425145" y="305217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09165" y="288187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3871" y="2812205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8828" y="288914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  = g  mod n = 13   mod 37 = 25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7780637" y="305121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4657" y="288091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01125" y="281124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14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82990" y="3904734"/>
            <a:ext cx="40324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04468" y="3499648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Alice send </a:t>
            </a:r>
            <a:r>
              <a:rPr lang="hu-HU" b="1" dirty="0"/>
              <a:t>k</a:t>
            </a:r>
            <a:r>
              <a:rPr lang="hu-HU" dirty="0"/>
              <a:t>  to Bob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4904" y="363488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929448" y="4732637"/>
            <a:ext cx="40942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04468" y="4302838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Bob send </a:t>
            </a:r>
            <a:r>
              <a:rPr lang="hu-HU" b="1" dirty="0"/>
              <a:t>k</a:t>
            </a:r>
            <a:r>
              <a:rPr lang="hu-HU" dirty="0"/>
              <a:t>   to Alice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49000" y="443807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93336" y="5324550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   mod n = 25    mod 37 = </a:t>
            </a:r>
            <a:r>
              <a:rPr lang="hu-HU" b="1" dirty="0">
                <a:solidFill>
                  <a:srgbClr val="00B050"/>
                </a:solidFill>
              </a:rPr>
              <a:t>30</a:t>
            </a:r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26571" y="54817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43047" y="526436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49067" y="526408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48828" y="5324550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   mod n = 2   mod 37 = </a:t>
            </a:r>
            <a:r>
              <a:rPr lang="hu-HU" b="1" dirty="0">
                <a:solidFill>
                  <a:srgbClr val="00B050"/>
                </a:solidFill>
              </a:rPr>
              <a:t>30</a:t>
            </a:r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90301" y="54817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98539" y="526436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72751" y="526408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23765" y="5820518"/>
            <a:ext cx="6495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means that for example Alice can use </a:t>
            </a:r>
            <a:r>
              <a:rPr lang="hu-HU" b="1" dirty="0"/>
              <a:t>30 </a:t>
            </a:r>
            <a:r>
              <a:rPr lang="hu-HU" dirty="0"/>
              <a:t>for </a:t>
            </a:r>
            <a:r>
              <a:rPr lang="hu-HU" b="1" dirty="0"/>
              <a:t>AES</a:t>
            </a:r>
            <a:r>
              <a:rPr lang="hu-HU" dirty="0"/>
              <a:t> encryption,</a:t>
            </a:r>
          </a:p>
          <a:p>
            <a:r>
              <a:rPr lang="hu-HU" dirty="0"/>
              <a:t>	Bob can use </a:t>
            </a:r>
            <a:r>
              <a:rPr lang="hu-HU" b="1" dirty="0"/>
              <a:t>30</a:t>
            </a:r>
            <a:r>
              <a:rPr lang="hu-HU" dirty="0"/>
              <a:t> for </a:t>
            </a:r>
            <a:r>
              <a:rPr lang="hu-HU" b="1" dirty="0"/>
              <a:t>AES</a:t>
            </a:r>
            <a:r>
              <a:rPr lang="hu-HU" dirty="0"/>
              <a:t> decryption and it will work fine !!!</a:t>
            </a:r>
          </a:p>
        </p:txBody>
      </p:sp>
    </p:spTree>
    <p:extLst>
      <p:ext uri="{BB962C8B-B14F-4D97-AF65-F5344CB8AC3E}">
        <p14:creationId xmlns:p14="http://schemas.microsoft.com/office/powerpoint/2010/main" val="2883059171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Diffie-Hellman Key Exchange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2282" y="1198562"/>
            <a:ext cx="456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Why is it important to choose a primitive root?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8230" y="1631093"/>
            <a:ext cx="940488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The size of the keyspace is crucial in cryptography: if there are just a few keys</a:t>
            </a:r>
          </a:p>
          <a:p>
            <a:r>
              <a:rPr lang="hu-HU" dirty="0">
                <a:sym typeface="Wingdings" panose="05000000000000000000" pitchFamily="2" charset="2"/>
              </a:rPr>
              <a:t>	we can check them even with brute-force search quite fast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so somehow we have to make sure the size of the </a:t>
            </a:r>
          </a:p>
          <a:p>
            <a:r>
              <a:rPr lang="hu-HU" dirty="0">
                <a:sym typeface="Wingdings" panose="05000000000000000000" pitchFamily="2" charset="2"/>
              </a:rPr>
              <a:t>			keyspace is as large as possible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if we use </a:t>
            </a:r>
            <a:r>
              <a:rPr lang="hu-HU" b="1" dirty="0">
                <a:sym typeface="Wingdings" panose="05000000000000000000" pitchFamily="2" charset="2"/>
              </a:rPr>
              <a:t>n=11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b="1" dirty="0">
                <a:sym typeface="Wingdings" panose="05000000000000000000" pitchFamily="2" charset="2"/>
              </a:rPr>
              <a:t>g=10</a:t>
            </a:r>
            <a:r>
              <a:rPr lang="hu-HU" dirty="0">
                <a:sym typeface="Wingdings" panose="05000000000000000000" pitchFamily="2" charset="2"/>
              </a:rPr>
              <a:t> values then there would be just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 possible keys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how to make sure we have the maximum number of keys? If we use</a:t>
            </a:r>
          </a:p>
          <a:p>
            <a:r>
              <a:rPr lang="hu-HU" dirty="0">
                <a:sym typeface="Wingdings" panose="05000000000000000000" pitchFamily="2" charset="2"/>
              </a:rPr>
              <a:t>			the primitive root of </a:t>
            </a:r>
            <a:r>
              <a:rPr lang="hu-HU" b="1" dirty="0">
                <a:sym typeface="Wingdings" panose="05000000000000000000" pitchFamily="2" charset="2"/>
              </a:rPr>
              <a:t>n</a:t>
            </a:r>
            <a:r>
              <a:rPr lang="hu-HU" dirty="0">
                <a:sym typeface="Wingdings" panose="05000000000000000000" pitchFamily="2" charset="2"/>
              </a:rPr>
              <a:t>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Another important factor is to use a large prime number for </a:t>
            </a:r>
            <a:r>
              <a:rPr lang="hu-HU" b="1" dirty="0">
                <a:sym typeface="Wingdings" panose="05000000000000000000" pitchFamily="2" charset="2"/>
              </a:rPr>
              <a:t>n</a:t>
            </a:r>
            <a:r>
              <a:rPr lang="hu-HU" dirty="0">
                <a:sym typeface="Wingdings" panose="05000000000000000000" pitchFamily="2" charset="2"/>
              </a:rPr>
              <a:t>: of course because the size of</a:t>
            </a:r>
          </a:p>
          <a:p>
            <a:r>
              <a:rPr lang="hu-HU" dirty="0">
                <a:sym typeface="Wingdings" panose="05000000000000000000" pitchFamily="2" charset="2"/>
              </a:rPr>
              <a:t>	the keyspace is proportinal to the value of </a:t>
            </a:r>
            <a:r>
              <a:rPr lang="hu-HU" b="1" dirty="0">
                <a:sym typeface="Wingdings" panose="05000000000000000000" pitchFamily="2" charset="2"/>
              </a:rPr>
              <a:t>n</a:t>
            </a:r>
            <a:r>
              <a:rPr lang="hu-HU" dirty="0">
                <a:sym typeface="Wingdings" panose="05000000000000000000" pitchFamily="2" charset="2"/>
              </a:rPr>
              <a:t>	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~ the valid keys will be within the range </a:t>
            </a:r>
            <a:r>
              <a:rPr lang="hu-HU" b="1" dirty="0">
                <a:sym typeface="Wingdings" panose="05000000000000000000" pitchFamily="2" charset="2"/>
              </a:rPr>
              <a:t>[1,n-1]</a:t>
            </a:r>
            <a:r>
              <a:rPr lang="hu-HU" dirty="0">
                <a:sym typeface="Wingdings" panose="05000000000000000000" pitchFamily="2" charset="2"/>
              </a:rPr>
              <a:t> and if we use the primitive root</a:t>
            </a:r>
          </a:p>
          <a:p>
            <a:r>
              <a:rPr lang="hu-HU" dirty="0">
                <a:sym typeface="Wingdings" panose="05000000000000000000" pitchFamily="2" charset="2"/>
              </a:rPr>
              <a:t>			then all the integer values within this range are valid possible keys	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6552767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Diffie-Hellman Key Exchange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2282" y="1198562"/>
            <a:ext cx="446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Why is it important to choose </a:t>
            </a:r>
            <a:r>
              <a:rPr lang="hu-HU" b="1" u="sng" dirty="0"/>
              <a:t>n</a:t>
            </a:r>
            <a:r>
              <a:rPr lang="hu-HU" u="sng" dirty="0"/>
              <a:t> to be prime?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1841" y="1721709"/>
            <a:ext cx="83385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if </a:t>
            </a:r>
            <a:r>
              <a:rPr lang="hu-HU" b="1" dirty="0">
                <a:sym typeface="Wingdings" panose="05000000000000000000" pitchFamily="2" charset="2"/>
              </a:rPr>
              <a:t>n</a:t>
            </a:r>
            <a:r>
              <a:rPr lang="hu-HU" dirty="0">
                <a:sym typeface="Wingdings" panose="05000000000000000000" pitchFamily="2" charset="2"/>
              </a:rPr>
              <a:t> is not a prime it is easier to crack Diffie-Hellman cryptosystem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whole cryptosystem relies heavily on the fact that solving the discrete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logarithm problem has exponential running time complexity so it is extremely hard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If we use composite numbers for </a:t>
            </a:r>
            <a:r>
              <a:rPr lang="hu-HU" b="1" dirty="0">
                <a:sym typeface="Wingdings" panose="05000000000000000000" pitchFamily="2" charset="2"/>
              </a:rPr>
              <a:t>n</a:t>
            </a:r>
            <a:r>
              <a:rPr lang="hu-HU" dirty="0">
                <a:sym typeface="Wingdings" panose="05000000000000000000" pitchFamily="2" charset="2"/>
              </a:rPr>
              <a:t> then solving the discrete logarithm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problem (so cracking the cryptosystem) is easier because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	of the </a:t>
            </a:r>
            <a:r>
              <a:rPr lang="hu-HU" b="1" dirty="0">
                <a:sym typeface="Wingdings" panose="05000000000000000000" pitchFamily="2" charset="2"/>
              </a:rPr>
              <a:t>Chinese Remainder Theorem 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5140231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Cracking Diffie-Hellman Key Exchange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4573" y="1128584"/>
            <a:ext cx="7639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Diffie-Hellman cryptosystem relies on the fact that there is no efficient and </a:t>
            </a:r>
          </a:p>
          <a:p>
            <a:r>
              <a:rPr lang="hu-HU" b="1" dirty="0"/>
              <a:t>	</a:t>
            </a:r>
            <a:r>
              <a:rPr lang="hu-HU" dirty="0"/>
              <a:t>fast algorithm to calculate the discrete logarithm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7963" y="2091043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  = g  mod n = 13   mod 37 = 2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169772" y="225310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53792" y="208280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98498" y="2013135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93455" y="209007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  = g  mod n = 13   mod 37 = 25</a:t>
            </a:r>
            <a:endParaRPr lang="hu-HU" dirty="0"/>
          </a:p>
        </p:txBody>
      </p:sp>
      <p:sp>
        <p:nvSpPr>
          <p:cNvPr id="40" name="TextBox 39"/>
          <p:cNvSpPr txBox="1"/>
          <p:nvPr/>
        </p:nvSpPr>
        <p:spPr>
          <a:xfrm>
            <a:off x="7525264" y="22521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09284" y="208184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045752" y="20121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14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727617" y="2973856"/>
            <a:ext cx="40324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50239" y="2568770"/>
            <a:ext cx="21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Alice sends </a:t>
            </a:r>
            <a:r>
              <a:rPr lang="hu-HU" b="1" dirty="0"/>
              <a:t>k</a:t>
            </a:r>
            <a:r>
              <a:rPr lang="hu-HU" dirty="0"/>
              <a:t>  to Bob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43055" y="270400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674075" y="3801759"/>
            <a:ext cx="40942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50239" y="3371960"/>
            <a:ext cx="216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Bob sends </a:t>
            </a:r>
            <a:r>
              <a:rPr lang="hu-HU" b="1" dirty="0"/>
              <a:t>k</a:t>
            </a:r>
            <a:r>
              <a:rPr lang="hu-HU" dirty="0"/>
              <a:t>   to Alice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77151" y="350719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4259" y="4176584"/>
            <a:ext cx="7662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attacker may know </a:t>
            </a:r>
            <a:r>
              <a:rPr lang="hu-HU" b="1" dirty="0"/>
              <a:t>n</a:t>
            </a:r>
            <a:r>
              <a:rPr lang="hu-HU" dirty="0"/>
              <a:t>, </a:t>
            </a:r>
            <a:r>
              <a:rPr lang="hu-HU" b="1" dirty="0"/>
              <a:t>g</a:t>
            </a:r>
            <a:r>
              <a:rPr lang="hu-HU" dirty="0"/>
              <a:t>, </a:t>
            </a:r>
            <a:r>
              <a:rPr lang="hu-HU" b="1" dirty="0"/>
              <a:t>k</a:t>
            </a:r>
            <a:r>
              <a:rPr lang="hu-HU" dirty="0"/>
              <a:t>   and </a:t>
            </a:r>
            <a:r>
              <a:rPr lang="hu-HU" b="1" dirty="0"/>
              <a:t>k</a:t>
            </a:r>
            <a:r>
              <a:rPr lang="hu-HU" dirty="0"/>
              <a:t>   because these parameters are being sent</a:t>
            </a:r>
          </a:p>
          <a:p>
            <a:r>
              <a:rPr lang="hu-HU" dirty="0"/>
              <a:t>	over a public channel (for example the internet)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49267" y="43159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20016" y="432141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97860" y="4966716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  = g  mod n </a:t>
            </a:r>
            <a:endParaRPr lang="hu-HU" dirty="0"/>
          </a:p>
        </p:txBody>
      </p:sp>
      <p:sp>
        <p:nvSpPr>
          <p:cNvPr id="52" name="TextBox 51"/>
          <p:cNvSpPr txBox="1"/>
          <p:nvPr/>
        </p:nvSpPr>
        <p:spPr>
          <a:xfrm>
            <a:off x="4929669" y="512877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13689" y="495847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797860" y="5498111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  = g  mod n </a:t>
            </a:r>
            <a:endParaRPr lang="hu-HU" dirty="0"/>
          </a:p>
        </p:txBody>
      </p:sp>
      <p:sp>
        <p:nvSpPr>
          <p:cNvPr id="55" name="TextBox 54"/>
          <p:cNvSpPr txBox="1"/>
          <p:nvPr/>
        </p:nvSpPr>
        <p:spPr>
          <a:xfrm>
            <a:off x="4929669" y="566017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313689" y="548987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y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6343135" y="5000368"/>
            <a:ext cx="263611" cy="89275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6704189" y="5079154"/>
            <a:ext cx="4354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in theory we can calculate the private keys </a:t>
            </a:r>
            <a:r>
              <a:rPr lang="hu-HU" sz="1600" b="1" dirty="0"/>
              <a:t>x</a:t>
            </a:r>
            <a:r>
              <a:rPr lang="hu-HU" sz="1600" dirty="0"/>
              <a:t> and </a:t>
            </a:r>
            <a:r>
              <a:rPr lang="hu-HU" sz="1600" b="1" dirty="0"/>
              <a:t>y</a:t>
            </a:r>
          </a:p>
          <a:p>
            <a:pPr algn="ctr"/>
            <a:r>
              <a:rPr lang="hu-HU" sz="1600" dirty="0"/>
              <a:t>but this is the discrete logarithm problem </a:t>
            </a:r>
          </a:p>
          <a:p>
            <a:pPr algn="ctr"/>
            <a:r>
              <a:rPr lang="hu-HU" sz="1600" dirty="0"/>
              <a:t>~ there is no efficient algorithm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61250" y="6072214"/>
            <a:ext cx="95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DIFFIE-HELLMAN CRYPTOSYSTEM IS SECURE BECAUSE OF THE DISCRETE LOGARITHM PROBLEM !!!</a:t>
            </a:r>
          </a:p>
        </p:txBody>
      </p:sp>
    </p:spTree>
    <p:extLst>
      <p:ext uri="{BB962C8B-B14F-4D97-AF65-F5344CB8AC3E}">
        <p14:creationId xmlns:p14="http://schemas.microsoft.com/office/powerpoint/2010/main" val="2136760526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Cracking Diffie-Hellman Key Exchange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4573" y="1128584"/>
            <a:ext cx="876188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main problem with </a:t>
            </a:r>
            <a:r>
              <a:rPr lang="hu-HU" b="1" dirty="0"/>
              <a:t>Diffie-Hellman key exchange </a:t>
            </a:r>
            <a:r>
              <a:rPr lang="hu-HU" dirty="0"/>
              <a:t>algorithm is that</a:t>
            </a:r>
          </a:p>
          <a:p>
            <a:r>
              <a:rPr lang="hu-HU" dirty="0"/>
              <a:t>	it does not provide any authentication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thats why attackers can use </a:t>
            </a:r>
            <a:r>
              <a:rPr lang="hu-HU" b="1" dirty="0">
                <a:sym typeface="Wingdings" panose="05000000000000000000" pitchFamily="2" charset="2"/>
              </a:rPr>
              <a:t>man-in-the-middle attack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</a:t>
            </a:r>
            <a:r>
              <a:rPr lang="hu-HU" dirty="0">
                <a:sym typeface="Wingdings" panose="05000000000000000000" pitchFamily="2" charset="2"/>
              </a:rPr>
              <a:t> cracking the </a:t>
            </a:r>
            <a:r>
              <a:rPr lang="hu-HU" b="1" dirty="0">
                <a:sym typeface="Wingdings" panose="05000000000000000000" pitchFamily="2" charset="2"/>
              </a:rPr>
              <a:t>Diffie-Hellman</a:t>
            </a:r>
            <a:r>
              <a:rPr lang="hu-HU" dirty="0">
                <a:sym typeface="Wingdings" panose="05000000000000000000" pitchFamily="2" charset="2"/>
              </a:rPr>
              <a:t> cryptosystem is practically impossible </a:t>
            </a:r>
          </a:p>
          <a:p>
            <a:r>
              <a:rPr lang="hu-HU" dirty="0">
                <a:sym typeface="Wingdings" panose="05000000000000000000" pitchFamily="2" charset="2"/>
              </a:rPr>
              <a:t>			because of the discrete logarithm problem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  MAN IN THE MIDDLE ATTACK RELIES ON THE FACT THAT THERE IS NO</a:t>
            </a:r>
          </a:p>
          <a:p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		AUTHENTICATION DURING THE n, g, k   and k   PARAMETER EXCHANGE</a:t>
            </a:r>
          </a:p>
          <a:p>
            <a:endParaRPr lang="hu-HU" b="1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endParaRPr lang="hu-HU" b="1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		</a:t>
            </a:r>
            <a:r>
              <a:rPr lang="hu-HU" dirty="0">
                <a:sym typeface="Wingdings" panose="05000000000000000000" pitchFamily="2" charset="2"/>
              </a:rPr>
              <a:t> it is not about cracking the cryptosystem directly !!!</a:t>
            </a:r>
            <a:endParaRPr lang="hu-HU" dirty="0"/>
          </a:p>
          <a:p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8513" y="40062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5778" y="40062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00B0F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09172326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Cracking Diffie-Hellman Key Exchange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36" y="4861779"/>
            <a:ext cx="1092543" cy="79043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81" y="2399442"/>
            <a:ext cx="612274" cy="6122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91" y="2399442"/>
            <a:ext cx="612274" cy="61227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234784" y="194907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Alice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95053" y="208405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Bob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93820" y="5669753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Mallory</a:t>
            </a:r>
          </a:p>
        </p:txBody>
      </p:sp>
    </p:spTree>
    <p:extLst>
      <p:ext uri="{BB962C8B-B14F-4D97-AF65-F5344CB8AC3E}">
        <p14:creationId xmlns:p14="http://schemas.microsoft.com/office/powerpoint/2010/main" val="1425557596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Cracking Diffie-Hellman Key Exchange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36" y="4861779"/>
            <a:ext cx="1092543" cy="7904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45631" y="1579747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n=37</a:t>
            </a:r>
            <a:r>
              <a:rPr lang="hu-HU" dirty="0"/>
              <a:t> and </a:t>
            </a:r>
            <a:r>
              <a:rPr lang="hu-HU" b="1" dirty="0"/>
              <a:t>g=13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81" y="2399442"/>
            <a:ext cx="612274" cy="6122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91" y="2399442"/>
            <a:ext cx="612274" cy="61227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234784" y="194907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Alice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95053" y="208405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Bob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93820" y="5669753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Mallory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6570" y="3158197"/>
            <a:ext cx="264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 </a:t>
            </a:r>
            <a:r>
              <a:rPr lang="hu-HU" dirty="0"/>
              <a:t>(random number </a:t>
            </a:r>
            <a:r>
              <a:rPr lang="hu-HU" b="1" dirty="0"/>
              <a:t>&lt; n-1</a:t>
            </a:r>
            <a:r>
              <a:rPr lang="hu-HU" dirty="0"/>
              <a:t>)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14870" y="361422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  = g  mod n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1646679" y="377629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30699" y="36059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89626043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Cracking Diffie-Hellman Key Exchange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36" y="4861779"/>
            <a:ext cx="1092543" cy="7904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45631" y="1579747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n=37</a:t>
            </a:r>
            <a:r>
              <a:rPr lang="hu-HU" dirty="0"/>
              <a:t> and </a:t>
            </a:r>
            <a:r>
              <a:rPr lang="hu-HU" b="1" dirty="0"/>
              <a:t>g=13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81" y="2399442"/>
            <a:ext cx="612274" cy="6122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91" y="2399442"/>
            <a:ext cx="612274" cy="61227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234784" y="194907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Alice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95053" y="208405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Bob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93820" y="5669753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Mallory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6570" y="3158197"/>
            <a:ext cx="264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 </a:t>
            </a:r>
            <a:r>
              <a:rPr lang="hu-HU" dirty="0"/>
              <a:t>(random number </a:t>
            </a:r>
            <a:r>
              <a:rPr lang="hu-HU" b="1" dirty="0"/>
              <a:t>&lt; n-1</a:t>
            </a:r>
            <a:r>
              <a:rPr lang="hu-HU" dirty="0"/>
              <a:t>)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14870" y="361422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  = g  mod n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1646679" y="377629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30699" y="36059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x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14063" y="3867601"/>
            <a:ext cx="1657007" cy="9941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90768" y="3660395"/>
            <a:ext cx="3234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Alice</a:t>
            </a:r>
            <a:r>
              <a:rPr lang="hu-HU" dirty="0"/>
              <a:t> sends </a:t>
            </a:r>
            <a:r>
              <a:rPr lang="hu-HU" b="1" dirty="0"/>
              <a:t>k</a:t>
            </a:r>
            <a:r>
              <a:rPr lang="hu-HU" dirty="0"/>
              <a:t>  to </a:t>
            </a:r>
            <a:r>
              <a:rPr lang="hu-HU" b="1" dirty="0"/>
              <a:t>Bob</a:t>
            </a:r>
            <a:r>
              <a:rPr lang="hu-HU" dirty="0"/>
              <a:t> but</a:t>
            </a:r>
          </a:p>
          <a:p>
            <a:pPr algn="ctr"/>
            <a:r>
              <a:rPr lang="hu-HU" b="1" dirty="0"/>
              <a:t>Mallory</a:t>
            </a:r>
            <a:r>
              <a:rPr lang="hu-HU" dirty="0"/>
              <a:t> is the man in the middle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83420" y="378821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21703" y="5210352"/>
            <a:ext cx="13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Mallory has </a:t>
            </a:r>
            <a:r>
              <a:rPr lang="hu-HU" sz="1600" b="1" dirty="0"/>
              <a:t>k</a:t>
            </a:r>
            <a:r>
              <a:rPr lang="hu-HU" sz="1600" dirty="0"/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46955" y="532247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57175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AN </a:t>
            </a:r>
            <a:r>
              <a:rPr lang="hu-HU" b="1" dirty="0">
                <a:solidFill>
                  <a:srgbClr val="00B0F0"/>
                </a:solidFill>
              </a:rPr>
              <a:t>E</a:t>
            </a:r>
            <a:r>
              <a:rPr lang="hu-HU" b="1" dirty="0"/>
              <a:t>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 LV DQ 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162868019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Cracking Diffie-Hellman Key Exchange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36" y="4861779"/>
            <a:ext cx="1092543" cy="7904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45631" y="1579747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n=37</a:t>
            </a:r>
            <a:r>
              <a:rPr lang="hu-HU" dirty="0"/>
              <a:t> and </a:t>
            </a:r>
            <a:r>
              <a:rPr lang="hu-HU" b="1" dirty="0"/>
              <a:t>g=13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81" y="2399442"/>
            <a:ext cx="612274" cy="6122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91" y="2399442"/>
            <a:ext cx="612274" cy="61227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234784" y="194907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Alice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95053" y="208405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Bob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93820" y="5669753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Mallory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6570" y="3158197"/>
            <a:ext cx="264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 </a:t>
            </a:r>
            <a:r>
              <a:rPr lang="hu-HU" dirty="0"/>
              <a:t>(random number </a:t>
            </a:r>
            <a:r>
              <a:rPr lang="hu-HU" b="1" dirty="0"/>
              <a:t>&lt; n-1</a:t>
            </a:r>
            <a:r>
              <a:rPr lang="hu-HU" dirty="0"/>
              <a:t>)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14870" y="361422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  = g  mod n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1646679" y="377629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30699" y="36059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1546" y="4941404"/>
            <a:ext cx="255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z</a:t>
            </a:r>
            <a:r>
              <a:rPr lang="hu-HU" dirty="0"/>
              <a:t> (random number </a:t>
            </a:r>
            <a:r>
              <a:rPr lang="hu-HU" b="1" dirty="0"/>
              <a:t>&lt; n-1</a:t>
            </a:r>
            <a:r>
              <a:rPr lang="hu-HU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66554" y="534169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  = g  mod n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375514" y="549573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48287" y="5316980"/>
            <a:ext cx="240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21703" y="5210352"/>
            <a:ext cx="13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Mallory has </a:t>
            </a:r>
            <a:r>
              <a:rPr lang="hu-HU" sz="1600" b="1" dirty="0"/>
              <a:t>k</a:t>
            </a:r>
            <a:r>
              <a:rPr lang="hu-HU" sz="1600" dirty="0"/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46955" y="532247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50813147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Cracking Diffie-Hellman Key Exchange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36" y="4861779"/>
            <a:ext cx="1092543" cy="7904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45631" y="1579747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n=37</a:t>
            </a:r>
            <a:r>
              <a:rPr lang="hu-HU" dirty="0"/>
              <a:t> and </a:t>
            </a:r>
            <a:r>
              <a:rPr lang="hu-HU" b="1" dirty="0"/>
              <a:t>g=13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81" y="2399442"/>
            <a:ext cx="612274" cy="6122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91" y="2399442"/>
            <a:ext cx="612274" cy="61227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234784" y="194907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Alice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95053" y="208405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Bob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93820" y="5669753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Mallory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6570" y="3158197"/>
            <a:ext cx="264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 </a:t>
            </a:r>
            <a:r>
              <a:rPr lang="hu-HU" dirty="0"/>
              <a:t>(random number </a:t>
            </a:r>
            <a:r>
              <a:rPr lang="hu-HU" b="1" dirty="0"/>
              <a:t>&lt; n-1</a:t>
            </a:r>
            <a:r>
              <a:rPr lang="hu-HU" dirty="0"/>
              <a:t>)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14870" y="361422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  = g  mod n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1646679" y="377629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30699" y="36059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1546" y="4941404"/>
            <a:ext cx="255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z</a:t>
            </a:r>
            <a:r>
              <a:rPr lang="hu-HU" dirty="0"/>
              <a:t> (random number </a:t>
            </a:r>
            <a:r>
              <a:rPr lang="hu-HU" b="1" dirty="0"/>
              <a:t>&lt; n-1</a:t>
            </a:r>
            <a:r>
              <a:rPr lang="hu-HU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66554" y="534169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  = g  mod n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375514" y="549573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48287" y="5316980"/>
            <a:ext cx="240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z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844125" y="3426941"/>
            <a:ext cx="1690275" cy="1291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79824" y="3221270"/>
            <a:ext cx="2483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instead of </a:t>
            </a:r>
            <a:r>
              <a:rPr lang="hu-HU" b="1" dirty="0"/>
              <a:t>Alice</a:t>
            </a:r>
            <a:r>
              <a:rPr lang="hu-HU" dirty="0"/>
              <a:t>’s </a:t>
            </a:r>
            <a:r>
              <a:rPr lang="hu-HU" b="1" dirty="0"/>
              <a:t>k</a:t>
            </a:r>
            <a:r>
              <a:rPr lang="hu-HU" dirty="0"/>
              <a:t> </a:t>
            </a:r>
          </a:p>
          <a:p>
            <a:pPr algn="ctr"/>
            <a:r>
              <a:rPr lang="hu-HU" b="1" dirty="0"/>
              <a:t>Mallory</a:t>
            </a:r>
            <a:r>
              <a:rPr lang="hu-HU" dirty="0"/>
              <a:t> sends </a:t>
            </a:r>
            <a:r>
              <a:rPr lang="hu-HU" b="1" dirty="0"/>
              <a:t>m</a:t>
            </a:r>
            <a:r>
              <a:rPr lang="hu-HU" dirty="0"/>
              <a:t>  to Bob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79584" y="33489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52898" y="363045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21703" y="5210352"/>
            <a:ext cx="13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Mallory has </a:t>
            </a:r>
            <a:r>
              <a:rPr lang="hu-HU" sz="1600" b="1" dirty="0"/>
              <a:t>k</a:t>
            </a:r>
            <a:r>
              <a:rPr lang="hu-HU" sz="1600" dirty="0"/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46955" y="532247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18167870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Cracking Diffie-Hellman Key Exchange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36" y="4861779"/>
            <a:ext cx="1092543" cy="7904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45631" y="1579747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n=37</a:t>
            </a:r>
            <a:r>
              <a:rPr lang="hu-HU" dirty="0"/>
              <a:t> and </a:t>
            </a:r>
            <a:r>
              <a:rPr lang="hu-HU" b="1" dirty="0"/>
              <a:t>g=13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81" y="2399442"/>
            <a:ext cx="612274" cy="6122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91" y="2399442"/>
            <a:ext cx="612274" cy="61227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234784" y="194907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Alice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95053" y="208405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Bob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93820" y="5669753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Mallory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6570" y="3158197"/>
            <a:ext cx="264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 </a:t>
            </a:r>
            <a:r>
              <a:rPr lang="hu-HU" dirty="0"/>
              <a:t>(random number </a:t>
            </a:r>
            <a:r>
              <a:rPr lang="hu-HU" b="1" dirty="0"/>
              <a:t>&lt; n-1</a:t>
            </a:r>
            <a:r>
              <a:rPr lang="hu-HU" dirty="0"/>
              <a:t>)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14870" y="361422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  = g  mod n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1646679" y="377629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30699" y="36059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1546" y="4941404"/>
            <a:ext cx="255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z</a:t>
            </a:r>
            <a:r>
              <a:rPr lang="hu-HU" dirty="0"/>
              <a:t> (random number </a:t>
            </a:r>
            <a:r>
              <a:rPr lang="hu-HU" b="1" dirty="0"/>
              <a:t>&lt; n-1</a:t>
            </a:r>
            <a:r>
              <a:rPr lang="hu-HU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66554" y="534169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  = g  mod n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375514" y="549573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48287" y="5316980"/>
            <a:ext cx="240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01688" y="3156463"/>
            <a:ext cx="264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y </a:t>
            </a:r>
            <a:r>
              <a:rPr lang="hu-HU" dirty="0"/>
              <a:t>(random number </a:t>
            </a:r>
            <a:r>
              <a:rPr lang="hu-HU" b="1" dirty="0"/>
              <a:t>&lt; n-1</a:t>
            </a:r>
            <a:r>
              <a:rPr lang="hu-HU" dirty="0"/>
              <a:t>)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309988" y="361249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   = g  mod n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9441797" y="37745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867007" y="359601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59867" y="4080791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        m  mod n</a:t>
            </a:r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72621" y="42428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75779" y="40611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3152" y="4555320"/>
            <a:ext cx="26815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Bob</a:t>
            </a:r>
            <a:r>
              <a:rPr lang="hu-HU" sz="1600" dirty="0"/>
              <a:t> thinks it is the shared</a:t>
            </a:r>
          </a:p>
          <a:p>
            <a:pPr algn="ctr"/>
            <a:r>
              <a:rPr lang="hu-HU" sz="1600" dirty="0"/>
              <a:t>secret key with </a:t>
            </a:r>
            <a:r>
              <a:rPr lang="hu-HU" sz="1600" b="1" dirty="0"/>
              <a:t>Alice</a:t>
            </a:r>
            <a:r>
              <a:rPr lang="hu-HU" sz="1600" dirty="0"/>
              <a:t> but in</a:t>
            </a:r>
          </a:p>
          <a:p>
            <a:pPr algn="ctr"/>
            <a:r>
              <a:rPr lang="hu-HU" sz="1600" dirty="0"/>
              <a:t>fact it is the shared secret key</a:t>
            </a:r>
          </a:p>
          <a:p>
            <a:pPr algn="ctr"/>
            <a:r>
              <a:rPr lang="hu-HU" sz="1600" dirty="0"/>
              <a:t>with </a:t>
            </a:r>
            <a:r>
              <a:rPr lang="hu-HU" sz="1600" b="1" dirty="0"/>
              <a:t>Mallory</a:t>
            </a:r>
            <a:r>
              <a:rPr lang="hu-HU" sz="1600" dirty="0"/>
              <a:t> !!!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21703" y="5210352"/>
            <a:ext cx="1343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Mallory has </a:t>
            </a:r>
            <a:r>
              <a:rPr lang="hu-HU" sz="1600" b="1" dirty="0"/>
              <a:t>k</a:t>
            </a:r>
            <a:r>
              <a:rPr lang="hu-HU" sz="1600" dirty="0"/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46955" y="532247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7950069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Cracking Diffie-Hellman Key Exchange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36" y="4861779"/>
            <a:ext cx="1092543" cy="7904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45631" y="1579747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n=37</a:t>
            </a:r>
            <a:r>
              <a:rPr lang="hu-HU" dirty="0"/>
              <a:t> and </a:t>
            </a:r>
            <a:r>
              <a:rPr lang="hu-HU" b="1" dirty="0"/>
              <a:t>g=13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81" y="2399442"/>
            <a:ext cx="612274" cy="6122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91" y="2399442"/>
            <a:ext cx="612274" cy="61227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234784" y="194907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Alice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95053" y="208405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Bob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93820" y="5669753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Mallory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6570" y="3158197"/>
            <a:ext cx="264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 </a:t>
            </a:r>
            <a:r>
              <a:rPr lang="hu-HU" dirty="0"/>
              <a:t>(random number </a:t>
            </a:r>
            <a:r>
              <a:rPr lang="hu-HU" b="1" dirty="0"/>
              <a:t>&lt; n-1</a:t>
            </a:r>
            <a:r>
              <a:rPr lang="hu-HU" dirty="0"/>
              <a:t>)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14870" y="361422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  = g  mod n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1646679" y="377629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30699" y="36059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1546" y="4941404"/>
            <a:ext cx="255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z</a:t>
            </a:r>
            <a:r>
              <a:rPr lang="hu-HU" dirty="0"/>
              <a:t> (random number </a:t>
            </a:r>
            <a:r>
              <a:rPr lang="hu-HU" b="1" dirty="0"/>
              <a:t>&lt; n-1</a:t>
            </a:r>
            <a:r>
              <a:rPr lang="hu-HU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66554" y="534169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  = g  mod n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375514" y="549573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48287" y="5316980"/>
            <a:ext cx="240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z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819254" y="3511010"/>
            <a:ext cx="1707119" cy="12603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01688" y="3156463"/>
            <a:ext cx="264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y </a:t>
            </a:r>
            <a:r>
              <a:rPr lang="hu-HU" dirty="0"/>
              <a:t>(random number </a:t>
            </a:r>
            <a:r>
              <a:rPr lang="hu-HU" b="1" dirty="0"/>
              <a:t>&lt; n-1</a:t>
            </a:r>
            <a:r>
              <a:rPr lang="hu-HU" dirty="0"/>
              <a:t>)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309988" y="361249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   = g  mod n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9441797" y="37745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867007" y="359601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59867" y="4080791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        m  mod n</a:t>
            </a:r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72621" y="42428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75779" y="40611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3152" y="4555320"/>
            <a:ext cx="26815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Bob</a:t>
            </a:r>
            <a:r>
              <a:rPr lang="hu-HU" sz="1600" dirty="0"/>
              <a:t> thinks it is the shared</a:t>
            </a:r>
          </a:p>
          <a:p>
            <a:pPr algn="ctr"/>
            <a:r>
              <a:rPr lang="hu-HU" sz="1600" dirty="0"/>
              <a:t>secret key with </a:t>
            </a:r>
            <a:r>
              <a:rPr lang="hu-HU" sz="1600" b="1" dirty="0"/>
              <a:t>Alice</a:t>
            </a:r>
            <a:r>
              <a:rPr lang="hu-HU" sz="1600" dirty="0"/>
              <a:t> but in</a:t>
            </a:r>
          </a:p>
          <a:p>
            <a:pPr algn="ctr"/>
            <a:r>
              <a:rPr lang="hu-HU" sz="1600" dirty="0"/>
              <a:t>fact it is the shared secret key</a:t>
            </a:r>
          </a:p>
          <a:p>
            <a:pPr algn="ctr"/>
            <a:r>
              <a:rPr lang="hu-HU" sz="1600" dirty="0"/>
              <a:t>with </a:t>
            </a:r>
            <a:r>
              <a:rPr lang="hu-HU" sz="1600" b="1" dirty="0"/>
              <a:t>Mallory</a:t>
            </a:r>
            <a:r>
              <a:rPr lang="hu-HU" sz="1600" dirty="0"/>
              <a:t> !!!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68393" y="3356087"/>
            <a:ext cx="3234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Bob</a:t>
            </a:r>
            <a:r>
              <a:rPr lang="hu-HU" dirty="0"/>
              <a:t> send </a:t>
            </a:r>
            <a:r>
              <a:rPr lang="hu-HU" b="1" dirty="0"/>
              <a:t>k</a:t>
            </a:r>
            <a:r>
              <a:rPr lang="hu-HU" dirty="0"/>
              <a:t>  to </a:t>
            </a:r>
            <a:r>
              <a:rPr lang="hu-HU" b="1" dirty="0"/>
              <a:t>Alice</a:t>
            </a:r>
            <a:r>
              <a:rPr lang="hu-HU" dirty="0"/>
              <a:t> but</a:t>
            </a:r>
          </a:p>
          <a:p>
            <a:pPr algn="ctr"/>
            <a:r>
              <a:rPr lang="hu-HU" b="1" dirty="0"/>
              <a:t>Mallory</a:t>
            </a:r>
            <a:r>
              <a:rPr lang="hu-HU" dirty="0"/>
              <a:t> is the man in the middle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25780" y="349083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1703" y="5210352"/>
            <a:ext cx="1301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Mallory has </a:t>
            </a:r>
            <a:r>
              <a:rPr lang="hu-HU" sz="1600" b="1" dirty="0"/>
              <a:t>k</a:t>
            </a:r>
          </a:p>
          <a:p>
            <a:pPr algn="ctr"/>
            <a:r>
              <a:rPr lang="hu-HU" sz="1600" b="1" dirty="0"/>
              <a:t> </a:t>
            </a:r>
            <a:r>
              <a:rPr lang="hu-HU" sz="1600" dirty="0"/>
              <a:t>and</a:t>
            </a:r>
            <a:r>
              <a:rPr lang="hu-HU" sz="1600" b="1" dirty="0"/>
              <a:t> k </a:t>
            </a:r>
            <a:r>
              <a:rPr lang="hu-HU" sz="1600" dirty="0"/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46955" y="532247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91830" y="55636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7580742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Cracking Diffie-Hellman Key Exchange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36" y="4861779"/>
            <a:ext cx="1092543" cy="7904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45631" y="1579747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n=37</a:t>
            </a:r>
            <a:r>
              <a:rPr lang="hu-HU" dirty="0"/>
              <a:t> and </a:t>
            </a:r>
            <a:r>
              <a:rPr lang="hu-HU" b="1" dirty="0"/>
              <a:t>g=13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81" y="2399442"/>
            <a:ext cx="612274" cy="6122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91" y="2399442"/>
            <a:ext cx="612274" cy="61227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234784" y="194907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Alice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95053" y="208405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Bob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93820" y="5669753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Mallory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6570" y="3158197"/>
            <a:ext cx="264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 </a:t>
            </a:r>
            <a:r>
              <a:rPr lang="hu-HU" dirty="0"/>
              <a:t>(random number </a:t>
            </a:r>
            <a:r>
              <a:rPr lang="hu-HU" b="1" dirty="0"/>
              <a:t>&lt; n-1</a:t>
            </a:r>
            <a:r>
              <a:rPr lang="hu-HU" dirty="0"/>
              <a:t>)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14870" y="361422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  = g  mod n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1646679" y="377629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30699" y="36059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1546" y="4941404"/>
            <a:ext cx="255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z</a:t>
            </a:r>
            <a:r>
              <a:rPr lang="hu-HU" dirty="0"/>
              <a:t> (random number </a:t>
            </a:r>
            <a:r>
              <a:rPr lang="hu-HU" b="1" dirty="0"/>
              <a:t>&lt; n-1</a:t>
            </a:r>
            <a:r>
              <a:rPr lang="hu-HU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66554" y="534169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  = g  mod n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375514" y="549573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48287" y="5316980"/>
            <a:ext cx="240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01688" y="3156463"/>
            <a:ext cx="264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y </a:t>
            </a:r>
            <a:r>
              <a:rPr lang="hu-HU" dirty="0"/>
              <a:t>(random number </a:t>
            </a:r>
            <a:r>
              <a:rPr lang="hu-HU" b="1" dirty="0"/>
              <a:t>&lt; n-1</a:t>
            </a:r>
            <a:r>
              <a:rPr lang="hu-HU" dirty="0"/>
              <a:t>)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309988" y="361249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   = g  mod n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9441797" y="37745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867007" y="359601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59867" y="4080791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        m  mod n</a:t>
            </a:r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72621" y="42428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75779" y="40611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3152" y="4555320"/>
            <a:ext cx="26815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Bob</a:t>
            </a:r>
            <a:r>
              <a:rPr lang="hu-HU" sz="1600" dirty="0"/>
              <a:t> thinks it is the shared</a:t>
            </a:r>
          </a:p>
          <a:p>
            <a:pPr algn="ctr"/>
            <a:r>
              <a:rPr lang="hu-HU" sz="1600" dirty="0"/>
              <a:t>secret key with </a:t>
            </a:r>
            <a:r>
              <a:rPr lang="hu-HU" sz="1600" b="1" dirty="0"/>
              <a:t>Alice</a:t>
            </a:r>
            <a:r>
              <a:rPr lang="hu-HU" sz="1600" dirty="0"/>
              <a:t> but in</a:t>
            </a:r>
          </a:p>
          <a:p>
            <a:pPr algn="ctr"/>
            <a:r>
              <a:rPr lang="hu-HU" sz="1600" dirty="0"/>
              <a:t>fact it is the shared secret key</a:t>
            </a:r>
          </a:p>
          <a:p>
            <a:pPr algn="ctr"/>
            <a:r>
              <a:rPr lang="hu-HU" sz="1600" dirty="0"/>
              <a:t>with </a:t>
            </a:r>
            <a:r>
              <a:rPr lang="hu-HU" sz="1600" b="1" dirty="0"/>
              <a:t>Mallory</a:t>
            </a:r>
            <a:r>
              <a:rPr lang="hu-HU" sz="1600" dirty="0"/>
              <a:t> !!!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81545" y="5726714"/>
            <a:ext cx="261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dirty="0"/>
              <a:t> (random number </a:t>
            </a:r>
            <a:r>
              <a:rPr lang="hu-HU" b="1" dirty="0"/>
              <a:t>&lt; n-1</a:t>
            </a:r>
            <a:r>
              <a:rPr lang="hu-HU" dirty="0"/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66554" y="609604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  = g   mod n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3375514" y="625008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64763" y="6071332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w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21703" y="5210352"/>
            <a:ext cx="1301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Mallory has </a:t>
            </a:r>
            <a:r>
              <a:rPr lang="hu-HU" sz="1600" b="1" dirty="0"/>
              <a:t>k</a:t>
            </a:r>
          </a:p>
          <a:p>
            <a:pPr algn="ctr"/>
            <a:r>
              <a:rPr lang="hu-HU" sz="1600" b="1" dirty="0"/>
              <a:t> </a:t>
            </a:r>
            <a:r>
              <a:rPr lang="hu-HU" sz="1600" dirty="0"/>
              <a:t>and</a:t>
            </a:r>
            <a:r>
              <a:rPr lang="hu-HU" sz="1600" b="1" dirty="0"/>
              <a:t> k </a:t>
            </a:r>
            <a:r>
              <a:rPr lang="hu-HU" sz="1600" dirty="0"/>
              <a:t>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46955" y="532247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391830" y="55636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9445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Cracking Diffie-Hellman Key Exchange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36" y="4861779"/>
            <a:ext cx="1092543" cy="7904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45631" y="1579747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n=37</a:t>
            </a:r>
            <a:r>
              <a:rPr lang="hu-HU" dirty="0"/>
              <a:t> and </a:t>
            </a:r>
            <a:r>
              <a:rPr lang="hu-HU" b="1" dirty="0"/>
              <a:t>g=13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81" y="2399442"/>
            <a:ext cx="612274" cy="6122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91" y="2399442"/>
            <a:ext cx="612274" cy="61227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234784" y="194907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Alice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95053" y="208405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Bob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93820" y="5669753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Mallory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6570" y="3158197"/>
            <a:ext cx="264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 </a:t>
            </a:r>
            <a:r>
              <a:rPr lang="hu-HU" dirty="0"/>
              <a:t>(random number </a:t>
            </a:r>
            <a:r>
              <a:rPr lang="hu-HU" b="1" dirty="0"/>
              <a:t>&lt; n-1</a:t>
            </a:r>
            <a:r>
              <a:rPr lang="hu-HU" dirty="0"/>
              <a:t>)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14870" y="361422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  = g  mod n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1646679" y="377629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30699" y="36059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1546" y="4941404"/>
            <a:ext cx="255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z</a:t>
            </a:r>
            <a:r>
              <a:rPr lang="hu-HU" dirty="0"/>
              <a:t> (random number </a:t>
            </a:r>
            <a:r>
              <a:rPr lang="hu-HU" b="1" dirty="0"/>
              <a:t>&lt; n-1</a:t>
            </a:r>
            <a:r>
              <a:rPr lang="hu-HU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66554" y="534169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  = g  mod n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375514" y="549573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48287" y="5316980"/>
            <a:ext cx="240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01688" y="3156463"/>
            <a:ext cx="264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y </a:t>
            </a:r>
            <a:r>
              <a:rPr lang="hu-HU" dirty="0"/>
              <a:t>(random number </a:t>
            </a:r>
            <a:r>
              <a:rPr lang="hu-HU" b="1" dirty="0"/>
              <a:t>&lt; n-1</a:t>
            </a:r>
            <a:r>
              <a:rPr lang="hu-HU" dirty="0"/>
              <a:t>)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309988" y="361249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   = g  mod n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9441797" y="37745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867007" y="359601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59867" y="4080791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        m  mod n</a:t>
            </a:r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72621" y="42428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75779" y="40611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3152" y="4555320"/>
            <a:ext cx="26815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Bob</a:t>
            </a:r>
            <a:r>
              <a:rPr lang="hu-HU" sz="1600" dirty="0"/>
              <a:t> thinks it is the shared</a:t>
            </a:r>
          </a:p>
          <a:p>
            <a:pPr algn="ctr"/>
            <a:r>
              <a:rPr lang="hu-HU" sz="1600" dirty="0"/>
              <a:t>secret key with </a:t>
            </a:r>
            <a:r>
              <a:rPr lang="hu-HU" sz="1600" b="1" dirty="0"/>
              <a:t>Alice</a:t>
            </a:r>
            <a:r>
              <a:rPr lang="hu-HU" sz="1600" dirty="0"/>
              <a:t> but in</a:t>
            </a:r>
          </a:p>
          <a:p>
            <a:pPr algn="ctr"/>
            <a:r>
              <a:rPr lang="hu-HU" sz="1600" dirty="0"/>
              <a:t>fact it is the shared secret key</a:t>
            </a:r>
          </a:p>
          <a:p>
            <a:pPr algn="ctr"/>
            <a:r>
              <a:rPr lang="hu-HU" sz="1600" dirty="0"/>
              <a:t>with </a:t>
            </a:r>
            <a:r>
              <a:rPr lang="hu-HU" sz="1600" b="1" dirty="0"/>
              <a:t>Mallory</a:t>
            </a:r>
            <a:r>
              <a:rPr lang="hu-HU" sz="1600" dirty="0"/>
              <a:t> !!!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81545" y="5726714"/>
            <a:ext cx="261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dirty="0"/>
              <a:t> (random number </a:t>
            </a:r>
            <a:r>
              <a:rPr lang="hu-HU" b="1" dirty="0"/>
              <a:t>&lt; n-1</a:t>
            </a:r>
            <a:r>
              <a:rPr lang="hu-HU" dirty="0"/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66554" y="609604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  = g   mod n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3375514" y="625008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64763" y="6071332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w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643740" y="3832947"/>
            <a:ext cx="2047465" cy="1112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86242" y="3775088"/>
            <a:ext cx="2578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Mallory </a:t>
            </a:r>
            <a:r>
              <a:rPr lang="hu-HU" dirty="0"/>
              <a:t>sends </a:t>
            </a:r>
            <a:r>
              <a:rPr lang="hu-HU" b="1" dirty="0"/>
              <a:t>m</a:t>
            </a:r>
            <a:r>
              <a:rPr lang="hu-HU" dirty="0"/>
              <a:t>  to </a:t>
            </a:r>
            <a:r>
              <a:rPr lang="hu-HU" b="1" dirty="0"/>
              <a:t>Alice</a:t>
            </a:r>
          </a:p>
          <a:p>
            <a:pPr algn="ctr"/>
            <a:r>
              <a:rPr lang="hu-HU" dirty="0"/>
              <a:t>in the name of Bob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59167" y="390762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21703" y="5210352"/>
            <a:ext cx="1301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Mallory has </a:t>
            </a:r>
            <a:r>
              <a:rPr lang="hu-HU" sz="1600" b="1" dirty="0"/>
              <a:t>k</a:t>
            </a:r>
          </a:p>
          <a:p>
            <a:pPr algn="ctr"/>
            <a:r>
              <a:rPr lang="hu-HU" sz="1600" b="1" dirty="0"/>
              <a:t> </a:t>
            </a:r>
            <a:r>
              <a:rPr lang="hu-HU" sz="1600" dirty="0"/>
              <a:t>and</a:t>
            </a:r>
            <a:r>
              <a:rPr lang="hu-HU" sz="1600" b="1" dirty="0"/>
              <a:t> k </a:t>
            </a:r>
            <a:r>
              <a:rPr lang="hu-HU" sz="1600" dirty="0"/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46955" y="532247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91830" y="55636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27922187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Cracking Diffie-Hellman Key Exchange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36" y="4861779"/>
            <a:ext cx="1092543" cy="7904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45631" y="1579747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n=37</a:t>
            </a:r>
            <a:r>
              <a:rPr lang="hu-HU" dirty="0"/>
              <a:t> and </a:t>
            </a:r>
            <a:r>
              <a:rPr lang="hu-HU" b="1" dirty="0"/>
              <a:t>g=13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81" y="2399442"/>
            <a:ext cx="612274" cy="6122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91" y="2399442"/>
            <a:ext cx="612274" cy="61227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234784" y="194907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Alice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95053" y="208405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Bob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93820" y="5669753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Mallory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6570" y="3158197"/>
            <a:ext cx="264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 </a:t>
            </a:r>
            <a:r>
              <a:rPr lang="hu-HU" dirty="0"/>
              <a:t>(random number </a:t>
            </a:r>
            <a:r>
              <a:rPr lang="hu-HU" b="1" dirty="0"/>
              <a:t>&lt; n-1</a:t>
            </a:r>
            <a:r>
              <a:rPr lang="hu-HU" dirty="0"/>
              <a:t>)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14870" y="361422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  = g  mod n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1646679" y="377629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30699" y="36059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1546" y="4941404"/>
            <a:ext cx="255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z</a:t>
            </a:r>
            <a:r>
              <a:rPr lang="hu-HU" dirty="0"/>
              <a:t> (random number </a:t>
            </a:r>
            <a:r>
              <a:rPr lang="hu-HU" b="1" dirty="0"/>
              <a:t>&lt; n-1</a:t>
            </a:r>
            <a:r>
              <a:rPr lang="hu-HU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66554" y="534169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  = g  mod n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3375514" y="549573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48287" y="5316980"/>
            <a:ext cx="240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01688" y="3156463"/>
            <a:ext cx="264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y </a:t>
            </a:r>
            <a:r>
              <a:rPr lang="hu-HU" dirty="0"/>
              <a:t>(random number </a:t>
            </a:r>
            <a:r>
              <a:rPr lang="hu-HU" b="1" dirty="0"/>
              <a:t>&lt; n-1</a:t>
            </a:r>
            <a:r>
              <a:rPr lang="hu-HU" dirty="0"/>
              <a:t>)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309988" y="361249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   = g  mod n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9441797" y="377455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867007" y="359601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59867" y="4080791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        m  mod n</a:t>
            </a:r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72621" y="42428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75779" y="40611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3152" y="4555320"/>
            <a:ext cx="26815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Bob</a:t>
            </a:r>
            <a:r>
              <a:rPr lang="hu-HU" sz="1600" dirty="0"/>
              <a:t> thinks it is the shared</a:t>
            </a:r>
          </a:p>
          <a:p>
            <a:pPr algn="ctr"/>
            <a:r>
              <a:rPr lang="hu-HU" sz="1600" dirty="0"/>
              <a:t>secret key with </a:t>
            </a:r>
            <a:r>
              <a:rPr lang="hu-HU" sz="1600" b="1" dirty="0"/>
              <a:t>Alice</a:t>
            </a:r>
            <a:r>
              <a:rPr lang="hu-HU" sz="1600" dirty="0"/>
              <a:t> but in</a:t>
            </a:r>
          </a:p>
          <a:p>
            <a:pPr algn="ctr"/>
            <a:r>
              <a:rPr lang="hu-HU" sz="1600" dirty="0"/>
              <a:t>fact it is the shared secret key</a:t>
            </a:r>
          </a:p>
          <a:p>
            <a:pPr algn="ctr"/>
            <a:r>
              <a:rPr lang="hu-HU" sz="1600" dirty="0"/>
              <a:t>with </a:t>
            </a:r>
            <a:r>
              <a:rPr lang="hu-HU" sz="1600" b="1" dirty="0"/>
              <a:t>Mallory</a:t>
            </a:r>
            <a:r>
              <a:rPr lang="hu-HU" sz="1600" dirty="0"/>
              <a:t> !!!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81545" y="5726714"/>
            <a:ext cx="261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r>
              <a:rPr lang="hu-HU" dirty="0"/>
              <a:t> (random number </a:t>
            </a:r>
            <a:r>
              <a:rPr lang="hu-HU" b="1" dirty="0"/>
              <a:t>&lt; n-1</a:t>
            </a:r>
            <a:r>
              <a:rPr lang="hu-HU" dirty="0"/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66554" y="609604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  = g   mod n</a:t>
            </a:r>
            <a:endParaRPr lang="hu-HU" dirty="0"/>
          </a:p>
        </p:txBody>
      </p:sp>
      <p:sp>
        <p:nvSpPr>
          <p:cNvPr id="48" name="TextBox 47"/>
          <p:cNvSpPr txBox="1"/>
          <p:nvPr/>
        </p:nvSpPr>
        <p:spPr>
          <a:xfrm>
            <a:off x="3375514" y="625008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64763" y="6071332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w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03435" y="402713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        m  mod n</a:t>
            </a:r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16189" y="418920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19347" y="400748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6264" y="4493921"/>
            <a:ext cx="23469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b="1" dirty="0"/>
              <a:t>Alice </a:t>
            </a:r>
            <a:r>
              <a:rPr lang="hu-HU" sz="1400" dirty="0"/>
              <a:t>thinks it is the shared</a:t>
            </a:r>
          </a:p>
          <a:p>
            <a:pPr algn="ctr"/>
            <a:r>
              <a:rPr lang="hu-HU" sz="1400" dirty="0"/>
              <a:t>secret key with </a:t>
            </a:r>
            <a:r>
              <a:rPr lang="hu-HU" sz="1400" b="1" dirty="0"/>
              <a:t>Bob </a:t>
            </a:r>
            <a:r>
              <a:rPr lang="hu-HU" sz="1400" dirty="0"/>
              <a:t>but in</a:t>
            </a:r>
          </a:p>
          <a:p>
            <a:pPr algn="ctr"/>
            <a:r>
              <a:rPr lang="hu-HU" sz="1400" dirty="0"/>
              <a:t>fact it is the shared secret key</a:t>
            </a:r>
          </a:p>
          <a:p>
            <a:pPr algn="ctr"/>
            <a:r>
              <a:rPr lang="hu-HU" sz="1400" dirty="0"/>
              <a:t>with </a:t>
            </a:r>
            <a:r>
              <a:rPr lang="hu-HU" sz="1400" b="1" dirty="0"/>
              <a:t>Mallory</a:t>
            </a:r>
            <a:r>
              <a:rPr lang="hu-HU" sz="1400" dirty="0"/>
              <a:t> !!!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621703" y="5210352"/>
            <a:ext cx="1301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Mallory has </a:t>
            </a:r>
            <a:r>
              <a:rPr lang="hu-HU" sz="1600" b="1" dirty="0"/>
              <a:t>k</a:t>
            </a:r>
          </a:p>
          <a:p>
            <a:pPr algn="ctr"/>
            <a:r>
              <a:rPr lang="hu-HU" sz="1600" b="1" dirty="0"/>
              <a:t> </a:t>
            </a:r>
            <a:r>
              <a:rPr lang="hu-HU" sz="1600" dirty="0"/>
              <a:t>and</a:t>
            </a:r>
            <a:r>
              <a:rPr lang="hu-HU" sz="1600" b="1" dirty="0"/>
              <a:t> k </a:t>
            </a:r>
            <a:r>
              <a:rPr lang="hu-HU" sz="1600" dirty="0"/>
              <a:t>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46955" y="532247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91830" y="55636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65099493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Cracking Diffie-Hellman Key Exchange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36" y="4861779"/>
            <a:ext cx="1092543" cy="79043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81" y="2399442"/>
            <a:ext cx="612274" cy="61227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91" y="2399442"/>
            <a:ext cx="612274" cy="61227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234784" y="1949079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Alice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95053" y="208405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Bob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93820" y="5669753"/>
            <a:ext cx="92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Mallory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41220" y="4134143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        g    mod n = g    mod n</a:t>
            </a:r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00578" y="4105462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00B050"/>
                </a:solidFill>
              </a:rPr>
              <a:t>wx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33559" y="4105462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00B050"/>
                </a:solidFill>
              </a:rPr>
              <a:t>xw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3928" y="4631034"/>
            <a:ext cx="2975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Alice</a:t>
            </a:r>
            <a:r>
              <a:rPr lang="hu-HU" sz="1600" dirty="0"/>
              <a:t> and </a:t>
            </a:r>
            <a:r>
              <a:rPr lang="hu-HU" sz="1600" b="1" dirty="0"/>
              <a:t>Mallory</a:t>
            </a:r>
            <a:r>
              <a:rPr lang="hu-HU" sz="1600" dirty="0"/>
              <a:t> will use</a:t>
            </a:r>
          </a:p>
          <a:p>
            <a:pPr algn="ctr"/>
            <a:r>
              <a:rPr lang="hu-HU" sz="1600" dirty="0"/>
              <a:t>this shared secret key</a:t>
            </a:r>
          </a:p>
          <a:p>
            <a:pPr algn="ctr"/>
            <a:r>
              <a:rPr lang="hu-HU" sz="1600" dirty="0"/>
              <a:t>during encryption and decryption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37772" y="3421931"/>
            <a:ext cx="1471720" cy="10163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3552542" y="3560054"/>
            <a:ext cx="1433390" cy="10057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765936" y="4036168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        g    mod n = g    mod n</a:t>
            </a:r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25294" y="4007487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00B050"/>
                </a:solidFill>
              </a:rPr>
              <a:t>zy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58275" y="4007487"/>
            <a:ext cx="308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00B050"/>
                </a:solidFill>
              </a:rPr>
              <a:t>yz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48644" y="4533059"/>
            <a:ext cx="2975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b="1" dirty="0"/>
              <a:t>Bob </a:t>
            </a:r>
            <a:r>
              <a:rPr lang="hu-HU" sz="1600" dirty="0"/>
              <a:t>and </a:t>
            </a:r>
            <a:r>
              <a:rPr lang="hu-HU" sz="1600" b="1" dirty="0"/>
              <a:t>Mallory</a:t>
            </a:r>
            <a:r>
              <a:rPr lang="hu-HU" sz="1600" dirty="0"/>
              <a:t> will use</a:t>
            </a:r>
          </a:p>
          <a:p>
            <a:pPr algn="ctr"/>
            <a:r>
              <a:rPr lang="hu-HU" sz="1600" dirty="0"/>
              <a:t>this shared secret key</a:t>
            </a:r>
          </a:p>
          <a:p>
            <a:pPr algn="ctr"/>
            <a:r>
              <a:rPr lang="hu-HU" sz="1600" dirty="0"/>
              <a:t>during encryption and decryption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842168" y="3490876"/>
            <a:ext cx="1608186" cy="1083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6992722" y="3649362"/>
            <a:ext cx="1545948" cy="10626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15325" y="2014849"/>
            <a:ext cx="4744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PROBLEM</a:t>
            </a:r>
            <a:r>
              <a:rPr lang="hu-HU" dirty="0"/>
              <a:t>: </a:t>
            </a:r>
            <a:r>
              <a:rPr lang="hu-HU" b="1" dirty="0"/>
              <a:t>Diffie-Hellman</a:t>
            </a:r>
            <a:r>
              <a:rPr lang="hu-HU" dirty="0"/>
              <a:t> lacks authentication</a:t>
            </a:r>
          </a:p>
          <a:p>
            <a:r>
              <a:rPr lang="hu-HU" dirty="0"/>
              <a:t>    so </a:t>
            </a:r>
            <a:r>
              <a:rPr lang="hu-HU" b="1" dirty="0"/>
              <a:t>Alice</a:t>
            </a:r>
            <a:r>
              <a:rPr lang="hu-HU" dirty="0"/>
              <a:t> and </a:t>
            </a:r>
            <a:r>
              <a:rPr lang="hu-HU" b="1" dirty="0"/>
              <a:t>Bob</a:t>
            </a:r>
            <a:r>
              <a:rPr lang="hu-HU" dirty="0"/>
              <a:t> have no idea about </a:t>
            </a:r>
            <a:r>
              <a:rPr lang="hu-HU" b="1" dirty="0"/>
              <a:t>Mallory</a:t>
            </a:r>
          </a:p>
          <a:p>
            <a:r>
              <a:rPr lang="hu-HU" b="1" dirty="0"/>
              <a:t>	</a:t>
            </a:r>
          </a:p>
          <a:p>
            <a:r>
              <a:rPr lang="hu-HU" b="1" dirty="0"/>
              <a:t>    </a:t>
            </a:r>
            <a:endParaRPr lang="hu-HU" dirty="0"/>
          </a:p>
        </p:txBody>
      </p:sp>
      <p:sp>
        <p:nvSpPr>
          <p:cNvPr id="28" name="TextBox 27"/>
          <p:cNvSpPr txBox="1"/>
          <p:nvPr/>
        </p:nvSpPr>
        <p:spPr>
          <a:xfrm>
            <a:off x="4044318" y="2648610"/>
            <a:ext cx="448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SOLUTION</a:t>
            </a:r>
            <a:r>
              <a:rPr lang="hu-HU" b="1" dirty="0"/>
              <a:t>: SHA256 </a:t>
            </a:r>
            <a:r>
              <a:rPr lang="hu-HU" dirty="0"/>
              <a:t>hashes for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426681314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RSA Cryptosystem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08886" y="1374990"/>
            <a:ext cx="93682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is a </a:t>
            </a:r>
            <a:r>
              <a:rPr lang="hu-HU" b="1" dirty="0">
                <a:sym typeface="Wingdings" panose="05000000000000000000" pitchFamily="2" charset="2"/>
              </a:rPr>
              <a:t>public key cryptosystem </a:t>
            </a:r>
            <a:r>
              <a:rPr lang="hu-HU" dirty="0">
                <a:sym typeface="Wingdings" panose="05000000000000000000" pitchFamily="2" charset="2"/>
              </a:rPr>
              <a:t>(so it has a private key and a public key)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was constructed in </a:t>
            </a:r>
            <a:r>
              <a:rPr lang="hu-HU" b="1" dirty="0">
                <a:sym typeface="Wingdings" panose="05000000000000000000" pitchFamily="2" charset="2"/>
              </a:rPr>
              <a:t>1977</a:t>
            </a:r>
            <a:r>
              <a:rPr lang="hu-HU" dirty="0">
                <a:sym typeface="Wingdings" panose="05000000000000000000" pitchFamily="2" charset="2"/>
              </a:rPr>
              <a:t> by </a:t>
            </a:r>
            <a:r>
              <a:rPr lang="hu-HU" b="1" dirty="0">
                <a:sym typeface="Wingdings" panose="05000000000000000000" pitchFamily="2" charset="2"/>
              </a:rPr>
              <a:t>Rivest</a:t>
            </a:r>
            <a:r>
              <a:rPr lang="hu-HU" dirty="0">
                <a:sym typeface="Wingdings" panose="05000000000000000000" pitchFamily="2" charset="2"/>
              </a:rPr>
              <a:t>, </a:t>
            </a:r>
            <a:r>
              <a:rPr lang="hu-HU" b="1" dirty="0">
                <a:sym typeface="Wingdings" panose="05000000000000000000" pitchFamily="2" charset="2"/>
              </a:rPr>
              <a:t>Shamir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b="1" dirty="0">
                <a:sym typeface="Wingdings" panose="05000000000000000000" pitchFamily="2" charset="2"/>
              </a:rPr>
              <a:t>Adleman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every public key cryptosystem relies heavily on a trapdoor function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~ </a:t>
            </a:r>
            <a:r>
              <a:rPr lang="hu-HU" b="1" dirty="0">
                <a:sym typeface="Wingdings" panose="05000000000000000000" pitchFamily="2" charset="2"/>
              </a:rPr>
              <a:t>RSA</a:t>
            </a:r>
            <a:r>
              <a:rPr lang="hu-HU" dirty="0">
                <a:sym typeface="Wingdings" panose="05000000000000000000" pitchFamily="2" charset="2"/>
              </a:rPr>
              <a:t> is secure because of the integer factorization problem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		Integer factorization is a trapdoor function: validating the result by multiplying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	two numbers is quite easy but finding the factors is hard</a:t>
            </a:r>
          </a:p>
        </p:txBody>
      </p:sp>
    </p:spTree>
    <p:extLst>
      <p:ext uri="{BB962C8B-B14F-4D97-AF65-F5344CB8AC3E}">
        <p14:creationId xmlns:p14="http://schemas.microsoft.com/office/powerpoint/2010/main" val="2552726932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RSA Cryptosystem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5912" y="1252152"/>
            <a:ext cx="80121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Let </a:t>
            </a:r>
            <a:r>
              <a:rPr lang="hu-HU" b="1" dirty="0"/>
              <a:t>p</a:t>
            </a:r>
            <a:r>
              <a:rPr lang="hu-HU" dirty="0"/>
              <a:t> be a prime number then for any integer </a:t>
            </a:r>
            <a:r>
              <a:rPr lang="hu-HU" b="1" dirty="0"/>
              <a:t>a</a:t>
            </a:r>
            <a:r>
              <a:rPr lang="hu-HU" dirty="0"/>
              <a:t> (</a:t>
            </a:r>
            <a:r>
              <a:rPr lang="hu-HU" b="1" dirty="0"/>
              <a:t>a</a:t>
            </a:r>
            <a:r>
              <a:rPr lang="hu-HU" dirty="0"/>
              <a:t> is not divisible by </a:t>
            </a:r>
            <a:r>
              <a:rPr lang="hu-HU" b="1" dirty="0"/>
              <a:t>p</a:t>
            </a:r>
            <a:r>
              <a:rPr lang="hu-HU" dirty="0"/>
              <a:t>) the number 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</a:t>
            </a:r>
            <a:r>
              <a:rPr lang="hu-HU" sz="2400" b="1" dirty="0"/>
              <a:t>a</a:t>
            </a:r>
            <a:r>
              <a:rPr lang="hu-HU" dirty="0"/>
              <a:t>   </a:t>
            </a:r>
            <a:r>
              <a:rPr lang="en-GB" dirty="0"/>
              <a:t>     </a:t>
            </a:r>
            <a:r>
              <a:rPr lang="hu-HU" b="1" dirty="0"/>
              <a:t>- 1</a:t>
            </a:r>
            <a:r>
              <a:rPr lang="hu-HU" dirty="0"/>
              <a:t>  is an integer multiple of </a:t>
            </a:r>
            <a:r>
              <a:rPr lang="hu-HU" b="1" dirty="0"/>
              <a:t>p</a:t>
            </a:r>
            <a:r>
              <a:rPr lang="hu-HU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5731" y="1727031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6213" y="2433246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a     ≡ 1 (mod p)</a:t>
            </a:r>
            <a:endParaRPr lang="hu-H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27074" y="2391428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F0"/>
                </a:solidFill>
              </a:rPr>
              <a:t>p-1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8544" y="3034616"/>
            <a:ext cx="257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„Fermat’s little theorem”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5912" y="3690552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can generalize this theorem with Euler’s </a:t>
            </a:r>
            <a:r>
              <a:rPr lang="el-GR" b="1" dirty="0"/>
              <a:t>Φ</a:t>
            </a:r>
            <a:r>
              <a:rPr lang="hu-HU" b="1" dirty="0"/>
              <a:t>(n) </a:t>
            </a:r>
            <a:r>
              <a:rPr lang="hu-HU" dirty="0"/>
              <a:t>function: this totient function counts the 	</a:t>
            </a:r>
          </a:p>
          <a:p>
            <a:r>
              <a:rPr lang="hu-HU" dirty="0"/>
              <a:t>	positive integers up to a given integer </a:t>
            </a:r>
            <a:r>
              <a:rPr lang="hu-HU" b="1" dirty="0"/>
              <a:t>n</a:t>
            </a:r>
            <a:r>
              <a:rPr lang="hu-HU" dirty="0"/>
              <a:t> that are relative prime to </a:t>
            </a:r>
            <a:r>
              <a:rPr lang="hu-HU" b="1" dirty="0"/>
              <a:t>n</a:t>
            </a:r>
            <a:r>
              <a:rPr lang="hu-HU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6213" y="4508158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B0F0"/>
                </a:solidFill>
              </a:rPr>
              <a:t>a       ≡ 1 (mod p)</a:t>
            </a:r>
            <a:endParaRPr lang="hu-H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816885" y="4458102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 dirty="0">
                <a:solidFill>
                  <a:srgbClr val="00B0F0"/>
                </a:solidFill>
              </a:rPr>
              <a:t>Φ</a:t>
            </a:r>
            <a:r>
              <a:rPr lang="hu-HU" sz="1600" b="1" dirty="0">
                <a:solidFill>
                  <a:srgbClr val="00B0F0"/>
                </a:solidFill>
              </a:rPr>
              <a:t>(n)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06740" y="4586516"/>
            <a:ext cx="2562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if </a:t>
            </a:r>
            <a:r>
              <a:rPr lang="hu-HU" sz="1600" b="1" dirty="0"/>
              <a:t>n</a:t>
            </a:r>
            <a:r>
              <a:rPr lang="hu-HU" sz="1600" dirty="0"/>
              <a:t> and </a:t>
            </a:r>
            <a:r>
              <a:rPr lang="hu-HU" sz="1600" b="1" dirty="0"/>
              <a:t>a</a:t>
            </a:r>
            <a:r>
              <a:rPr lang="hu-HU" sz="1600" dirty="0"/>
              <a:t> are relative primes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91057" y="5144059"/>
            <a:ext cx="8031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Relative prime</a:t>
            </a:r>
            <a:r>
              <a:rPr lang="hu-HU" dirty="0"/>
              <a:t>: two integers </a:t>
            </a:r>
            <a:r>
              <a:rPr lang="hu-HU" b="1" dirty="0"/>
              <a:t>a</a:t>
            </a:r>
            <a:r>
              <a:rPr lang="hu-HU" dirty="0"/>
              <a:t> and </a:t>
            </a:r>
            <a:r>
              <a:rPr lang="hu-HU" b="1" dirty="0"/>
              <a:t>b</a:t>
            </a:r>
            <a:r>
              <a:rPr lang="hu-HU" dirty="0"/>
              <a:t> are said to be relative prime or coprime</a:t>
            </a:r>
          </a:p>
          <a:p>
            <a:r>
              <a:rPr lang="hu-HU" dirty="0"/>
              <a:t>		if the only positive integer (factor) that divides both of them is </a:t>
            </a:r>
            <a:r>
              <a:rPr lang="hu-HU" b="1" dirty="0"/>
              <a:t>1</a:t>
            </a:r>
          </a:p>
          <a:p>
            <a:endParaRPr lang="hu-HU" dirty="0"/>
          </a:p>
          <a:p>
            <a:r>
              <a:rPr lang="hu-HU" dirty="0"/>
              <a:t>				</a:t>
            </a:r>
            <a:r>
              <a:rPr lang="hu-HU" b="1" dirty="0"/>
              <a:t>gcd(a,b)=1 </a:t>
            </a:r>
          </a:p>
        </p:txBody>
      </p:sp>
    </p:spTree>
    <p:extLst>
      <p:ext uri="{BB962C8B-B14F-4D97-AF65-F5344CB8AC3E}">
        <p14:creationId xmlns:p14="http://schemas.microsoft.com/office/powerpoint/2010/main" val="1952341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AN E</a:t>
            </a:r>
            <a:r>
              <a:rPr lang="hu-HU" b="1" dirty="0">
                <a:solidFill>
                  <a:srgbClr val="00B0F0"/>
                </a:solidFill>
              </a:rPr>
              <a:t>X</a:t>
            </a:r>
            <a:r>
              <a:rPr lang="hu-HU" b="1" dirty="0"/>
              <a:t>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 LV DQ HA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657499149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RSA Cryptosystem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2622552" y="1374990"/>
            <a:ext cx="51810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/>
              <a:t>Φ</a:t>
            </a:r>
            <a:r>
              <a:rPr lang="hu-HU" b="1" dirty="0"/>
              <a:t>(5) </a:t>
            </a:r>
            <a:r>
              <a:rPr lang="hu-HU" dirty="0"/>
              <a:t>= 1,2,3,4 </a:t>
            </a:r>
            <a:r>
              <a:rPr lang="hu-HU" dirty="0">
                <a:sym typeface="Wingdings" panose="05000000000000000000" pitchFamily="2" charset="2"/>
              </a:rPr>
              <a:t> so the value of the function is </a:t>
            </a:r>
            <a:r>
              <a:rPr lang="hu-HU" b="1" dirty="0">
                <a:sym typeface="Wingdings" panose="05000000000000000000" pitchFamily="2" charset="2"/>
              </a:rPr>
              <a:t>4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el-GR" b="1" dirty="0"/>
              <a:t>Φ</a:t>
            </a:r>
            <a:r>
              <a:rPr lang="hu-HU" b="1" dirty="0"/>
              <a:t>(8) </a:t>
            </a:r>
            <a:r>
              <a:rPr lang="hu-HU" dirty="0"/>
              <a:t>= 1,3,5,7 </a:t>
            </a:r>
            <a:r>
              <a:rPr lang="hu-HU" dirty="0">
                <a:sym typeface="Wingdings" panose="05000000000000000000" pitchFamily="2" charset="2"/>
              </a:rPr>
              <a:t> so the value of the function is </a:t>
            </a:r>
            <a:r>
              <a:rPr lang="hu-HU" b="1" dirty="0">
                <a:sym typeface="Wingdings" panose="05000000000000000000" pitchFamily="2" charset="2"/>
              </a:rPr>
              <a:t>4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el-GR" b="1" dirty="0"/>
              <a:t>Φ</a:t>
            </a:r>
            <a:r>
              <a:rPr lang="hu-HU" b="1" dirty="0"/>
              <a:t>(7) </a:t>
            </a:r>
            <a:r>
              <a:rPr lang="hu-HU" dirty="0"/>
              <a:t>= 1,2,3,4,5,6 </a:t>
            </a:r>
            <a:r>
              <a:rPr lang="hu-HU" dirty="0">
                <a:sym typeface="Wingdings" panose="05000000000000000000" pitchFamily="2" charset="2"/>
              </a:rPr>
              <a:t> so the value of the function is </a:t>
            </a:r>
            <a:r>
              <a:rPr lang="hu-HU" b="1" dirty="0">
                <a:sym typeface="Wingdings" panose="05000000000000000000" pitchFamily="2" charset="2"/>
              </a:rPr>
              <a:t>6</a:t>
            </a:r>
            <a:endParaRPr lang="hu-H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00649" y="3105665"/>
            <a:ext cx="5874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very important feature of Euler’s </a:t>
            </a:r>
            <a:r>
              <a:rPr lang="el-GR" b="1" dirty="0"/>
              <a:t>Φ</a:t>
            </a:r>
            <a:r>
              <a:rPr lang="hu-HU" b="1" dirty="0"/>
              <a:t>(n) </a:t>
            </a:r>
            <a:r>
              <a:rPr lang="hu-HU" dirty="0"/>
              <a:t>function is that it is </a:t>
            </a:r>
          </a:p>
          <a:p>
            <a:r>
              <a:rPr lang="hu-HU" dirty="0"/>
              <a:t>	quite easy to calculate for prime numbers</a:t>
            </a:r>
          </a:p>
          <a:p>
            <a:endParaRPr lang="hu-HU" b="1" dirty="0"/>
          </a:p>
          <a:p>
            <a:r>
              <a:rPr lang="hu-HU" b="1" dirty="0"/>
              <a:t>		</a:t>
            </a:r>
            <a:r>
              <a:rPr lang="el-GR" b="1" dirty="0"/>
              <a:t> </a:t>
            </a:r>
            <a:r>
              <a:rPr lang="el-GR" b="1" dirty="0">
                <a:solidFill>
                  <a:srgbClr val="00B0F0"/>
                </a:solidFill>
              </a:rPr>
              <a:t>Φ</a:t>
            </a:r>
            <a:r>
              <a:rPr lang="hu-HU" b="1" dirty="0">
                <a:solidFill>
                  <a:srgbClr val="00B0F0"/>
                </a:solidFill>
              </a:rPr>
              <a:t>(prime) = prime-1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2552" y="4473146"/>
            <a:ext cx="5726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of course because a prime is comprime by definition with</a:t>
            </a:r>
          </a:p>
          <a:p>
            <a:r>
              <a:rPr lang="hu-HU" dirty="0"/>
              <a:t>            all the smaller integers within the range </a:t>
            </a:r>
            <a:r>
              <a:rPr lang="hu-HU" b="1" dirty="0"/>
              <a:t>[1,prime-1]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17358" y="5286629"/>
            <a:ext cx="573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>
                <a:solidFill>
                  <a:srgbClr val="00B0F0"/>
                </a:solidFill>
              </a:rPr>
              <a:t>WE CAN USE THIS FEATURE IN THE RSA CRYPTOSYSTEM !!!</a:t>
            </a:r>
          </a:p>
        </p:txBody>
      </p:sp>
    </p:spTree>
    <p:extLst>
      <p:ext uri="{BB962C8B-B14F-4D97-AF65-F5344CB8AC3E}">
        <p14:creationId xmlns:p14="http://schemas.microsoft.com/office/powerpoint/2010/main" val="3228873834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RSA Cryptosystem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3470" y="1005658"/>
            <a:ext cx="179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RSA 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4832" y="1433382"/>
            <a:ext cx="814774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1.) </a:t>
            </a:r>
            <a:r>
              <a:rPr lang="hu-HU" dirty="0"/>
              <a:t>generate </a:t>
            </a:r>
            <a:r>
              <a:rPr lang="hu-HU" b="1" dirty="0"/>
              <a:t>2</a:t>
            </a:r>
            <a:r>
              <a:rPr lang="hu-HU" dirty="0"/>
              <a:t> large prime numbers </a:t>
            </a:r>
            <a:r>
              <a:rPr lang="hu-HU" b="1" dirty="0"/>
              <a:t>p</a:t>
            </a:r>
            <a:r>
              <a:rPr lang="hu-HU" dirty="0"/>
              <a:t> and </a:t>
            </a:r>
            <a:r>
              <a:rPr lang="hu-HU" b="1" dirty="0"/>
              <a:t>q</a:t>
            </a:r>
            <a:r>
              <a:rPr lang="hu-HU" dirty="0"/>
              <a:t> </a:t>
            </a:r>
          </a:p>
          <a:p>
            <a:r>
              <a:rPr lang="hu-HU" dirty="0"/>
              <a:t>	~ we can use Rabin-Miller algorithm to do so</a:t>
            </a:r>
          </a:p>
          <a:p>
            <a:endParaRPr lang="hu-HU" dirty="0"/>
          </a:p>
          <a:p>
            <a:r>
              <a:rPr lang="hu-HU" b="1" dirty="0"/>
              <a:t>2.) </a:t>
            </a:r>
            <a:r>
              <a:rPr lang="hu-HU" dirty="0"/>
              <a:t>calculate </a:t>
            </a:r>
            <a:r>
              <a:rPr lang="hu-HU" b="1" dirty="0"/>
              <a:t>n = p    q </a:t>
            </a:r>
            <a:r>
              <a:rPr lang="hu-HU" dirty="0"/>
              <a:t>so let’s multiply the prime numbers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el-GR" b="1" dirty="0"/>
              <a:t> Φ</a:t>
            </a:r>
            <a:r>
              <a:rPr lang="hu-HU" b="1" dirty="0"/>
              <a:t>(n)  = (p-1)(q-1)</a:t>
            </a:r>
          </a:p>
          <a:p>
            <a:endParaRPr lang="hu-HU" b="1" dirty="0"/>
          </a:p>
          <a:p>
            <a:r>
              <a:rPr lang="hu-HU" b="1" dirty="0"/>
              <a:t>3.) </a:t>
            </a:r>
            <a:r>
              <a:rPr lang="hu-HU" dirty="0"/>
              <a:t>let’s calculate the public key </a:t>
            </a:r>
            <a:r>
              <a:rPr lang="hu-HU" b="1" dirty="0"/>
              <a:t>e</a:t>
            </a:r>
            <a:r>
              <a:rPr lang="hu-HU" dirty="0"/>
              <a:t> parameter</a:t>
            </a:r>
          </a:p>
          <a:p>
            <a:endParaRPr lang="hu-HU" dirty="0"/>
          </a:p>
          <a:p>
            <a:r>
              <a:rPr lang="hu-HU" dirty="0"/>
              <a:t>	We can calculate </a:t>
            </a:r>
            <a:r>
              <a:rPr lang="hu-HU" b="1" dirty="0"/>
              <a:t>e</a:t>
            </a:r>
            <a:r>
              <a:rPr lang="hu-HU" dirty="0"/>
              <a:t> such that </a:t>
            </a:r>
            <a:r>
              <a:rPr lang="hu-HU" b="1" dirty="0"/>
              <a:t>gcd(e,</a:t>
            </a:r>
            <a:r>
              <a:rPr lang="el-GR" b="1" dirty="0"/>
              <a:t>Φ</a:t>
            </a:r>
            <a:r>
              <a:rPr lang="hu-HU" b="1" dirty="0"/>
              <a:t>(n))=1</a:t>
            </a:r>
          </a:p>
          <a:p>
            <a:r>
              <a:rPr lang="hu-HU" b="1" dirty="0"/>
              <a:t>		~ </a:t>
            </a:r>
            <a:r>
              <a:rPr lang="hu-HU" dirty="0"/>
              <a:t>so basically </a:t>
            </a:r>
            <a:r>
              <a:rPr lang="hu-HU" b="1" dirty="0"/>
              <a:t>e</a:t>
            </a:r>
            <a:r>
              <a:rPr lang="hu-HU" dirty="0"/>
              <a:t> and </a:t>
            </a:r>
            <a:r>
              <a:rPr lang="el-GR" b="1" dirty="0"/>
              <a:t>Φ</a:t>
            </a:r>
            <a:r>
              <a:rPr lang="hu-HU" b="1" dirty="0"/>
              <a:t>(n) </a:t>
            </a:r>
            <a:r>
              <a:rPr lang="hu-HU" dirty="0"/>
              <a:t>are relative primes</a:t>
            </a:r>
          </a:p>
          <a:p>
            <a:endParaRPr lang="hu-HU" dirty="0"/>
          </a:p>
          <a:p>
            <a:r>
              <a:rPr lang="hu-HU" b="1" dirty="0"/>
              <a:t>4.) </a:t>
            </a:r>
            <a:r>
              <a:rPr lang="hu-HU" dirty="0"/>
              <a:t>let’s calculate the private key </a:t>
            </a:r>
            <a:r>
              <a:rPr lang="hu-HU" b="1" dirty="0"/>
              <a:t>d</a:t>
            </a:r>
            <a:r>
              <a:rPr lang="hu-HU" dirty="0"/>
              <a:t> parameter: let’s calculate the modular inverse of </a:t>
            </a:r>
            <a:r>
              <a:rPr lang="hu-HU" b="1" dirty="0"/>
              <a:t>e</a:t>
            </a:r>
          </a:p>
          <a:p>
            <a:r>
              <a:rPr lang="hu-HU" dirty="0"/>
              <a:t>	(this is why it is crucial that </a:t>
            </a:r>
            <a:r>
              <a:rPr lang="hu-HU" b="1" dirty="0"/>
              <a:t>e</a:t>
            </a:r>
            <a:r>
              <a:rPr lang="hu-HU" dirty="0"/>
              <a:t> and </a:t>
            </a:r>
            <a:r>
              <a:rPr lang="el-GR" b="1" dirty="0"/>
              <a:t>Φ</a:t>
            </a:r>
            <a:r>
              <a:rPr lang="hu-HU" b="1" dirty="0"/>
              <a:t>(n)</a:t>
            </a:r>
            <a:r>
              <a:rPr lang="hu-HU" dirty="0"/>
              <a:t> is coprime</a:t>
            </a:r>
            <a:r>
              <a:rPr lang="hu-HU" b="1" dirty="0"/>
              <a:t>)</a:t>
            </a:r>
            <a:endParaRPr lang="hu-HU" dirty="0"/>
          </a:p>
          <a:p>
            <a:r>
              <a:rPr lang="hu-HU" dirty="0"/>
              <a:t>	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63913" y="3888257"/>
            <a:ext cx="169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b="1" dirty="0"/>
              <a:t>e</a:t>
            </a:r>
            <a:r>
              <a:rPr lang="hu-HU" sz="1400" dirty="0"/>
              <a:t> and </a:t>
            </a:r>
            <a:r>
              <a:rPr lang="el-GR" sz="1400" b="1" dirty="0"/>
              <a:t>Φ</a:t>
            </a:r>
            <a:r>
              <a:rPr lang="hu-HU" sz="1400" b="1" dirty="0"/>
              <a:t>(n) </a:t>
            </a:r>
            <a:r>
              <a:rPr lang="hu-HU" sz="1400" dirty="0"/>
              <a:t>share no </a:t>
            </a:r>
          </a:p>
          <a:p>
            <a:pPr algn="ctr"/>
            <a:r>
              <a:rPr lang="hu-HU" sz="1400" dirty="0"/>
              <a:t>other factor than </a:t>
            </a:r>
            <a:r>
              <a:rPr lang="hu-HU" sz="1400" b="1" dirty="0"/>
              <a:t>1</a:t>
            </a:r>
            <a:endParaRPr lang="hu-H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85038" y="551250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d   e mod </a:t>
            </a:r>
            <a:r>
              <a:rPr lang="el-GR" b="1" dirty="0"/>
              <a:t>Φ</a:t>
            </a:r>
            <a:r>
              <a:rPr lang="hu-HU" b="1" dirty="0"/>
              <a:t>(n) = 1  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025081" y="55770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2048" y="5435565"/>
            <a:ext cx="2514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we have to solve this equation </a:t>
            </a:r>
          </a:p>
          <a:p>
            <a:pPr algn="ctr"/>
            <a:r>
              <a:rPr lang="hu-HU" sz="1400" dirty="0"/>
              <a:t>to get the </a:t>
            </a:r>
            <a:r>
              <a:rPr lang="hu-HU" sz="1400" b="1" dirty="0"/>
              <a:t>d</a:t>
            </a:r>
            <a:r>
              <a:rPr lang="hu-HU" sz="1400" dirty="0"/>
              <a:t> parameter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6809" y="6064507"/>
            <a:ext cx="470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PUBLIC KEY: (e,n) 		PRIVATE KEY: (d,n)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03857" y="23272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43849021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RSA Cryptosystem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3470" y="1005658"/>
            <a:ext cx="179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RSA ALGORITHM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51707" y="1374990"/>
            <a:ext cx="470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PUBLIC KEY: (e,n) 		PRIVATE KEY: (d,n)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6854" y="1927655"/>
            <a:ext cx="5196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first we have to transform the plaintext into blocks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where every block is smaller than </a:t>
            </a:r>
            <a:r>
              <a:rPr lang="hu-HU" b="1" dirty="0">
                <a:sym typeface="Wingdings" panose="05000000000000000000" pitchFamily="2" charset="2"/>
              </a:rPr>
              <a:t>n</a:t>
            </a:r>
          </a:p>
          <a:p>
            <a:pPr lvl="1"/>
            <a:endParaRPr lang="hu-HU" b="1" dirty="0">
              <a:sym typeface="Wingdings" panose="05000000000000000000" pitchFamily="2" charset="2"/>
            </a:endParaRPr>
          </a:p>
          <a:p>
            <a:pPr lvl="1"/>
            <a:endParaRPr lang="hu-H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46854" y="2700553"/>
            <a:ext cx="5529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as usual we use the public key for encryption and the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private key for decrytion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4217770" y="3723503"/>
            <a:ext cx="42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ciphertext_block = plaintext_block    mod 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37618" y="36081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17770" y="4453547"/>
            <a:ext cx="42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plaintext_block = ciphertext_block    mod 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29380" y="43382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7464" y="3977505"/>
            <a:ext cx="2567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can use </a:t>
            </a:r>
            <a:r>
              <a:rPr lang="hu-HU" sz="1600" b="1" dirty="0"/>
              <a:t>ASCII</a:t>
            </a:r>
            <a:r>
              <a:rPr lang="hu-HU" sz="1600" dirty="0"/>
              <a:t> table</a:t>
            </a:r>
          </a:p>
          <a:p>
            <a:pPr algn="ctr"/>
            <a:r>
              <a:rPr lang="hu-HU" sz="1600" dirty="0"/>
              <a:t>to convert text into numbers</a:t>
            </a:r>
          </a:p>
        </p:txBody>
      </p:sp>
    </p:spTree>
    <p:extLst>
      <p:ext uri="{BB962C8B-B14F-4D97-AF65-F5344CB8AC3E}">
        <p14:creationId xmlns:p14="http://schemas.microsoft.com/office/powerpoint/2010/main" val="1856942120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RSA Cryptosystem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3470" y="1005658"/>
            <a:ext cx="276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RSA ALGORITHM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6638" y="1499287"/>
            <a:ext cx="61452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1.) </a:t>
            </a:r>
            <a:r>
              <a:rPr lang="hu-HU" dirty="0"/>
              <a:t>let’s generate large prime numbers: </a:t>
            </a:r>
            <a:r>
              <a:rPr lang="hu-HU" b="1" dirty="0"/>
              <a:t>p=17</a:t>
            </a:r>
            <a:r>
              <a:rPr lang="hu-HU" dirty="0"/>
              <a:t> and </a:t>
            </a:r>
            <a:r>
              <a:rPr lang="hu-HU" b="1" dirty="0"/>
              <a:t>q=23</a:t>
            </a:r>
          </a:p>
          <a:p>
            <a:endParaRPr lang="hu-HU" b="1" dirty="0"/>
          </a:p>
          <a:p>
            <a:r>
              <a:rPr lang="hu-HU" b="1" dirty="0"/>
              <a:t>2</a:t>
            </a:r>
            <a:r>
              <a:rPr lang="hu-HU" b="1" dirty="0">
                <a:sym typeface="Wingdings" panose="05000000000000000000" pitchFamily="2" charset="2"/>
              </a:rPr>
              <a:t>.) </a:t>
            </a:r>
            <a:r>
              <a:rPr lang="hu-HU" dirty="0">
                <a:sym typeface="Wingdings" panose="05000000000000000000" pitchFamily="2" charset="2"/>
              </a:rPr>
              <a:t>let’s calculate </a:t>
            </a:r>
            <a:r>
              <a:rPr lang="hu-HU" b="1" dirty="0">
                <a:sym typeface="Wingdings" panose="05000000000000000000" pitchFamily="2" charset="2"/>
              </a:rPr>
              <a:t>n =p   q=17x23=391 </a:t>
            </a:r>
            <a:r>
              <a:rPr lang="hu-HU" dirty="0">
                <a:sym typeface="Wingdings" panose="05000000000000000000" pitchFamily="2" charset="2"/>
              </a:rPr>
              <a:t>so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el-GR" b="1" dirty="0">
                <a:sym typeface="Wingdings" panose="05000000000000000000" pitchFamily="2" charset="2"/>
              </a:rPr>
              <a:t>Φ</a:t>
            </a:r>
            <a:r>
              <a:rPr lang="hu-HU" b="1" dirty="0">
                <a:sym typeface="Wingdings" panose="05000000000000000000" pitchFamily="2" charset="2"/>
              </a:rPr>
              <a:t>(n)=(17-1)(23-1)=352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3.) </a:t>
            </a:r>
            <a:r>
              <a:rPr lang="hu-HU" dirty="0">
                <a:sym typeface="Wingdings" panose="05000000000000000000" pitchFamily="2" charset="2"/>
              </a:rPr>
              <a:t>we have to find an </a:t>
            </a:r>
            <a:r>
              <a:rPr lang="hu-HU" b="1" dirty="0">
                <a:sym typeface="Wingdings" panose="05000000000000000000" pitchFamily="2" charset="2"/>
              </a:rPr>
              <a:t>e </a:t>
            </a:r>
            <a:r>
              <a:rPr lang="hu-HU" dirty="0">
                <a:sym typeface="Wingdings" panose="05000000000000000000" pitchFamily="2" charset="2"/>
              </a:rPr>
              <a:t>number where </a:t>
            </a:r>
            <a:r>
              <a:rPr lang="hu-HU" b="1" dirty="0">
                <a:sym typeface="Wingdings" panose="05000000000000000000" pitchFamily="2" charset="2"/>
              </a:rPr>
              <a:t>gcd(e,</a:t>
            </a:r>
            <a:r>
              <a:rPr lang="el-GR" b="1" dirty="0">
                <a:sym typeface="Wingdings" panose="05000000000000000000" pitchFamily="2" charset="2"/>
              </a:rPr>
              <a:t> Φ </a:t>
            </a:r>
            <a:r>
              <a:rPr lang="hu-HU" b="1" dirty="0">
                <a:sym typeface="Wingdings" panose="05000000000000000000" pitchFamily="2" charset="2"/>
              </a:rPr>
              <a:t>(n))=1 </a:t>
            </a:r>
            <a:r>
              <a:rPr lang="hu-HU" dirty="0">
                <a:sym typeface="Wingdings" panose="05000000000000000000" pitchFamily="2" charset="2"/>
              </a:rPr>
              <a:t>so</a:t>
            </a:r>
            <a:r>
              <a:rPr lang="hu-HU" b="1" dirty="0">
                <a:sym typeface="Wingdings" panose="05000000000000000000" pitchFamily="2" charset="2"/>
              </a:rPr>
              <a:t> e=21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4.) </a:t>
            </a:r>
            <a:r>
              <a:rPr lang="hu-HU" dirty="0">
                <a:sym typeface="Wingdings" panose="05000000000000000000" pitchFamily="2" charset="2"/>
              </a:rPr>
              <a:t>we have to find the modular inverse of </a:t>
            </a:r>
            <a:r>
              <a:rPr lang="hu-HU" b="1" dirty="0">
                <a:sym typeface="Wingdings" panose="05000000000000000000" pitchFamily="2" charset="2"/>
              </a:rPr>
              <a:t>e </a:t>
            </a:r>
            <a:r>
              <a:rPr lang="hu-HU" dirty="0">
                <a:sym typeface="Wingdings" panose="05000000000000000000" pitchFamily="2" charset="2"/>
              </a:rPr>
              <a:t>so</a:t>
            </a:r>
            <a:r>
              <a:rPr lang="hu-HU" b="1" dirty="0">
                <a:sym typeface="Wingdings" panose="05000000000000000000" pitchFamily="2" charset="2"/>
              </a:rPr>
              <a:t> d=285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</a:t>
            </a:r>
            <a:r>
              <a:rPr lang="hu-HU" dirty="0">
                <a:sym typeface="Wingdings" panose="05000000000000000000" pitchFamily="2" charset="2"/>
              </a:rPr>
              <a:t>Public key: </a:t>
            </a:r>
            <a:r>
              <a:rPr lang="hu-HU" b="1" dirty="0">
                <a:sym typeface="Wingdings" panose="05000000000000000000" pitchFamily="2" charset="2"/>
              </a:rPr>
              <a:t>(21,391)	</a:t>
            </a:r>
            <a:r>
              <a:rPr lang="hu-HU" dirty="0">
                <a:sym typeface="Wingdings" panose="05000000000000000000" pitchFamily="2" charset="2"/>
              </a:rPr>
              <a:t>	Private key: </a:t>
            </a:r>
            <a:r>
              <a:rPr lang="hu-HU" b="1" dirty="0">
                <a:sym typeface="Wingdings" panose="05000000000000000000" pitchFamily="2" charset="2"/>
              </a:rPr>
              <a:t>(285,391)</a:t>
            </a:r>
            <a:endParaRPr lang="hu-H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97859" y="21171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5190" y="4312585"/>
            <a:ext cx="889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For example</a:t>
            </a:r>
            <a:r>
              <a:rPr lang="hu-HU" dirty="0"/>
              <a:t>: we have the character </a:t>
            </a:r>
            <a:r>
              <a:rPr lang="hu-HU" b="1" dirty="0"/>
              <a:t>a</a:t>
            </a:r>
            <a:r>
              <a:rPr lang="hu-HU" dirty="0"/>
              <a:t> we want to encrypt. The </a:t>
            </a:r>
            <a:r>
              <a:rPr lang="hu-HU" b="1" dirty="0"/>
              <a:t>ASCII</a:t>
            </a:r>
            <a:r>
              <a:rPr lang="hu-HU" dirty="0"/>
              <a:t> representation of </a:t>
            </a:r>
            <a:r>
              <a:rPr lang="hu-HU" b="1" dirty="0"/>
              <a:t>a</a:t>
            </a:r>
            <a:r>
              <a:rPr lang="hu-HU" dirty="0"/>
              <a:t> is </a:t>
            </a:r>
            <a:r>
              <a:rPr lang="hu-HU" b="1" dirty="0"/>
              <a:t>97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44346" y="4794422"/>
            <a:ext cx="7830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Encryption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b="1" dirty="0"/>
              <a:t>ciphertext_block = plaintext_block    mod n </a:t>
            </a:r>
            <a:r>
              <a:rPr lang="hu-HU" dirty="0"/>
              <a:t>=</a:t>
            </a:r>
            <a:r>
              <a:rPr lang="hu-HU" b="1" dirty="0"/>
              <a:t> 97     mod 391 = 37 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7265771" y="46591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42418" y="468191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21</a:t>
            </a:r>
            <a:endParaRPr lang="hu-HU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644346" y="5309287"/>
            <a:ext cx="783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Decryption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b="1" dirty="0"/>
              <a:t>plaintext_block = ciphertext_block    mod n </a:t>
            </a:r>
            <a:r>
              <a:rPr lang="hu-HU" dirty="0"/>
              <a:t>=</a:t>
            </a:r>
            <a:r>
              <a:rPr lang="hu-HU" b="1" dirty="0"/>
              <a:t> 37       mod 391 = 97</a:t>
            </a:r>
          </a:p>
          <a:p>
            <a:r>
              <a:rPr lang="hu-HU" dirty="0">
                <a:sym typeface="Wingdings" panose="05000000000000000000" pitchFamily="2" charset="2"/>
              </a:rPr>
              <a:t> </a:t>
            </a:r>
            <a:endParaRPr lang="hu-HU" dirty="0"/>
          </a:p>
        </p:txBody>
      </p:sp>
      <p:sp>
        <p:nvSpPr>
          <p:cNvPr id="23" name="TextBox 22"/>
          <p:cNvSpPr txBox="1"/>
          <p:nvPr/>
        </p:nvSpPr>
        <p:spPr>
          <a:xfrm>
            <a:off x="8550656" y="519678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285</a:t>
            </a:r>
            <a:endParaRPr lang="hu-HU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290485" y="51824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25698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RSA Cryptosystem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3470" y="1005658"/>
            <a:ext cx="284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CRACKING RSA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7827" y="1540476"/>
            <a:ext cx="720979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attacker has the public key </a:t>
            </a:r>
            <a:r>
              <a:rPr lang="hu-HU" b="1" dirty="0">
                <a:sym typeface="Wingdings" panose="05000000000000000000" pitchFamily="2" charset="2"/>
              </a:rPr>
              <a:t>(e,n) </a:t>
            </a:r>
            <a:r>
              <a:rPr lang="hu-HU" dirty="0">
                <a:sym typeface="Wingdings" panose="05000000000000000000" pitchFamily="2" charset="2"/>
              </a:rPr>
              <a:t>pair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aim of the attacker is to calculate the private key </a:t>
            </a:r>
            <a:r>
              <a:rPr lang="hu-HU" b="1" dirty="0">
                <a:sym typeface="Wingdings" panose="05000000000000000000" pitchFamily="2" charset="2"/>
              </a:rPr>
              <a:t>(d,n) </a:t>
            </a:r>
            <a:r>
              <a:rPr lang="hu-HU" dirty="0">
                <a:sym typeface="Wingdings" panose="05000000000000000000" pitchFamily="2" charset="2"/>
              </a:rPr>
              <a:t>pair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ym typeface="Wingdings" panose="05000000000000000000" pitchFamily="2" charset="2"/>
              </a:rPr>
              <a:t>n</a:t>
            </a:r>
            <a:r>
              <a:rPr lang="hu-HU" dirty="0">
                <a:sym typeface="Wingdings" panose="05000000000000000000" pitchFamily="2" charset="2"/>
              </a:rPr>
              <a:t> is not a problem because it is public !!!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OK luckily </a:t>
            </a:r>
            <a:r>
              <a:rPr lang="hu-HU" b="1" dirty="0">
                <a:sym typeface="Wingdings" panose="05000000000000000000" pitchFamily="2" charset="2"/>
              </a:rPr>
              <a:t>RSA</a:t>
            </a:r>
            <a:r>
              <a:rPr lang="hu-HU" dirty="0">
                <a:sym typeface="Wingdings" panose="05000000000000000000" pitchFamily="2" charset="2"/>
              </a:rPr>
              <a:t> algorithm is public so the attacker takes a look</a:t>
            </a:r>
          </a:p>
          <a:p>
            <a:r>
              <a:rPr lang="hu-HU" dirty="0">
                <a:sym typeface="Wingdings" panose="05000000000000000000" pitchFamily="2" charset="2"/>
              </a:rPr>
              <a:t>	at the theoretical background and the implementation as well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      </a:t>
            </a:r>
            <a:r>
              <a:rPr lang="hu-HU" b="1" dirty="0">
                <a:sym typeface="Wingdings" panose="05000000000000000000" pitchFamily="2" charset="2"/>
              </a:rPr>
              <a:t>d</a:t>
            </a:r>
            <a:r>
              <a:rPr lang="hu-HU" dirty="0">
                <a:sym typeface="Wingdings" panose="05000000000000000000" pitchFamily="2" charset="2"/>
              </a:rPr>
              <a:t> can be calculated if we know 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e</a:t>
            </a:r>
            <a:r>
              <a:rPr lang="hu-HU" dirty="0">
                <a:sym typeface="Wingdings" panose="05000000000000000000" pitchFamily="2" charset="2"/>
              </a:rPr>
              <a:t> and the Euler’s </a:t>
            </a:r>
            <a:r>
              <a:rPr lang="el-GR" b="1" dirty="0">
                <a:solidFill>
                  <a:srgbClr val="00B0F0"/>
                </a:solidFill>
                <a:sym typeface="Wingdings" panose="05000000000000000000" pitchFamily="2" charset="2"/>
              </a:rPr>
              <a:t>Φ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(n)</a:t>
            </a:r>
            <a:r>
              <a:rPr lang="hu-HU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function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  <a:endParaRPr lang="hu-HU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763263" y="4338958"/>
            <a:ext cx="0" cy="480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80906" y="4849704"/>
            <a:ext cx="17647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the attacker knows</a:t>
            </a:r>
          </a:p>
          <a:p>
            <a:pPr algn="ctr"/>
            <a:r>
              <a:rPr lang="hu-HU" sz="1600" b="1" dirty="0"/>
              <a:t>e</a:t>
            </a:r>
            <a:r>
              <a:rPr lang="hu-HU" sz="1600" dirty="0"/>
              <a:t> because it is part</a:t>
            </a:r>
          </a:p>
          <a:p>
            <a:pPr algn="ctr"/>
            <a:r>
              <a:rPr lang="hu-HU" sz="1600" dirty="0"/>
              <a:t>of the public key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536215" y="4338958"/>
            <a:ext cx="0" cy="480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09230" y="4849704"/>
            <a:ext cx="1983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the attacker knows</a:t>
            </a:r>
          </a:p>
          <a:p>
            <a:pPr algn="ctr"/>
            <a:r>
              <a:rPr lang="hu-HU" sz="1600" b="1" dirty="0"/>
              <a:t>n </a:t>
            </a:r>
            <a:r>
              <a:rPr lang="hu-HU" sz="1600" dirty="0"/>
              <a:t>is the multiple of</a:t>
            </a:r>
          </a:p>
          <a:p>
            <a:pPr algn="ctr"/>
            <a:r>
              <a:rPr lang="hu-HU" sz="1600" dirty="0"/>
              <a:t>two primes (</a:t>
            </a:r>
            <a:r>
              <a:rPr lang="hu-HU" sz="1600" b="1" dirty="0"/>
              <a:t>p </a:t>
            </a:r>
            <a:r>
              <a:rPr lang="hu-HU" sz="1600" dirty="0"/>
              <a:t>and</a:t>
            </a:r>
            <a:r>
              <a:rPr lang="hu-HU" sz="1600" b="1" dirty="0"/>
              <a:t> q</a:t>
            </a:r>
            <a:r>
              <a:rPr lang="hu-HU" sz="1600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14641" y="5760698"/>
            <a:ext cx="2635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5050"/>
                </a:solidFill>
              </a:rPr>
              <a:t>INTEGER FACTORIZATION </a:t>
            </a:r>
          </a:p>
          <a:p>
            <a:pPr algn="ctr"/>
            <a:r>
              <a:rPr lang="hu-HU" b="1" dirty="0">
                <a:solidFill>
                  <a:srgbClr val="FF5050"/>
                </a:solidFill>
              </a:rPr>
              <a:t>TRAPDOOR FUNCTION !!!</a:t>
            </a:r>
          </a:p>
        </p:txBody>
      </p:sp>
    </p:spTree>
    <p:extLst>
      <p:ext uri="{BB962C8B-B14F-4D97-AF65-F5344CB8AC3E}">
        <p14:creationId xmlns:p14="http://schemas.microsoft.com/office/powerpoint/2010/main" val="2837492921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4" y="49427"/>
            <a:ext cx="10515600" cy="1325563"/>
          </a:xfrm>
        </p:spPr>
        <p:txBody>
          <a:bodyPr/>
          <a:lstStyle/>
          <a:p>
            <a:r>
              <a:rPr lang="hu-HU" b="1" u="sng" dirty="0"/>
              <a:t>RSA Cryptosystem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3470" y="1005658"/>
            <a:ext cx="284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CRACKING RSA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3772" y="1449859"/>
            <a:ext cx="8577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factoring large numbers is usually hard: but not always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if a given number has smaller factors then it may happen that the factors can be found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within hundreds or thousands of iterations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5750" y="2902856"/>
            <a:ext cx="655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somehow we have to make sure the prime factors will be large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7315" y="3376913"/>
            <a:ext cx="100051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where prime numbers have been proved to be important: if we have </a:t>
            </a:r>
            <a:r>
              <a:rPr lang="hu-HU" b="1" dirty="0"/>
              <a:t>p</a:t>
            </a:r>
            <a:r>
              <a:rPr lang="hu-HU" dirty="0"/>
              <a:t> and </a:t>
            </a:r>
            <a:r>
              <a:rPr lang="hu-HU" b="1" dirty="0"/>
              <a:t>q</a:t>
            </a:r>
            <a:r>
              <a:rPr lang="hu-HU" dirty="0"/>
              <a:t> large prime numbers</a:t>
            </a:r>
          </a:p>
          <a:p>
            <a:r>
              <a:rPr lang="hu-HU" dirty="0"/>
              <a:t>	then we can calculate </a:t>
            </a:r>
            <a:r>
              <a:rPr lang="hu-HU" b="1" dirty="0"/>
              <a:t>n = p*q</a:t>
            </a:r>
            <a:r>
              <a:rPr lang="hu-HU" dirty="0"/>
              <a:t> quite fast</a:t>
            </a:r>
          </a:p>
          <a:p>
            <a:endParaRPr lang="hu-HU" dirty="0"/>
          </a:p>
          <a:p>
            <a:r>
              <a:rPr lang="hu-HU" dirty="0"/>
              <a:t>		What are the factors of </a:t>
            </a:r>
            <a:r>
              <a:rPr lang="hu-HU" b="1" dirty="0"/>
              <a:t>n</a:t>
            </a:r>
            <a:r>
              <a:rPr lang="hu-HU" dirty="0"/>
              <a:t>? Of course the factors are </a:t>
            </a:r>
            <a:r>
              <a:rPr lang="hu-HU" b="1" dirty="0"/>
              <a:t>p</a:t>
            </a:r>
            <a:r>
              <a:rPr lang="hu-HU" dirty="0"/>
              <a:t> and </a:t>
            </a:r>
            <a:r>
              <a:rPr lang="hu-HU" b="1" dirty="0"/>
              <a:t>q</a:t>
            </a:r>
            <a:r>
              <a:rPr lang="hu-HU" dirty="0"/>
              <a:t> and we know</a:t>
            </a:r>
          </a:p>
          <a:p>
            <a:r>
              <a:rPr lang="hu-HU" dirty="0"/>
              <a:t>			that these are large primes (this is exactly why we chose them)</a:t>
            </a:r>
          </a:p>
          <a:p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837035" y="5037406"/>
            <a:ext cx="10484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THE REASON WHY WE USE PRIME NUMBERS IS TO MAKE SURE FACTORIZATION IS PRACTICALLY IMPOSSIBLE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4897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AN EX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b="1" dirty="0"/>
              <a:t>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 LV DQ HAD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413480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081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AN EXA</a:t>
            </a:r>
            <a:r>
              <a:rPr lang="hu-HU" b="1" dirty="0">
                <a:solidFill>
                  <a:srgbClr val="00B0F0"/>
                </a:solidFill>
              </a:rPr>
              <a:t>M</a:t>
            </a:r>
            <a:r>
              <a:rPr lang="hu-HU" b="1" dirty="0"/>
              <a:t>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 LV DQ HADP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60966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174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AN EXAM</a:t>
            </a:r>
            <a:r>
              <a:rPr lang="hu-HU" b="1" dirty="0">
                <a:solidFill>
                  <a:srgbClr val="00B0F0"/>
                </a:solidFill>
              </a:rPr>
              <a:t>P</a:t>
            </a:r>
            <a:r>
              <a:rPr lang="hu-HU" b="1" dirty="0"/>
              <a:t>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 LV DQ HADPS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5272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cryptography fundamentals</a:t>
            </a:r>
          </a:p>
          <a:p>
            <a:r>
              <a:rPr lang="hu-HU" dirty="0"/>
              <a:t>Caesar cipher</a:t>
            </a:r>
          </a:p>
          <a:p>
            <a:r>
              <a:rPr lang="hu-HU" dirty="0"/>
              <a:t>Vigenere cipher</a:t>
            </a:r>
          </a:p>
          <a:p>
            <a:r>
              <a:rPr lang="hu-HU" dirty="0"/>
              <a:t>detecting language</a:t>
            </a:r>
          </a:p>
          <a:p>
            <a:r>
              <a:rPr lang="hu-HU" dirty="0"/>
              <a:t>frequency analysis</a:t>
            </a:r>
          </a:p>
          <a:p>
            <a:r>
              <a:rPr lang="hu-HU" dirty="0"/>
              <a:t>Kasiski-algorithm</a:t>
            </a:r>
          </a:p>
          <a:p>
            <a:r>
              <a:rPr lang="hu-HU" dirty="0"/>
              <a:t>Data Encryption Standard (</a:t>
            </a:r>
            <a:r>
              <a:rPr lang="hu-HU" b="1" dirty="0"/>
              <a:t>DES</a:t>
            </a:r>
            <a:r>
              <a:rPr lang="hu-HU" dirty="0"/>
              <a:t>)</a:t>
            </a:r>
          </a:p>
          <a:p>
            <a:r>
              <a:rPr lang="hu-HU" dirty="0"/>
              <a:t>Advanced Encryption Standard (</a:t>
            </a:r>
            <a:r>
              <a:rPr lang="hu-HU" b="1" dirty="0"/>
              <a:t>AES</a:t>
            </a:r>
            <a:r>
              <a:rPr lang="hu-HU" dirty="0"/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3203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330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AN EXAMP</a:t>
            </a:r>
            <a:r>
              <a:rPr lang="hu-HU" b="1" dirty="0">
                <a:solidFill>
                  <a:srgbClr val="00B0F0"/>
                </a:solidFill>
              </a:rPr>
              <a:t>L</a:t>
            </a:r>
            <a:r>
              <a:rPr lang="hu-HU" b="1" dirty="0"/>
              <a:t>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 LV DQ HADPSO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96372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AN EXAMPL</a:t>
            </a:r>
            <a:r>
              <a:rPr lang="hu-HU" b="1" dirty="0">
                <a:solidFill>
                  <a:srgbClr val="00B0F0"/>
                </a:solidFill>
              </a:rPr>
              <a:t>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 LV DQ HADPSOH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58752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AN EXAMPLE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WKLV LV DQ HADPSOH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(x) = (x+n)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2592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894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LV DQ HADPSOH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24978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>
                <a:solidFill>
                  <a:srgbClr val="00B0F0"/>
                </a:solidFill>
              </a:rPr>
              <a:t>W</a:t>
            </a:r>
            <a:r>
              <a:rPr lang="hu-HU" b="1" dirty="0"/>
              <a:t>KLV LV DQ HADPSOH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95235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</a:t>
            </a:r>
            <a:r>
              <a:rPr lang="hu-HU" b="1" dirty="0">
                <a:solidFill>
                  <a:srgbClr val="00B0F0"/>
                </a:solidFill>
              </a:rPr>
              <a:t>K</a:t>
            </a:r>
            <a:r>
              <a:rPr lang="hu-HU" b="1" dirty="0"/>
              <a:t>LV LV DQ HADPSOH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03256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</a:t>
            </a:r>
            <a:r>
              <a:rPr lang="hu-HU" b="1" dirty="0">
                <a:solidFill>
                  <a:srgbClr val="00B0F0"/>
                </a:solidFill>
              </a:rPr>
              <a:t>L</a:t>
            </a:r>
            <a:r>
              <a:rPr lang="hu-HU" b="1" dirty="0"/>
              <a:t>V LV DQ HADPSOH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23202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</a:t>
            </a:r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dirty="0"/>
              <a:t> LV DQ HADPSOH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6966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 I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</a:t>
            </a:r>
            <a:r>
              <a:rPr lang="hu-HU" b="1" dirty="0">
                <a:solidFill>
                  <a:srgbClr val="00B0F0"/>
                </a:solidFill>
              </a:rPr>
              <a:t>L</a:t>
            </a:r>
            <a:r>
              <a:rPr lang="hu-HU" b="1" dirty="0"/>
              <a:t>V DQ HADPSOH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022809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 IS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L</a:t>
            </a:r>
            <a:r>
              <a:rPr lang="hu-HU" b="1" dirty="0">
                <a:solidFill>
                  <a:srgbClr val="00B0F0"/>
                </a:solidFill>
              </a:rPr>
              <a:t>V</a:t>
            </a:r>
            <a:r>
              <a:rPr lang="hu-HU" b="1" dirty="0"/>
              <a:t> DQ HADPSOH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29056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public key cryptosystems</a:t>
            </a:r>
          </a:p>
          <a:p>
            <a:r>
              <a:rPr lang="hu-HU" dirty="0"/>
              <a:t>modular arithmetic</a:t>
            </a:r>
          </a:p>
          <a:p>
            <a:r>
              <a:rPr lang="hu-HU" b="1" dirty="0"/>
              <a:t>Diffie-Hellman</a:t>
            </a:r>
            <a:r>
              <a:rPr lang="hu-HU" dirty="0"/>
              <a:t> key exchange	</a:t>
            </a:r>
          </a:p>
          <a:p>
            <a:r>
              <a:rPr lang="hu-HU" b="1" dirty="0"/>
              <a:t>RSA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5969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 IS A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LV </a:t>
            </a:r>
            <a:r>
              <a:rPr lang="hu-HU" b="1" dirty="0">
                <a:solidFill>
                  <a:srgbClr val="00B0F0"/>
                </a:solidFill>
              </a:rPr>
              <a:t>D</a:t>
            </a:r>
            <a:r>
              <a:rPr lang="hu-HU" b="1" dirty="0"/>
              <a:t>Q HADPSOH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56414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 IS AN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LV D</a:t>
            </a:r>
            <a:r>
              <a:rPr lang="hu-HU" b="1" dirty="0">
                <a:solidFill>
                  <a:srgbClr val="00B0F0"/>
                </a:solidFill>
              </a:rPr>
              <a:t>Q</a:t>
            </a:r>
            <a:r>
              <a:rPr lang="hu-HU" b="1" dirty="0"/>
              <a:t> HADPSOH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84626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 IS AN 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LV DQ </a:t>
            </a:r>
            <a:r>
              <a:rPr lang="hu-HU" b="1" dirty="0">
                <a:solidFill>
                  <a:srgbClr val="00B0F0"/>
                </a:solidFill>
              </a:rPr>
              <a:t>H</a:t>
            </a:r>
            <a:r>
              <a:rPr lang="hu-HU" b="1" dirty="0"/>
              <a:t>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099859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 IS AN EX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LV DQ H</a:t>
            </a:r>
            <a:r>
              <a:rPr lang="hu-HU" b="1" dirty="0">
                <a:solidFill>
                  <a:srgbClr val="00B0F0"/>
                </a:solidFill>
              </a:rPr>
              <a:t>A</a:t>
            </a:r>
            <a:r>
              <a:rPr lang="hu-HU" b="1" dirty="0"/>
              <a:t>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76542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 IS AN EXA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LV DQ HA</a:t>
            </a:r>
            <a:r>
              <a:rPr lang="hu-HU" b="1" dirty="0">
                <a:solidFill>
                  <a:srgbClr val="00B0F0"/>
                </a:solidFill>
              </a:rPr>
              <a:t>D</a:t>
            </a:r>
            <a:r>
              <a:rPr lang="hu-HU" b="1" dirty="0"/>
              <a:t>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80791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 IS AN EXAM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LV DQ HAD</a:t>
            </a:r>
            <a:r>
              <a:rPr lang="hu-HU" b="1" dirty="0">
                <a:solidFill>
                  <a:srgbClr val="00B0F0"/>
                </a:solidFill>
              </a:rPr>
              <a:t>P</a:t>
            </a:r>
            <a:r>
              <a:rPr lang="hu-HU" b="1" dirty="0"/>
              <a:t>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616563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 IS AN EXAMP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LV DQ HADP</a:t>
            </a:r>
            <a:r>
              <a:rPr lang="hu-HU" b="1" dirty="0">
                <a:solidFill>
                  <a:srgbClr val="00B0F0"/>
                </a:solidFill>
              </a:rPr>
              <a:t>S</a:t>
            </a:r>
            <a:r>
              <a:rPr lang="hu-HU" b="1" dirty="0"/>
              <a:t>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64630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 IS AN EXAMPL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LV DQ HADPS</a:t>
            </a:r>
            <a:r>
              <a:rPr lang="hu-HU" b="1" dirty="0">
                <a:solidFill>
                  <a:srgbClr val="00B0F0"/>
                </a:solidFill>
              </a:rPr>
              <a:t>O</a:t>
            </a:r>
            <a:r>
              <a:rPr lang="hu-HU" b="1" dirty="0"/>
              <a:t>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87814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 IS AN EXAMPLE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LV DQ HADPSO</a:t>
            </a:r>
            <a:r>
              <a:rPr lang="hu-HU" b="1" dirty="0">
                <a:solidFill>
                  <a:srgbClr val="00B0F0"/>
                </a:solidFill>
              </a:rPr>
              <a:t>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30762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Caesar-cipher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1795" y="13921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2142" y="22285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337" y="3145116"/>
            <a:ext cx="347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>
                <a:solidFill>
                  <a:srgbClr val="00B050"/>
                </a:solidFill>
              </a:rPr>
              <a:t>THIS IS AN EXAMPLE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WKLV LV DQ HADPSOH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22549" y="474993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(x) = (x-n) mod 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87306" y="490462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4245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HD Option For the Lectures</a:t>
            </a:r>
          </a:p>
        </p:txBody>
      </p:sp>
    </p:spTree>
    <p:extLst>
      <p:ext uri="{BB962C8B-B14F-4D97-AF65-F5344CB8AC3E}">
        <p14:creationId xmlns:p14="http://schemas.microsoft.com/office/powerpoint/2010/main" val="13230466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Caesar-cipher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9373" y="1565190"/>
            <a:ext cx="1020997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main problem with </a:t>
            </a:r>
            <a:r>
              <a:rPr lang="hu-HU" b="1" dirty="0"/>
              <a:t>Caesar-cipher</a:t>
            </a:r>
            <a:r>
              <a:rPr lang="hu-HU" dirty="0"/>
              <a:t> is that there are few possible key values</a:t>
            </a:r>
          </a:p>
          <a:p>
            <a:r>
              <a:rPr lang="hu-HU" dirty="0"/>
              <a:t>	~ the </a:t>
            </a:r>
            <a:r>
              <a:rPr lang="hu-HU" i="1" dirty="0"/>
              <a:t>keyspace</a:t>
            </a:r>
            <a:r>
              <a:rPr lang="hu-HU" dirty="0"/>
              <a:t> is small: it contains </a:t>
            </a:r>
            <a:r>
              <a:rPr lang="hu-HU" b="1" dirty="0"/>
              <a:t>26</a:t>
            </a:r>
            <a:r>
              <a:rPr lang="hu-HU" dirty="0"/>
              <a:t> keys only !!!</a:t>
            </a:r>
          </a:p>
          <a:p>
            <a:r>
              <a:rPr lang="hu-HU" dirty="0"/>
              <a:t>	</a:t>
            </a:r>
          </a:p>
          <a:p>
            <a:r>
              <a:rPr lang="hu-HU" b="1" dirty="0">
                <a:solidFill>
                  <a:srgbClr val="00B0F0"/>
                </a:solidFill>
              </a:rPr>
              <a:t>		NUMBER OF KEYS = SIZE OF THE ALPHABET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b="1" dirty="0">
                <a:solidFill>
                  <a:srgbClr val="00B0F0"/>
                </a:solidFill>
              </a:rPr>
              <a:t>			</a:t>
            </a:r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there are </a:t>
            </a:r>
            <a:r>
              <a:rPr lang="hu-HU" b="1" dirty="0">
                <a:sym typeface="Wingdings" panose="05000000000000000000" pitchFamily="2" charset="2"/>
              </a:rPr>
              <a:t>26</a:t>
            </a:r>
            <a:r>
              <a:rPr lang="hu-HU" dirty="0">
                <a:sym typeface="Wingdings" panose="05000000000000000000" pitchFamily="2" charset="2"/>
              </a:rPr>
              <a:t> letters in the alphabet so the number</a:t>
            </a:r>
          </a:p>
          <a:p>
            <a:r>
              <a:rPr lang="hu-HU" dirty="0">
                <a:sym typeface="Wingdings" panose="05000000000000000000" pitchFamily="2" charset="2"/>
              </a:rPr>
              <a:t>				of possible keys is </a:t>
            </a:r>
            <a:r>
              <a:rPr lang="hu-HU" b="1" dirty="0">
                <a:sym typeface="Wingdings" panose="05000000000000000000" pitchFamily="2" charset="2"/>
              </a:rPr>
              <a:t>26</a:t>
            </a:r>
            <a:r>
              <a:rPr lang="hu-HU" dirty="0">
                <a:sym typeface="Wingdings" panose="05000000000000000000" pitchFamily="2" charset="2"/>
              </a:rPr>
              <a:t> as well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 intuition: let’s use Caesar-encryption several times  (brute-force approach)</a:t>
            </a:r>
          </a:p>
          <a:p>
            <a:r>
              <a:rPr lang="hu-HU" dirty="0">
                <a:sym typeface="Wingdings" panose="05000000000000000000" pitchFamily="2" charset="2"/>
              </a:rPr>
              <a:t>				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CAESAR CIPHER WILL NOT BE MORE SECURE IF WE REPEAT THE OPERATION</a:t>
            </a:r>
          </a:p>
          <a:p>
            <a:endParaRPr lang="hu-HU" b="1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r>
              <a:rPr lang="hu-HU" b="1" dirty="0">
                <a:solidFill>
                  <a:srgbClr val="00B0F0"/>
                </a:solidFill>
                <a:sym typeface="Wingdings" panose="05000000000000000000" pitchFamily="2" charset="2"/>
              </a:rPr>
              <a:t>			</a:t>
            </a:r>
            <a:r>
              <a:rPr lang="hu-HU" u="sng" dirty="0">
                <a:sym typeface="Wingdings" panose="05000000000000000000" pitchFamily="2" charset="2"/>
              </a:rPr>
              <a:t>For example</a:t>
            </a:r>
            <a:r>
              <a:rPr lang="hu-HU" dirty="0">
                <a:sym typeface="Wingdings" panose="05000000000000000000" pitchFamily="2" charset="2"/>
              </a:rPr>
              <a:t>: using </a:t>
            </a:r>
            <a:r>
              <a:rPr lang="hu-HU" b="1" dirty="0">
                <a:sym typeface="Wingdings" panose="05000000000000000000" pitchFamily="2" charset="2"/>
              </a:rPr>
              <a:t>Caesar-encyrpion</a:t>
            </a:r>
            <a:r>
              <a:rPr lang="hu-HU" dirty="0">
                <a:sym typeface="Wingdings" panose="05000000000000000000" pitchFamily="2" charset="2"/>
              </a:rPr>
              <a:t> with key </a:t>
            </a:r>
            <a:r>
              <a:rPr lang="hu-HU" b="1" dirty="0">
                <a:sym typeface="Wingdings" panose="05000000000000000000" pitchFamily="2" charset="2"/>
              </a:rPr>
              <a:t>2</a:t>
            </a:r>
            <a:r>
              <a:rPr lang="hu-HU" dirty="0">
                <a:sym typeface="Wingdings" panose="05000000000000000000" pitchFamily="2" charset="2"/>
              </a:rPr>
              <a:t> and then with key </a:t>
            </a:r>
            <a:r>
              <a:rPr lang="hu-HU" b="1" dirty="0">
                <a:sym typeface="Wingdings" panose="05000000000000000000" pitchFamily="2" charset="2"/>
              </a:rPr>
              <a:t>3</a:t>
            </a:r>
          </a:p>
          <a:p>
            <a:r>
              <a:rPr lang="hu-HU" dirty="0">
                <a:sym typeface="Wingdings" panose="05000000000000000000" pitchFamily="2" charset="2"/>
              </a:rPr>
              <a:t>				is the same as using key </a:t>
            </a:r>
            <a:r>
              <a:rPr lang="hu-HU" b="1" dirty="0">
                <a:sym typeface="Wingdings" panose="05000000000000000000" pitchFamily="2" charset="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44928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Caesar-cipher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9373" y="1565190"/>
            <a:ext cx="100317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There are </a:t>
            </a:r>
            <a:r>
              <a:rPr lang="hu-HU" b="1" dirty="0"/>
              <a:t>2</a:t>
            </a:r>
            <a:r>
              <a:rPr lang="hu-HU" dirty="0"/>
              <a:t> types of approaches to crack </a:t>
            </a:r>
            <a:r>
              <a:rPr lang="hu-HU" b="1" dirty="0"/>
              <a:t>Caesar-cipher</a:t>
            </a:r>
            <a:r>
              <a:rPr lang="hu-HU" dirty="0"/>
              <a:t>: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1.) brute-force attack: </a:t>
            </a:r>
            <a:r>
              <a:rPr lang="hu-HU" dirty="0">
                <a:sym typeface="Wingdings" panose="05000000000000000000" pitchFamily="2" charset="2"/>
              </a:rPr>
              <a:t>because the number of possible key is </a:t>
            </a:r>
            <a:r>
              <a:rPr lang="hu-HU" b="1" dirty="0">
                <a:sym typeface="Wingdings" panose="05000000000000000000" pitchFamily="2" charset="2"/>
              </a:rPr>
              <a:t>26</a:t>
            </a:r>
            <a:r>
              <a:rPr lang="hu-HU" dirty="0">
                <a:sym typeface="Wingdings" panose="05000000000000000000" pitchFamily="2" charset="2"/>
              </a:rPr>
              <a:t> thats why</a:t>
            </a:r>
          </a:p>
          <a:p>
            <a:r>
              <a:rPr lang="hu-HU" dirty="0">
                <a:sym typeface="Wingdings" panose="05000000000000000000" pitchFamily="2" charset="2"/>
              </a:rPr>
              <a:t>		we can consider all these cases (so check all the possible key values)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 we use all the possible key values within the range </a:t>
            </a:r>
            <a:r>
              <a:rPr lang="hu-HU" b="1" dirty="0">
                <a:sym typeface="Wingdings" panose="05000000000000000000" pitchFamily="2" charset="2"/>
              </a:rPr>
              <a:t>[0,SIZE_ALPHABET-1]</a:t>
            </a:r>
          </a:p>
          <a:p>
            <a:r>
              <a:rPr lang="hu-HU" dirty="0">
                <a:sym typeface="Wingdings" panose="05000000000000000000" pitchFamily="2" charset="2"/>
              </a:rPr>
              <a:t>				and check whether the decrypted message makes sense or not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                   ~ it may be important to be able to detect english language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ym typeface="Wingdings" panose="05000000000000000000" pitchFamily="2" charset="2"/>
              </a:rPr>
              <a:t>2.) frequency-analysis: </a:t>
            </a:r>
            <a:r>
              <a:rPr lang="hu-HU" dirty="0">
                <a:sym typeface="Wingdings" panose="05000000000000000000" pitchFamily="2" charset="2"/>
              </a:rPr>
              <a:t>we can analyse the frequency distribution of the letters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</a:t>
            </a:r>
            <a:r>
              <a:rPr lang="hu-HU" dirty="0">
                <a:sym typeface="Wingdings" panose="05000000000000000000" pitchFamily="2" charset="2"/>
              </a:rPr>
              <a:t>For example in an english language text some letters are more</a:t>
            </a:r>
          </a:p>
          <a:p>
            <a:r>
              <a:rPr lang="hu-HU" dirty="0">
                <a:sym typeface="Wingdings" panose="05000000000000000000" pitchFamily="2" charset="2"/>
              </a:rPr>
              <a:t>			frequent than others  (</a:t>
            </a:r>
            <a:r>
              <a:rPr lang="hu-HU" b="1" dirty="0">
                <a:sym typeface="Wingdings" panose="05000000000000000000" pitchFamily="2" charset="2"/>
              </a:rPr>
              <a:t>E</a:t>
            </a:r>
            <a:r>
              <a:rPr lang="hu-HU" dirty="0">
                <a:sym typeface="Wingdings" panose="05000000000000000000" pitchFamily="2" charset="2"/>
              </a:rPr>
              <a:t>, </a:t>
            </a:r>
            <a:r>
              <a:rPr lang="hu-HU" b="1" dirty="0">
                <a:sym typeface="Wingdings" panose="05000000000000000000" pitchFamily="2" charset="2"/>
              </a:rPr>
              <a:t>A</a:t>
            </a:r>
            <a:r>
              <a:rPr lang="hu-HU" dirty="0">
                <a:sym typeface="Wingdings" panose="05000000000000000000" pitchFamily="2" charset="2"/>
              </a:rPr>
              <a:t>, </a:t>
            </a:r>
            <a:r>
              <a:rPr lang="hu-HU" b="1" dirty="0">
                <a:sym typeface="Wingdings" panose="05000000000000000000" pitchFamily="2" charset="2"/>
              </a:rPr>
              <a:t>O</a:t>
            </a:r>
            <a:r>
              <a:rPr lang="hu-HU" dirty="0">
                <a:sym typeface="Wingdings" panose="05000000000000000000" pitchFamily="2" charset="2"/>
              </a:rPr>
              <a:t>, </a:t>
            </a:r>
            <a:r>
              <a:rPr lang="hu-HU" b="1" dirty="0">
                <a:sym typeface="Wingdings" panose="05000000000000000000" pitchFamily="2" charset="2"/>
              </a:rPr>
              <a:t>I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b="1" dirty="0">
                <a:sym typeface="Wingdings" panose="05000000000000000000" pitchFamily="2" charset="2"/>
              </a:rPr>
              <a:t>T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 we can analyse the ciphertext and based on the most frequent letter</a:t>
            </a:r>
          </a:p>
          <a:p>
            <a:r>
              <a:rPr lang="hu-HU" dirty="0">
                <a:sym typeface="Wingdings" panose="05000000000000000000" pitchFamily="2" charset="2"/>
              </a:rPr>
              <a:t>				in the cipertext we can predict the key (so the number of shifts)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5720" y="5049794"/>
            <a:ext cx="183620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F0"/>
                </a:solidFill>
              </a:rPr>
              <a:t>SHIFTING ALL LETTERS</a:t>
            </a:r>
            <a:br>
              <a:rPr lang="hu-HU" sz="1400" b="1" dirty="0">
                <a:solidFill>
                  <a:srgbClr val="00B0F0"/>
                </a:solidFill>
              </a:rPr>
            </a:br>
            <a:r>
              <a:rPr lang="hu-HU" sz="1400" b="1" dirty="0">
                <a:solidFill>
                  <a:srgbClr val="00B0F0"/>
                </a:solidFill>
              </a:rPr>
              <a:t>WITH THE SAME KEY</a:t>
            </a:r>
          </a:p>
          <a:p>
            <a:r>
              <a:rPr lang="hu-HU" sz="1400" b="1" dirty="0">
                <a:solidFill>
                  <a:srgbClr val="00B0F0"/>
                </a:solidFill>
              </a:rPr>
              <a:t>DOES NOT ALTER THE</a:t>
            </a:r>
          </a:p>
          <a:p>
            <a:r>
              <a:rPr lang="hu-HU" sz="1400" b="1" dirty="0">
                <a:solidFill>
                  <a:srgbClr val="00B0F0"/>
                </a:solidFill>
              </a:rPr>
              <a:t>DISTRIBUTION !!! </a:t>
            </a:r>
          </a:p>
          <a:p>
            <a:r>
              <a:rPr lang="hu-HU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9721132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Caesar-cipher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9572"/>
            <a:ext cx="5334000" cy="4286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0" y="1690688"/>
            <a:ext cx="568450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this is the relative frequency distribution of</a:t>
            </a:r>
          </a:p>
          <a:p>
            <a:r>
              <a:rPr lang="hu-HU" dirty="0"/>
              <a:t>	letters in an english text</a:t>
            </a:r>
          </a:p>
          <a:p>
            <a:endParaRPr lang="hu-HU" dirty="0"/>
          </a:p>
          <a:p>
            <a:r>
              <a:rPr lang="hu-HU" dirty="0"/>
              <a:t>   </a:t>
            </a:r>
            <a:r>
              <a:rPr lang="hu-HU" b="1" u="sng" dirty="0"/>
              <a:t>Frequency analysis cracking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1.) </a:t>
            </a:r>
            <a:r>
              <a:rPr lang="hu-HU" dirty="0"/>
              <a:t>calculate the relative frequency</a:t>
            </a:r>
          </a:p>
          <a:p>
            <a:r>
              <a:rPr lang="hu-HU" dirty="0"/>
              <a:t>		distribution of the ciphertext’s letters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2.) </a:t>
            </a:r>
            <a:r>
              <a:rPr lang="hu-HU" dirty="0"/>
              <a:t>get the most frequent letter in the ciphertext</a:t>
            </a:r>
          </a:p>
          <a:p>
            <a:r>
              <a:rPr lang="hu-HU" dirty="0"/>
              <a:t>		(or the second because the most </a:t>
            </a:r>
          </a:p>
          <a:p>
            <a:r>
              <a:rPr lang="hu-HU" dirty="0"/>
              <a:t>		    frequent one may be white-spaces)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3.) </a:t>
            </a:r>
            <a:r>
              <a:rPr lang="hu-HU" dirty="0"/>
              <a:t>we can get the key based on a simple formula</a:t>
            </a:r>
          </a:p>
          <a:p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6343136" y="5519082"/>
            <a:ext cx="586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key = value of ciphertext’s most frequent letter – value of E </a:t>
            </a:r>
          </a:p>
        </p:txBody>
      </p:sp>
    </p:spTree>
    <p:extLst>
      <p:ext uri="{BB962C8B-B14F-4D97-AF65-F5344CB8AC3E}">
        <p14:creationId xmlns:p14="http://schemas.microsoft.com/office/powerpoint/2010/main" val="1014630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Cracking Caesar-cipher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5892" y="1779373"/>
            <a:ext cx="80245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are able to crack </a:t>
            </a:r>
            <a:r>
              <a:rPr lang="hu-HU" b="1" dirty="0"/>
              <a:t>Caesar-cipher</a:t>
            </a:r>
            <a:r>
              <a:rPr lang="hu-HU" dirty="0"/>
              <a:t> because some information is</a:t>
            </a:r>
          </a:p>
          <a:p>
            <a:r>
              <a:rPr lang="hu-HU" dirty="0"/>
              <a:t>	revealed about the cryptosystem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b="1" dirty="0">
                <a:solidFill>
                  <a:srgbClr val="00B0F0"/>
                </a:solidFill>
              </a:rPr>
              <a:t>THIS IS CALLED INFORMATION LEAKING !!!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b="1" dirty="0">
                <a:solidFill>
                  <a:srgbClr val="00B0F0"/>
                </a:solidFill>
              </a:rPr>
              <a:t>		   </a:t>
            </a:r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because of the information leaking we can analyse </a:t>
            </a:r>
          </a:p>
          <a:p>
            <a:r>
              <a:rPr lang="hu-HU" dirty="0">
                <a:sym typeface="Wingdings" panose="05000000000000000000" pitchFamily="2" charset="2"/>
              </a:rPr>
              <a:t>			ciphertexts and crack the given cipher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   information leaking can be avoid by using </a:t>
            </a:r>
            <a:r>
              <a:rPr lang="hu-HU" b="1" dirty="0">
                <a:sym typeface="Wingdings" panose="05000000000000000000" pitchFamily="2" charset="2"/>
              </a:rPr>
              <a:t>random numbers </a:t>
            </a:r>
          </a:p>
          <a:p>
            <a:r>
              <a:rPr lang="hu-HU" dirty="0">
                <a:sym typeface="Wingdings" panose="05000000000000000000" pitchFamily="2" charset="2"/>
              </a:rPr>
              <a:t>			 ~ this is why one-time-pad (</a:t>
            </a:r>
            <a:r>
              <a:rPr lang="hu-HU" b="1" dirty="0">
                <a:sym typeface="Wingdings" panose="05000000000000000000" pitchFamily="2" charset="2"/>
              </a:rPr>
              <a:t>OTP</a:t>
            </a:r>
            <a:r>
              <a:rPr lang="hu-HU" dirty="0">
                <a:sym typeface="Wingdings" panose="05000000000000000000" pitchFamily="2" charset="2"/>
              </a:rPr>
              <a:t>) came to be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1541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Detecting Languages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5892" y="1779373"/>
            <a:ext cx="876528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cracking a given cipher it may be useful to detect whether the decrypted</a:t>
            </a:r>
          </a:p>
          <a:p>
            <a:r>
              <a:rPr lang="hu-HU" dirty="0"/>
              <a:t>	language is english or not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b="1" dirty="0"/>
              <a:t>1.) </a:t>
            </a:r>
            <a:r>
              <a:rPr lang="hu-HU" dirty="0"/>
              <a:t>we can use a </a:t>
            </a:r>
            <a:r>
              <a:rPr lang="hu-HU" b="1" dirty="0"/>
              <a:t>dictionary</a:t>
            </a:r>
            <a:r>
              <a:rPr lang="hu-HU" dirty="0"/>
              <a:t> and check whether the given</a:t>
            </a:r>
          </a:p>
          <a:p>
            <a:r>
              <a:rPr lang="hu-HU" dirty="0"/>
              <a:t>			words are present in a dictionary or not</a:t>
            </a:r>
          </a:p>
          <a:p>
            <a:r>
              <a:rPr lang="hu-HU" dirty="0"/>
              <a:t>		</a:t>
            </a:r>
          </a:p>
          <a:p>
            <a:r>
              <a:rPr lang="hu-HU" dirty="0"/>
              <a:t>			    </a:t>
            </a:r>
            <a:r>
              <a:rPr lang="hu-HU" dirty="0">
                <a:sym typeface="Wingdings" panose="05000000000000000000" pitchFamily="2" charset="2"/>
              </a:rPr>
              <a:t> these dictionaries (containing most of the english words)</a:t>
            </a:r>
          </a:p>
          <a:p>
            <a:r>
              <a:rPr lang="hu-HU" dirty="0">
                <a:sym typeface="Wingdings" panose="05000000000000000000" pitchFamily="2" charset="2"/>
              </a:rPr>
              <a:t>				are available on the web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2.) </a:t>
            </a:r>
            <a:r>
              <a:rPr lang="hu-HU" dirty="0">
                <a:sym typeface="Wingdings" panose="05000000000000000000" pitchFamily="2" charset="2"/>
              </a:rPr>
              <a:t>we can use </a:t>
            </a:r>
            <a:r>
              <a:rPr lang="hu-HU" b="1" dirty="0">
                <a:sym typeface="Wingdings" panose="05000000000000000000" pitchFamily="2" charset="2"/>
              </a:rPr>
              <a:t>machine learning </a:t>
            </a:r>
            <a:r>
              <a:rPr lang="hu-HU" dirty="0">
                <a:sym typeface="Wingdings" panose="05000000000000000000" pitchFamily="2" charset="2"/>
              </a:rPr>
              <a:t>techniques to detect languages</a:t>
            </a:r>
          </a:p>
          <a:p>
            <a:r>
              <a:rPr lang="hu-HU" dirty="0">
                <a:sym typeface="Wingdings" panose="05000000000000000000" pitchFamily="2" charset="2"/>
              </a:rPr>
              <a:t>				</a:t>
            </a:r>
          </a:p>
          <a:p>
            <a:r>
              <a:rPr lang="hu-HU" dirty="0">
                <a:sym typeface="Wingdings" panose="05000000000000000000" pitchFamily="2" charset="2"/>
              </a:rPr>
              <a:t>			     working fine but we need a huge training dataset with</a:t>
            </a:r>
          </a:p>
          <a:p>
            <a:r>
              <a:rPr lang="hu-HU" dirty="0">
                <a:sym typeface="Wingdings" panose="05000000000000000000" pitchFamily="2" charset="2"/>
              </a:rPr>
              <a:t>				english sentences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4128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1708" y="1506022"/>
            <a:ext cx="868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very similar to </a:t>
            </a:r>
            <a:r>
              <a:rPr lang="hu-HU" b="1" dirty="0"/>
              <a:t>Caesar cryptosystem </a:t>
            </a:r>
            <a:r>
              <a:rPr lang="hu-HU" dirty="0"/>
              <a:t>BUT we use several keys instead of just a single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4634" y="2059459"/>
            <a:ext cx="818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„Vigenere cryptosystem is a </a:t>
            </a:r>
            <a:r>
              <a:rPr lang="en-US" i="1" dirty="0"/>
              <a:t>method of encrypting alphabetic text by using a series of </a:t>
            </a:r>
            <a:endParaRPr lang="hu-HU" i="1" dirty="0"/>
          </a:p>
          <a:p>
            <a:pPr algn="ctr"/>
            <a:r>
              <a:rPr lang="en-US" i="1" dirty="0"/>
              <a:t>interwoven Caesar ciphers based on the letters of a keyword</a:t>
            </a:r>
            <a:r>
              <a:rPr lang="hu-HU" i="1" dirty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4648" y="2968026"/>
            <a:ext cx="76109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is a form of </a:t>
            </a:r>
            <a:r>
              <a:rPr lang="hu-HU" b="1" dirty="0">
                <a:sym typeface="Wingdings" panose="05000000000000000000" pitchFamily="2" charset="2"/>
              </a:rPr>
              <a:t>polyalphabetic substitution </a:t>
            </a:r>
            <a:r>
              <a:rPr lang="hu-HU" dirty="0">
                <a:sym typeface="Wingdings" panose="05000000000000000000" pitchFamily="2" charset="2"/>
              </a:rPr>
              <a:t>method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very easy to understand and to implement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was constructed in the </a:t>
            </a:r>
            <a:r>
              <a:rPr lang="hu-HU" b="1" dirty="0">
                <a:sym typeface="Wingdings" panose="05000000000000000000" pitchFamily="2" charset="2"/>
              </a:rPr>
              <a:t>16th</a:t>
            </a:r>
            <a:r>
              <a:rPr lang="hu-HU" dirty="0">
                <a:sym typeface="Wingdings" panose="05000000000000000000" pitchFamily="2" charset="2"/>
              </a:rPr>
              <a:t> century and it was thought to be unbreakable</a:t>
            </a:r>
          </a:p>
          <a:p>
            <a:r>
              <a:rPr lang="hu-HU" dirty="0">
                <a:sym typeface="Wingdings" panose="05000000000000000000" pitchFamily="2" charset="2"/>
              </a:rPr>
              <a:t>		„the indecipherable cipher”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57202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1708" y="1506022"/>
            <a:ext cx="97965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problem with </a:t>
            </a:r>
            <a:r>
              <a:rPr lang="hu-HU" b="1" dirty="0"/>
              <a:t>Caesar cipher</a:t>
            </a:r>
            <a:r>
              <a:rPr lang="hu-HU" dirty="0"/>
              <a:t>? That there are so few possible key values (</a:t>
            </a:r>
            <a:r>
              <a:rPr lang="hu-HU" b="1" dirty="0"/>
              <a:t>26</a:t>
            </a:r>
            <a:r>
              <a:rPr lang="hu-HU" dirty="0"/>
              <a:t> possible values)</a:t>
            </a:r>
          </a:p>
          <a:p>
            <a:r>
              <a:rPr lang="hu-HU" dirty="0"/>
              <a:t>		~ so the keyspace is rather small 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Vigenere cipher uses a given word as the private key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the numerical representations of the letters in the key define </a:t>
            </a:r>
          </a:p>
          <a:p>
            <a:r>
              <a:rPr lang="hu-HU" dirty="0">
                <a:sym typeface="Wingdings" panose="05000000000000000000" pitchFamily="2" charset="2"/>
              </a:rPr>
              <a:t>		how many characters to shift the actual letter in the plaintext</a:t>
            </a:r>
            <a:endParaRPr lang="hu-HU" dirty="0"/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9665" y="3624648"/>
            <a:ext cx="216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key</a:t>
            </a:r>
            <a:r>
              <a:rPr lang="hu-HU" dirty="0"/>
              <a:t>:  </a:t>
            </a:r>
            <a:r>
              <a:rPr lang="hu-HU" b="1" dirty="0">
                <a:solidFill>
                  <a:srgbClr val="00B0F0"/>
                </a:solidFill>
              </a:rPr>
              <a:t>S   E   C   R   E   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31028" y="39788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06043" y="4206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16238" y="39788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65395" y="4206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90647" y="39788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9804" y="4206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73293" y="39806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56546" y="4208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347702" y="39788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05097" y="4206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622562" y="397750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21839" y="41999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8050" y="4677839"/>
            <a:ext cx="6264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Instead of using a single value as the key (</a:t>
            </a:r>
            <a:r>
              <a:rPr lang="hu-HU" b="1" dirty="0"/>
              <a:t>Caesar cipher</a:t>
            </a:r>
            <a:r>
              <a:rPr lang="hu-HU" dirty="0"/>
              <a:t>) we have</a:t>
            </a:r>
          </a:p>
          <a:p>
            <a:r>
              <a:rPr lang="hu-HU" dirty="0"/>
              <a:t>    as many values as the number of letters in the private key</a:t>
            </a:r>
          </a:p>
          <a:p>
            <a:endParaRPr lang="hu-HU" dirty="0"/>
          </a:p>
          <a:p>
            <a:r>
              <a:rPr lang="hu-HU" b="1" dirty="0">
                <a:solidFill>
                  <a:srgbClr val="00B0F0"/>
                </a:solidFill>
              </a:rPr>
              <a:t>	SIZE OF THE KEYSPACE = 26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6918" y="5346357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F0"/>
                </a:solidFill>
              </a:rPr>
              <a:t>SIZE OF THE KEY</a:t>
            </a:r>
          </a:p>
        </p:txBody>
      </p:sp>
    </p:spTree>
    <p:extLst>
      <p:ext uri="{BB962C8B-B14F-4D97-AF65-F5344CB8AC3E}">
        <p14:creationId xmlns:p14="http://schemas.microsoft.com/office/powerpoint/2010/main" val="1802733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3557" y="1337832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ENCRYPTION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5414" y="1707164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1933" y="18618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99402" y="18618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1899" y="18618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22059" y="187489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6812" y="2350397"/>
            <a:ext cx="73695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have to approximately the same formula as we used for </a:t>
            </a:r>
            <a:r>
              <a:rPr lang="hu-HU" b="1" dirty="0">
                <a:sym typeface="Wingdings" panose="05000000000000000000" pitchFamily="2" charset="2"/>
              </a:rPr>
              <a:t>Caesar cipher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x</a:t>
            </a:r>
            <a:r>
              <a:rPr lang="hu-HU" dirty="0">
                <a:sym typeface="Wingdings" panose="05000000000000000000" pitchFamily="2" charset="2"/>
              </a:rPr>
              <a:t>  is the actual letter in the plaintext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E (x ) </a:t>
            </a:r>
            <a:r>
              <a:rPr lang="hu-HU" dirty="0">
                <a:sym typeface="Wingdings" panose="05000000000000000000" pitchFamily="2" charset="2"/>
              </a:rPr>
              <a:t>is the encrypted letter in the ciphertext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in </a:t>
            </a:r>
            <a:r>
              <a:rPr lang="hu-HU" b="1" dirty="0">
                <a:sym typeface="Wingdings" panose="05000000000000000000" pitchFamily="2" charset="2"/>
              </a:rPr>
              <a:t>Vigenere cipher </a:t>
            </a:r>
            <a:r>
              <a:rPr lang="hu-HU" dirty="0">
                <a:sym typeface="Wingdings" panose="05000000000000000000" pitchFamily="2" charset="2"/>
              </a:rPr>
              <a:t>we have to use the </a:t>
            </a:r>
            <a:r>
              <a:rPr lang="hu-HU" b="1" dirty="0">
                <a:sym typeface="Wingdings" panose="05000000000000000000" pitchFamily="2" charset="2"/>
              </a:rPr>
              <a:t>i-th</a:t>
            </a:r>
            <a:r>
              <a:rPr lang="hu-HU" dirty="0">
                <a:sym typeface="Wingdings" panose="05000000000000000000" pitchFamily="2" charset="2"/>
              </a:rPr>
              <a:t> letter of the key for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 encrypting the </a:t>
            </a:r>
            <a:r>
              <a:rPr lang="hu-HU" b="1" dirty="0">
                <a:sym typeface="Wingdings" panose="05000000000000000000" pitchFamily="2" charset="2"/>
              </a:rPr>
              <a:t>i-th</a:t>
            </a:r>
            <a:r>
              <a:rPr lang="hu-HU" dirty="0">
                <a:sym typeface="Wingdings" panose="05000000000000000000" pitchFamily="2" charset="2"/>
              </a:rPr>
              <a:t> letter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3410881" y="302188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10881" y="3586648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40431" y="359406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77954" y="4736757"/>
            <a:ext cx="86272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Why to use </a:t>
            </a:r>
            <a:r>
              <a:rPr lang="hu-HU" b="1" dirty="0"/>
              <a:t>mod 26</a:t>
            </a:r>
            <a:r>
              <a:rPr lang="hu-HU" dirty="0"/>
              <a:t>? The size of the english alphabet is </a:t>
            </a:r>
            <a:r>
              <a:rPr lang="hu-HU" b="1" dirty="0"/>
              <a:t>26</a:t>
            </a:r>
            <a:r>
              <a:rPr lang="hu-HU" dirty="0"/>
              <a:t> which means </a:t>
            </a:r>
          </a:p>
          <a:p>
            <a:r>
              <a:rPr lang="hu-HU" dirty="0"/>
              <a:t>	there are </a:t>
            </a:r>
            <a:r>
              <a:rPr lang="hu-HU" b="1" dirty="0"/>
              <a:t>26</a:t>
            </a:r>
            <a:r>
              <a:rPr lang="hu-HU" dirty="0"/>
              <a:t> letters in the english alphabet</a:t>
            </a:r>
          </a:p>
          <a:p>
            <a:endParaRPr lang="hu-HU" dirty="0"/>
          </a:p>
          <a:p>
            <a:r>
              <a:rPr lang="hu-HU" dirty="0"/>
              <a:t>		~ we want to make sure the encrypted letter is within </a:t>
            </a:r>
          </a:p>
          <a:p>
            <a:r>
              <a:rPr lang="hu-HU" dirty="0"/>
              <a:t>			the range </a:t>
            </a:r>
            <a:r>
              <a:rPr lang="hu-HU" b="1" dirty="0"/>
              <a:t>[0,SIZE_ALPHABET-1] </a:t>
            </a:r>
            <a:r>
              <a:rPr lang="hu-HU" dirty="0"/>
              <a:t>so this is why to use </a:t>
            </a:r>
            <a:r>
              <a:rPr lang="hu-HU" b="1" dirty="0"/>
              <a:t>mod 26</a:t>
            </a:r>
          </a:p>
        </p:txBody>
      </p:sp>
    </p:spTree>
    <p:extLst>
      <p:ext uri="{BB962C8B-B14F-4D97-AF65-F5344CB8AC3E}">
        <p14:creationId xmlns:p14="http://schemas.microsoft.com/office/powerpoint/2010/main" val="6150562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3557" y="1337832"/>
            <a:ext cx="14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DECRYPTION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42462" y="1707164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31933" y="18618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99402" y="18618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1899" y="18618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22059" y="187489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6812" y="2350397"/>
            <a:ext cx="73695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have to approximately the same formula as we used for </a:t>
            </a:r>
            <a:r>
              <a:rPr lang="hu-HU" b="1" dirty="0">
                <a:sym typeface="Wingdings" panose="05000000000000000000" pitchFamily="2" charset="2"/>
              </a:rPr>
              <a:t>Caesar cipher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x</a:t>
            </a:r>
            <a:r>
              <a:rPr lang="hu-HU" dirty="0">
                <a:sym typeface="Wingdings" panose="05000000000000000000" pitchFamily="2" charset="2"/>
              </a:rPr>
              <a:t>  is the actual letter in the plaintext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ym typeface="Wingdings" panose="05000000000000000000" pitchFamily="2" charset="2"/>
              </a:rPr>
              <a:t>D (x ) </a:t>
            </a:r>
            <a:r>
              <a:rPr lang="hu-HU" dirty="0">
                <a:sym typeface="Wingdings" panose="05000000000000000000" pitchFamily="2" charset="2"/>
              </a:rPr>
              <a:t>is the decrypted letter in the ciphertext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in </a:t>
            </a:r>
            <a:r>
              <a:rPr lang="hu-HU" b="1" dirty="0">
                <a:sym typeface="Wingdings" panose="05000000000000000000" pitchFamily="2" charset="2"/>
              </a:rPr>
              <a:t>Vigenere cipher </a:t>
            </a:r>
            <a:r>
              <a:rPr lang="hu-HU" dirty="0">
                <a:sym typeface="Wingdings" panose="05000000000000000000" pitchFamily="2" charset="2"/>
              </a:rPr>
              <a:t>we have to use the </a:t>
            </a:r>
            <a:r>
              <a:rPr lang="hu-HU" b="1" dirty="0">
                <a:sym typeface="Wingdings" panose="05000000000000000000" pitchFamily="2" charset="2"/>
              </a:rPr>
              <a:t>i-th</a:t>
            </a:r>
            <a:r>
              <a:rPr lang="hu-HU" dirty="0">
                <a:sym typeface="Wingdings" panose="05000000000000000000" pitchFamily="2" charset="2"/>
              </a:rPr>
              <a:t> letter of the key for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 decrypting the </a:t>
            </a:r>
            <a:r>
              <a:rPr lang="hu-HU" b="1" dirty="0">
                <a:sym typeface="Wingdings" panose="05000000000000000000" pitchFamily="2" charset="2"/>
              </a:rPr>
              <a:t>i-th</a:t>
            </a:r>
            <a:r>
              <a:rPr lang="hu-HU" dirty="0">
                <a:sym typeface="Wingdings" panose="05000000000000000000" pitchFamily="2" charset="2"/>
              </a:rPr>
              <a:t> letter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3410881" y="302188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35595" y="3586648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73383" y="359406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77954" y="4736757"/>
            <a:ext cx="86272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Why to use </a:t>
            </a:r>
            <a:r>
              <a:rPr lang="hu-HU" b="1" dirty="0"/>
              <a:t>mod 26</a:t>
            </a:r>
            <a:r>
              <a:rPr lang="hu-HU" dirty="0"/>
              <a:t>? The size of the english alphabet is </a:t>
            </a:r>
            <a:r>
              <a:rPr lang="hu-HU" b="1" dirty="0"/>
              <a:t>26</a:t>
            </a:r>
            <a:r>
              <a:rPr lang="hu-HU" dirty="0"/>
              <a:t> which means </a:t>
            </a:r>
          </a:p>
          <a:p>
            <a:r>
              <a:rPr lang="hu-HU" dirty="0"/>
              <a:t>	there are </a:t>
            </a:r>
            <a:r>
              <a:rPr lang="hu-HU" b="1" dirty="0"/>
              <a:t>26</a:t>
            </a:r>
            <a:r>
              <a:rPr lang="hu-HU" dirty="0"/>
              <a:t> letters in the english alphabet</a:t>
            </a:r>
          </a:p>
          <a:p>
            <a:endParaRPr lang="hu-HU" dirty="0"/>
          </a:p>
          <a:p>
            <a:r>
              <a:rPr lang="hu-HU" dirty="0"/>
              <a:t>		~ we want to make sure the decrypted letter is within </a:t>
            </a:r>
          </a:p>
          <a:p>
            <a:r>
              <a:rPr lang="hu-HU" dirty="0"/>
              <a:t>			the range </a:t>
            </a:r>
            <a:r>
              <a:rPr lang="hu-HU" b="1" dirty="0"/>
              <a:t>[0,SIZE_ALPHABET-1] </a:t>
            </a:r>
            <a:r>
              <a:rPr lang="hu-HU" dirty="0"/>
              <a:t>so this is why to use </a:t>
            </a:r>
            <a:r>
              <a:rPr lang="hu-HU" b="1" dirty="0"/>
              <a:t>mod 26</a:t>
            </a:r>
          </a:p>
        </p:txBody>
      </p:sp>
    </p:spTree>
    <p:extLst>
      <p:ext uri="{BB962C8B-B14F-4D97-AF65-F5344CB8AC3E}">
        <p14:creationId xmlns:p14="http://schemas.microsoft.com/office/powerpoint/2010/main" val="30867780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JUST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08832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Cryptography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3687" y="1441622"/>
            <a:ext cx="624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„Cryptography is the practise and study of techniques for secure </a:t>
            </a:r>
          </a:p>
          <a:p>
            <a:pPr algn="ctr"/>
            <a:r>
              <a:rPr lang="hu-HU" i="1" dirty="0"/>
              <a:t>communication in the presence of third parties”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7038" y="2331308"/>
            <a:ext cx="82464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basic concept is that there are cases when we want to make sure a given message</a:t>
            </a:r>
          </a:p>
          <a:p>
            <a:r>
              <a:rPr lang="hu-HU" dirty="0"/>
              <a:t>	is read by the sender and the receiver exclusively 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during World War II (allies vs. germans)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tranfering funds electronically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cryptocurrency and blockchain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storing users’ information in a database (credit card passwords)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9522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JUST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661264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50"/>
                </a:solidFill>
              </a:rPr>
              <a:t>T</a:t>
            </a:r>
            <a:r>
              <a:rPr lang="hu-HU" sz="2400" b="1" dirty="0">
                <a:solidFill>
                  <a:srgbClr val="00B0F0"/>
                </a:solidFill>
              </a:rPr>
              <a:t>HIS IS JUST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9183693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</a:t>
            </a:r>
            <a:r>
              <a:rPr lang="hu-HU" sz="2400" b="1" dirty="0">
                <a:solidFill>
                  <a:srgbClr val="00B050"/>
                </a:solidFill>
              </a:rPr>
              <a:t>H</a:t>
            </a:r>
            <a:r>
              <a:rPr lang="hu-HU" sz="2400" b="1" dirty="0">
                <a:solidFill>
                  <a:srgbClr val="00B0F0"/>
                </a:solidFill>
              </a:rPr>
              <a:t>IS IS JUST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575508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</a:t>
            </a:r>
            <a:r>
              <a:rPr lang="hu-HU" sz="2400" b="1" dirty="0">
                <a:solidFill>
                  <a:srgbClr val="00B050"/>
                </a:solidFill>
              </a:rPr>
              <a:t>I</a:t>
            </a:r>
            <a:r>
              <a:rPr lang="hu-HU" sz="2400" b="1" dirty="0">
                <a:solidFill>
                  <a:srgbClr val="00B0F0"/>
                </a:solidFill>
              </a:rPr>
              <a:t>S IS JUST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7138340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</a:t>
            </a:r>
            <a:r>
              <a:rPr lang="hu-HU" sz="2400" b="1" dirty="0">
                <a:solidFill>
                  <a:srgbClr val="00B050"/>
                </a:solidFill>
              </a:rPr>
              <a:t>S</a:t>
            </a:r>
            <a:r>
              <a:rPr lang="hu-HU" sz="2400" b="1" dirty="0">
                <a:solidFill>
                  <a:srgbClr val="00B0F0"/>
                </a:solidFill>
              </a:rPr>
              <a:t> IS JUST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9338334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</a:t>
            </a:r>
            <a:r>
              <a:rPr lang="hu-HU" sz="2400" b="1" dirty="0">
                <a:solidFill>
                  <a:srgbClr val="00B050"/>
                </a:solidFill>
              </a:rPr>
              <a:t>I</a:t>
            </a:r>
            <a:r>
              <a:rPr lang="hu-HU" sz="2400" b="1" dirty="0">
                <a:solidFill>
                  <a:srgbClr val="00B0F0"/>
                </a:solidFill>
              </a:rPr>
              <a:t>S JUST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434239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</a:t>
            </a:r>
            <a:r>
              <a:rPr lang="hu-HU" sz="2400" b="1" dirty="0">
                <a:solidFill>
                  <a:srgbClr val="00B050"/>
                </a:solidFill>
              </a:rPr>
              <a:t>S</a:t>
            </a:r>
            <a:r>
              <a:rPr lang="hu-HU" sz="2400" b="1" dirty="0">
                <a:solidFill>
                  <a:srgbClr val="00B0F0"/>
                </a:solidFill>
              </a:rPr>
              <a:t> JUST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156007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</a:t>
            </a:r>
            <a:r>
              <a:rPr lang="hu-HU" sz="2400" b="1" dirty="0">
                <a:solidFill>
                  <a:srgbClr val="00B050"/>
                </a:solidFill>
              </a:rPr>
              <a:t>J</a:t>
            </a:r>
            <a:r>
              <a:rPr lang="hu-HU" sz="2400" b="1" dirty="0">
                <a:solidFill>
                  <a:srgbClr val="00B0F0"/>
                </a:solidFill>
              </a:rPr>
              <a:t>UST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1740710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</a:t>
            </a:r>
            <a:r>
              <a:rPr lang="hu-HU" sz="2400" b="1" dirty="0">
                <a:solidFill>
                  <a:srgbClr val="00B050"/>
                </a:solidFill>
              </a:rPr>
              <a:t>U</a:t>
            </a:r>
            <a:r>
              <a:rPr lang="hu-HU" sz="2400" b="1" dirty="0">
                <a:solidFill>
                  <a:srgbClr val="00B0F0"/>
                </a:solidFill>
              </a:rPr>
              <a:t>ST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993714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</a:t>
            </a:r>
            <a:r>
              <a:rPr lang="hu-HU" sz="2400" b="1" dirty="0">
                <a:solidFill>
                  <a:srgbClr val="00B050"/>
                </a:solidFill>
              </a:rPr>
              <a:t>S</a:t>
            </a:r>
            <a:r>
              <a:rPr lang="hu-HU" sz="2400" b="1" dirty="0">
                <a:solidFill>
                  <a:srgbClr val="00B0F0"/>
                </a:solidFill>
              </a:rPr>
              <a:t>T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0272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Cryptography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3687" y="1441622"/>
            <a:ext cx="624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„Cryptography is the practise and study of techniques for secure </a:t>
            </a:r>
          </a:p>
          <a:p>
            <a:pPr algn="ctr"/>
            <a:r>
              <a:rPr lang="hu-HU" i="1" dirty="0"/>
              <a:t>communication in the presence of third parties”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34033" y="2578443"/>
            <a:ext cx="70246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PLAINTEXT</a:t>
            </a:r>
            <a:r>
              <a:rPr lang="hu-HU" dirty="0"/>
              <a:t>: the message itself we want to encrypt</a:t>
            </a:r>
          </a:p>
          <a:p>
            <a:endParaRPr lang="hu-HU" dirty="0"/>
          </a:p>
          <a:p>
            <a:r>
              <a:rPr lang="hu-HU" b="1" dirty="0">
                <a:solidFill>
                  <a:srgbClr val="00B0F0"/>
                </a:solidFill>
              </a:rPr>
              <a:t>CIPHERTEXT</a:t>
            </a:r>
            <a:r>
              <a:rPr lang="hu-HU" dirty="0"/>
              <a:t>: the encrypted message</a:t>
            </a:r>
          </a:p>
          <a:p>
            <a:endParaRPr lang="hu-HU" dirty="0"/>
          </a:p>
          <a:p>
            <a:r>
              <a:rPr lang="hu-HU" b="1" dirty="0">
                <a:solidFill>
                  <a:srgbClr val="00B0F0"/>
                </a:solidFill>
              </a:rPr>
              <a:t>ENCRYPTION</a:t>
            </a:r>
            <a:r>
              <a:rPr lang="hu-HU" dirty="0"/>
              <a:t>: the process of encoding a given message in a way</a:t>
            </a:r>
          </a:p>
          <a:p>
            <a:r>
              <a:rPr lang="hu-HU" dirty="0"/>
              <a:t>	that only the authorized parties can access it</a:t>
            </a:r>
          </a:p>
          <a:p>
            <a:endParaRPr lang="hu-HU" dirty="0"/>
          </a:p>
          <a:p>
            <a:r>
              <a:rPr lang="hu-HU" b="1" dirty="0">
                <a:solidFill>
                  <a:srgbClr val="00B0F0"/>
                </a:solidFill>
              </a:rPr>
              <a:t>DECRYPTION</a:t>
            </a:r>
            <a:r>
              <a:rPr lang="hu-HU" dirty="0"/>
              <a:t>: process of decoding a given message</a:t>
            </a:r>
          </a:p>
          <a:p>
            <a:endParaRPr lang="hu-HU" dirty="0"/>
          </a:p>
          <a:p>
            <a:r>
              <a:rPr lang="hu-HU" b="1" dirty="0">
                <a:solidFill>
                  <a:srgbClr val="00B0F0"/>
                </a:solidFill>
              </a:rPr>
              <a:t>KEY</a:t>
            </a:r>
            <a:r>
              <a:rPr lang="hu-HU" dirty="0"/>
              <a:t>: this is a sequence that is needed both for encryption and decryption</a:t>
            </a:r>
          </a:p>
        </p:txBody>
      </p:sp>
    </p:spTree>
    <p:extLst>
      <p:ext uri="{BB962C8B-B14F-4D97-AF65-F5344CB8AC3E}">
        <p14:creationId xmlns:p14="http://schemas.microsoft.com/office/powerpoint/2010/main" val="10441490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</a:t>
            </a:r>
            <a:r>
              <a:rPr lang="hu-HU" sz="2400" b="1" dirty="0">
                <a:solidFill>
                  <a:srgbClr val="00B050"/>
                </a:solidFill>
              </a:rPr>
              <a:t>T</a:t>
            </a:r>
            <a:r>
              <a:rPr lang="hu-HU" sz="2400" b="1" dirty="0">
                <a:solidFill>
                  <a:srgbClr val="00B0F0"/>
                </a:solidFill>
              </a:rPr>
              <a:t>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BYUK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990184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JUST </a:t>
            </a:r>
            <a:r>
              <a:rPr lang="hu-HU" sz="2400" b="1" dirty="0">
                <a:solidFill>
                  <a:srgbClr val="00B050"/>
                </a:solidFill>
              </a:rPr>
              <a:t>A</a:t>
            </a:r>
            <a:r>
              <a:rPr lang="hu-HU" sz="2400" b="1" dirty="0">
                <a:solidFill>
                  <a:srgbClr val="00B0F0"/>
                </a:solidFill>
              </a:rPr>
              <a:t>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BYUK 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9879066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JUST A</a:t>
            </a:r>
            <a:r>
              <a:rPr lang="hu-HU" sz="2400" b="1" dirty="0">
                <a:solidFill>
                  <a:srgbClr val="00B050"/>
                </a:solidFill>
              </a:rPr>
              <a:t>N</a:t>
            </a:r>
            <a:r>
              <a:rPr lang="hu-HU" sz="2400" b="1" dirty="0">
                <a:solidFill>
                  <a:srgbClr val="00B0F0"/>
                </a:solidFill>
              </a:rPr>
              <a:t>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BYUK EG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7742688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JUST AN </a:t>
            </a:r>
            <a:r>
              <a:rPr lang="hu-HU" sz="2400" b="1" dirty="0">
                <a:solidFill>
                  <a:srgbClr val="00B050"/>
                </a:solidFill>
              </a:rPr>
              <a:t>E</a:t>
            </a:r>
            <a:r>
              <a:rPr lang="hu-HU" sz="2400" b="1" dirty="0">
                <a:solidFill>
                  <a:srgbClr val="00B0F0"/>
                </a:solidFill>
              </a:rPr>
              <a:t>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BYUK EG 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7259606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JUST AN E</a:t>
            </a:r>
            <a:r>
              <a:rPr lang="hu-HU" sz="2400" b="1" dirty="0">
                <a:solidFill>
                  <a:srgbClr val="00B050"/>
                </a:solidFill>
              </a:rPr>
              <a:t>X</a:t>
            </a:r>
            <a:r>
              <a:rPr lang="hu-HU" sz="2400" b="1" dirty="0">
                <a:solidFill>
                  <a:srgbClr val="00B0F0"/>
                </a:solidFill>
              </a:rPr>
              <a:t>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BYUK EG WB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959549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JUST AN EX</a:t>
            </a:r>
            <a:r>
              <a:rPr lang="hu-HU" sz="2400" b="1" dirty="0">
                <a:solidFill>
                  <a:srgbClr val="00B050"/>
                </a:solidFill>
              </a:rPr>
              <a:t>A</a:t>
            </a:r>
            <a:r>
              <a:rPr lang="hu-HU" sz="2400" b="1" dirty="0">
                <a:solidFill>
                  <a:srgbClr val="00B0F0"/>
                </a:solidFill>
              </a:rPr>
              <a:t>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BYUK EG WBC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975988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JUST AN EXA</a:t>
            </a:r>
            <a:r>
              <a:rPr lang="hu-HU" sz="2400" b="1" dirty="0">
                <a:solidFill>
                  <a:srgbClr val="00B050"/>
                </a:solidFill>
              </a:rPr>
              <a:t>M</a:t>
            </a:r>
            <a:r>
              <a:rPr lang="hu-HU" sz="2400" b="1" dirty="0">
                <a:solidFill>
                  <a:srgbClr val="00B0F0"/>
                </a:solidFill>
              </a:rPr>
              <a:t>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BYUK EG WBCD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053567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JUST AN EXAM</a:t>
            </a:r>
            <a:r>
              <a:rPr lang="hu-HU" sz="2400" b="1" dirty="0">
                <a:solidFill>
                  <a:srgbClr val="00B050"/>
                </a:solidFill>
              </a:rPr>
              <a:t>P</a:t>
            </a:r>
            <a:r>
              <a:rPr lang="hu-HU" sz="2400" b="1" dirty="0">
                <a:solidFill>
                  <a:srgbClr val="00B0F0"/>
                </a:solidFill>
              </a:rPr>
              <a:t>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BYUK EG WBCDT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5068868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JUST AN EXAMP</a:t>
            </a:r>
            <a:r>
              <a:rPr lang="hu-HU" sz="2400" b="1" dirty="0">
                <a:solidFill>
                  <a:srgbClr val="00B050"/>
                </a:solidFill>
              </a:rPr>
              <a:t>L</a:t>
            </a:r>
            <a:r>
              <a:rPr lang="hu-HU" sz="2400" b="1" dirty="0">
                <a:solidFill>
                  <a:srgbClr val="00B0F0"/>
                </a:solidFill>
              </a:rPr>
              <a:t>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BYUK EG WBCDTE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6051717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JUST AN EXAMPL</a:t>
            </a:r>
            <a:r>
              <a:rPr lang="hu-HU" sz="2400" b="1" dirty="0">
                <a:solidFill>
                  <a:srgbClr val="00B050"/>
                </a:solidFill>
              </a:rPr>
              <a:t>E</a:t>
            </a:r>
            <a:endParaRPr lang="hu-HU" b="1" dirty="0">
              <a:solidFill>
                <a:srgbClr val="00B05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BYUK EG WBCDTEW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49834" y="5036877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E  (x ) = (x +K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06353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73822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96319" y="5191569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96479" y="5204605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9742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Cryptography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3687" y="1441622"/>
            <a:ext cx="624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„Cryptography is the practise and study of techniques for secure </a:t>
            </a:r>
          </a:p>
          <a:p>
            <a:pPr algn="ctr"/>
            <a:r>
              <a:rPr lang="hu-HU" i="1" dirty="0"/>
              <a:t>communication in the presence of third parties”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795" y="2890409"/>
            <a:ext cx="1349474" cy="1111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PLAINTEXT</a:t>
            </a:r>
          </a:p>
        </p:txBody>
      </p:sp>
      <p:cxnSp>
        <p:nvCxnSpPr>
          <p:cNvPr id="7" name="Straight Arrow Connector 6"/>
          <p:cNvCxnSpPr>
            <a:stCxn id="5" idx="3"/>
            <a:endCxn id="12" idx="1"/>
          </p:cNvCxnSpPr>
          <p:nvPr/>
        </p:nvCxnSpPr>
        <p:spPr>
          <a:xfrm>
            <a:off x="2018269" y="3446075"/>
            <a:ext cx="17479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892246" y="3454406"/>
            <a:ext cx="0" cy="288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20376" y="370703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KEY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66222" y="2890409"/>
            <a:ext cx="1349474" cy="1111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CIPHERTEXT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7627" y="4557406"/>
            <a:ext cx="5169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/>
              <a:t>cipher_text = f(plain_text, key)    </a:t>
            </a:r>
            <a:r>
              <a:rPr lang="hu-HU" dirty="0"/>
              <a:t>encryption function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18" name="TextBox 17"/>
          <p:cNvSpPr txBox="1"/>
          <p:nvPr/>
        </p:nvSpPr>
        <p:spPr>
          <a:xfrm>
            <a:off x="6183286" y="4001740"/>
            <a:ext cx="5380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dirty="0"/>
          </a:p>
          <a:p>
            <a:r>
              <a:rPr lang="hu-HU" b="1" i="1" dirty="0"/>
              <a:t>plain_text = f    (cipher_text, key)    </a:t>
            </a:r>
            <a:r>
              <a:rPr lang="hu-HU" dirty="0"/>
              <a:t>decryption function</a:t>
            </a:r>
          </a:p>
          <a:p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7488982" y="450275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i="1" dirty="0"/>
              <a:t>-1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21779" y="2890409"/>
            <a:ext cx="1349474" cy="1111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CIPHERTEXT</a:t>
            </a:r>
          </a:p>
        </p:txBody>
      </p:sp>
      <p:cxnSp>
        <p:nvCxnSpPr>
          <p:cNvPr id="21" name="Straight Arrow Connector 20"/>
          <p:cNvCxnSpPr>
            <a:stCxn id="20" idx="3"/>
            <a:endCxn id="24" idx="1"/>
          </p:cNvCxnSpPr>
          <p:nvPr/>
        </p:nvCxnSpPr>
        <p:spPr>
          <a:xfrm>
            <a:off x="7871253" y="3446075"/>
            <a:ext cx="17479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745230" y="3454406"/>
            <a:ext cx="0" cy="288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73360" y="370703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KEY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619206" y="2890409"/>
            <a:ext cx="1349474" cy="1111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PLAINTEXT</a:t>
            </a:r>
          </a:p>
        </p:txBody>
      </p:sp>
    </p:spTree>
    <p:extLst>
      <p:ext uri="{BB962C8B-B14F-4D97-AF65-F5344CB8AC3E}">
        <p14:creationId xmlns:p14="http://schemas.microsoft.com/office/powerpoint/2010/main" val="16289046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401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THIS IS JUST AN EXAMPLE</a:t>
            </a:r>
            <a:endParaRPr lang="hu-HU" b="1" dirty="0">
              <a:solidFill>
                <a:srgbClr val="00B0F0"/>
              </a:solidFill>
            </a:endParaRP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b="1" dirty="0"/>
              <a:t>LLKJ ML BYUK EG WBCDTEW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659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94032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17281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45588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04291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6092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352982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87469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635432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787696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701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22695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6165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9090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93529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020692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2625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377218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3936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018425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BYUK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</a:t>
            </a:r>
            <a:endParaRPr lang="hu-H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336951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50"/>
                </a:solidFill>
              </a:rPr>
              <a:t>L</a:t>
            </a:r>
            <a:r>
              <a:rPr lang="hu-HU" sz="2400" b="1" dirty="0">
                <a:solidFill>
                  <a:srgbClr val="00B0F0"/>
                </a:solidFill>
              </a:rPr>
              <a:t>LKJ ML BYUK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29353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</a:t>
            </a:r>
            <a:r>
              <a:rPr lang="hu-HU" sz="2400" b="1" dirty="0">
                <a:solidFill>
                  <a:srgbClr val="00B050"/>
                </a:solidFill>
              </a:rPr>
              <a:t>L</a:t>
            </a:r>
            <a:r>
              <a:rPr lang="hu-HU" sz="2400" b="1" dirty="0">
                <a:solidFill>
                  <a:srgbClr val="00B0F0"/>
                </a:solidFill>
              </a:rPr>
              <a:t>KJ ML BYUK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692800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</a:t>
            </a:r>
            <a:r>
              <a:rPr lang="hu-HU" sz="2400" b="1" dirty="0">
                <a:solidFill>
                  <a:srgbClr val="00B050"/>
                </a:solidFill>
              </a:rPr>
              <a:t>K</a:t>
            </a:r>
            <a:r>
              <a:rPr lang="hu-HU" sz="2400" b="1" dirty="0">
                <a:solidFill>
                  <a:srgbClr val="00B0F0"/>
                </a:solidFill>
              </a:rPr>
              <a:t>J ML BYUK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0077677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</a:t>
            </a:r>
            <a:r>
              <a:rPr lang="hu-HU" sz="2400" b="1" dirty="0">
                <a:solidFill>
                  <a:srgbClr val="00B050"/>
                </a:solidFill>
              </a:rPr>
              <a:t>J</a:t>
            </a:r>
            <a:r>
              <a:rPr lang="hu-HU" sz="2400" b="1" dirty="0">
                <a:solidFill>
                  <a:srgbClr val="00B0F0"/>
                </a:solidFill>
              </a:rPr>
              <a:t> ML BYUK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836605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</a:t>
            </a:r>
            <a:r>
              <a:rPr lang="hu-HU" sz="2400" b="1" dirty="0">
                <a:solidFill>
                  <a:srgbClr val="00B050"/>
                </a:solidFill>
              </a:rPr>
              <a:t>M</a:t>
            </a:r>
            <a:r>
              <a:rPr lang="hu-HU" sz="2400" b="1" dirty="0">
                <a:solidFill>
                  <a:srgbClr val="00B0F0"/>
                </a:solidFill>
              </a:rPr>
              <a:t>L BYUK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356038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</a:t>
            </a:r>
            <a:r>
              <a:rPr lang="hu-HU" sz="2400" b="1" dirty="0">
                <a:solidFill>
                  <a:srgbClr val="00B050"/>
                </a:solidFill>
              </a:rPr>
              <a:t>L</a:t>
            </a:r>
            <a:r>
              <a:rPr lang="hu-HU" sz="2400" b="1" dirty="0">
                <a:solidFill>
                  <a:srgbClr val="00B0F0"/>
                </a:solidFill>
              </a:rPr>
              <a:t> BYUK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021475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</a:t>
            </a:r>
            <a:r>
              <a:rPr lang="hu-HU" sz="2400" b="1" dirty="0">
                <a:solidFill>
                  <a:srgbClr val="00B050"/>
                </a:solidFill>
              </a:rPr>
              <a:t>B</a:t>
            </a:r>
            <a:r>
              <a:rPr lang="hu-HU" sz="2400" b="1" dirty="0">
                <a:solidFill>
                  <a:srgbClr val="00B0F0"/>
                </a:solidFill>
              </a:rPr>
              <a:t>YUK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023206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</a:t>
            </a:r>
            <a:r>
              <a:rPr lang="hu-HU" sz="2400" b="1" dirty="0">
                <a:solidFill>
                  <a:srgbClr val="00B050"/>
                </a:solidFill>
              </a:rPr>
              <a:t>B</a:t>
            </a:r>
            <a:r>
              <a:rPr lang="hu-HU" sz="2400" b="1" dirty="0">
                <a:solidFill>
                  <a:srgbClr val="00B0F0"/>
                </a:solidFill>
              </a:rPr>
              <a:t>YUK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5899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Cryptography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1664" y="1443553"/>
            <a:ext cx="299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PRIVATE KEY CRYPTOGRAPHY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6638" y="1919416"/>
            <a:ext cx="6867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type of cryptography uses just a single key. So the same key is used</a:t>
            </a:r>
          </a:p>
          <a:p>
            <a:r>
              <a:rPr lang="hu-HU" dirty="0"/>
              <a:t>	both for encryption and decryption as well</a:t>
            </a:r>
          </a:p>
          <a:p>
            <a:r>
              <a:rPr lang="hu-HU" dirty="0"/>
              <a:t>		~ this is why it is also called </a:t>
            </a:r>
            <a:r>
              <a:rPr lang="hu-HU" b="1" dirty="0"/>
              <a:t>„symmetric encryption”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59844" y="4027231"/>
            <a:ext cx="1349474" cy="1111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PLAINTEXT</a:t>
            </a:r>
          </a:p>
        </p:txBody>
      </p:sp>
      <p:cxnSp>
        <p:nvCxnSpPr>
          <p:cNvPr id="26" name="Straight Arrow Connector 25"/>
          <p:cNvCxnSpPr>
            <a:stCxn id="25" idx="3"/>
            <a:endCxn id="29" idx="1"/>
          </p:cNvCxnSpPr>
          <p:nvPr/>
        </p:nvCxnSpPr>
        <p:spPr>
          <a:xfrm>
            <a:off x="3509318" y="4582897"/>
            <a:ext cx="17479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57271" y="4027231"/>
            <a:ext cx="1349474" cy="11113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CIPHERTEXT</a:t>
            </a:r>
          </a:p>
        </p:txBody>
      </p:sp>
      <p:cxnSp>
        <p:nvCxnSpPr>
          <p:cNvPr id="30" name="Straight Arrow Connector 29"/>
          <p:cNvCxnSpPr>
            <a:endCxn id="31" idx="1"/>
          </p:cNvCxnSpPr>
          <p:nvPr/>
        </p:nvCxnSpPr>
        <p:spPr>
          <a:xfrm>
            <a:off x="6606745" y="4582897"/>
            <a:ext cx="17479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354698" y="4027231"/>
            <a:ext cx="1349474" cy="1111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PLAINTEXT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383295" y="4574752"/>
            <a:ext cx="0" cy="288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11425" y="482737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KEY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480722" y="4574752"/>
            <a:ext cx="0" cy="288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08852" y="482737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1124" y="5585254"/>
            <a:ext cx="404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 example: </a:t>
            </a:r>
            <a:r>
              <a:rPr lang="hu-HU" b="1" dirty="0"/>
              <a:t>Caesar-cipher</a:t>
            </a:r>
            <a:r>
              <a:rPr lang="hu-HU" dirty="0"/>
              <a:t>, </a:t>
            </a:r>
            <a:r>
              <a:rPr lang="hu-HU" b="1" dirty="0"/>
              <a:t>DES</a:t>
            </a:r>
            <a:r>
              <a:rPr lang="hu-HU" dirty="0"/>
              <a:t> and </a:t>
            </a:r>
            <a:r>
              <a:rPr lang="hu-HU" b="1" dirty="0"/>
              <a:t>AES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8659" y="3046625"/>
            <a:ext cx="622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THE MAIN PROBLEM IS THAT THE KEY MUST BE EXCHANGED !!!</a:t>
            </a:r>
          </a:p>
        </p:txBody>
      </p:sp>
    </p:spTree>
    <p:extLst>
      <p:ext uri="{BB962C8B-B14F-4D97-AF65-F5344CB8AC3E}">
        <p14:creationId xmlns:p14="http://schemas.microsoft.com/office/powerpoint/2010/main" val="35351995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</a:t>
            </a:r>
            <a:r>
              <a:rPr lang="hu-HU" sz="2400" b="1" dirty="0">
                <a:solidFill>
                  <a:srgbClr val="00B050"/>
                </a:solidFill>
              </a:rPr>
              <a:t>Y</a:t>
            </a:r>
            <a:r>
              <a:rPr lang="hu-HU" sz="2400" b="1" dirty="0">
                <a:solidFill>
                  <a:srgbClr val="00B0F0"/>
                </a:solidFill>
              </a:rPr>
              <a:t>UK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549322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</a:t>
            </a:r>
            <a:r>
              <a:rPr lang="hu-HU" sz="2400" b="1" dirty="0">
                <a:solidFill>
                  <a:srgbClr val="00B050"/>
                </a:solidFill>
              </a:rPr>
              <a:t>U</a:t>
            </a:r>
            <a:r>
              <a:rPr lang="hu-HU" sz="2400" b="1" dirty="0">
                <a:solidFill>
                  <a:srgbClr val="00B0F0"/>
                </a:solidFill>
              </a:rPr>
              <a:t>K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41917401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BYU</a:t>
            </a:r>
            <a:r>
              <a:rPr lang="hu-HU" sz="2400" b="1" dirty="0">
                <a:solidFill>
                  <a:srgbClr val="00B050"/>
                </a:solidFill>
              </a:rPr>
              <a:t>K</a:t>
            </a:r>
            <a:r>
              <a:rPr lang="hu-HU" sz="2400" b="1" dirty="0">
                <a:solidFill>
                  <a:srgbClr val="00B0F0"/>
                </a:solidFill>
              </a:rPr>
              <a:t> EG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627602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04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BYUK </a:t>
            </a:r>
            <a:r>
              <a:rPr lang="hu-HU" sz="2400" b="1" dirty="0">
                <a:solidFill>
                  <a:srgbClr val="00B050"/>
                </a:solidFill>
              </a:rPr>
              <a:t>E</a:t>
            </a:r>
            <a:r>
              <a:rPr lang="hu-HU" sz="2400" b="1" dirty="0">
                <a:solidFill>
                  <a:srgbClr val="00B0F0"/>
                </a:solidFill>
              </a:rPr>
              <a:t>G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JUST 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431716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14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BYUK E</a:t>
            </a:r>
            <a:r>
              <a:rPr lang="hu-HU" sz="2400" b="1" dirty="0">
                <a:solidFill>
                  <a:srgbClr val="00B050"/>
                </a:solidFill>
              </a:rPr>
              <a:t>G</a:t>
            </a:r>
            <a:r>
              <a:rPr lang="hu-HU" sz="2400" b="1" dirty="0">
                <a:solidFill>
                  <a:srgbClr val="00B0F0"/>
                </a:solidFill>
              </a:rPr>
              <a:t> WBCDTEW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JUST 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00696155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14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BYUK EG </a:t>
            </a:r>
            <a:r>
              <a:rPr lang="hu-HU" sz="2400" b="1" dirty="0">
                <a:solidFill>
                  <a:srgbClr val="00B050"/>
                </a:solidFill>
              </a:rPr>
              <a:t>W</a:t>
            </a:r>
            <a:r>
              <a:rPr lang="hu-HU" sz="2400" b="1" dirty="0">
                <a:solidFill>
                  <a:srgbClr val="00B0F0"/>
                </a:solidFill>
              </a:rPr>
              <a:t>BCDTEW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JUST AN 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3268952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14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BYUK EG W</a:t>
            </a:r>
            <a:r>
              <a:rPr lang="hu-HU" sz="2400" b="1" dirty="0">
                <a:solidFill>
                  <a:srgbClr val="00B050"/>
                </a:solidFill>
              </a:rPr>
              <a:t>B</a:t>
            </a:r>
            <a:r>
              <a:rPr lang="hu-HU" sz="2400" b="1" dirty="0">
                <a:solidFill>
                  <a:srgbClr val="00B0F0"/>
                </a:solidFill>
              </a:rPr>
              <a:t>CDTEW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JUST AN 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82344068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14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BYUK EG WB</a:t>
            </a:r>
            <a:r>
              <a:rPr lang="hu-HU" sz="2400" b="1" dirty="0">
                <a:solidFill>
                  <a:srgbClr val="00B050"/>
                </a:solidFill>
              </a:rPr>
              <a:t>C</a:t>
            </a:r>
            <a:r>
              <a:rPr lang="hu-HU" sz="2400" b="1" dirty="0">
                <a:solidFill>
                  <a:srgbClr val="00B0F0"/>
                </a:solidFill>
              </a:rPr>
              <a:t>DTEW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JUST AN EXA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2396108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14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BYUK EG WBC</a:t>
            </a:r>
            <a:r>
              <a:rPr lang="hu-HU" sz="2400" b="1" dirty="0">
                <a:solidFill>
                  <a:srgbClr val="00B050"/>
                </a:solidFill>
              </a:rPr>
              <a:t>D</a:t>
            </a:r>
            <a:r>
              <a:rPr lang="hu-HU" sz="2400" b="1" dirty="0">
                <a:solidFill>
                  <a:srgbClr val="00B0F0"/>
                </a:solidFill>
              </a:rPr>
              <a:t>TEW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JUST AN EXAM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801095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Vigenere Cipher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184" y="13639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F0"/>
                </a:solidFill>
              </a:rPr>
              <a:t>EXAMPLE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4356" y="1153297"/>
            <a:ext cx="78261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/>
              <a:t>     A   B   C   D   E   F   G   H   I   J   K   L   M   N   O   P   Q   R   S   T   U   V   W   X   Y   Z</a:t>
            </a:r>
          </a:p>
          <a:p>
            <a:endParaRPr lang="hu-HU" dirty="0"/>
          </a:p>
          <a:p>
            <a:r>
              <a:rPr lang="hu-HU" dirty="0"/>
              <a:t>		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86248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5405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93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3709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770581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19738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53227" y="23083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02384" y="2536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335874" y="23065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5031" y="2534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93977" y="23091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43134" y="2520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900192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49349" y="2531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6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190945" y="23037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0102" y="251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7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39829" y="2310194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88986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8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78570" y="2293718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27727" y="25218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9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27453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8154" y="25153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10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04340" y="2305175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95041" y="25185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09376" y="230839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00077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35946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26594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13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137432" y="2301956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8080" y="25053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14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427311" y="2301622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17959" y="25050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15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742376" y="230178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33024" y="2505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16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048209" y="2301623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838857" y="250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17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18015" y="230145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8663" y="2504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18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598800" y="2301540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89448" y="2504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19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6868606" y="2295449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65925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68738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959386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21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7496662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87310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22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810690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601338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091811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82459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24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8371236" y="2303687"/>
            <a:ext cx="0" cy="238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161884" y="24988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2142" y="2228501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PRIVATE KEY = SECRET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76188" y="3564446"/>
            <a:ext cx="4914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Ciphertext</a:t>
            </a:r>
            <a:r>
              <a:rPr lang="hu-HU" dirty="0"/>
              <a:t>: </a:t>
            </a:r>
            <a:r>
              <a:rPr lang="hu-HU" sz="2400" b="1" dirty="0">
                <a:solidFill>
                  <a:srgbClr val="00B0F0"/>
                </a:solidFill>
              </a:rPr>
              <a:t>LLKJ ML BYUK EG WBCD</a:t>
            </a:r>
            <a:r>
              <a:rPr lang="hu-HU" sz="2400" b="1" dirty="0">
                <a:solidFill>
                  <a:srgbClr val="00B050"/>
                </a:solidFill>
              </a:rPr>
              <a:t>T</a:t>
            </a:r>
            <a:r>
              <a:rPr lang="hu-HU" sz="2400" b="1" dirty="0">
                <a:solidFill>
                  <a:srgbClr val="00B0F0"/>
                </a:solidFill>
              </a:rPr>
              <a:t>EW</a:t>
            </a:r>
          </a:p>
          <a:p>
            <a:endParaRPr lang="hu-HU" b="1" dirty="0">
              <a:solidFill>
                <a:srgbClr val="00B0F0"/>
              </a:solidFill>
            </a:endParaRPr>
          </a:p>
          <a:p>
            <a:r>
              <a:rPr lang="hu-HU" u="sng" dirty="0"/>
              <a:t>Plaintext</a:t>
            </a:r>
            <a:r>
              <a:rPr lang="hu-HU" dirty="0"/>
              <a:t>: </a:t>
            </a:r>
            <a:r>
              <a:rPr lang="hu-HU" b="1" dirty="0"/>
              <a:t>THIS IS JUST AN EXAMP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016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692885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0848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6915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232384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2453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64130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808748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981425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150165" y="339736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93011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543974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63677" y="5117628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B050"/>
                </a:solidFill>
              </a:rPr>
              <a:t>D  (x ) = (x - K ) mod 26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53148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20617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543114" y="527232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643274" y="5285356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00B050"/>
                </a:solidFill>
              </a:rPr>
              <a:t>i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865310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65701" y="3395169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54854" y="339516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7875" y="3395169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8723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39687" y="3395169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959498" y="339516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0737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132509</TotalTime>
  <Words>24391</Words>
  <Application>Microsoft Office PowerPoint</Application>
  <PresentationFormat>Widescreen</PresentationFormat>
  <Paragraphs>8550</Paragraphs>
  <Slides>265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265</vt:i4>
      </vt:variant>
    </vt:vector>
  </HeadingPairs>
  <TitlesOfParts>
    <vt:vector size="272" baseType="lpstr">
      <vt:lpstr>Arial</vt:lpstr>
      <vt:lpstr>Arial Unicode MS</vt:lpstr>
      <vt:lpstr>Calibri</vt:lpstr>
      <vt:lpstr>Calibri Light</vt:lpstr>
      <vt:lpstr>Cambria Math</vt:lpstr>
      <vt:lpstr>Wingdings</vt:lpstr>
      <vt:lpstr>Office Theme</vt:lpstr>
      <vt:lpstr>CRYPTOGRAPHY IN PYTHON</vt:lpstr>
      <vt:lpstr>About The Instructor</vt:lpstr>
      <vt:lpstr>About The Course</vt:lpstr>
      <vt:lpstr>About The Course</vt:lpstr>
      <vt:lpstr>HD Option For the Lectures</vt:lpstr>
      <vt:lpstr>Cryptography</vt:lpstr>
      <vt:lpstr>Cryptography</vt:lpstr>
      <vt:lpstr>Cryptography</vt:lpstr>
      <vt:lpstr>Cryptography</vt:lpstr>
      <vt:lpstr>Cryptography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Caesar-cipher</vt:lpstr>
      <vt:lpstr>Cracking Caesar-cipher</vt:lpstr>
      <vt:lpstr>Cracking Caesar-cipher</vt:lpstr>
      <vt:lpstr>Cracking Caesar-cipher</vt:lpstr>
      <vt:lpstr>Cracking Caesar-cipher</vt:lpstr>
      <vt:lpstr>Detecting Languages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Cracking Vigenere Cipher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One Time Pad (OTP)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Data Encryption Standard (DES)</vt:lpstr>
      <vt:lpstr>Brute Force Crack</vt:lpstr>
      <vt:lpstr>Linear Cryptoanalysis</vt:lpstr>
      <vt:lpstr>Linear Cryptoanalysis</vt:lpstr>
      <vt:lpstr>Differential Cryptoanalysis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Advanced Encryption Standard (AES)</vt:lpstr>
      <vt:lpstr>Problems With Private Key Cryptography</vt:lpstr>
      <vt:lpstr>Public Key Cryptography</vt:lpstr>
      <vt:lpstr>Public Key Cryptography</vt:lpstr>
      <vt:lpstr>Public Key Cryptography</vt:lpstr>
      <vt:lpstr>Modular Arithmetic</vt:lpstr>
      <vt:lpstr>Modular Arithmetic</vt:lpstr>
      <vt:lpstr>Modular Arithmetic</vt:lpstr>
      <vt:lpstr>Modular Arithmetic</vt:lpstr>
      <vt:lpstr>Modular Arithmetic</vt:lpstr>
      <vt:lpstr>Modular Arithmetic</vt:lpstr>
      <vt:lpstr>Modular Arithmetic</vt:lpstr>
      <vt:lpstr>Modular Arithmetic</vt:lpstr>
      <vt:lpstr>Modular Arithmetic</vt:lpstr>
      <vt:lpstr>Modular Arithmetic</vt:lpstr>
      <vt:lpstr>Modular Arithmetic</vt:lpstr>
      <vt:lpstr>Modular Arithmetic</vt:lpstr>
      <vt:lpstr>Modular Arithmetic</vt:lpstr>
      <vt:lpstr>Public Key Cryptography</vt:lpstr>
      <vt:lpstr>Public Key Cryptography</vt:lpstr>
      <vt:lpstr>Diffie-Hellman Key Exchange</vt:lpstr>
      <vt:lpstr>Diffie-Hellman Key Exchange</vt:lpstr>
      <vt:lpstr>Diffie-Hellman Key Exchange</vt:lpstr>
      <vt:lpstr>Diffie-Hellman Key Exchange</vt:lpstr>
      <vt:lpstr>Diffie-Hellman Key Exchange</vt:lpstr>
      <vt:lpstr>Diffie-Hellman Key Exchange</vt:lpstr>
      <vt:lpstr>Diffie-Hellman Key Exchange</vt:lpstr>
      <vt:lpstr>Cracking Diffie-Hellman Key Exchange</vt:lpstr>
      <vt:lpstr>Cracking Diffie-Hellman Key Exchange</vt:lpstr>
      <vt:lpstr>Cracking Diffie-Hellman Key Exchange</vt:lpstr>
      <vt:lpstr>Cracking Diffie-Hellman Key Exchange</vt:lpstr>
      <vt:lpstr>Cracking Diffie-Hellman Key Exchange</vt:lpstr>
      <vt:lpstr>Cracking Diffie-Hellman Key Exchange</vt:lpstr>
      <vt:lpstr>Cracking Diffie-Hellman Key Exchange</vt:lpstr>
      <vt:lpstr>Cracking Diffie-Hellman Key Exchange</vt:lpstr>
      <vt:lpstr>Cracking Diffie-Hellman Key Exchange</vt:lpstr>
      <vt:lpstr>Cracking Diffie-Hellman Key Exchange</vt:lpstr>
      <vt:lpstr>Cracking Diffie-Hellman Key Exchange</vt:lpstr>
      <vt:lpstr>Cracking Diffie-Hellman Key Exchange</vt:lpstr>
      <vt:lpstr>Cracking Diffie-Hellman Key Exchange</vt:lpstr>
      <vt:lpstr>RSA Cryptosystem</vt:lpstr>
      <vt:lpstr>RSA Cryptosystem</vt:lpstr>
      <vt:lpstr>RSA Cryptosystem</vt:lpstr>
      <vt:lpstr>RSA Cryptosystem</vt:lpstr>
      <vt:lpstr>RSA Cryptosystem</vt:lpstr>
      <vt:lpstr>RSA Cryptosystem</vt:lpstr>
      <vt:lpstr>RSA Cryptosystem</vt:lpstr>
      <vt:lpstr>RSA Cryptosystem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874</cp:revision>
  <dcterms:created xsi:type="dcterms:W3CDTF">2017-12-07T15:29:51Z</dcterms:created>
  <dcterms:modified xsi:type="dcterms:W3CDTF">2021-08-05T07:12:56Z</dcterms:modified>
</cp:coreProperties>
</file>