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6" r:id="rId2"/>
    <p:sldId id="1010" r:id="rId3"/>
    <p:sldId id="1025" r:id="rId4"/>
    <p:sldId id="1011" r:id="rId5"/>
    <p:sldId id="1018" r:id="rId6"/>
    <p:sldId id="1012" r:id="rId7"/>
    <p:sldId id="1013" r:id="rId8"/>
    <p:sldId id="1014" r:id="rId9"/>
    <p:sldId id="1015" r:id="rId10"/>
    <p:sldId id="1016" r:id="rId11"/>
    <p:sldId id="1017" r:id="rId12"/>
    <p:sldId id="1019" r:id="rId13"/>
    <p:sldId id="1020" r:id="rId14"/>
    <p:sldId id="1021" r:id="rId15"/>
    <p:sldId id="1022" r:id="rId16"/>
    <p:sldId id="1023" r:id="rId17"/>
    <p:sldId id="1024" r:id="rId18"/>
    <p:sldId id="256" r:id="rId19"/>
    <p:sldId id="278" r:id="rId20"/>
    <p:sldId id="1059" r:id="rId21"/>
    <p:sldId id="1060" r:id="rId22"/>
    <p:sldId id="1061" r:id="rId23"/>
    <p:sldId id="1062" r:id="rId24"/>
    <p:sldId id="1063" r:id="rId25"/>
    <p:sldId id="1064" r:id="rId26"/>
    <p:sldId id="1065" r:id="rId27"/>
    <p:sldId id="1066" r:id="rId28"/>
    <p:sldId id="1067" r:id="rId29"/>
    <p:sldId id="1071" r:id="rId30"/>
    <p:sldId id="1069" r:id="rId31"/>
    <p:sldId id="1070" r:id="rId32"/>
    <p:sldId id="1073" r:id="rId33"/>
    <p:sldId id="1072" r:id="rId34"/>
    <p:sldId id="1074" r:id="rId35"/>
    <p:sldId id="1075" r:id="rId36"/>
    <p:sldId id="1076" r:id="rId37"/>
    <p:sldId id="1077" r:id="rId38"/>
    <p:sldId id="1078" r:id="rId39"/>
    <p:sldId id="1079" r:id="rId40"/>
    <p:sldId id="1081" r:id="rId41"/>
    <p:sldId id="1080" r:id="rId42"/>
    <p:sldId id="1082" r:id="rId43"/>
    <p:sldId id="1058" r:id="rId44"/>
    <p:sldId id="1084" r:id="rId45"/>
    <p:sldId id="1085" r:id="rId46"/>
    <p:sldId id="1086" r:id="rId47"/>
    <p:sldId id="1087" r:id="rId48"/>
    <p:sldId id="1089" r:id="rId49"/>
    <p:sldId id="1083" r:id="rId50"/>
    <p:sldId id="445" r:id="rId51"/>
    <p:sldId id="1027" r:id="rId52"/>
    <p:sldId id="1028" r:id="rId53"/>
    <p:sldId id="1029" r:id="rId54"/>
    <p:sldId id="1030" r:id="rId55"/>
    <p:sldId id="1031" r:id="rId56"/>
    <p:sldId id="1032" r:id="rId57"/>
    <p:sldId id="1033" r:id="rId58"/>
    <p:sldId id="1034" r:id="rId59"/>
    <p:sldId id="1035" r:id="rId60"/>
    <p:sldId id="1036" r:id="rId61"/>
    <p:sldId id="1037" r:id="rId62"/>
    <p:sldId id="1038" r:id="rId63"/>
    <p:sldId id="1039" r:id="rId64"/>
    <p:sldId id="1040" r:id="rId65"/>
    <p:sldId id="1041" r:id="rId66"/>
    <p:sldId id="1042" r:id="rId67"/>
    <p:sldId id="1043" r:id="rId68"/>
    <p:sldId id="1044" r:id="rId69"/>
    <p:sldId id="1045" r:id="rId70"/>
    <p:sldId id="1046" r:id="rId71"/>
    <p:sldId id="1047" r:id="rId72"/>
    <p:sldId id="1048" r:id="rId73"/>
    <p:sldId id="1049" r:id="rId74"/>
    <p:sldId id="1050" r:id="rId75"/>
    <p:sldId id="1051" r:id="rId76"/>
    <p:sldId id="1052" r:id="rId77"/>
    <p:sldId id="1053" r:id="rId78"/>
    <p:sldId id="1054" r:id="rId79"/>
    <p:sldId id="1055" r:id="rId80"/>
    <p:sldId id="1056" r:id="rId81"/>
    <p:sldId id="1057" r:id="rId82"/>
    <p:sldId id="1090" r:id="rId83"/>
    <p:sldId id="1092" r:id="rId84"/>
    <p:sldId id="1114" r:id="rId85"/>
    <p:sldId id="1115" r:id="rId86"/>
    <p:sldId id="1116" r:id="rId87"/>
    <p:sldId id="1117" r:id="rId88"/>
    <p:sldId id="1118" r:id="rId89"/>
    <p:sldId id="1119" r:id="rId90"/>
    <p:sldId id="1120" r:id="rId91"/>
    <p:sldId id="1121" r:id="rId92"/>
    <p:sldId id="1122" r:id="rId93"/>
    <p:sldId id="1124" r:id="rId94"/>
    <p:sldId id="1125" r:id="rId95"/>
    <p:sldId id="1127" r:id="rId96"/>
    <p:sldId id="1128" r:id="rId97"/>
    <p:sldId id="1129" r:id="rId98"/>
    <p:sldId id="1130" r:id="rId99"/>
    <p:sldId id="1131" r:id="rId100"/>
    <p:sldId id="1132" r:id="rId101"/>
    <p:sldId id="1133" r:id="rId102"/>
    <p:sldId id="1134" r:id="rId103"/>
    <p:sldId id="1136" r:id="rId104"/>
    <p:sldId id="1135" r:id="rId105"/>
    <p:sldId id="1137" r:id="rId106"/>
    <p:sldId id="1138" r:id="rId107"/>
    <p:sldId id="1139" r:id="rId108"/>
    <p:sldId id="1140" r:id="rId109"/>
    <p:sldId id="1141" r:id="rId110"/>
    <p:sldId id="1144" r:id="rId111"/>
    <p:sldId id="1143" r:id="rId112"/>
    <p:sldId id="1145" r:id="rId113"/>
    <p:sldId id="1146" r:id="rId114"/>
    <p:sldId id="1142" r:id="rId115"/>
    <p:sldId id="1147" r:id="rId116"/>
    <p:sldId id="1148" r:id="rId117"/>
    <p:sldId id="615" r:id="rId118"/>
    <p:sldId id="1151" r:id="rId119"/>
    <p:sldId id="1150" r:id="rId120"/>
    <p:sldId id="1152" r:id="rId121"/>
    <p:sldId id="1153" r:id="rId122"/>
    <p:sldId id="1154" r:id="rId123"/>
    <p:sldId id="1155" r:id="rId124"/>
    <p:sldId id="1156" r:id="rId125"/>
    <p:sldId id="1157" r:id="rId126"/>
    <p:sldId id="1158" r:id="rId127"/>
    <p:sldId id="1159" r:id="rId128"/>
    <p:sldId id="1160" r:id="rId129"/>
    <p:sldId id="1161" r:id="rId130"/>
    <p:sldId id="1162" r:id="rId131"/>
    <p:sldId id="1167" r:id="rId132"/>
    <p:sldId id="1168" r:id="rId133"/>
    <p:sldId id="1169" r:id="rId134"/>
    <p:sldId id="1170" r:id="rId135"/>
    <p:sldId id="1171" r:id="rId136"/>
    <p:sldId id="1172" r:id="rId137"/>
    <p:sldId id="1112" r:id="rId138"/>
    <p:sldId id="1174" r:id="rId139"/>
    <p:sldId id="1173" r:id="rId140"/>
    <p:sldId id="1113" r:id="rId141"/>
    <p:sldId id="1093" r:id="rId142"/>
    <p:sldId id="1094" r:id="rId143"/>
    <p:sldId id="1095" r:id="rId144"/>
    <p:sldId id="661" r:id="rId145"/>
    <p:sldId id="1096" r:id="rId146"/>
    <p:sldId id="1097" r:id="rId147"/>
    <p:sldId id="1105" r:id="rId148"/>
    <p:sldId id="1098" r:id="rId149"/>
    <p:sldId id="1099" r:id="rId150"/>
    <p:sldId id="1100" r:id="rId151"/>
    <p:sldId id="1101" r:id="rId152"/>
    <p:sldId id="1102" r:id="rId153"/>
    <p:sldId id="1103" r:id="rId154"/>
    <p:sldId id="1104" r:id="rId155"/>
    <p:sldId id="1106" r:id="rId156"/>
    <p:sldId id="1107" r:id="rId157"/>
    <p:sldId id="1108" r:id="rId158"/>
    <p:sldId id="1109" r:id="rId159"/>
    <p:sldId id="1110" r:id="rId160"/>
    <p:sldId id="1111" r:id="rId161"/>
    <p:sldId id="1175" r:id="rId162"/>
    <p:sldId id="1176" r:id="rId163"/>
    <p:sldId id="1179" r:id="rId164"/>
    <p:sldId id="1180" r:id="rId165"/>
    <p:sldId id="1177" r:id="rId166"/>
    <p:sldId id="1181" r:id="rId167"/>
    <p:sldId id="1182" r:id="rId168"/>
    <p:sldId id="1183" r:id="rId169"/>
    <p:sldId id="1185" r:id="rId170"/>
    <p:sldId id="1186" r:id="rId171"/>
    <p:sldId id="1187" r:id="rId172"/>
    <p:sldId id="1188" r:id="rId173"/>
    <p:sldId id="1189" r:id="rId174"/>
    <p:sldId id="1190" r:id="rId17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ÁZS" initials="B" lastIdx="8" clrIdx="0">
    <p:extLst>
      <p:ext uri="{19B8F6BF-5375-455C-9EA6-DF929625EA0E}">
        <p15:presenceInfo xmlns:p15="http://schemas.microsoft.com/office/powerpoint/2012/main" userId="BALÁZ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0BDA8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commentAuthors" Target="commentAuthor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77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80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2021. 08. 06.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615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2021. 08. 06.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186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2021. 08. 06.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433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2021. 08. 06.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881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2021. 08. 06.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38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2021. 08. 06.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762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2021. 08. 06.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529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2021. 08. 06.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331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2021. 08. 06.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650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2021. 08. 06.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202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2021. 08. 06.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755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2A4E6-1926-4EB0-8C9C-3112EBB7E77C}" type="datetimeFigureOut">
              <a:rPr lang="hu-HU" smtClean="0"/>
              <a:t>2021. 08. 06.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694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Euclidean Algorithm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(Cryptography)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54C8B7-5F06-4A6B-ABD8-1C92DC58739A}"/>
              </a:ext>
            </a:extLst>
          </p:cNvPr>
          <p:cNvSpPr/>
          <p:nvPr/>
        </p:nvSpPr>
        <p:spPr>
          <a:xfrm>
            <a:off x="5026241" y="2949606"/>
            <a:ext cx="2139518" cy="7989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Euclidean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8312DCB8-A104-46AE-B9B4-A4482DE80177}"/>
              </a:ext>
            </a:extLst>
          </p:cNvPr>
          <p:cNvSpPr txBox="1"/>
          <p:nvPr/>
        </p:nvSpPr>
        <p:spPr>
          <a:xfrm>
            <a:off x="838200" y="1398481"/>
            <a:ext cx="10283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Euclid</a:t>
            </a:r>
            <a:r>
              <a:rPr lang="hu-HU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ean</a:t>
            </a:r>
            <a:r>
              <a:rPr lang="en-GB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algorithm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 is an efficient method for computing the 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greatest common 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divisor</a:t>
            </a:r>
            <a:r>
              <a:rPr lang="en-GB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(GCD) of two integers</a:t>
            </a:r>
            <a:r>
              <a:rPr lang="hu-HU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– 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 largest number that divides them </a:t>
            </a:r>
            <a:endParaRPr lang="hu-HU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both without a 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remainder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A61B2-2CD1-4D47-9959-3DD39B8DF413}"/>
              </a:ext>
            </a:extLst>
          </p:cNvPr>
          <p:cNvSpPr txBox="1"/>
          <p:nvPr/>
        </p:nvSpPr>
        <p:spPr>
          <a:xfrm>
            <a:off x="5210982" y="3118269"/>
            <a:ext cx="1766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GCD(45, 10) 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CBEF44-A771-494C-A4AC-3409E590A78F}"/>
              </a:ext>
            </a:extLst>
          </p:cNvPr>
          <p:cNvSpPr txBox="1"/>
          <p:nvPr/>
        </p:nvSpPr>
        <p:spPr>
          <a:xfrm>
            <a:off x="5124419" y="4021699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45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10 x 4 + 5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60F0A1-9F51-4AE3-B81D-6A31173AE26D}"/>
              </a:ext>
            </a:extLst>
          </p:cNvPr>
          <p:cNvSpPr txBox="1"/>
          <p:nvPr/>
        </p:nvSpPr>
        <p:spPr>
          <a:xfrm>
            <a:off x="5124419" y="4525634"/>
            <a:ext cx="1824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5 x 2 + </a:t>
            </a:r>
            <a:r>
              <a:rPr lang="hu-HU" sz="2400" b="1" i="1" dirty="0">
                <a:solidFill>
                  <a:srgbClr val="FF9999"/>
                </a:solidFill>
              </a:rPr>
              <a:t>0</a:t>
            </a:r>
            <a:endParaRPr lang="en-GB" b="1" i="1" dirty="0">
              <a:solidFill>
                <a:srgbClr val="FF9999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3A6FFA-9416-4709-BA80-4E5E2C135962}"/>
              </a:ext>
            </a:extLst>
          </p:cNvPr>
          <p:cNvSpPr/>
          <p:nvPr/>
        </p:nvSpPr>
        <p:spPr>
          <a:xfrm>
            <a:off x="5679401" y="4563120"/>
            <a:ext cx="388667" cy="388667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37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Elliptic Curve Cryptography (ECC)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7B51C9-8622-4B76-B5AC-3019281BB911}"/>
              </a:ext>
            </a:extLst>
          </p:cNvPr>
          <p:cNvCxnSpPr>
            <a:cxnSpLocks/>
          </p:cNvCxnSpPr>
          <p:nvPr/>
        </p:nvCxnSpPr>
        <p:spPr>
          <a:xfrm flipV="1">
            <a:off x="1723538" y="2786842"/>
            <a:ext cx="2847163" cy="263123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853028C-9DDF-44B9-A084-BAC8ECACE15C}"/>
              </a:ext>
            </a:extLst>
          </p:cNvPr>
          <p:cNvSpPr txBox="1"/>
          <p:nvPr/>
        </p:nvSpPr>
        <p:spPr>
          <a:xfrm>
            <a:off x="1325782" y="4392630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P(x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,y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BEC292-CA17-4A64-9C29-C75C3D30FFD3}"/>
              </a:ext>
            </a:extLst>
          </p:cNvPr>
          <p:cNvSpPr txBox="1"/>
          <p:nvPr/>
        </p:nvSpPr>
        <p:spPr>
          <a:xfrm>
            <a:off x="3021596" y="274947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R(x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,y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32740E-99BD-4F01-9E3F-9AAD3ADDBC3F}"/>
              </a:ext>
            </a:extLst>
          </p:cNvPr>
          <p:cNvSpPr txBox="1"/>
          <p:nvPr/>
        </p:nvSpPr>
        <p:spPr>
          <a:xfrm>
            <a:off x="6063049" y="1492601"/>
            <a:ext cx="4434739" cy="474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hu-HU" altLang="en-US" sz="24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FINDING m SLOPE</a:t>
            </a:r>
          </a:p>
          <a:p>
            <a:pPr algn="ctr">
              <a:lnSpc>
                <a:spcPct val="90000"/>
              </a:lnSpc>
            </a:pPr>
            <a:endParaRPr lang="hu-HU" altLang="en-US" sz="2400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want to calculate the </a:t>
            </a: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slope</a:t>
            </a:r>
          </a:p>
          <a:p>
            <a:pPr algn="ctr">
              <a:lnSpc>
                <a:spcPct val="90000"/>
              </a:lnSpc>
            </a:pP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a given line </a:t>
            </a: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use </a:t>
            </a:r>
          </a:p>
          <a:p>
            <a:pPr algn="ctr">
              <a:lnSpc>
                <a:spcPct val="90000"/>
              </a:lnSpc>
            </a:pP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following formula</a:t>
            </a:r>
          </a:p>
          <a:p>
            <a:pPr algn="ctr">
              <a:lnSpc>
                <a:spcPct val="90000"/>
              </a:lnSpc>
            </a:pPr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(here we assume </a:t>
            </a: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altLang="en-US" sz="24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=x</a:t>
            </a:r>
            <a:r>
              <a:rPr lang="hu-HU" altLang="en-US" sz="24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</a:t>
            </a: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</a:t>
            </a:r>
            <a:r>
              <a:rPr lang="hu-HU" altLang="en-US" sz="24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=y</a:t>
            </a:r>
            <a:r>
              <a:rPr lang="hu-HU" altLang="en-US" sz="24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ctr">
              <a:lnSpc>
                <a:spcPct val="90000"/>
              </a:lnSpc>
            </a:pPr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r>
              <a:rPr lang="hu-HU" altLang="en-US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HAVE TO USE DERIVATIVES !!!</a:t>
            </a:r>
          </a:p>
          <a:p>
            <a:pPr algn="ctr">
              <a:lnSpc>
                <a:spcPct val="90000"/>
              </a:lnSpc>
            </a:pPr>
            <a:endParaRPr lang="hu-HU" altLang="en-US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sz="24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x</a:t>
            </a:r>
            <a:r>
              <a:rPr lang="hu-HU" sz="24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ax + b</a:t>
            </a:r>
            <a:endParaRPr lang="hu-HU" altLang="en-US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2y dy = 3x</a:t>
            </a:r>
            <a:r>
              <a:rPr lang="hu-HU" altLang="en-US" sz="2400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dx + a dx</a:t>
            </a:r>
            <a:r>
              <a:rPr lang="hu-HU" altLang="en-US" sz="2400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>
              <a:lnSpc>
                <a:spcPct val="90000"/>
              </a:lnSpc>
            </a:pPr>
            <a:endParaRPr lang="hu-HU" altLang="en-US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hu-HU" altLang="en-US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7C88E98-41D1-4135-A611-E1BC40EC658E}"/>
              </a:ext>
            </a:extLst>
          </p:cNvPr>
          <p:cNvCxnSpPr>
            <a:cxnSpLocks/>
          </p:cNvCxnSpPr>
          <p:nvPr/>
        </p:nvCxnSpPr>
        <p:spPr>
          <a:xfrm flipV="1">
            <a:off x="3911584" y="3398025"/>
            <a:ext cx="0" cy="15965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AA76A2-D0F8-4375-9B0C-886FCB024955}"/>
              </a:ext>
            </a:extLst>
          </p:cNvPr>
          <p:cNvCxnSpPr>
            <a:cxnSpLocks/>
          </p:cNvCxnSpPr>
          <p:nvPr/>
        </p:nvCxnSpPr>
        <p:spPr>
          <a:xfrm flipH="1" flipV="1">
            <a:off x="2209357" y="4994603"/>
            <a:ext cx="1702226" cy="308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F5EB91D-1B22-4640-9DF7-D1A8FED09C09}"/>
              </a:ext>
            </a:extLst>
          </p:cNvPr>
          <p:cNvSpPr/>
          <p:nvPr/>
        </p:nvSpPr>
        <p:spPr>
          <a:xfrm>
            <a:off x="2004679" y="4836319"/>
            <a:ext cx="322731" cy="3227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E8354B-2AB3-463B-B42A-C844CA0125B7}"/>
              </a:ext>
            </a:extLst>
          </p:cNvPr>
          <p:cNvSpPr/>
          <p:nvPr/>
        </p:nvSpPr>
        <p:spPr>
          <a:xfrm>
            <a:off x="3750218" y="3222439"/>
            <a:ext cx="322731" cy="3227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101459-CC08-414C-BE37-28A28EBEE394}"/>
              </a:ext>
            </a:extLst>
          </p:cNvPr>
          <p:cNvSpPr txBox="1"/>
          <p:nvPr/>
        </p:nvSpPr>
        <p:spPr>
          <a:xfrm>
            <a:off x="3943671" y="401164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-y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i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E3279B-04DD-41A6-B1A1-C784F6DDF8C9}"/>
              </a:ext>
            </a:extLst>
          </p:cNvPr>
          <p:cNvSpPr txBox="1"/>
          <p:nvPr/>
        </p:nvSpPr>
        <p:spPr>
          <a:xfrm>
            <a:off x="2804187" y="5074269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-x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i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8DCDB3-EB85-4929-8492-645A4920DE94}"/>
              </a:ext>
            </a:extLst>
          </p:cNvPr>
          <p:cNvSpPr txBox="1"/>
          <p:nvPr/>
        </p:nvSpPr>
        <p:spPr>
          <a:xfrm>
            <a:off x="2561743" y="4521798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α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0EFD6971-9F0C-41A4-958F-AB1E102B2627}"/>
                  </a:ext>
                </a:extLst>
              </p:cNvPr>
              <p:cNvSpPr/>
              <p:nvPr/>
            </p:nvSpPr>
            <p:spPr>
              <a:xfrm>
                <a:off x="6902589" y="5663681"/>
                <a:ext cx="2755658" cy="99837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hu-HU" altLang="en-US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altLang="en-US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𝒅𝒚</m:t>
                        </m:r>
                      </m:num>
                      <m:den>
                        <m:r>
                          <a:rPr lang="hu-HU" altLang="en-US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𝒅𝒙</m:t>
                        </m:r>
                      </m:den>
                    </m:f>
                  </m:oMath>
                </a14:m>
                <a:r>
                  <a:rPr lang="hu-HU" altLang="en-US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altLang="en-US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altLang="en-US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hu-HU" altLang="en-US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hu-HU" altLang="en-US" sz="2400" b="1" i="1" baseline="3000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hu-HU" altLang="en-US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altLang="en-US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hu-HU" altLang="en-US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hu-HU" altLang="en-US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den>
                    </m:f>
                  </m:oMath>
                </a14:m>
                <a:endParaRPr lang="hu-HU" altLang="en-US" sz="2400" b="1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0EFD6971-9F0C-41A4-958F-AB1E102B2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589" y="5663681"/>
                <a:ext cx="2755658" cy="99837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99614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Elliptic Curve Cryptography (ECC)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32740E-99BD-4F01-9E3F-9AAD3ADDBC3F}"/>
              </a:ext>
            </a:extLst>
          </p:cNvPr>
          <p:cNvSpPr txBox="1"/>
          <p:nvPr/>
        </p:nvSpPr>
        <p:spPr>
          <a:xfrm>
            <a:off x="838200" y="1544292"/>
            <a:ext cx="1636345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hu-HU" altLang="en-US" sz="24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FORMULAS</a:t>
            </a:r>
          </a:p>
          <a:p>
            <a:pPr algn="ctr">
              <a:lnSpc>
                <a:spcPct val="90000"/>
              </a:lnSpc>
            </a:pPr>
            <a:endParaRPr lang="hu-HU" altLang="en-US" sz="2400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hu-HU" altLang="en-US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hu-HU" altLang="en-US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0EFD6971-9F0C-41A4-958F-AB1E102B2627}"/>
                  </a:ext>
                </a:extLst>
              </p:cNvPr>
              <p:cNvSpPr/>
              <p:nvPr/>
            </p:nvSpPr>
            <p:spPr>
              <a:xfrm>
                <a:off x="4478963" y="5326393"/>
                <a:ext cx="3513992" cy="77036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hu-HU" altLang="en-US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altLang="en-US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altLang="en-US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hu-HU" altLang="en-US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hu-HU" altLang="en-US" sz="2400" b="1" i="1" baseline="3000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hu-HU" altLang="en-US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u-HU" altLang="en-US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hu-HU" altLang="en-US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hu-HU" altLang="en-US" sz="24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den>
                    </m:f>
                  </m:oMath>
                </a14:m>
                <a:endParaRPr lang="hu-HU" altLang="en-US" sz="2400" b="1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0EFD6971-9F0C-41A4-958F-AB1E102B2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963" y="5326393"/>
                <a:ext cx="3513992" cy="77036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41020F5-9051-4604-A811-77F8A2FD73FF}"/>
              </a:ext>
            </a:extLst>
          </p:cNvPr>
          <p:cNvSpPr/>
          <p:nvPr/>
        </p:nvSpPr>
        <p:spPr>
          <a:xfrm>
            <a:off x="4478963" y="1954050"/>
            <a:ext cx="3513992" cy="7703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hu-HU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hu-HU" altLang="en-US" sz="24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m    (  x</a:t>
            </a:r>
            <a:r>
              <a:rPr lang="hu-HU" altLang="en-US" sz="24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x</a:t>
            </a:r>
            <a:r>
              <a:rPr lang="hu-HU" altLang="en-US" sz="24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</a:t>
            </a:r>
            <a:r>
              <a:rPr lang="hu-HU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– y</a:t>
            </a:r>
            <a:r>
              <a:rPr lang="hu-HU" altLang="en-US" sz="24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altLang="en-US" sz="24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13A579-86C5-4C81-ADEA-219F551946E8}"/>
              </a:ext>
            </a:extLst>
          </p:cNvPr>
          <p:cNvSpPr txBox="1"/>
          <p:nvPr/>
        </p:nvSpPr>
        <p:spPr>
          <a:xfrm>
            <a:off x="5636534" y="2226625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7F6F0D9-E0BA-4704-A9FA-445F8E92567C}"/>
              </a:ext>
            </a:extLst>
          </p:cNvPr>
          <p:cNvSpPr/>
          <p:nvPr/>
        </p:nvSpPr>
        <p:spPr>
          <a:xfrm>
            <a:off x="4478963" y="3029258"/>
            <a:ext cx="3513992" cy="7703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hu-HU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altLang="en-US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m</a:t>
            </a:r>
            <a:r>
              <a:rPr lang="hu-HU" altLang="en-US" sz="24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x</a:t>
            </a:r>
            <a:r>
              <a:rPr lang="hu-HU" altLang="en-US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x</a:t>
            </a:r>
            <a:r>
              <a:rPr lang="hu-HU" altLang="en-US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028988-5E94-48C3-91EC-46E79C3D9C26}"/>
              </a:ext>
            </a:extLst>
          </p:cNvPr>
          <p:cNvSpPr txBox="1"/>
          <p:nvPr/>
        </p:nvSpPr>
        <p:spPr>
          <a:xfrm>
            <a:off x="398043" y="4511245"/>
            <a:ext cx="35931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want to get the slope between 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distinct points or it may happen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(point doubling) that we need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tangent for a single point !!!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C18E772-F979-44CE-924E-120DAFB3F774}"/>
              </a:ext>
            </a:extLst>
          </p:cNvPr>
          <p:cNvSpPr/>
          <p:nvPr/>
        </p:nvSpPr>
        <p:spPr>
          <a:xfrm>
            <a:off x="4478963" y="4104466"/>
            <a:ext cx="3513992" cy="7703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hu-HU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 = (y</a:t>
            </a:r>
            <a:r>
              <a:rPr lang="hu-HU" altLang="en-US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y</a:t>
            </a:r>
            <a:r>
              <a:rPr lang="hu-HU" altLang="en-US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/ (x</a:t>
            </a:r>
            <a:r>
              <a:rPr lang="hu-HU" altLang="en-US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x</a:t>
            </a:r>
            <a:r>
              <a:rPr lang="hu-HU" altLang="en-US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hu-HU" altLang="en-US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C3E3FB-E0F1-4472-9127-9FE33E5BEC0A}"/>
              </a:ext>
            </a:extLst>
          </p:cNvPr>
          <p:cNvSpPr txBox="1"/>
          <p:nvPr/>
        </p:nvSpPr>
        <p:spPr>
          <a:xfrm>
            <a:off x="8431688" y="2255256"/>
            <a:ext cx="3131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these are the formulas that are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needed to calculate the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R(x,y)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point related coordinates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03953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Elliptic Curve Cryptography (ECC)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32740E-99BD-4F01-9E3F-9AAD3ADDBC3F}"/>
              </a:ext>
            </a:extLst>
          </p:cNvPr>
          <p:cNvSpPr txBox="1"/>
          <p:nvPr/>
        </p:nvSpPr>
        <p:spPr>
          <a:xfrm>
            <a:off x="838200" y="1428200"/>
            <a:ext cx="4187749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hu-HU" altLang="en-US" sz="2400" b="1" dirty="0">
                <a:solidFill>
                  <a:srgbClr val="FFC000"/>
                </a:solidFill>
              </a:rPr>
              <a:t>DOUBLE AND ADD ALGORITHM</a:t>
            </a:r>
          </a:p>
          <a:p>
            <a:pPr>
              <a:lnSpc>
                <a:spcPct val="90000"/>
              </a:lnSpc>
            </a:pPr>
            <a:endParaRPr lang="hu-HU" altLang="en-US" sz="2400" b="1" u="sng" dirty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</a:pPr>
            <a:endParaRPr lang="hu-HU" altLang="en-US" sz="2400" b="1" i="1" dirty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</a:pPr>
            <a:endParaRPr lang="hu-HU" altLang="en-US" sz="2400" b="1" i="1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6D33CE-7DDE-4E47-958E-F3E81CA3590C}"/>
              </a:ext>
            </a:extLst>
          </p:cNvPr>
          <p:cNvSpPr txBox="1"/>
          <p:nvPr/>
        </p:nvSpPr>
        <p:spPr>
          <a:xfrm>
            <a:off x="838200" y="1916465"/>
            <a:ext cx="85349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elliptic curve cryptography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may have to apply the point addition operation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several times. So given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P(x,y)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point on the curve, we want to get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  P</a:t>
            </a:r>
            <a:endParaRPr lang="en-GB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1B138D-E7FE-4C8A-970B-D383C6A62F2A}"/>
              </a:ext>
            </a:extLst>
          </p:cNvPr>
          <p:cNvSpPr txBox="1"/>
          <p:nvPr/>
        </p:nvSpPr>
        <p:spPr>
          <a:xfrm>
            <a:off x="7666075" y="22890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E712CC-81FB-452E-B29F-A4CAA8E11D4E}"/>
              </a:ext>
            </a:extLst>
          </p:cNvPr>
          <p:cNvSpPr txBox="1"/>
          <p:nvPr/>
        </p:nvSpPr>
        <p:spPr>
          <a:xfrm>
            <a:off x="3178617" y="3429000"/>
            <a:ext cx="1414170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2P = P + P</a:t>
            </a:r>
            <a:endParaRPr lang="hu-HU" altLang="en-US" sz="2400" b="1" i="1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hu-HU" altLang="en-US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hu-HU" altLang="en-US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9E1D89-4753-4A55-9D63-38B90816D2B5}"/>
              </a:ext>
            </a:extLst>
          </p:cNvPr>
          <p:cNvSpPr txBox="1"/>
          <p:nvPr/>
        </p:nvSpPr>
        <p:spPr>
          <a:xfrm>
            <a:off x="3178617" y="3973764"/>
            <a:ext cx="1569660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3P = 2P + P</a:t>
            </a:r>
            <a:endParaRPr lang="hu-HU" altLang="en-US" sz="2400" b="1" i="1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hu-HU" altLang="en-US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hu-HU" altLang="en-US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332CB3-6289-4139-A026-78AF12CF70D0}"/>
              </a:ext>
            </a:extLst>
          </p:cNvPr>
          <p:cNvSpPr txBox="1"/>
          <p:nvPr/>
        </p:nvSpPr>
        <p:spPr>
          <a:xfrm>
            <a:off x="3628613" y="4294508"/>
            <a:ext cx="266420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algn="ctr">
              <a:lnSpc>
                <a:spcPct val="90000"/>
              </a:lnSpc>
            </a:pP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algn="ctr">
              <a:lnSpc>
                <a:spcPct val="90000"/>
              </a:lnSpc>
            </a:pP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algn="ctr">
              <a:lnSpc>
                <a:spcPct val="90000"/>
              </a:lnSpc>
            </a:pPr>
            <a:endParaRPr lang="hu-HU" altLang="en-US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F54DF4-7F98-48DB-B662-3BB504089F1E}"/>
              </a:ext>
            </a:extLst>
          </p:cNvPr>
          <p:cNvSpPr txBox="1"/>
          <p:nvPr/>
        </p:nvSpPr>
        <p:spPr>
          <a:xfrm>
            <a:off x="3178617" y="5382092"/>
            <a:ext cx="2024913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nP = (n-1)P + P</a:t>
            </a:r>
            <a:endParaRPr lang="hu-HU" altLang="en-US" sz="2400" b="1" i="1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hu-HU" altLang="en-US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hu-HU" altLang="en-US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D250FB01-B583-4DCB-8343-D21CCD481F55}"/>
              </a:ext>
            </a:extLst>
          </p:cNvPr>
          <p:cNvSpPr/>
          <p:nvPr/>
        </p:nvSpPr>
        <p:spPr>
          <a:xfrm>
            <a:off x="5570376" y="3349690"/>
            <a:ext cx="525624" cy="2621902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941496-4359-49DE-B1CA-8D482A971B08}"/>
              </a:ext>
            </a:extLst>
          </p:cNvPr>
          <p:cNvSpPr txBox="1"/>
          <p:nvPr/>
        </p:nvSpPr>
        <p:spPr>
          <a:xfrm>
            <a:off x="6268130" y="3444432"/>
            <a:ext cx="408355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together there are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n-1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operations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make to get the solution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O(2</a:t>
            </a:r>
            <a:r>
              <a:rPr lang="hu-HU" sz="2000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 = log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rgbClr val="FF9999"/>
                </a:solidFill>
              </a:rPr>
              <a:t>THIS ALGORITHM HAS EXPONENTIAL</a:t>
            </a:r>
            <a:br>
              <a:rPr lang="hu-HU" sz="2000" b="1" i="1" dirty="0">
                <a:solidFill>
                  <a:srgbClr val="FF9999"/>
                </a:solidFill>
              </a:rPr>
            </a:br>
            <a:r>
              <a:rPr lang="hu-HU" sz="2000" b="1" i="1" dirty="0">
                <a:solidFill>
                  <a:srgbClr val="FF9999"/>
                </a:solidFill>
              </a:rPr>
              <a:t>RUNNING TIME COMPLEXITY !!!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95880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Elliptic Curve Cryptography (ECC)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32740E-99BD-4F01-9E3F-9AAD3ADDBC3F}"/>
              </a:ext>
            </a:extLst>
          </p:cNvPr>
          <p:cNvSpPr txBox="1"/>
          <p:nvPr/>
        </p:nvSpPr>
        <p:spPr>
          <a:xfrm>
            <a:off x="838200" y="1428200"/>
            <a:ext cx="4187749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hu-HU" altLang="en-US" sz="2400" b="1" dirty="0">
                <a:solidFill>
                  <a:srgbClr val="FFC000"/>
                </a:solidFill>
              </a:rPr>
              <a:t>DOUBLE AND ADD ALGORITHM</a:t>
            </a:r>
          </a:p>
          <a:p>
            <a:pPr>
              <a:lnSpc>
                <a:spcPct val="90000"/>
              </a:lnSpc>
            </a:pPr>
            <a:endParaRPr lang="hu-HU" altLang="en-US" sz="2400" b="1" u="sng" dirty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</a:pPr>
            <a:endParaRPr lang="hu-HU" altLang="en-US" sz="2400" b="1" i="1" dirty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</a:pPr>
            <a:endParaRPr lang="hu-HU" altLang="en-US" sz="2400" b="1" i="1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6D33CE-7DDE-4E47-958E-F3E81CA3590C}"/>
              </a:ext>
            </a:extLst>
          </p:cNvPr>
          <p:cNvSpPr txBox="1"/>
          <p:nvPr/>
        </p:nvSpPr>
        <p:spPr>
          <a:xfrm>
            <a:off x="838200" y="1916465"/>
            <a:ext cx="94162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do bettern the naive approach – we need to transform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into binary and we have 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consider all the bits one by one (except for the first bit)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E712CC-81FB-452E-B29F-A4CAA8E11D4E}"/>
              </a:ext>
            </a:extLst>
          </p:cNvPr>
          <p:cNvSpPr txBox="1"/>
          <p:nvPr/>
        </p:nvSpPr>
        <p:spPr>
          <a:xfrm>
            <a:off x="3669053" y="2798311"/>
            <a:ext cx="4853893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 we want to calculate</a:t>
            </a: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26P</a:t>
            </a:r>
          </a:p>
          <a:p>
            <a:pPr algn="ctr">
              <a:lnSpc>
                <a:spcPct val="90000"/>
              </a:lnSpc>
            </a:pPr>
            <a:endParaRPr lang="hu-HU" altLang="en-US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26</a:t>
            </a:r>
            <a:r>
              <a:rPr lang="hu-HU" altLang="en-US" sz="24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11010</a:t>
            </a:r>
            <a:r>
              <a:rPr lang="hu-HU" altLang="en-US" sz="24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  <a:p>
            <a:pPr algn="ctr">
              <a:lnSpc>
                <a:spcPct val="90000"/>
              </a:lnSpc>
            </a:pPr>
            <a:endParaRPr lang="hu-HU" altLang="en-US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hu-HU" altLang="en-US" sz="2400" b="1" i="1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hu-HU" altLang="en-US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hu-HU" altLang="en-US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3C708CB-D09B-49BE-BDB1-886995145CC4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4251965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845749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1896225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4578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ACTUAL BIT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OPERATION(S)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RESULT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911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SKIP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36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double and add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2P+P=3P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30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double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6P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6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double and add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12P+P=13P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24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double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26P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688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03793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Elliptic Curve Cryptography (ECC)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32740E-99BD-4F01-9E3F-9AAD3ADDBC3F}"/>
              </a:ext>
            </a:extLst>
          </p:cNvPr>
          <p:cNvSpPr txBox="1"/>
          <p:nvPr/>
        </p:nvSpPr>
        <p:spPr>
          <a:xfrm>
            <a:off x="838200" y="1428200"/>
            <a:ext cx="4187749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hu-HU" altLang="en-US" sz="2400" b="1" dirty="0">
                <a:solidFill>
                  <a:srgbClr val="FFC000"/>
                </a:solidFill>
              </a:rPr>
              <a:t>DOUBLE AND ADD ALGORITHM</a:t>
            </a:r>
          </a:p>
          <a:p>
            <a:pPr>
              <a:lnSpc>
                <a:spcPct val="90000"/>
              </a:lnSpc>
            </a:pPr>
            <a:endParaRPr lang="hu-HU" altLang="en-US" sz="2400" b="1" u="sng" dirty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</a:pPr>
            <a:endParaRPr lang="hu-HU" altLang="en-US" sz="2400" b="1" i="1" dirty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</a:pPr>
            <a:endParaRPr lang="hu-HU" altLang="en-US" sz="2400" b="1" i="1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6D33CE-7DDE-4E47-958E-F3E81CA3590C}"/>
              </a:ext>
            </a:extLst>
          </p:cNvPr>
          <p:cNvSpPr txBox="1"/>
          <p:nvPr/>
        </p:nvSpPr>
        <p:spPr>
          <a:xfrm>
            <a:off x="838200" y="1916465"/>
            <a:ext cx="94162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do bettern the naive approach – we need to transform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into binary and we have 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consider all the bits one by one (except for the first bit)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E712CC-81FB-452E-B29F-A4CAA8E11D4E}"/>
              </a:ext>
            </a:extLst>
          </p:cNvPr>
          <p:cNvSpPr txBox="1"/>
          <p:nvPr/>
        </p:nvSpPr>
        <p:spPr>
          <a:xfrm>
            <a:off x="3669053" y="2798311"/>
            <a:ext cx="4853893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 we want to calculate</a:t>
            </a: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26P</a:t>
            </a:r>
          </a:p>
          <a:p>
            <a:pPr algn="ctr">
              <a:lnSpc>
                <a:spcPct val="90000"/>
              </a:lnSpc>
            </a:pPr>
            <a:endParaRPr lang="hu-HU" altLang="en-US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26</a:t>
            </a:r>
            <a:r>
              <a:rPr lang="hu-HU" altLang="en-US" sz="24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11010</a:t>
            </a:r>
            <a:r>
              <a:rPr lang="hu-HU" altLang="en-US" sz="24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  <a:p>
            <a:pPr algn="ctr">
              <a:lnSpc>
                <a:spcPct val="90000"/>
              </a:lnSpc>
            </a:pPr>
            <a:endParaRPr lang="hu-HU" altLang="en-US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hu-HU" altLang="en-US" sz="2400" b="1" i="1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hu-HU" altLang="en-US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hu-HU" altLang="en-US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3C708CB-D09B-49BE-BDB1-886995145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807618"/>
              </p:ext>
            </p:extLst>
          </p:nvPr>
        </p:nvGraphicFramePr>
        <p:xfrm>
          <a:off x="2031999" y="4251965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845749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1896225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4578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ACTUAL BIT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OPERATION(S)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RESULT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911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SKIP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36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double and add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2P+P=3P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30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double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6P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6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double and add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12P+P=13P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24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double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26P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68815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9C7D8E8-E5B0-45ED-8FD6-A570E696E2C4}"/>
              </a:ext>
            </a:extLst>
          </p:cNvPr>
          <p:cNvSpPr txBox="1"/>
          <p:nvPr/>
        </p:nvSpPr>
        <p:spPr>
          <a:xfrm>
            <a:off x="8376144" y="2348806"/>
            <a:ext cx="35677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O(m)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 = log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ALGORITHM HAS LINEAR</a:t>
            </a:r>
            <a:b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RUNNING TIME COMPLEXITY !!!</a:t>
            </a:r>
          </a:p>
          <a:p>
            <a:pPr algn="ctr"/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E702BA6-E6B4-433C-BF82-AD00E9FE8BF8}"/>
              </a:ext>
            </a:extLst>
          </p:cNvPr>
          <p:cNvSpPr/>
          <p:nvPr/>
        </p:nvSpPr>
        <p:spPr>
          <a:xfrm>
            <a:off x="8262773" y="2388200"/>
            <a:ext cx="3794449" cy="2062938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47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9BCC9F-2871-4A27-8959-8F52F3D20B4F}"/>
              </a:ext>
            </a:extLst>
          </p:cNvPr>
          <p:cNvSpPr/>
          <p:nvPr/>
        </p:nvSpPr>
        <p:spPr>
          <a:xfrm>
            <a:off x="4124131" y="3872206"/>
            <a:ext cx="3517640" cy="1530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Elliptic Curve Cryptography (ECC)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32740E-99BD-4F01-9E3F-9AAD3ADDBC3F}"/>
              </a:ext>
            </a:extLst>
          </p:cNvPr>
          <p:cNvSpPr txBox="1"/>
          <p:nvPr/>
        </p:nvSpPr>
        <p:spPr>
          <a:xfrm>
            <a:off x="838200" y="1428200"/>
            <a:ext cx="6440930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hu-HU" altLang="en-US" sz="2400" b="1" dirty="0">
                <a:solidFill>
                  <a:srgbClr val="FFC000"/>
                </a:solidFill>
              </a:rPr>
              <a:t>ELLIPTIC CURVE DISCRETE LOGARITHM PROBLEM</a:t>
            </a:r>
          </a:p>
          <a:p>
            <a:pPr>
              <a:lnSpc>
                <a:spcPct val="90000"/>
              </a:lnSpc>
            </a:pPr>
            <a:endParaRPr lang="hu-HU" altLang="en-US" sz="2400" b="1" u="sng" dirty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</a:pPr>
            <a:endParaRPr lang="hu-HU" altLang="en-US" sz="2400" b="1" i="1" dirty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</a:pPr>
            <a:endParaRPr lang="hu-HU" altLang="en-US" sz="2400" b="1" i="1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6D33CE-7DDE-4E47-958E-F3E81CA3590C}"/>
              </a:ext>
            </a:extLst>
          </p:cNvPr>
          <p:cNvSpPr txBox="1"/>
          <p:nvPr/>
        </p:nvSpPr>
        <p:spPr>
          <a:xfrm>
            <a:off x="838200" y="1870298"/>
            <a:ext cx="1021574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are dealing with an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elliptic curve defined by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sz="24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x</a:t>
            </a:r>
            <a:r>
              <a:rPr lang="hu-HU" sz="24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ax + b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equation and </a:t>
            </a: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|E|= n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P(x,y)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R(x,y)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points on the elliptic curve 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the aim is to find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1 ≤ x ≤ n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such that 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	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P + P + P + ... + P = R</a:t>
            </a:r>
          </a:p>
          <a:p>
            <a:endParaRPr lang="hu-HU" sz="2400" b="1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					x P = R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2BC0BA-6DF6-4D15-A8DE-9A897F00B997}"/>
              </a:ext>
            </a:extLst>
          </p:cNvPr>
          <p:cNvSpPr txBox="1"/>
          <p:nvPr/>
        </p:nvSpPr>
        <p:spPr>
          <a:xfrm>
            <a:off x="1595604" y="5607491"/>
            <a:ext cx="90007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a typical trapdoor-function: we can calculate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xP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O(m)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 running time complexity but (if we have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we have to use brute-force approach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find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and it has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O(2</a:t>
            </a:r>
            <a:r>
              <a:rPr lang="hu-HU" sz="2000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exponential running time</a:t>
            </a:r>
          </a:p>
        </p:txBody>
      </p:sp>
    </p:spTree>
    <p:extLst>
      <p:ext uri="{BB962C8B-B14F-4D97-AF65-F5344CB8AC3E}">
        <p14:creationId xmlns:p14="http://schemas.microsoft.com/office/powerpoint/2010/main" val="240309627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Elliptic Curve Diffie-Hellman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3BD79-7C15-4604-B476-03EB97FA2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871" y="1859963"/>
            <a:ext cx="1566186" cy="17504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FAFC59-9319-4FA1-A30B-50869CD18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389" y="1936193"/>
            <a:ext cx="1566186" cy="15979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005797-B905-4A7D-B584-CF856D1F2FEF}"/>
              </a:ext>
            </a:extLst>
          </p:cNvPr>
          <p:cNvSpPr txBox="1"/>
          <p:nvPr/>
        </p:nvSpPr>
        <p:spPr>
          <a:xfrm>
            <a:off x="1672532" y="361040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ALICE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63F2F0-E7BD-4559-9108-77F9390B9B1B}"/>
              </a:ext>
            </a:extLst>
          </p:cNvPr>
          <p:cNvSpPr txBox="1"/>
          <p:nvPr/>
        </p:nvSpPr>
        <p:spPr>
          <a:xfrm>
            <a:off x="9517361" y="36104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BOB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00461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Elliptic Curve Diffie-Hellman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3BD79-7C15-4604-B476-03EB97FA2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871" y="1859963"/>
            <a:ext cx="1566186" cy="17504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FAFC59-9319-4FA1-A30B-50869CD18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389" y="1936193"/>
            <a:ext cx="1566186" cy="15979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005797-B905-4A7D-B584-CF856D1F2FEF}"/>
              </a:ext>
            </a:extLst>
          </p:cNvPr>
          <p:cNvSpPr txBox="1"/>
          <p:nvPr/>
        </p:nvSpPr>
        <p:spPr>
          <a:xfrm>
            <a:off x="1672532" y="361040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ALICE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63F2F0-E7BD-4559-9108-77F9390B9B1B}"/>
              </a:ext>
            </a:extLst>
          </p:cNvPr>
          <p:cNvSpPr txBox="1"/>
          <p:nvPr/>
        </p:nvSpPr>
        <p:spPr>
          <a:xfrm>
            <a:off x="9517361" y="36104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BOB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A2E327-22D5-46E6-A368-BF0B5D49ADE7}"/>
              </a:ext>
            </a:extLst>
          </p:cNvPr>
          <p:cNvSpPr txBox="1"/>
          <p:nvPr/>
        </p:nvSpPr>
        <p:spPr>
          <a:xfrm>
            <a:off x="5549215" y="1705360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u="sng" dirty="0">
                <a:solidFill>
                  <a:srgbClr val="FFC000"/>
                </a:solidFill>
              </a:rPr>
              <a:t>PUBLIC</a:t>
            </a:r>
            <a:endParaRPr lang="en-GB" b="1" i="1" u="sng" dirty="0">
              <a:solidFill>
                <a:srgbClr val="FFC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F19CB8-459A-4565-B500-7D346AF4F68C}"/>
              </a:ext>
            </a:extLst>
          </p:cNvPr>
          <p:cNvSpPr txBox="1"/>
          <p:nvPr/>
        </p:nvSpPr>
        <p:spPr>
          <a:xfrm>
            <a:off x="3955060" y="2453950"/>
            <a:ext cx="4281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sz="18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x</a:t>
            </a:r>
            <a:r>
              <a:rPr lang="hu-HU" sz="18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ax + b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elliptic curve is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R(x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,y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generator point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67856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Elliptic Curve Diffie-Hellman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3BD79-7C15-4604-B476-03EB97FA2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871" y="1859963"/>
            <a:ext cx="1566186" cy="17504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FAFC59-9319-4FA1-A30B-50869CD18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389" y="1936193"/>
            <a:ext cx="1566186" cy="15979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005797-B905-4A7D-B584-CF856D1F2FEF}"/>
              </a:ext>
            </a:extLst>
          </p:cNvPr>
          <p:cNvSpPr txBox="1"/>
          <p:nvPr/>
        </p:nvSpPr>
        <p:spPr>
          <a:xfrm>
            <a:off x="1672532" y="361040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ALICE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63F2F0-E7BD-4559-9108-77F9390B9B1B}"/>
              </a:ext>
            </a:extLst>
          </p:cNvPr>
          <p:cNvSpPr txBox="1"/>
          <p:nvPr/>
        </p:nvSpPr>
        <p:spPr>
          <a:xfrm>
            <a:off x="9517361" y="36104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BOB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A2E327-22D5-46E6-A368-BF0B5D49ADE7}"/>
              </a:ext>
            </a:extLst>
          </p:cNvPr>
          <p:cNvSpPr txBox="1"/>
          <p:nvPr/>
        </p:nvSpPr>
        <p:spPr>
          <a:xfrm>
            <a:off x="5549215" y="1705360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u="sng" dirty="0">
                <a:solidFill>
                  <a:srgbClr val="FFC000"/>
                </a:solidFill>
              </a:rPr>
              <a:t>PUBLIC</a:t>
            </a:r>
            <a:endParaRPr lang="en-GB" b="1" i="1" u="sng" dirty="0">
              <a:solidFill>
                <a:srgbClr val="FFC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F19CB8-459A-4565-B500-7D346AF4F68C}"/>
              </a:ext>
            </a:extLst>
          </p:cNvPr>
          <p:cNvSpPr txBox="1"/>
          <p:nvPr/>
        </p:nvSpPr>
        <p:spPr>
          <a:xfrm>
            <a:off x="3955060" y="2453950"/>
            <a:ext cx="4281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sz="18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x</a:t>
            </a:r>
            <a:r>
              <a:rPr lang="hu-HU" sz="18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ax + b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elliptic curve is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R(x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,y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generator point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A2A2E1-F2F9-4B0B-BEDF-F7A38425D4E5}"/>
              </a:ext>
            </a:extLst>
          </p:cNvPr>
          <p:cNvSpPr txBox="1"/>
          <p:nvPr/>
        </p:nvSpPr>
        <p:spPr>
          <a:xfrm>
            <a:off x="169844" y="4114800"/>
            <a:ext cx="3743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Alice chooses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range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[2, |E|-1]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715E9B-69AC-4507-8557-6175FA861749}"/>
              </a:ext>
            </a:extLst>
          </p:cNvPr>
          <p:cNvSpPr txBox="1"/>
          <p:nvPr/>
        </p:nvSpPr>
        <p:spPr>
          <a:xfrm>
            <a:off x="7955362" y="4112770"/>
            <a:ext cx="3752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Alice chooses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range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[2, |E|-1]</a:t>
            </a:r>
          </a:p>
          <a:p>
            <a:pPr algn="ctr"/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07883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Elliptic Curve Diffie-Hellman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3BD79-7C15-4604-B476-03EB97FA2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871" y="1859963"/>
            <a:ext cx="1566186" cy="17504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FAFC59-9319-4FA1-A30B-50869CD18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389" y="1936193"/>
            <a:ext cx="1566186" cy="15979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005797-B905-4A7D-B584-CF856D1F2FEF}"/>
              </a:ext>
            </a:extLst>
          </p:cNvPr>
          <p:cNvSpPr txBox="1"/>
          <p:nvPr/>
        </p:nvSpPr>
        <p:spPr>
          <a:xfrm>
            <a:off x="1672532" y="361040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ALICE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63F2F0-E7BD-4559-9108-77F9390B9B1B}"/>
              </a:ext>
            </a:extLst>
          </p:cNvPr>
          <p:cNvSpPr txBox="1"/>
          <p:nvPr/>
        </p:nvSpPr>
        <p:spPr>
          <a:xfrm>
            <a:off x="9517361" y="36104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BOB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A2E327-22D5-46E6-A368-BF0B5D49ADE7}"/>
              </a:ext>
            </a:extLst>
          </p:cNvPr>
          <p:cNvSpPr txBox="1"/>
          <p:nvPr/>
        </p:nvSpPr>
        <p:spPr>
          <a:xfrm>
            <a:off x="5549215" y="1705360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u="sng" dirty="0">
                <a:solidFill>
                  <a:srgbClr val="FFC000"/>
                </a:solidFill>
              </a:rPr>
              <a:t>PUBLIC</a:t>
            </a:r>
            <a:endParaRPr lang="en-GB" b="1" i="1" u="sng" dirty="0">
              <a:solidFill>
                <a:srgbClr val="FFC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F19CB8-459A-4565-B500-7D346AF4F68C}"/>
              </a:ext>
            </a:extLst>
          </p:cNvPr>
          <p:cNvSpPr txBox="1"/>
          <p:nvPr/>
        </p:nvSpPr>
        <p:spPr>
          <a:xfrm>
            <a:off x="3955060" y="2453950"/>
            <a:ext cx="4281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sz="18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x</a:t>
            </a:r>
            <a:r>
              <a:rPr lang="hu-HU" sz="18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ax + b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elliptic curve is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R(x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,y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generator point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A2A2E1-F2F9-4B0B-BEDF-F7A38425D4E5}"/>
              </a:ext>
            </a:extLst>
          </p:cNvPr>
          <p:cNvSpPr txBox="1"/>
          <p:nvPr/>
        </p:nvSpPr>
        <p:spPr>
          <a:xfrm>
            <a:off x="169844" y="4114800"/>
            <a:ext cx="37430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Alice chooses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range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[2, |E|-1]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Alice’s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public key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a   R(x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,y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715E9B-69AC-4507-8557-6175FA861749}"/>
              </a:ext>
            </a:extLst>
          </p:cNvPr>
          <p:cNvSpPr txBox="1"/>
          <p:nvPr/>
        </p:nvSpPr>
        <p:spPr>
          <a:xfrm>
            <a:off x="7955362" y="4112770"/>
            <a:ext cx="3752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Alice chooses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range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[2, |E|-1]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9ADC7F-A178-4ABA-939E-3365629CD8EE}"/>
              </a:ext>
            </a:extLst>
          </p:cNvPr>
          <p:cNvSpPr txBox="1"/>
          <p:nvPr/>
        </p:nvSpPr>
        <p:spPr>
          <a:xfrm>
            <a:off x="2672596" y="47242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12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54C8B7-5F06-4A6B-ABD8-1C92DC58739A}"/>
              </a:ext>
            </a:extLst>
          </p:cNvPr>
          <p:cNvSpPr/>
          <p:nvPr/>
        </p:nvSpPr>
        <p:spPr>
          <a:xfrm>
            <a:off x="5026241" y="2949606"/>
            <a:ext cx="2139518" cy="7989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Euclidean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8312DCB8-A104-46AE-B9B4-A4482DE80177}"/>
              </a:ext>
            </a:extLst>
          </p:cNvPr>
          <p:cNvSpPr txBox="1"/>
          <p:nvPr/>
        </p:nvSpPr>
        <p:spPr>
          <a:xfrm>
            <a:off x="838200" y="1398481"/>
            <a:ext cx="10283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Euclid</a:t>
            </a:r>
            <a:r>
              <a:rPr lang="hu-HU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ean</a:t>
            </a:r>
            <a:r>
              <a:rPr lang="en-GB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algorithm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 is an efficient method for computing the 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greatest common 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divisor</a:t>
            </a:r>
            <a:r>
              <a:rPr lang="en-GB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(GCD) of two integers</a:t>
            </a:r>
            <a:r>
              <a:rPr lang="hu-HU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– 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 largest number that divides them </a:t>
            </a:r>
            <a:endParaRPr lang="hu-HU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both without a 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remainder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A61B2-2CD1-4D47-9959-3DD39B8DF413}"/>
              </a:ext>
            </a:extLst>
          </p:cNvPr>
          <p:cNvSpPr txBox="1"/>
          <p:nvPr/>
        </p:nvSpPr>
        <p:spPr>
          <a:xfrm>
            <a:off x="5361664" y="3118268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GCD(a, b) 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45E2C0-62F1-4288-8D94-F0D1F943E8A9}"/>
              </a:ext>
            </a:extLst>
          </p:cNvPr>
          <p:cNvSpPr txBox="1"/>
          <p:nvPr/>
        </p:nvSpPr>
        <p:spPr>
          <a:xfrm>
            <a:off x="3616154" y="4187549"/>
            <a:ext cx="4959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For two given numbers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and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such that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a≥b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:</a:t>
            </a:r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59098F-2A6D-4A31-BFAF-B14CB897F9FA}"/>
              </a:ext>
            </a:extLst>
          </p:cNvPr>
          <p:cNvSpPr txBox="1"/>
          <p:nvPr/>
        </p:nvSpPr>
        <p:spPr>
          <a:xfrm>
            <a:off x="4589015" y="4768562"/>
            <a:ext cx="3013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sym typeface="Wingdings" panose="05000000000000000000" pitchFamily="2" charset="2"/>
              </a:rPr>
              <a:t> if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sym typeface="Wingdings" panose="05000000000000000000" pitchFamily="2" charset="2"/>
              </a:rPr>
              <a:t>b|a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sym typeface="Wingdings" panose="05000000000000000000" pitchFamily="2" charset="2"/>
              </a:rPr>
              <a:t> then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sym typeface="Wingdings" panose="05000000000000000000" pitchFamily="2" charset="2"/>
              </a:rPr>
              <a:t>GCD(a,b) = b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9737AD-9AD2-4615-99F3-CC1D60F017FE}"/>
              </a:ext>
            </a:extLst>
          </p:cNvPr>
          <p:cNvSpPr txBox="1"/>
          <p:nvPr/>
        </p:nvSpPr>
        <p:spPr>
          <a:xfrm>
            <a:off x="4589014" y="5360308"/>
            <a:ext cx="4502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sym typeface="Wingdings" panose="05000000000000000000" pitchFamily="2" charset="2"/>
              </a:rPr>
              <a:t> otherwise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sym typeface="Wingdings" panose="05000000000000000000" pitchFamily="2" charset="2"/>
              </a:rPr>
              <a:t>GCD(a,b) = GCD(b, a mod b)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21886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Elliptic Curve Diffie-Hellman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3BD79-7C15-4604-B476-03EB97FA2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871" y="1859963"/>
            <a:ext cx="1566186" cy="17504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FAFC59-9319-4FA1-A30B-50869CD18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389" y="1936193"/>
            <a:ext cx="1566186" cy="15979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005797-B905-4A7D-B584-CF856D1F2FEF}"/>
              </a:ext>
            </a:extLst>
          </p:cNvPr>
          <p:cNvSpPr txBox="1"/>
          <p:nvPr/>
        </p:nvSpPr>
        <p:spPr>
          <a:xfrm>
            <a:off x="1672532" y="361040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ALICE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63F2F0-E7BD-4559-9108-77F9390B9B1B}"/>
              </a:ext>
            </a:extLst>
          </p:cNvPr>
          <p:cNvSpPr txBox="1"/>
          <p:nvPr/>
        </p:nvSpPr>
        <p:spPr>
          <a:xfrm>
            <a:off x="9517361" y="36104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BOB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A2E327-22D5-46E6-A368-BF0B5D49ADE7}"/>
              </a:ext>
            </a:extLst>
          </p:cNvPr>
          <p:cNvSpPr txBox="1"/>
          <p:nvPr/>
        </p:nvSpPr>
        <p:spPr>
          <a:xfrm>
            <a:off x="5549215" y="1705360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u="sng" dirty="0">
                <a:solidFill>
                  <a:srgbClr val="FFC000"/>
                </a:solidFill>
              </a:rPr>
              <a:t>PUBLIC</a:t>
            </a:r>
            <a:endParaRPr lang="en-GB" b="1" i="1" u="sng" dirty="0">
              <a:solidFill>
                <a:srgbClr val="FFC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F19CB8-459A-4565-B500-7D346AF4F68C}"/>
              </a:ext>
            </a:extLst>
          </p:cNvPr>
          <p:cNvSpPr txBox="1"/>
          <p:nvPr/>
        </p:nvSpPr>
        <p:spPr>
          <a:xfrm>
            <a:off x="3955060" y="2453950"/>
            <a:ext cx="4281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sz="18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x</a:t>
            </a:r>
            <a:r>
              <a:rPr lang="hu-HU" sz="18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ax + b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elliptic curve is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R(x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,y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generator point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A2A2E1-F2F9-4B0B-BEDF-F7A38425D4E5}"/>
              </a:ext>
            </a:extLst>
          </p:cNvPr>
          <p:cNvSpPr txBox="1"/>
          <p:nvPr/>
        </p:nvSpPr>
        <p:spPr>
          <a:xfrm>
            <a:off x="169844" y="4114800"/>
            <a:ext cx="37430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Alice chooses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range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[2, |E|-1]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Alice’s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public key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a   R(x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,y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715E9B-69AC-4507-8557-6175FA861749}"/>
              </a:ext>
            </a:extLst>
          </p:cNvPr>
          <p:cNvSpPr txBox="1"/>
          <p:nvPr/>
        </p:nvSpPr>
        <p:spPr>
          <a:xfrm>
            <a:off x="7955362" y="4112770"/>
            <a:ext cx="3752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Alice chooses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range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[2, |E|-1]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9ADC7F-A178-4ABA-939E-3365629CD8EE}"/>
              </a:ext>
            </a:extLst>
          </p:cNvPr>
          <p:cNvSpPr txBox="1"/>
          <p:nvPr/>
        </p:nvSpPr>
        <p:spPr>
          <a:xfrm>
            <a:off x="2672596" y="47242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481306F-AAA8-4ADD-91C5-5AA7879B978C}"/>
              </a:ext>
            </a:extLst>
          </p:cNvPr>
          <p:cNvCxnSpPr/>
          <p:nvPr/>
        </p:nvCxnSpPr>
        <p:spPr>
          <a:xfrm>
            <a:off x="4853038" y="4863364"/>
            <a:ext cx="2052735" cy="0"/>
          </a:xfrm>
          <a:prstGeom prst="straightConnector1">
            <a:avLst/>
          </a:prstGeom>
          <a:ln w="13017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1818C9E-986E-472A-AE39-E7A92A220890}"/>
              </a:ext>
            </a:extLst>
          </p:cNvPr>
          <p:cNvSpPr txBox="1"/>
          <p:nvPr/>
        </p:nvSpPr>
        <p:spPr>
          <a:xfrm>
            <a:off x="5648100" y="4311635"/>
            <a:ext cx="38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96422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Elliptic Curve Diffie-Hellman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3BD79-7C15-4604-B476-03EB97FA2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871" y="1859963"/>
            <a:ext cx="1566186" cy="17504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FAFC59-9319-4FA1-A30B-50869CD18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389" y="1936193"/>
            <a:ext cx="1566186" cy="15979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005797-B905-4A7D-B584-CF856D1F2FEF}"/>
              </a:ext>
            </a:extLst>
          </p:cNvPr>
          <p:cNvSpPr txBox="1"/>
          <p:nvPr/>
        </p:nvSpPr>
        <p:spPr>
          <a:xfrm>
            <a:off x="1672532" y="361040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ALICE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63F2F0-E7BD-4559-9108-77F9390B9B1B}"/>
              </a:ext>
            </a:extLst>
          </p:cNvPr>
          <p:cNvSpPr txBox="1"/>
          <p:nvPr/>
        </p:nvSpPr>
        <p:spPr>
          <a:xfrm>
            <a:off x="9517361" y="36104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BOB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A2E327-22D5-46E6-A368-BF0B5D49ADE7}"/>
              </a:ext>
            </a:extLst>
          </p:cNvPr>
          <p:cNvSpPr txBox="1"/>
          <p:nvPr/>
        </p:nvSpPr>
        <p:spPr>
          <a:xfrm>
            <a:off x="5549215" y="1705360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u="sng" dirty="0">
                <a:solidFill>
                  <a:srgbClr val="FFC000"/>
                </a:solidFill>
              </a:rPr>
              <a:t>PUBLIC</a:t>
            </a:r>
            <a:endParaRPr lang="en-GB" b="1" i="1" u="sng" dirty="0">
              <a:solidFill>
                <a:srgbClr val="FFC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F19CB8-459A-4565-B500-7D346AF4F68C}"/>
              </a:ext>
            </a:extLst>
          </p:cNvPr>
          <p:cNvSpPr txBox="1"/>
          <p:nvPr/>
        </p:nvSpPr>
        <p:spPr>
          <a:xfrm>
            <a:off x="3955060" y="2453950"/>
            <a:ext cx="4281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sz="18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x</a:t>
            </a:r>
            <a:r>
              <a:rPr lang="hu-HU" sz="18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ax + b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elliptic curve is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R(x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,y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generator point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A2A2E1-F2F9-4B0B-BEDF-F7A38425D4E5}"/>
              </a:ext>
            </a:extLst>
          </p:cNvPr>
          <p:cNvSpPr txBox="1"/>
          <p:nvPr/>
        </p:nvSpPr>
        <p:spPr>
          <a:xfrm>
            <a:off x="169844" y="4114800"/>
            <a:ext cx="37430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Alice chooses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range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[2, |E|-1]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Alice’s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public key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a   R(x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,y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715E9B-69AC-4507-8557-6175FA861749}"/>
              </a:ext>
            </a:extLst>
          </p:cNvPr>
          <p:cNvSpPr txBox="1"/>
          <p:nvPr/>
        </p:nvSpPr>
        <p:spPr>
          <a:xfrm>
            <a:off x="7955362" y="4112770"/>
            <a:ext cx="37526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Alice chooses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range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[2, |E|-1]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Bob’s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public key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b   R(x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,y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9ADC7F-A178-4ABA-939E-3365629CD8EE}"/>
              </a:ext>
            </a:extLst>
          </p:cNvPr>
          <p:cNvSpPr txBox="1"/>
          <p:nvPr/>
        </p:nvSpPr>
        <p:spPr>
          <a:xfrm>
            <a:off x="2672596" y="47242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CA4D2C-6859-4508-B9B9-10984D3CEF47}"/>
              </a:ext>
            </a:extLst>
          </p:cNvPr>
          <p:cNvSpPr txBox="1"/>
          <p:nvPr/>
        </p:nvSpPr>
        <p:spPr>
          <a:xfrm>
            <a:off x="10430872" y="47222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18320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Elliptic Curve Diffie-Hellman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3BD79-7C15-4604-B476-03EB97FA2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871" y="1859963"/>
            <a:ext cx="1566186" cy="17504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FAFC59-9319-4FA1-A30B-50869CD18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389" y="1936193"/>
            <a:ext cx="1566186" cy="15979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005797-B905-4A7D-B584-CF856D1F2FEF}"/>
              </a:ext>
            </a:extLst>
          </p:cNvPr>
          <p:cNvSpPr txBox="1"/>
          <p:nvPr/>
        </p:nvSpPr>
        <p:spPr>
          <a:xfrm>
            <a:off x="1672532" y="361040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ALICE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63F2F0-E7BD-4559-9108-77F9390B9B1B}"/>
              </a:ext>
            </a:extLst>
          </p:cNvPr>
          <p:cNvSpPr txBox="1"/>
          <p:nvPr/>
        </p:nvSpPr>
        <p:spPr>
          <a:xfrm>
            <a:off x="9517361" y="36104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BOB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A2E327-22D5-46E6-A368-BF0B5D49ADE7}"/>
              </a:ext>
            </a:extLst>
          </p:cNvPr>
          <p:cNvSpPr txBox="1"/>
          <p:nvPr/>
        </p:nvSpPr>
        <p:spPr>
          <a:xfrm>
            <a:off x="5549215" y="1705360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u="sng" dirty="0">
                <a:solidFill>
                  <a:srgbClr val="FFC000"/>
                </a:solidFill>
              </a:rPr>
              <a:t>PUBLIC</a:t>
            </a:r>
            <a:endParaRPr lang="en-GB" b="1" i="1" u="sng" dirty="0">
              <a:solidFill>
                <a:srgbClr val="FFC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F19CB8-459A-4565-B500-7D346AF4F68C}"/>
              </a:ext>
            </a:extLst>
          </p:cNvPr>
          <p:cNvSpPr txBox="1"/>
          <p:nvPr/>
        </p:nvSpPr>
        <p:spPr>
          <a:xfrm>
            <a:off x="3955060" y="2453950"/>
            <a:ext cx="4281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sz="18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x</a:t>
            </a:r>
            <a:r>
              <a:rPr lang="hu-HU" sz="18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ax + b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elliptic curve is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R(x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,y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generator point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A2A2E1-F2F9-4B0B-BEDF-F7A38425D4E5}"/>
              </a:ext>
            </a:extLst>
          </p:cNvPr>
          <p:cNvSpPr txBox="1"/>
          <p:nvPr/>
        </p:nvSpPr>
        <p:spPr>
          <a:xfrm>
            <a:off x="169844" y="4114800"/>
            <a:ext cx="37430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Alice chooses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range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[2, |E|-1]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Alice’s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public key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a   R(x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,y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715E9B-69AC-4507-8557-6175FA861749}"/>
              </a:ext>
            </a:extLst>
          </p:cNvPr>
          <p:cNvSpPr txBox="1"/>
          <p:nvPr/>
        </p:nvSpPr>
        <p:spPr>
          <a:xfrm>
            <a:off x="7955362" y="4112770"/>
            <a:ext cx="37526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Alice chooses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range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[2, |E|-1]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Bob’s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public key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b   R(x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,y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9ADC7F-A178-4ABA-939E-3365629CD8EE}"/>
              </a:ext>
            </a:extLst>
          </p:cNvPr>
          <p:cNvSpPr txBox="1"/>
          <p:nvPr/>
        </p:nvSpPr>
        <p:spPr>
          <a:xfrm>
            <a:off x="2672596" y="47242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CA4D2C-6859-4508-B9B9-10984D3CEF47}"/>
              </a:ext>
            </a:extLst>
          </p:cNvPr>
          <p:cNvSpPr txBox="1"/>
          <p:nvPr/>
        </p:nvSpPr>
        <p:spPr>
          <a:xfrm>
            <a:off x="10430872" y="47222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60EFEB-B0A0-46E2-A95F-1227A6AF22AB}"/>
              </a:ext>
            </a:extLst>
          </p:cNvPr>
          <p:cNvCxnSpPr>
            <a:cxnSpLocks/>
          </p:cNvCxnSpPr>
          <p:nvPr/>
        </p:nvCxnSpPr>
        <p:spPr>
          <a:xfrm flipH="1">
            <a:off x="4722756" y="4863364"/>
            <a:ext cx="2038981" cy="0"/>
          </a:xfrm>
          <a:prstGeom prst="straightConnector1">
            <a:avLst/>
          </a:prstGeom>
          <a:ln w="13017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84FF329-682B-4174-AE4D-0B515B806787}"/>
              </a:ext>
            </a:extLst>
          </p:cNvPr>
          <p:cNvSpPr txBox="1"/>
          <p:nvPr/>
        </p:nvSpPr>
        <p:spPr>
          <a:xfrm>
            <a:off x="5648100" y="4311635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GB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41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Elliptic Curve Diffie-Hellman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3BD79-7C15-4604-B476-03EB97FA2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871" y="1859963"/>
            <a:ext cx="1566186" cy="17504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FAFC59-9319-4FA1-A30B-50869CD18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389" y="1936193"/>
            <a:ext cx="1566186" cy="15979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005797-B905-4A7D-B584-CF856D1F2FEF}"/>
              </a:ext>
            </a:extLst>
          </p:cNvPr>
          <p:cNvSpPr txBox="1"/>
          <p:nvPr/>
        </p:nvSpPr>
        <p:spPr>
          <a:xfrm>
            <a:off x="1672532" y="361040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ALICE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63F2F0-E7BD-4559-9108-77F9390B9B1B}"/>
              </a:ext>
            </a:extLst>
          </p:cNvPr>
          <p:cNvSpPr txBox="1"/>
          <p:nvPr/>
        </p:nvSpPr>
        <p:spPr>
          <a:xfrm>
            <a:off x="9517361" y="36104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BOB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A2E327-22D5-46E6-A368-BF0B5D49ADE7}"/>
              </a:ext>
            </a:extLst>
          </p:cNvPr>
          <p:cNvSpPr txBox="1"/>
          <p:nvPr/>
        </p:nvSpPr>
        <p:spPr>
          <a:xfrm>
            <a:off x="5549215" y="1705360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u="sng" dirty="0">
                <a:solidFill>
                  <a:srgbClr val="FFC000"/>
                </a:solidFill>
              </a:rPr>
              <a:t>PUBLIC</a:t>
            </a:r>
            <a:endParaRPr lang="en-GB" b="1" i="1" u="sng" dirty="0">
              <a:solidFill>
                <a:srgbClr val="FFC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F19CB8-459A-4565-B500-7D346AF4F68C}"/>
              </a:ext>
            </a:extLst>
          </p:cNvPr>
          <p:cNvSpPr txBox="1"/>
          <p:nvPr/>
        </p:nvSpPr>
        <p:spPr>
          <a:xfrm>
            <a:off x="3955060" y="2453950"/>
            <a:ext cx="4281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sz="18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x</a:t>
            </a:r>
            <a:r>
              <a:rPr lang="hu-HU" sz="18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ax + b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elliptic curve is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R(x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,y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generator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variables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A2A2E1-F2F9-4B0B-BEDF-F7A38425D4E5}"/>
              </a:ext>
            </a:extLst>
          </p:cNvPr>
          <p:cNvSpPr txBox="1"/>
          <p:nvPr/>
        </p:nvSpPr>
        <p:spPr>
          <a:xfrm>
            <a:off x="169844" y="4114800"/>
            <a:ext cx="37430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Alice chooses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range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[2, |E|-1]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Alice’s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public key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a   R(x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,y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715E9B-69AC-4507-8557-6175FA861749}"/>
              </a:ext>
            </a:extLst>
          </p:cNvPr>
          <p:cNvSpPr txBox="1"/>
          <p:nvPr/>
        </p:nvSpPr>
        <p:spPr>
          <a:xfrm>
            <a:off x="7955362" y="4112770"/>
            <a:ext cx="37526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Alice chooses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range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[2, |E|-1]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Bob’s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public key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b   R(x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,y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9ADC7F-A178-4ABA-939E-3365629CD8EE}"/>
              </a:ext>
            </a:extLst>
          </p:cNvPr>
          <p:cNvSpPr txBox="1"/>
          <p:nvPr/>
        </p:nvSpPr>
        <p:spPr>
          <a:xfrm>
            <a:off x="2672596" y="47242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CA4D2C-6859-4508-B9B9-10984D3CEF47}"/>
              </a:ext>
            </a:extLst>
          </p:cNvPr>
          <p:cNvSpPr txBox="1"/>
          <p:nvPr/>
        </p:nvSpPr>
        <p:spPr>
          <a:xfrm>
            <a:off x="10430872" y="47222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75461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Elliptic Curve Diffie-Hellman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3BD79-7C15-4604-B476-03EB97FA2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871" y="1859963"/>
            <a:ext cx="1566186" cy="17504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FAFC59-9319-4FA1-A30B-50869CD18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389" y="1936193"/>
            <a:ext cx="1566186" cy="15979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005797-B905-4A7D-B584-CF856D1F2FEF}"/>
              </a:ext>
            </a:extLst>
          </p:cNvPr>
          <p:cNvSpPr txBox="1"/>
          <p:nvPr/>
        </p:nvSpPr>
        <p:spPr>
          <a:xfrm>
            <a:off x="1672532" y="361040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ALICE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63F2F0-E7BD-4559-9108-77F9390B9B1B}"/>
              </a:ext>
            </a:extLst>
          </p:cNvPr>
          <p:cNvSpPr txBox="1"/>
          <p:nvPr/>
        </p:nvSpPr>
        <p:spPr>
          <a:xfrm>
            <a:off x="9517361" y="36104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BOB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A2E327-22D5-46E6-A368-BF0B5D49ADE7}"/>
              </a:ext>
            </a:extLst>
          </p:cNvPr>
          <p:cNvSpPr txBox="1"/>
          <p:nvPr/>
        </p:nvSpPr>
        <p:spPr>
          <a:xfrm>
            <a:off x="5549215" y="1705360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u="sng" dirty="0">
                <a:solidFill>
                  <a:srgbClr val="FFC000"/>
                </a:solidFill>
              </a:rPr>
              <a:t>PUBLIC</a:t>
            </a:r>
            <a:endParaRPr lang="en-GB" b="1" i="1" u="sng" dirty="0">
              <a:solidFill>
                <a:srgbClr val="FFC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A2A2E1-F2F9-4B0B-BEDF-F7A38425D4E5}"/>
              </a:ext>
            </a:extLst>
          </p:cNvPr>
          <p:cNvSpPr txBox="1"/>
          <p:nvPr/>
        </p:nvSpPr>
        <p:spPr>
          <a:xfrm>
            <a:off x="169844" y="4114800"/>
            <a:ext cx="37430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Alice chooses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range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[2, |E|-1]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Alice’s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public key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a   R(x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,y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PK = a    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715E9B-69AC-4507-8557-6175FA861749}"/>
              </a:ext>
            </a:extLst>
          </p:cNvPr>
          <p:cNvSpPr txBox="1"/>
          <p:nvPr/>
        </p:nvSpPr>
        <p:spPr>
          <a:xfrm>
            <a:off x="7955362" y="4112770"/>
            <a:ext cx="37526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Alice chooses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range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[2, |E|-1]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Bob’s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public key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b   R(x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,y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PK = b    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9ADC7F-A178-4ABA-939E-3365629CD8EE}"/>
              </a:ext>
            </a:extLst>
          </p:cNvPr>
          <p:cNvSpPr txBox="1"/>
          <p:nvPr/>
        </p:nvSpPr>
        <p:spPr>
          <a:xfrm>
            <a:off x="2672596" y="47242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CA4D2C-6859-4508-B9B9-10984D3CEF47}"/>
              </a:ext>
            </a:extLst>
          </p:cNvPr>
          <p:cNvSpPr txBox="1"/>
          <p:nvPr/>
        </p:nvSpPr>
        <p:spPr>
          <a:xfrm>
            <a:off x="10430872" y="47222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EED147-19AB-4D33-BE14-80CA40749061}"/>
              </a:ext>
            </a:extLst>
          </p:cNvPr>
          <p:cNvSpPr txBox="1"/>
          <p:nvPr/>
        </p:nvSpPr>
        <p:spPr>
          <a:xfrm>
            <a:off x="2050550" y="52739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F5B235-CC74-4C49-B552-99FABA1806FA}"/>
              </a:ext>
            </a:extLst>
          </p:cNvPr>
          <p:cNvSpPr txBox="1"/>
          <p:nvPr/>
        </p:nvSpPr>
        <p:spPr>
          <a:xfrm>
            <a:off x="9850697" y="52756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42B03D-3D24-4AB7-8F52-3079DFB53B0D}"/>
              </a:ext>
            </a:extLst>
          </p:cNvPr>
          <p:cNvSpPr txBox="1"/>
          <p:nvPr/>
        </p:nvSpPr>
        <p:spPr>
          <a:xfrm>
            <a:off x="3955060" y="2453950"/>
            <a:ext cx="4281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sz="18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x</a:t>
            </a:r>
            <a:r>
              <a:rPr lang="hu-HU" sz="18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ax + b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elliptic curve is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R(x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,y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generator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variables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31886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Elliptic Curve Diffie-Hellman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3BD79-7C15-4604-B476-03EB97FA2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871" y="1859963"/>
            <a:ext cx="1566186" cy="17504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FAFC59-9319-4FA1-A30B-50869CD18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389" y="1936193"/>
            <a:ext cx="1566186" cy="15979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005797-B905-4A7D-B584-CF856D1F2FEF}"/>
              </a:ext>
            </a:extLst>
          </p:cNvPr>
          <p:cNvSpPr txBox="1"/>
          <p:nvPr/>
        </p:nvSpPr>
        <p:spPr>
          <a:xfrm>
            <a:off x="1672532" y="361040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ALICE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63F2F0-E7BD-4559-9108-77F9390B9B1B}"/>
              </a:ext>
            </a:extLst>
          </p:cNvPr>
          <p:cNvSpPr txBox="1"/>
          <p:nvPr/>
        </p:nvSpPr>
        <p:spPr>
          <a:xfrm>
            <a:off x="9517361" y="36104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BOB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A2E327-22D5-46E6-A368-BF0B5D49ADE7}"/>
              </a:ext>
            </a:extLst>
          </p:cNvPr>
          <p:cNvSpPr txBox="1"/>
          <p:nvPr/>
        </p:nvSpPr>
        <p:spPr>
          <a:xfrm>
            <a:off x="5549215" y="1705360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u="sng" dirty="0">
                <a:solidFill>
                  <a:srgbClr val="FFC000"/>
                </a:solidFill>
              </a:rPr>
              <a:t>PUBLIC</a:t>
            </a:r>
            <a:endParaRPr lang="en-GB" b="1" i="1" u="sng" dirty="0">
              <a:solidFill>
                <a:srgbClr val="FFC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A2A2E1-F2F9-4B0B-BEDF-F7A38425D4E5}"/>
              </a:ext>
            </a:extLst>
          </p:cNvPr>
          <p:cNvSpPr txBox="1"/>
          <p:nvPr/>
        </p:nvSpPr>
        <p:spPr>
          <a:xfrm>
            <a:off x="169844" y="4114800"/>
            <a:ext cx="37430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Alice chooses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range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[2, |E|-1]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Alice’s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public key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a   R(x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,y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PK = a    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715E9B-69AC-4507-8557-6175FA861749}"/>
              </a:ext>
            </a:extLst>
          </p:cNvPr>
          <p:cNvSpPr txBox="1"/>
          <p:nvPr/>
        </p:nvSpPr>
        <p:spPr>
          <a:xfrm>
            <a:off x="7955362" y="4112770"/>
            <a:ext cx="37526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Alice chooses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range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[2, |E|-1]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Bob’s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public key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b   R(x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,y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PK = b    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9ADC7F-A178-4ABA-939E-3365629CD8EE}"/>
              </a:ext>
            </a:extLst>
          </p:cNvPr>
          <p:cNvSpPr txBox="1"/>
          <p:nvPr/>
        </p:nvSpPr>
        <p:spPr>
          <a:xfrm>
            <a:off x="2672596" y="47242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CA4D2C-6859-4508-B9B9-10984D3CEF47}"/>
              </a:ext>
            </a:extLst>
          </p:cNvPr>
          <p:cNvSpPr txBox="1"/>
          <p:nvPr/>
        </p:nvSpPr>
        <p:spPr>
          <a:xfrm>
            <a:off x="10430872" y="47222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EED147-19AB-4D33-BE14-80CA40749061}"/>
              </a:ext>
            </a:extLst>
          </p:cNvPr>
          <p:cNvSpPr txBox="1"/>
          <p:nvPr/>
        </p:nvSpPr>
        <p:spPr>
          <a:xfrm>
            <a:off x="2050550" y="52739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F5B235-CC74-4C49-B552-99FABA1806FA}"/>
              </a:ext>
            </a:extLst>
          </p:cNvPr>
          <p:cNvSpPr txBox="1"/>
          <p:nvPr/>
        </p:nvSpPr>
        <p:spPr>
          <a:xfrm>
            <a:off x="9850697" y="52756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42B03D-3D24-4AB7-8F52-3079DFB53B0D}"/>
              </a:ext>
            </a:extLst>
          </p:cNvPr>
          <p:cNvSpPr txBox="1"/>
          <p:nvPr/>
        </p:nvSpPr>
        <p:spPr>
          <a:xfrm>
            <a:off x="3955060" y="2453950"/>
            <a:ext cx="4281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sz="18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x</a:t>
            </a:r>
            <a:r>
              <a:rPr lang="hu-HU" sz="18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ax + b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elliptic curve is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R(x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,y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generator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variables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E68B3A-6BF6-4610-B509-04389879AF13}"/>
              </a:ext>
            </a:extLst>
          </p:cNvPr>
          <p:cNvSpPr/>
          <p:nvPr/>
        </p:nvSpPr>
        <p:spPr>
          <a:xfrm>
            <a:off x="4296792" y="5273954"/>
            <a:ext cx="3116062" cy="14020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b 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  <a:p>
            <a:pPr algn="ctr"/>
            <a:endParaRPr lang="hu-HU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b R = b a R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GB" baseline="-25000" dirty="0"/>
          </a:p>
        </p:txBody>
      </p:sp>
    </p:spTree>
    <p:extLst>
      <p:ext uri="{BB962C8B-B14F-4D97-AF65-F5344CB8AC3E}">
        <p14:creationId xmlns:p14="http://schemas.microsoft.com/office/powerpoint/2010/main" val="138255476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Elliptic Curve Diffie-Hellman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3BD79-7C15-4604-B476-03EB97FA2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871" y="1859963"/>
            <a:ext cx="1566186" cy="17504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FAFC59-9319-4FA1-A30B-50869CD18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389" y="1936193"/>
            <a:ext cx="1566186" cy="15979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005797-B905-4A7D-B584-CF856D1F2FEF}"/>
              </a:ext>
            </a:extLst>
          </p:cNvPr>
          <p:cNvSpPr txBox="1"/>
          <p:nvPr/>
        </p:nvSpPr>
        <p:spPr>
          <a:xfrm>
            <a:off x="1672532" y="361040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ALICE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63F2F0-E7BD-4559-9108-77F9390B9B1B}"/>
              </a:ext>
            </a:extLst>
          </p:cNvPr>
          <p:cNvSpPr txBox="1"/>
          <p:nvPr/>
        </p:nvSpPr>
        <p:spPr>
          <a:xfrm>
            <a:off x="9517361" y="36104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BOB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A2E327-22D5-46E6-A368-BF0B5D49ADE7}"/>
              </a:ext>
            </a:extLst>
          </p:cNvPr>
          <p:cNvSpPr txBox="1"/>
          <p:nvPr/>
        </p:nvSpPr>
        <p:spPr>
          <a:xfrm>
            <a:off x="5549215" y="1705360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u="sng" dirty="0">
                <a:solidFill>
                  <a:srgbClr val="FFC000"/>
                </a:solidFill>
              </a:rPr>
              <a:t>PUBLIC</a:t>
            </a:r>
            <a:endParaRPr lang="en-GB" b="1" i="1" u="sng" dirty="0">
              <a:solidFill>
                <a:srgbClr val="FFC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A2A2E1-F2F9-4B0B-BEDF-F7A38425D4E5}"/>
              </a:ext>
            </a:extLst>
          </p:cNvPr>
          <p:cNvSpPr txBox="1"/>
          <p:nvPr/>
        </p:nvSpPr>
        <p:spPr>
          <a:xfrm>
            <a:off x="169844" y="4114800"/>
            <a:ext cx="37430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Alice chooses </a:t>
            </a:r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 in the range </a:t>
            </a:r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[2, |E|-1]</a:t>
            </a:r>
          </a:p>
          <a:p>
            <a:pPr algn="ctr"/>
            <a:endParaRPr lang="hu-HU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Alice’s</a:t>
            </a:r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 public key</a:t>
            </a:r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:</a:t>
            </a:r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 K</a:t>
            </a:r>
            <a:r>
              <a:rPr lang="hu-HU" b="1" baseline="-25000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 = a   R(x</a:t>
            </a:r>
            <a:r>
              <a:rPr lang="hu-HU" b="1" baseline="-25000" dirty="0">
                <a:solidFill>
                  <a:schemeClr val="bg1">
                    <a:lumMod val="95000"/>
                  </a:schemeClr>
                </a:solidFill>
              </a:rPr>
              <a:t>r</a:t>
            </a:r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,y</a:t>
            </a:r>
            <a:r>
              <a:rPr lang="hu-HU" b="1" baseline="-25000" dirty="0">
                <a:solidFill>
                  <a:schemeClr val="bg1">
                    <a:lumMod val="95000"/>
                  </a:schemeClr>
                </a:solidFill>
              </a:rPr>
              <a:t>r</a:t>
            </a:r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algn="ctr"/>
            <a:endParaRPr lang="hu-HU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PK = a    K</a:t>
            </a:r>
            <a:r>
              <a:rPr lang="hu-HU" b="1" baseline="-25000" dirty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algn="ctr"/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715E9B-69AC-4507-8557-6175FA861749}"/>
              </a:ext>
            </a:extLst>
          </p:cNvPr>
          <p:cNvSpPr txBox="1"/>
          <p:nvPr/>
        </p:nvSpPr>
        <p:spPr>
          <a:xfrm>
            <a:off x="7955362" y="4112770"/>
            <a:ext cx="37526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Alice chooses </a:t>
            </a:r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 in the range </a:t>
            </a:r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[2, |E|-1]</a:t>
            </a:r>
          </a:p>
          <a:p>
            <a:pPr algn="ctr"/>
            <a:endParaRPr lang="hu-HU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Bob’s</a:t>
            </a:r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 public key</a:t>
            </a:r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:</a:t>
            </a:r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 K</a:t>
            </a:r>
            <a:r>
              <a:rPr lang="hu-HU" b="1" baseline="-25000" dirty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 = b   R(x</a:t>
            </a:r>
            <a:r>
              <a:rPr lang="hu-HU" b="1" baseline="-25000" dirty="0">
                <a:solidFill>
                  <a:schemeClr val="bg1">
                    <a:lumMod val="95000"/>
                  </a:schemeClr>
                </a:solidFill>
              </a:rPr>
              <a:t>r</a:t>
            </a:r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,y</a:t>
            </a:r>
            <a:r>
              <a:rPr lang="hu-HU" b="1" baseline="-25000" dirty="0">
                <a:solidFill>
                  <a:schemeClr val="bg1">
                    <a:lumMod val="95000"/>
                  </a:schemeClr>
                </a:solidFill>
              </a:rPr>
              <a:t>r</a:t>
            </a:r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algn="ctr"/>
            <a:endParaRPr lang="hu-HU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PK = b    K</a:t>
            </a:r>
            <a:r>
              <a:rPr lang="hu-HU" b="1" baseline="-25000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algn="ctr"/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9ADC7F-A178-4ABA-939E-3365629CD8EE}"/>
              </a:ext>
            </a:extLst>
          </p:cNvPr>
          <p:cNvSpPr txBox="1"/>
          <p:nvPr/>
        </p:nvSpPr>
        <p:spPr>
          <a:xfrm>
            <a:off x="2672596" y="47242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*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CA4D2C-6859-4508-B9B9-10984D3CEF47}"/>
              </a:ext>
            </a:extLst>
          </p:cNvPr>
          <p:cNvSpPr txBox="1"/>
          <p:nvPr/>
        </p:nvSpPr>
        <p:spPr>
          <a:xfrm>
            <a:off x="10430872" y="47222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*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EED147-19AB-4D33-BE14-80CA40749061}"/>
              </a:ext>
            </a:extLst>
          </p:cNvPr>
          <p:cNvSpPr txBox="1"/>
          <p:nvPr/>
        </p:nvSpPr>
        <p:spPr>
          <a:xfrm>
            <a:off x="2050550" y="52739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*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F5B235-CC74-4C49-B552-99FABA1806FA}"/>
              </a:ext>
            </a:extLst>
          </p:cNvPr>
          <p:cNvSpPr txBox="1"/>
          <p:nvPr/>
        </p:nvSpPr>
        <p:spPr>
          <a:xfrm>
            <a:off x="9850697" y="52756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*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42B03D-3D24-4AB7-8F52-3079DFB53B0D}"/>
              </a:ext>
            </a:extLst>
          </p:cNvPr>
          <p:cNvSpPr txBox="1"/>
          <p:nvPr/>
        </p:nvSpPr>
        <p:spPr>
          <a:xfrm>
            <a:off x="3955060" y="2453950"/>
            <a:ext cx="4281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sz="18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x</a:t>
            </a:r>
            <a:r>
              <a:rPr lang="hu-HU" sz="18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ax + b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elliptic curve is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R(x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,y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generator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variables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BAD552-5CC4-4DFB-BBE9-CEAB1A618747}"/>
              </a:ext>
            </a:extLst>
          </p:cNvPr>
          <p:cNvSpPr/>
          <p:nvPr/>
        </p:nvSpPr>
        <p:spPr>
          <a:xfrm>
            <a:off x="2487226" y="4257600"/>
            <a:ext cx="7217545" cy="21357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TO GET THE PRIVATE KEY?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someone tries to acquire the private key then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variables are needed but in order to get these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variables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elliptic curve discrete logarithm problem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should be solved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9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0E624B-6A0D-44C7-A4A5-10343D3C5F1F}"/>
              </a:ext>
            </a:extLst>
          </p:cNvPr>
          <p:cNvSpPr/>
          <p:nvPr/>
        </p:nvSpPr>
        <p:spPr>
          <a:xfrm>
            <a:off x="1899821" y="1872912"/>
            <a:ext cx="4078561" cy="43450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FA3113-7B92-44D7-8761-CA763DD1AB1F}"/>
              </a:ext>
            </a:extLst>
          </p:cNvPr>
          <p:cNvSpPr txBox="1"/>
          <p:nvPr/>
        </p:nvSpPr>
        <p:spPr>
          <a:xfrm>
            <a:off x="2125899" y="2036910"/>
            <a:ext cx="3622209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Elliptic Curve Cryptosystem</a:t>
            </a:r>
          </a:p>
          <a:p>
            <a:pPr algn="ctr"/>
            <a:endParaRPr lang="hu-HU" i="1" dirty="0"/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small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 sizes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can be used</a:t>
            </a:r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 generation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signing are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substanitally quicker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needs less memory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way harder to comprehend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even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harder to implement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securely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elliptic curve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discrete logarithm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problem is hard</a:t>
            </a:r>
          </a:p>
          <a:p>
            <a:pPr algn="ctr"/>
            <a:endParaRPr lang="en-GB" i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DBEC26-6C74-4B45-ABA7-721AF2E60545}"/>
              </a:ext>
            </a:extLst>
          </p:cNvPr>
          <p:cNvSpPr/>
          <p:nvPr/>
        </p:nvSpPr>
        <p:spPr>
          <a:xfrm>
            <a:off x="6229937" y="1872912"/>
            <a:ext cx="4078561" cy="43450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DE0FDF-BB3E-46B9-93D6-353D08E34C33}"/>
              </a:ext>
            </a:extLst>
          </p:cNvPr>
          <p:cNvSpPr txBox="1"/>
          <p:nvPr/>
        </p:nvSpPr>
        <p:spPr>
          <a:xfrm>
            <a:off x="6544834" y="2036910"/>
            <a:ext cx="344876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RSA Cryptosystem</a:t>
            </a:r>
          </a:p>
          <a:p>
            <a:pPr algn="ctr"/>
            <a:endParaRPr lang="hu-HU" i="1" dirty="0"/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use huge prime numers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3072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bits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RSA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256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bits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ECC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operations are rather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slow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needs more memory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RSA is quite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easy to understand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implement in practice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prime factorization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far simpler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requires less energy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BC7CC5B-AFA5-425A-BD52-B66D4B30F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Elliptic Curve Cryptosystem and RSA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38641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Elliptic Curve Digital Signature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5D07F0-5A8B-4FE4-BC2D-41CF5C063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08" y="1859963"/>
            <a:ext cx="1566186" cy="17504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1B0F37-850F-4260-9DFE-E2875668A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6255" y="1936193"/>
            <a:ext cx="1566186" cy="15979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8BD0A1-F317-4C74-91AF-5AFC14BA91F9}"/>
              </a:ext>
            </a:extLst>
          </p:cNvPr>
          <p:cNvSpPr txBox="1"/>
          <p:nvPr/>
        </p:nvSpPr>
        <p:spPr>
          <a:xfrm>
            <a:off x="1398369" y="361040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ALICE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4B201-728C-49E4-BC28-C6D68448C866}"/>
              </a:ext>
            </a:extLst>
          </p:cNvPr>
          <p:cNvSpPr txBox="1"/>
          <p:nvPr/>
        </p:nvSpPr>
        <p:spPr>
          <a:xfrm>
            <a:off x="9890227" y="36104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BOB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489E8-EE38-4B52-AD36-DE8E0E761CB3}"/>
              </a:ext>
            </a:extLst>
          </p:cNvPr>
          <p:cNvSpPr txBox="1"/>
          <p:nvPr/>
        </p:nvSpPr>
        <p:spPr>
          <a:xfrm>
            <a:off x="2611129" y="1859963"/>
            <a:ext cx="672389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dirty="0">
                <a:solidFill>
                  <a:srgbClr val="FFC000"/>
                </a:solidFill>
              </a:rPr>
              <a:t>MAIN PROBLEMS IN CRYPTOSYSTEMS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to check whether a given message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was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sent by a given user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somehow we have to make sure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users can sign</a:t>
            </a: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messages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and all the others can verify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it was indeed signed by that user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users can send messages to specific users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exclu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ively and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securely</a:t>
            </a:r>
          </a:p>
          <a:p>
            <a:pPr algn="ctr"/>
            <a:endParaRPr lang="hu-HU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dirty="0">
                <a:solidFill>
                  <a:srgbClr val="FF9999"/>
                </a:solidFill>
              </a:rPr>
              <a:t>THE PROBLEM OF COURSE IS THAT ALL THE DATA IS PUBLIC !!!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40123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Elliptic Curve Digital Signature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87081E-C40A-4DB2-AE55-C3BB3FA55183}"/>
              </a:ext>
            </a:extLst>
          </p:cNvPr>
          <p:cNvSpPr txBox="1"/>
          <p:nvPr/>
        </p:nvSpPr>
        <p:spPr>
          <a:xfrm>
            <a:off x="1201844" y="1792932"/>
            <a:ext cx="9015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PRIVATE KEY  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 secret number (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256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bits integer usually generated with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SHA256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known only to the person that generated it 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sign a given message with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private key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36FCE9-A8E0-4BCF-B07A-EE1F5AE0BC46}"/>
              </a:ext>
            </a:extLst>
          </p:cNvPr>
          <p:cNvSpPr txBox="1"/>
          <p:nvPr/>
        </p:nvSpPr>
        <p:spPr>
          <a:xfrm>
            <a:off x="1201844" y="3535808"/>
            <a:ext cx="943418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PUBLIC KEY  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generated from the private key and no need to keep it secret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It is extremely hard to get the private key from the public key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(public key is a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2D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point coordinate on an elliptic curve)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we can verify the message (that has the signature) with the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	help of the public key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532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54C8B7-5F06-4A6B-ABD8-1C92DC58739A}"/>
              </a:ext>
            </a:extLst>
          </p:cNvPr>
          <p:cNvSpPr/>
          <p:nvPr/>
        </p:nvSpPr>
        <p:spPr>
          <a:xfrm>
            <a:off x="5026241" y="2949606"/>
            <a:ext cx="2139518" cy="7989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Euclidean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8312DCB8-A104-46AE-B9B4-A4482DE80177}"/>
              </a:ext>
            </a:extLst>
          </p:cNvPr>
          <p:cNvSpPr txBox="1"/>
          <p:nvPr/>
        </p:nvSpPr>
        <p:spPr>
          <a:xfrm>
            <a:off x="838200" y="1398481"/>
            <a:ext cx="10283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Euclid</a:t>
            </a:r>
            <a:r>
              <a:rPr lang="hu-HU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ean</a:t>
            </a:r>
            <a:r>
              <a:rPr lang="en-GB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algorithm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 is an efficient method for computing the 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greatest common 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divisor</a:t>
            </a:r>
            <a:r>
              <a:rPr lang="en-GB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(GCD) of two integers</a:t>
            </a:r>
            <a:r>
              <a:rPr lang="hu-HU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– 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 largest number that divides them </a:t>
            </a:r>
            <a:endParaRPr lang="hu-HU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both without a 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remainder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A61B2-2CD1-4D47-9959-3DD39B8DF413}"/>
              </a:ext>
            </a:extLst>
          </p:cNvPr>
          <p:cNvSpPr txBox="1"/>
          <p:nvPr/>
        </p:nvSpPr>
        <p:spPr>
          <a:xfrm>
            <a:off x="5290328" y="3118268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GCD(24, 9) 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29298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Elliptic Curve Digital Signature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2B0705-5186-4FA3-BB4E-CAC14C3A8313}"/>
              </a:ext>
            </a:extLst>
          </p:cNvPr>
          <p:cNvSpPr txBox="1"/>
          <p:nvPr/>
        </p:nvSpPr>
        <p:spPr>
          <a:xfrm>
            <a:off x="1124480" y="1583824"/>
            <a:ext cx="93603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 a publi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key (asymmetric) cryptosystem all the users have two keys: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public key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private key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these keys are not independent of each other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private key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can decrypt a message that has been encrypted with the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public key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 vica versa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FBB56-59E9-4280-A8D0-5D41A934601F}"/>
              </a:ext>
            </a:extLst>
          </p:cNvPr>
          <p:cNvSpPr txBox="1"/>
          <p:nvPr/>
        </p:nvSpPr>
        <p:spPr>
          <a:xfrm>
            <a:off x="2432328" y="5157866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SENDER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680DBC-84B0-4DC9-8B45-3E6E76CB9607}"/>
              </a:ext>
            </a:extLst>
          </p:cNvPr>
          <p:cNvSpPr txBox="1"/>
          <p:nvPr/>
        </p:nvSpPr>
        <p:spPr>
          <a:xfrm>
            <a:off x="8514081" y="5157866"/>
            <a:ext cx="109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RECEIVER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9492E0-A61C-4963-9932-2C892A553C3F}"/>
              </a:ext>
            </a:extLst>
          </p:cNvPr>
          <p:cNvSpPr/>
          <p:nvPr/>
        </p:nvSpPr>
        <p:spPr>
          <a:xfrm>
            <a:off x="1112170" y="4465887"/>
            <a:ext cx="1202724" cy="4448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plaintext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5C5AEC-CC6D-49AE-B9A0-E83D74652E4A}"/>
              </a:ext>
            </a:extLst>
          </p:cNvPr>
          <p:cNvSpPr/>
          <p:nvPr/>
        </p:nvSpPr>
        <p:spPr>
          <a:xfrm>
            <a:off x="3439359" y="4465887"/>
            <a:ext cx="1202724" cy="4448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ciphertext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AE4369-BAA9-41B8-A7E3-7EE11B23C230}"/>
              </a:ext>
            </a:extLst>
          </p:cNvPr>
          <p:cNvSpPr/>
          <p:nvPr/>
        </p:nvSpPr>
        <p:spPr>
          <a:xfrm>
            <a:off x="2478599" y="4465887"/>
            <a:ext cx="797055" cy="4448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E(p)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9F5750-9367-4DFD-96FF-102B01BCC19F}"/>
              </a:ext>
            </a:extLst>
          </p:cNvPr>
          <p:cNvSpPr/>
          <p:nvPr/>
        </p:nvSpPr>
        <p:spPr>
          <a:xfrm>
            <a:off x="7220524" y="4465887"/>
            <a:ext cx="1202724" cy="4448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ciphertext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CB0832-42EE-4ECF-96E5-8543CCDDBD19}"/>
              </a:ext>
            </a:extLst>
          </p:cNvPr>
          <p:cNvSpPr/>
          <p:nvPr/>
        </p:nvSpPr>
        <p:spPr>
          <a:xfrm>
            <a:off x="9547713" y="4465887"/>
            <a:ext cx="1202724" cy="4448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plaintext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7B4459-ADE2-4275-83E5-2A9EDE3AE0A7}"/>
              </a:ext>
            </a:extLst>
          </p:cNvPr>
          <p:cNvSpPr/>
          <p:nvPr/>
        </p:nvSpPr>
        <p:spPr>
          <a:xfrm>
            <a:off x="8586953" y="4465887"/>
            <a:ext cx="797055" cy="4448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D(c)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EE37E05-AC89-474F-85AC-1DB84025E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328" y="3656451"/>
            <a:ext cx="431219" cy="4312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DDABE3-56BC-4491-B155-A4EAF41C75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088" y="3648852"/>
            <a:ext cx="433165" cy="4331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6DBD838-BF36-455C-8FAC-76F8E224BE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084" y="3648852"/>
            <a:ext cx="431219" cy="4312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F3735C9-FEF8-48C8-B99D-2E89FB2018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139" y="3648852"/>
            <a:ext cx="433165" cy="433165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989D25-F0B4-464C-9449-CB635FA67897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2314894" y="4688309"/>
            <a:ext cx="16370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519241-CCBB-4C8C-A83C-5FDFCCFCE302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3275654" y="4688309"/>
            <a:ext cx="16370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83806C-3BA8-4C63-93C7-95C065BF8FAF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8423248" y="4688309"/>
            <a:ext cx="16370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150FF3-EAB1-46CE-B82F-39E9BE3A8004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>
            <a:off x="9384008" y="4688309"/>
            <a:ext cx="16370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3886EC-BF9B-45EA-9A12-65084777B123}"/>
              </a:ext>
            </a:extLst>
          </p:cNvPr>
          <p:cNvCxnSpPr/>
          <p:nvPr/>
        </p:nvCxnSpPr>
        <p:spPr>
          <a:xfrm>
            <a:off x="8961693" y="4119897"/>
            <a:ext cx="0" cy="26361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36">
            <a:extLst>
              <a:ext uri="{FF2B5EF4-FFF2-40B4-BE49-F238E27FC236}">
                <a16:creationId xmlns:a16="http://schemas.microsoft.com/office/drawing/2014/main" id="{AEAD2BEF-503A-4CB3-A90E-C767BA6B7E80}"/>
              </a:ext>
            </a:extLst>
          </p:cNvPr>
          <p:cNvCxnSpPr>
            <a:stCxn id="19" idx="2"/>
            <a:endCxn id="12" idx="0"/>
          </p:cNvCxnSpPr>
          <p:nvPr/>
        </p:nvCxnSpPr>
        <p:spPr>
          <a:xfrm rot="5400000">
            <a:off x="5318990" y="1640155"/>
            <a:ext cx="383870" cy="526759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EDB411A-620B-45E1-BFE2-A43891F8A2BB}"/>
              </a:ext>
            </a:extLst>
          </p:cNvPr>
          <p:cNvSpPr txBox="1"/>
          <p:nvPr/>
        </p:nvSpPr>
        <p:spPr>
          <a:xfrm>
            <a:off x="2137359" y="5650365"/>
            <a:ext cx="8518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Everyone can send a decrypted message to a given user using his/her public key and only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the given user can decrypt that message using the private key </a:t>
            </a:r>
          </a:p>
        </p:txBody>
      </p:sp>
    </p:spTree>
    <p:extLst>
      <p:ext uri="{BB962C8B-B14F-4D97-AF65-F5344CB8AC3E}">
        <p14:creationId xmlns:p14="http://schemas.microsoft.com/office/powerpoint/2010/main" val="5241189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02" y="3623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Elliptic Curve Digital Signature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FBB56-59E9-4280-A8D0-5D41A934601F}"/>
              </a:ext>
            </a:extLst>
          </p:cNvPr>
          <p:cNvSpPr txBox="1"/>
          <p:nvPr/>
        </p:nvSpPr>
        <p:spPr>
          <a:xfrm>
            <a:off x="721961" y="1013973"/>
            <a:ext cx="2861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SIGNATURE GENERATION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2C206C2-E648-4384-A9BD-1639CE433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164" y="2080654"/>
            <a:ext cx="1093569" cy="122222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DC80612-9AFC-4649-AB78-01420CBC2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069" y="2080654"/>
            <a:ext cx="1202564" cy="122697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9E6C15F-7103-443F-952B-35C1F417BF3A}"/>
              </a:ext>
            </a:extLst>
          </p:cNvPr>
          <p:cNvSpPr txBox="1"/>
          <p:nvPr/>
        </p:nvSpPr>
        <p:spPr>
          <a:xfrm>
            <a:off x="1700516" y="332985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ALICE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89B6F-796F-460C-BBE0-C2E612A199A9}"/>
              </a:ext>
            </a:extLst>
          </p:cNvPr>
          <p:cNvSpPr txBox="1"/>
          <p:nvPr/>
        </p:nvSpPr>
        <p:spPr>
          <a:xfrm>
            <a:off x="4442230" y="333516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BOB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59627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02" y="3623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Elliptic Curve Digital Signature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FBB56-59E9-4280-A8D0-5D41A934601F}"/>
              </a:ext>
            </a:extLst>
          </p:cNvPr>
          <p:cNvSpPr txBox="1"/>
          <p:nvPr/>
        </p:nvSpPr>
        <p:spPr>
          <a:xfrm>
            <a:off x="721961" y="1013973"/>
            <a:ext cx="2861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SIGNATURE GENERATION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2C206C2-E648-4384-A9BD-1639CE433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164" y="2080654"/>
            <a:ext cx="1093569" cy="122222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DC80612-9AFC-4649-AB78-01420CBC2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069" y="2080654"/>
            <a:ext cx="1202564" cy="122697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9E6C15F-7103-443F-952B-35C1F417BF3A}"/>
              </a:ext>
            </a:extLst>
          </p:cNvPr>
          <p:cNvSpPr txBox="1"/>
          <p:nvPr/>
        </p:nvSpPr>
        <p:spPr>
          <a:xfrm>
            <a:off x="1700516" y="332985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ALICE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89B6F-796F-460C-BBE0-C2E612A199A9}"/>
              </a:ext>
            </a:extLst>
          </p:cNvPr>
          <p:cNvSpPr txBox="1"/>
          <p:nvPr/>
        </p:nvSpPr>
        <p:spPr>
          <a:xfrm>
            <a:off x="4442230" y="333516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BOB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9ABCC1-1F1D-43C0-891C-94F11EDDF203}"/>
              </a:ext>
            </a:extLst>
          </p:cNvPr>
          <p:cNvSpPr txBox="1"/>
          <p:nvPr/>
        </p:nvSpPr>
        <p:spPr>
          <a:xfrm>
            <a:off x="2824557" y="4021733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u="sng" dirty="0">
                <a:solidFill>
                  <a:srgbClr val="FFC000"/>
                </a:solidFill>
              </a:rPr>
              <a:t>PUBLIC</a:t>
            </a:r>
            <a:endParaRPr lang="en-GB" b="1" i="1" u="sng" dirty="0">
              <a:solidFill>
                <a:srgbClr val="FFC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189E2F-1CE1-4F37-8240-49AB2E0233A3}"/>
              </a:ext>
            </a:extLst>
          </p:cNvPr>
          <p:cNvSpPr txBox="1"/>
          <p:nvPr/>
        </p:nvSpPr>
        <p:spPr>
          <a:xfrm>
            <a:off x="1230402" y="4770323"/>
            <a:ext cx="5046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sz="18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≡ x</a:t>
            </a:r>
            <a:r>
              <a:rPr lang="hu-HU" sz="18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ax + b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 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elliptic curve is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R(x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,y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generator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|E| = 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that is the size of the elliptic curve space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71780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02" y="3623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Elliptic Curve Digital Signature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FBB56-59E9-4280-A8D0-5D41A934601F}"/>
              </a:ext>
            </a:extLst>
          </p:cNvPr>
          <p:cNvSpPr txBox="1"/>
          <p:nvPr/>
        </p:nvSpPr>
        <p:spPr>
          <a:xfrm>
            <a:off x="721961" y="1013973"/>
            <a:ext cx="2861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SIGNATURE GENERATION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2C206C2-E648-4384-A9BD-1639CE433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164" y="2080654"/>
            <a:ext cx="1093569" cy="122222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DC80612-9AFC-4649-AB78-01420CBC2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069" y="2080654"/>
            <a:ext cx="1202564" cy="122697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9E6C15F-7103-443F-952B-35C1F417BF3A}"/>
              </a:ext>
            </a:extLst>
          </p:cNvPr>
          <p:cNvSpPr txBox="1"/>
          <p:nvPr/>
        </p:nvSpPr>
        <p:spPr>
          <a:xfrm>
            <a:off x="1700516" y="332985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ALICE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89B6F-796F-460C-BBE0-C2E612A199A9}"/>
              </a:ext>
            </a:extLst>
          </p:cNvPr>
          <p:cNvSpPr txBox="1"/>
          <p:nvPr/>
        </p:nvSpPr>
        <p:spPr>
          <a:xfrm>
            <a:off x="4442230" y="333516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BOB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9ABCC1-1F1D-43C0-891C-94F11EDDF203}"/>
              </a:ext>
            </a:extLst>
          </p:cNvPr>
          <p:cNvSpPr txBox="1"/>
          <p:nvPr/>
        </p:nvSpPr>
        <p:spPr>
          <a:xfrm>
            <a:off x="2824557" y="4021733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u="sng" dirty="0">
                <a:solidFill>
                  <a:srgbClr val="FFC000"/>
                </a:solidFill>
              </a:rPr>
              <a:t>PUBLIC</a:t>
            </a:r>
            <a:endParaRPr lang="en-GB" b="1" i="1" u="sng" dirty="0">
              <a:solidFill>
                <a:srgbClr val="FFC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189E2F-1CE1-4F37-8240-49AB2E0233A3}"/>
              </a:ext>
            </a:extLst>
          </p:cNvPr>
          <p:cNvSpPr txBox="1"/>
          <p:nvPr/>
        </p:nvSpPr>
        <p:spPr>
          <a:xfrm>
            <a:off x="1230402" y="4770323"/>
            <a:ext cx="5046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sz="18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≡ x</a:t>
            </a:r>
            <a:r>
              <a:rPr lang="hu-HU" sz="18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ax + b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 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elliptic curve is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R(x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,y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generator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|E| = 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that is the size of the elliptic curve space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31A414-D160-4827-9CE4-81932C9B2E32}"/>
              </a:ext>
            </a:extLst>
          </p:cNvPr>
          <p:cNvSpPr txBox="1"/>
          <p:nvPr/>
        </p:nvSpPr>
        <p:spPr>
          <a:xfrm>
            <a:off x="7037505" y="1243445"/>
            <a:ext cx="4156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Alice wants to send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signed 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 message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Bob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06081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02" y="3623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Elliptic Curve Digital Signature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FBB56-59E9-4280-A8D0-5D41A934601F}"/>
              </a:ext>
            </a:extLst>
          </p:cNvPr>
          <p:cNvSpPr txBox="1"/>
          <p:nvPr/>
        </p:nvSpPr>
        <p:spPr>
          <a:xfrm>
            <a:off x="721961" y="1013973"/>
            <a:ext cx="2861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SIGNATURE GENERATION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2C206C2-E648-4384-A9BD-1639CE433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164" y="2080654"/>
            <a:ext cx="1093569" cy="122222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DC80612-9AFC-4649-AB78-01420CBC2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069" y="2080654"/>
            <a:ext cx="1202564" cy="122697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9E6C15F-7103-443F-952B-35C1F417BF3A}"/>
              </a:ext>
            </a:extLst>
          </p:cNvPr>
          <p:cNvSpPr txBox="1"/>
          <p:nvPr/>
        </p:nvSpPr>
        <p:spPr>
          <a:xfrm>
            <a:off x="1700516" y="332985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ALICE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89B6F-796F-460C-BBE0-C2E612A199A9}"/>
              </a:ext>
            </a:extLst>
          </p:cNvPr>
          <p:cNvSpPr txBox="1"/>
          <p:nvPr/>
        </p:nvSpPr>
        <p:spPr>
          <a:xfrm>
            <a:off x="4442230" y="333516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BOB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9ABCC1-1F1D-43C0-891C-94F11EDDF203}"/>
              </a:ext>
            </a:extLst>
          </p:cNvPr>
          <p:cNvSpPr txBox="1"/>
          <p:nvPr/>
        </p:nvSpPr>
        <p:spPr>
          <a:xfrm>
            <a:off x="2824557" y="4021733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u="sng" dirty="0">
                <a:solidFill>
                  <a:srgbClr val="FFC000"/>
                </a:solidFill>
              </a:rPr>
              <a:t>PUBLIC</a:t>
            </a:r>
            <a:endParaRPr lang="en-GB" b="1" i="1" u="sng" dirty="0">
              <a:solidFill>
                <a:srgbClr val="FFC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189E2F-1CE1-4F37-8240-49AB2E0233A3}"/>
              </a:ext>
            </a:extLst>
          </p:cNvPr>
          <p:cNvSpPr txBox="1"/>
          <p:nvPr/>
        </p:nvSpPr>
        <p:spPr>
          <a:xfrm>
            <a:off x="1230402" y="4770323"/>
            <a:ext cx="5046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sz="18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≡ x</a:t>
            </a:r>
            <a:r>
              <a:rPr lang="hu-HU" sz="18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ax + b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 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elliptic curve is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R(x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,y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generator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|E| = 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that is the size of the elliptic curve space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31A414-D160-4827-9CE4-81932C9B2E32}"/>
              </a:ext>
            </a:extLst>
          </p:cNvPr>
          <p:cNvSpPr txBox="1"/>
          <p:nvPr/>
        </p:nvSpPr>
        <p:spPr>
          <a:xfrm>
            <a:off x="7037505" y="1243445"/>
            <a:ext cx="41564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Alice wants to send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signed 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 message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Bob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private key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 randomly chosen 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integer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range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[1, n-1]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25406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02" y="3623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Elliptic Curve Digital Signature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FBB56-59E9-4280-A8D0-5D41A934601F}"/>
              </a:ext>
            </a:extLst>
          </p:cNvPr>
          <p:cNvSpPr txBox="1"/>
          <p:nvPr/>
        </p:nvSpPr>
        <p:spPr>
          <a:xfrm>
            <a:off x="721961" y="1013973"/>
            <a:ext cx="2861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SIGNATURE GENERATION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2C206C2-E648-4384-A9BD-1639CE433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164" y="2080654"/>
            <a:ext cx="1093569" cy="122222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DC80612-9AFC-4649-AB78-01420CBC2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069" y="2080654"/>
            <a:ext cx="1202564" cy="122697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9E6C15F-7103-443F-952B-35C1F417BF3A}"/>
              </a:ext>
            </a:extLst>
          </p:cNvPr>
          <p:cNvSpPr txBox="1"/>
          <p:nvPr/>
        </p:nvSpPr>
        <p:spPr>
          <a:xfrm>
            <a:off x="1700516" y="332985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ALICE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89B6F-796F-460C-BBE0-C2E612A199A9}"/>
              </a:ext>
            </a:extLst>
          </p:cNvPr>
          <p:cNvSpPr txBox="1"/>
          <p:nvPr/>
        </p:nvSpPr>
        <p:spPr>
          <a:xfrm>
            <a:off x="4442230" y="333516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BOB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9ABCC1-1F1D-43C0-891C-94F11EDDF203}"/>
              </a:ext>
            </a:extLst>
          </p:cNvPr>
          <p:cNvSpPr txBox="1"/>
          <p:nvPr/>
        </p:nvSpPr>
        <p:spPr>
          <a:xfrm>
            <a:off x="2824557" y="4021733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u="sng" dirty="0">
                <a:solidFill>
                  <a:srgbClr val="FFC000"/>
                </a:solidFill>
              </a:rPr>
              <a:t>PUBLIC</a:t>
            </a:r>
            <a:endParaRPr lang="en-GB" b="1" i="1" u="sng" dirty="0">
              <a:solidFill>
                <a:srgbClr val="FFC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189E2F-1CE1-4F37-8240-49AB2E0233A3}"/>
              </a:ext>
            </a:extLst>
          </p:cNvPr>
          <p:cNvSpPr txBox="1"/>
          <p:nvPr/>
        </p:nvSpPr>
        <p:spPr>
          <a:xfrm>
            <a:off x="1230402" y="4770323"/>
            <a:ext cx="5046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sz="18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≡ x</a:t>
            </a:r>
            <a:r>
              <a:rPr lang="hu-HU" sz="18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ax + b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 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elliptic curve is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R(x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,y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generator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|E| = 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that is the size of the elliptic curve space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31A414-D160-4827-9CE4-81932C9B2E32}"/>
              </a:ext>
            </a:extLst>
          </p:cNvPr>
          <p:cNvSpPr txBox="1"/>
          <p:nvPr/>
        </p:nvSpPr>
        <p:spPr>
          <a:xfrm>
            <a:off x="7037505" y="1243445"/>
            <a:ext cx="41564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Alice wants to send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signed 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 message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Bob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private key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 randomly chosen 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integer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range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[1, n-1]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key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d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x R(x,y)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8973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02" y="3623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Elliptic Curve Digital Signature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FBB56-59E9-4280-A8D0-5D41A934601F}"/>
              </a:ext>
            </a:extLst>
          </p:cNvPr>
          <p:cNvSpPr txBox="1"/>
          <p:nvPr/>
        </p:nvSpPr>
        <p:spPr>
          <a:xfrm>
            <a:off x="721961" y="1013973"/>
            <a:ext cx="2861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SIGNATURE GENERATION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2C206C2-E648-4384-A9BD-1639CE433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164" y="2080654"/>
            <a:ext cx="1093569" cy="122222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DC80612-9AFC-4649-AB78-01420CBC2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069" y="2080654"/>
            <a:ext cx="1202564" cy="122697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9E6C15F-7103-443F-952B-35C1F417BF3A}"/>
              </a:ext>
            </a:extLst>
          </p:cNvPr>
          <p:cNvSpPr txBox="1"/>
          <p:nvPr/>
        </p:nvSpPr>
        <p:spPr>
          <a:xfrm>
            <a:off x="1700516" y="332985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ALICE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89B6F-796F-460C-BBE0-C2E612A199A9}"/>
              </a:ext>
            </a:extLst>
          </p:cNvPr>
          <p:cNvSpPr txBox="1"/>
          <p:nvPr/>
        </p:nvSpPr>
        <p:spPr>
          <a:xfrm>
            <a:off x="4442230" y="333516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BOB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9ABCC1-1F1D-43C0-891C-94F11EDDF203}"/>
              </a:ext>
            </a:extLst>
          </p:cNvPr>
          <p:cNvSpPr txBox="1"/>
          <p:nvPr/>
        </p:nvSpPr>
        <p:spPr>
          <a:xfrm>
            <a:off x="2824557" y="4021733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u="sng" dirty="0">
                <a:solidFill>
                  <a:srgbClr val="FFC000"/>
                </a:solidFill>
              </a:rPr>
              <a:t>PUBLIC</a:t>
            </a:r>
            <a:endParaRPr lang="en-GB" b="1" i="1" u="sng" dirty="0">
              <a:solidFill>
                <a:srgbClr val="FFC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189E2F-1CE1-4F37-8240-49AB2E0233A3}"/>
              </a:ext>
            </a:extLst>
          </p:cNvPr>
          <p:cNvSpPr txBox="1"/>
          <p:nvPr/>
        </p:nvSpPr>
        <p:spPr>
          <a:xfrm>
            <a:off x="1230402" y="4770323"/>
            <a:ext cx="5046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sz="18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≡ x</a:t>
            </a:r>
            <a:r>
              <a:rPr lang="hu-HU" sz="18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ax + b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 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elliptic curve is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R(x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,y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generator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|E| = 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that is the size of the elliptic curve space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31A414-D160-4827-9CE4-81932C9B2E32}"/>
              </a:ext>
            </a:extLst>
          </p:cNvPr>
          <p:cNvSpPr txBox="1"/>
          <p:nvPr/>
        </p:nvSpPr>
        <p:spPr>
          <a:xfrm>
            <a:off x="7037505" y="1243445"/>
            <a:ext cx="41564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Alice wants to send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signed 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 message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Bob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private key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 randomly chosen 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integer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range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[1, n-1]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key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d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x R(x,y)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 = SHA(m)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transformed into integers</a:t>
            </a:r>
          </a:p>
          <a:p>
            <a:pPr algn="ctr"/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95660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02" y="3623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Elliptic Curve Digital Signature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FBB56-59E9-4280-A8D0-5D41A934601F}"/>
              </a:ext>
            </a:extLst>
          </p:cNvPr>
          <p:cNvSpPr txBox="1"/>
          <p:nvPr/>
        </p:nvSpPr>
        <p:spPr>
          <a:xfrm>
            <a:off x="721961" y="1013973"/>
            <a:ext cx="2861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SIGNATURE GENERATION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2C206C2-E648-4384-A9BD-1639CE433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164" y="2080654"/>
            <a:ext cx="1093569" cy="122222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DC80612-9AFC-4649-AB78-01420CBC2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069" y="2080654"/>
            <a:ext cx="1202564" cy="122697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9E6C15F-7103-443F-952B-35C1F417BF3A}"/>
              </a:ext>
            </a:extLst>
          </p:cNvPr>
          <p:cNvSpPr txBox="1"/>
          <p:nvPr/>
        </p:nvSpPr>
        <p:spPr>
          <a:xfrm>
            <a:off x="1700516" y="332985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ALICE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89B6F-796F-460C-BBE0-C2E612A199A9}"/>
              </a:ext>
            </a:extLst>
          </p:cNvPr>
          <p:cNvSpPr txBox="1"/>
          <p:nvPr/>
        </p:nvSpPr>
        <p:spPr>
          <a:xfrm>
            <a:off x="4442230" y="333516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BOB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9ABCC1-1F1D-43C0-891C-94F11EDDF203}"/>
              </a:ext>
            </a:extLst>
          </p:cNvPr>
          <p:cNvSpPr txBox="1"/>
          <p:nvPr/>
        </p:nvSpPr>
        <p:spPr>
          <a:xfrm>
            <a:off x="2824557" y="4021733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u="sng" dirty="0">
                <a:solidFill>
                  <a:srgbClr val="FFC000"/>
                </a:solidFill>
              </a:rPr>
              <a:t>PUBLIC</a:t>
            </a:r>
            <a:endParaRPr lang="en-GB" b="1" i="1" u="sng" dirty="0">
              <a:solidFill>
                <a:srgbClr val="FFC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189E2F-1CE1-4F37-8240-49AB2E0233A3}"/>
              </a:ext>
            </a:extLst>
          </p:cNvPr>
          <p:cNvSpPr txBox="1"/>
          <p:nvPr/>
        </p:nvSpPr>
        <p:spPr>
          <a:xfrm>
            <a:off x="1230402" y="4770323"/>
            <a:ext cx="5046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sz="18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≡ x</a:t>
            </a:r>
            <a:r>
              <a:rPr lang="hu-HU" sz="18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ax + b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 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elliptic curve is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R(x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,y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generator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|E| = 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that is the size of the elliptic curve space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31A414-D160-4827-9CE4-81932C9B2E32}"/>
              </a:ext>
            </a:extLst>
          </p:cNvPr>
          <p:cNvSpPr txBox="1"/>
          <p:nvPr/>
        </p:nvSpPr>
        <p:spPr>
          <a:xfrm>
            <a:off x="7037505" y="1243445"/>
            <a:ext cx="41564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Alice wants to send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signed 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 message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Bob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private key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 randomly chosen 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integer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range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[1, n-1]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key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d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x R(x,y)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 = SHA(m)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transformed into integers</a:t>
            </a:r>
          </a:p>
          <a:p>
            <a:pPr algn="ctr"/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generate a random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integer in 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range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[1, n-1]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65937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02" y="3623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Elliptic Curve Digital Signature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FBB56-59E9-4280-A8D0-5D41A934601F}"/>
              </a:ext>
            </a:extLst>
          </p:cNvPr>
          <p:cNvSpPr txBox="1"/>
          <p:nvPr/>
        </p:nvSpPr>
        <p:spPr>
          <a:xfrm>
            <a:off x="721961" y="1013973"/>
            <a:ext cx="2861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SIGNATURE GENERATION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2C206C2-E648-4384-A9BD-1639CE433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164" y="2080654"/>
            <a:ext cx="1093569" cy="122222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DC80612-9AFC-4649-AB78-01420CBC2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069" y="2080654"/>
            <a:ext cx="1202564" cy="122697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9E6C15F-7103-443F-952B-35C1F417BF3A}"/>
              </a:ext>
            </a:extLst>
          </p:cNvPr>
          <p:cNvSpPr txBox="1"/>
          <p:nvPr/>
        </p:nvSpPr>
        <p:spPr>
          <a:xfrm>
            <a:off x="1700516" y="332985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ALICE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89B6F-796F-460C-BBE0-C2E612A199A9}"/>
              </a:ext>
            </a:extLst>
          </p:cNvPr>
          <p:cNvSpPr txBox="1"/>
          <p:nvPr/>
        </p:nvSpPr>
        <p:spPr>
          <a:xfrm>
            <a:off x="4442230" y="333516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BOB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9ABCC1-1F1D-43C0-891C-94F11EDDF203}"/>
              </a:ext>
            </a:extLst>
          </p:cNvPr>
          <p:cNvSpPr txBox="1"/>
          <p:nvPr/>
        </p:nvSpPr>
        <p:spPr>
          <a:xfrm>
            <a:off x="2824557" y="4021733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u="sng" dirty="0">
                <a:solidFill>
                  <a:srgbClr val="FFC000"/>
                </a:solidFill>
              </a:rPr>
              <a:t>PUBLIC</a:t>
            </a:r>
            <a:endParaRPr lang="en-GB" b="1" i="1" u="sng" dirty="0">
              <a:solidFill>
                <a:srgbClr val="FFC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189E2F-1CE1-4F37-8240-49AB2E0233A3}"/>
              </a:ext>
            </a:extLst>
          </p:cNvPr>
          <p:cNvSpPr txBox="1"/>
          <p:nvPr/>
        </p:nvSpPr>
        <p:spPr>
          <a:xfrm>
            <a:off x="1230402" y="4770323"/>
            <a:ext cx="5046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sz="18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≡ x</a:t>
            </a:r>
            <a:r>
              <a:rPr lang="hu-HU" sz="18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ax + b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 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elliptic curve is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R(x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,y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generator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|E| = 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that is the size of the elliptic curve space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31A414-D160-4827-9CE4-81932C9B2E32}"/>
              </a:ext>
            </a:extLst>
          </p:cNvPr>
          <p:cNvSpPr txBox="1"/>
          <p:nvPr/>
        </p:nvSpPr>
        <p:spPr>
          <a:xfrm>
            <a:off x="7037505" y="1243445"/>
            <a:ext cx="41564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Alice wants to send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signed 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 message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Bob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private key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 randomly chosen 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integer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range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[1, n-1]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key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d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x R(x,y)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 = SHA(m)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transformed into integers</a:t>
            </a:r>
          </a:p>
          <a:p>
            <a:pPr algn="ctr"/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generate a random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integer in 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range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[1, n-1]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(x, y) = k x R(x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,y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93747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02" y="3623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Elliptic Curve Digital Signature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FBB56-59E9-4280-A8D0-5D41A934601F}"/>
              </a:ext>
            </a:extLst>
          </p:cNvPr>
          <p:cNvSpPr txBox="1"/>
          <p:nvPr/>
        </p:nvSpPr>
        <p:spPr>
          <a:xfrm>
            <a:off x="721961" y="1013973"/>
            <a:ext cx="2861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SIGNATURE GENERATION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2C206C2-E648-4384-A9BD-1639CE433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164" y="2080654"/>
            <a:ext cx="1093569" cy="122222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DC80612-9AFC-4649-AB78-01420CBC2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069" y="2080654"/>
            <a:ext cx="1202564" cy="122697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9E6C15F-7103-443F-952B-35C1F417BF3A}"/>
              </a:ext>
            </a:extLst>
          </p:cNvPr>
          <p:cNvSpPr txBox="1"/>
          <p:nvPr/>
        </p:nvSpPr>
        <p:spPr>
          <a:xfrm>
            <a:off x="1700516" y="332985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ALICE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89B6F-796F-460C-BBE0-C2E612A199A9}"/>
              </a:ext>
            </a:extLst>
          </p:cNvPr>
          <p:cNvSpPr txBox="1"/>
          <p:nvPr/>
        </p:nvSpPr>
        <p:spPr>
          <a:xfrm>
            <a:off x="4442230" y="333516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BOB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9ABCC1-1F1D-43C0-891C-94F11EDDF203}"/>
              </a:ext>
            </a:extLst>
          </p:cNvPr>
          <p:cNvSpPr txBox="1"/>
          <p:nvPr/>
        </p:nvSpPr>
        <p:spPr>
          <a:xfrm>
            <a:off x="2824557" y="4021733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u="sng" dirty="0">
                <a:solidFill>
                  <a:srgbClr val="FFC000"/>
                </a:solidFill>
              </a:rPr>
              <a:t>PUBLIC</a:t>
            </a:r>
            <a:endParaRPr lang="en-GB" b="1" i="1" u="sng" dirty="0">
              <a:solidFill>
                <a:srgbClr val="FFC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189E2F-1CE1-4F37-8240-49AB2E0233A3}"/>
              </a:ext>
            </a:extLst>
          </p:cNvPr>
          <p:cNvSpPr txBox="1"/>
          <p:nvPr/>
        </p:nvSpPr>
        <p:spPr>
          <a:xfrm>
            <a:off x="1230402" y="4770323"/>
            <a:ext cx="5046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sz="18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≡ x</a:t>
            </a:r>
            <a:r>
              <a:rPr lang="hu-HU" sz="18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ax + b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 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elliptic curve is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R(x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,y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generator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|E| = 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that is the size of the elliptic curve space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31A414-D160-4827-9CE4-81932C9B2E32}"/>
              </a:ext>
            </a:extLst>
          </p:cNvPr>
          <p:cNvSpPr txBox="1"/>
          <p:nvPr/>
        </p:nvSpPr>
        <p:spPr>
          <a:xfrm>
            <a:off x="7037505" y="1243445"/>
            <a:ext cx="415649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Alice wants to send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signed 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 message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Bob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private key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 randomly chosen 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integer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range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[1, n-1]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key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d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x R(x,y)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 = SHA(m)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transformed into integers</a:t>
            </a:r>
          </a:p>
          <a:p>
            <a:pPr algn="ctr"/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generate a random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integer in 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range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[1, n-1]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(x, y) = k x R(x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,y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generate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 = x mod 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 = k</a:t>
            </a:r>
            <a:r>
              <a:rPr lang="hu-HU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(z + r d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mod n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values (can not be 0)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721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Euclidean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8312DCB8-A104-46AE-B9B4-A4482DE80177}"/>
              </a:ext>
            </a:extLst>
          </p:cNvPr>
          <p:cNvSpPr txBox="1"/>
          <p:nvPr/>
        </p:nvSpPr>
        <p:spPr>
          <a:xfrm>
            <a:off x="838200" y="1398481"/>
            <a:ext cx="10283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Euclid</a:t>
            </a:r>
            <a:r>
              <a:rPr lang="hu-HU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ean</a:t>
            </a:r>
            <a:r>
              <a:rPr lang="en-GB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algorithm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 is an efficient method for computing the 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greatest common 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divisor</a:t>
            </a:r>
            <a:r>
              <a:rPr lang="en-GB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(GCD) of two integers</a:t>
            </a:r>
            <a:r>
              <a:rPr lang="hu-HU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– 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 largest number that divides them </a:t>
            </a:r>
            <a:endParaRPr lang="hu-HU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both without a 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remainder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CBEF44-A771-494C-A4AC-3409E590A78F}"/>
              </a:ext>
            </a:extLst>
          </p:cNvPr>
          <p:cNvSpPr txBox="1"/>
          <p:nvPr/>
        </p:nvSpPr>
        <p:spPr>
          <a:xfrm>
            <a:off x="5192544" y="4063996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 mod 9 = 6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89CF25C-58E3-43A4-8323-5DACCE7140FC}"/>
              </a:ext>
            </a:extLst>
          </p:cNvPr>
          <p:cNvSpPr/>
          <p:nvPr/>
        </p:nvSpPr>
        <p:spPr>
          <a:xfrm>
            <a:off x="5026241" y="2949606"/>
            <a:ext cx="2139518" cy="7989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51060B-B471-4715-ABA2-6644193E43E4}"/>
              </a:ext>
            </a:extLst>
          </p:cNvPr>
          <p:cNvSpPr txBox="1"/>
          <p:nvPr/>
        </p:nvSpPr>
        <p:spPr>
          <a:xfrm>
            <a:off x="5290328" y="3118268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GCD(24, 9) 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77147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02" y="3623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Elliptic Curve Digital Signature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FBB56-59E9-4280-A8D0-5D41A934601F}"/>
              </a:ext>
            </a:extLst>
          </p:cNvPr>
          <p:cNvSpPr txBox="1"/>
          <p:nvPr/>
        </p:nvSpPr>
        <p:spPr>
          <a:xfrm>
            <a:off x="721961" y="1013973"/>
            <a:ext cx="2861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SIGNATURE GENERATION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2C206C2-E648-4384-A9BD-1639CE433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164" y="2080654"/>
            <a:ext cx="1093569" cy="122222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DC80612-9AFC-4649-AB78-01420CBC2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069" y="2080654"/>
            <a:ext cx="1202564" cy="122697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9E6C15F-7103-443F-952B-35C1F417BF3A}"/>
              </a:ext>
            </a:extLst>
          </p:cNvPr>
          <p:cNvSpPr txBox="1"/>
          <p:nvPr/>
        </p:nvSpPr>
        <p:spPr>
          <a:xfrm>
            <a:off x="1700516" y="332985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ALICE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89B6F-796F-460C-BBE0-C2E612A199A9}"/>
              </a:ext>
            </a:extLst>
          </p:cNvPr>
          <p:cNvSpPr txBox="1"/>
          <p:nvPr/>
        </p:nvSpPr>
        <p:spPr>
          <a:xfrm>
            <a:off x="4442230" y="333516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BOB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9ABCC1-1F1D-43C0-891C-94F11EDDF203}"/>
              </a:ext>
            </a:extLst>
          </p:cNvPr>
          <p:cNvSpPr txBox="1"/>
          <p:nvPr/>
        </p:nvSpPr>
        <p:spPr>
          <a:xfrm>
            <a:off x="2824557" y="4021733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u="sng" dirty="0">
                <a:solidFill>
                  <a:srgbClr val="FFC000"/>
                </a:solidFill>
              </a:rPr>
              <a:t>PUBLIC</a:t>
            </a:r>
            <a:endParaRPr lang="en-GB" b="1" i="1" u="sng" dirty="0">
              <a:solidFill>
                <a:srgbClr val="FFC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189E2F-1CE1-4F37-8240-49AB2E0233A3}"/>
              </a:ext>
            </a:extLst>
          </p:cNvPr>
          <p:cNvSpPr txBox="1"/>
          <p:nvPr/>
        </p:nvSpPr>
        <p:spPr>
          <a:xfrm>
            <a:off x="1230402" y="4770323"/>
            <a:ext cx="5046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sz="18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≡ x</a:t>
            </a:r>
            <a:r>
              <a:rPr lang="hu-HU" sz="18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ax + b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 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elliptic curve is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R(x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,y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generator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|E| = 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that is the size of the elliptic curve space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31A414-D160-4827-9CE4-81932C9B2E32}"/>
              </a:ext>
            </a:extLst>
          </p:cNvPr>
          <p:cNvSpPr txBox="1"/>
          <p:nvPr/>
        </p:nvSpPr>
        <p:spPr>
          <a:xfrm>
            <a:off x="7037505" y="1243445"/>
            <a:ext cx="415649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Alice wants to send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signed 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 message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Bob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private key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 randomly chosen 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integer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range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[1, n-1]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key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d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x R(x,y)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 = SHA(m)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transformed into integers</a:t>
            </a:r>
          </a:p>
          <a:p>
            <a:pPr algn="ctr"/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generate a random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integer in 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range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[1, n-1]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(x, y) = k x R(x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,y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generate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 = x mod 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 = k</a:t>
            </a:r>
            <a:r>
              <a:rPr lang="hu-HU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(z + r d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mod n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values (can not be 0)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(r, s)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signature</a:t>
            </a:r>
          </a:p>
          <a:p>
            <a:pPr algn="ctr"/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88801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02" y="3623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Elliptic Curve Digital Signature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FBB56-59E9-4280-A8D0-5D41A934601F}"/>
              </a:ext>
            </a:extLst>
          </p:cNvPr>
          <p:cNvSpPr txBox="1"/>
          <p:nvPr/>
        </p:nvSpPr>
        <p:spPr>
          <a:xfrm>
            <a:off x="721961" y="1013973"/>
            <a:ext cx="2948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SIGNATURE VERIFICATION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2C206C2-E648-4384-A9BD-1639CE433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164" y="2080654"/>
            <a:ext cx="1093569" cy="122222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DC80612-9AFC-4649-AB78-01420CBC2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069" y="2080654"/>
            <a:ext cx="1202564" cy="122697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9E6C15F-7103-443F-952B-35C1F417BF3A}"/>
              </a:ext>
            </a:extLst>
          </p:cNvPr>
          <p:cNvSpPr txBox="1"/>
          <p:nvPr/>
        </p:nvSpPr>
        <p:spPr>
          <a:xfrm>
            <a:off x="1700516" y="332985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ALICE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89B6F-796F-460C-BBE0-C2E612A199A9}"/>
              </a:ext>
            </a:extLst>
          </p:cNvPr>
          <p:cNvSpPr txBox="1"/>
          <p:nvPr/>
        </p:nvSpPr>
        <p:spPr>
          <a:xfrm>
            <a:off x="4442230" y="333516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BOB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9ABCC1-1F1D-43C0-891C-94F11EDDF203}"/>
              </a:ext>
            </a:extLst>
          </p:cNvPr>
          <p:cNvSpPr txBox="1"/>
          <p:nvPr/>
        </p:nvSpPr>
        <p:spPr>
          <a:xfrm>
            <a:off x="2824557" y="4021733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u="sng" dirty="0">
                <a:solidFill>
                  <a:srgbClr val="FFC000"/>
                </a:solidFill>
              </a:rPr>
              <a:t>PUBLIC</a:t>
            </a:r>
            <a:endParaRPr lang="en-GB" b="1" i="1" u="sng" dirty="0">
              <a:solidFill>
                <a:srgbClr val="FFC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189E2F-1CE1-4F37-8240-49AB2E0233A3}"/>
              </a:ext>
            </a:extLst>
          </p:cNvPr>
          <p:cNvSpPr txBox="1"/>
          <p:nvPr/>
        </p:nvSpPr>
        <p:spPr>
          <a:xfrm>
            <a:off x="1230402" y="4770323"/>
            <a:ext cx="5046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sz="18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≡ x</a:t>
            </a:r>
            <a:r>
              <a:rPr lang="hu-HU" sz="18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ax + b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 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elliptic curve is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R(x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,y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generator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|E| = 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that is the size of the elliptic curve space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31A414-D160-4827-9CE4-81932C9B2E32}"/>
              </a:ext>
            </a:extLst>
          </p:cNvPr>
          <p:cNvSpPr txBox="1"/>
          <p:nvPr/>
        </p:nvSpPr>
        <p:spPr>
          <a:xfrm>
            <a:off x="6975362" y="1758350"/>
            <a:ext cx="44325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Bob wants to verify that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signed 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 message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belongs to Alice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52760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02" y="3623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Elliptic Curve Digital Signature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FBB56-59E9-4280-A8D0-5D41A934601F}"/>
              </a:ext>
            </a:extLst>
          </p:cNvPr>
          <p:cNvSpPr txBox="1"/>
          <p:nvPr/>
        </p:nvSpPr>
        <p:spPr>
          <a:xfrm>
            <a:off x="721961" y="1013973"/>
            <a:ext cx="2948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SIGNATURE VERIFICATION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2C206C2-E648-4384-A9BD-1639CE433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164" y="2080654"/>
            <a:ext cx="1093569" cy="122222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DC80612-9AFC-4649-AB78-01420CBC2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069" y="2080654"/>
            <a:ext cx="1202564" cy="122697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9E6C15F-7103-443F-952B-35C1F417BF3A}"/>
              </a:ext>
            </a:extLst>
          </p:cNvPr>
          <p:cNvSpPr txBox="1"/>
          <p:nvPr/>
        </p:nvSpPr>
        <p:spPr>
          <a:xfrm>
            <a:off x="1700516" y="332985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ALICE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89B6F-796F-460C-BBE0-C2E612A199A9}"/>
              </a:ext>
            </a:extLst>
          </p:cNvPr>
          <p:cNvSpPr txBox="1"/>
          <p:nvPr/>
        </p:nvSpPr>
        <p:spPr>
          <a:xfrm>
            <a:off x="4442230" y="333516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BOB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9ABCC1-1F1D-43C0-891C-94F11EDDF203}"/>
              </a:ext>
            </a:extLst>
          </p:cNvPr>
          <p:cNvSpPr txBox="1"/>
          <p:nvPr/>
        </p:nvSpPr>
        <p:spPr>
          <a:xfrm>
            <a:off x="2824557" y="4021733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u="sng" dirty="0">
                <a:solidFill>
                  <a:srgbClr val="FFC000"/>
                </a:solidFill>
              </a:rPr>
              <a:t>PUBLIC</a:t>
            </a:r>
            <a:endParaRPr lang="en-GB" b="1" i="1" u="sng" dirty="0">
              <a:solidFill>
                <a:srgbClr val="FFC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189E2F-1CE1-4F37-8240-49AB2E0233A3}"/>
              </a:ext>
            </a:extLst>
          </p:cNvPr>
          <p:cNvSpPr txBox="1"/>
          <p:nvPr/>
        </p:nvSpPr>
        <p:spPr>
          <a:xfrm>
            <a:off x="1230402" y="4770323"/>
            <a:ext cx="5046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sz="18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≡ x</a:t>
            </a:r>
            <a:r>
              <a:rPr lang="hu-HU" sz="18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ax + b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 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elliptic curve is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R(x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,y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generator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|E| = 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that is the size of the elliptic curve space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31A414-D160-4827-9CE4-81932C9B2E32}"/>
              </a:ext>
            </a:extLst>
          </p:cNvPr>
          <p:cNvSpPr txBox="1"/>
          <p:nvPr/>
        </p:nvSpPr>
        <p:spPr>
          <a:xfrm>
            <a:off x="6975362" y="1758350"/>
            <a:ext cx="44325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Bob wants to verify that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signed 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 message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belongs to Alice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verify that Alice’s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key Q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valid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variables are within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[1, n-1] 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22493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02" y="3623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Elliptic Curve Digital Signature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FBB56-59E9-4280-A8D0-5D41A934601F}"/>
              </a:ext>
            </a:extLst>
          </p:cNvPr>
          <p:cNvSpPr txBox="1"/>
          <p:nvPr/>
        </p:nvSpPr>
        <p:spPr>
          <a:xfrm>
            <a:off x="721961" y="1013973"/>
            <a:ext cx="2948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SIGNATURE VERIFICATION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2C206C2-E648-4384-A9BD-1639CE433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164" y="2080654"/>
            <a:ext cx="1093569" cy="122222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DC80612-9AFC-4649-AB78-01420CBC2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069" y="2080654"/>
            <a:ext cx="1202564" cy="122697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9E6C15F-7103-443F-952B-35C1F417BF3A}"/>
              </a:ext>
            </a:extLst>
          </p:cNvPr>
          <p:cNvSpPr txBox="1"/>
          <p:nvPr/>
        </p:nvSpPr>
        <p:spPr>
          <a:xfrm>
            <a:off x="1700516" y="332985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ALICE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89B6F-796F-460C-BBE0-C2E612A199A9}"/>
              </a:ext>
            </a:extLst>
          </p:cNvPr>
          <p:cNvSpPr txBox="1"/>
          <p:nvPr/>
        </p:nvSpPr>
        <p:spPr>
          <a:xfrm>
            <a:off x="4442230" y="333516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BOB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9ABCC1-1F1D-43C0-891C-94F11EDDF203}"/>
              </a:ext>
            </a:extLst>
          </p:cNvPr>
          <p:cNvSpPr txBox="1"/>
          <p:nvPr/>
        </p:nvSpPr>
        <p:spPr>
          <a:xfrm>
            <a:off x="2824557" y="4021733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u="sng" dirty="0">
                <a:solidFill>
                  <a:srgbClr val="FFC000"/>
                </a:solidFill>
              </a:rPr>
              <a:t>PUBLIC</a:t>
            </a:r>
            <a:endParaRPr lang="en-GB" b="1" i="1" u="sng" dirty="0">
              <a:solidFill>
                <a:srgbClr val="FFC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189E2F-1CE1-4F37-8240-49AB2E0233A3}"/>
              </a:ext>
            </a:extLst>
          </p:cNvPr>
          <p:cNvSpPr txBox="1"/>
          <p:nvPr/>
        </p:nvSpPr>
        <p:spPr>
          <a:xfrm>
            <a:off x="1230402" y="4770323"/>
            <a:ext cx="5046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sz="18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≡ x</a:t>
            </a:r>
            <a:r>
              <a:rPr lang="hu-HU" sz="18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ax + b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 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elliptic curve is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R(x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,y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generator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|E| = 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that is the size of the elliptic curve space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31A414-D160-4827-9CE4-81932C9B2E32}"/>
              </a:ext>
            </a:extLst>
          </p:cNvPr>
          <p:cNvSpPr txBox="1"/>
          <p:nvPr/>
        </p:nvSpPr>
        <p:spPr>
          <a:xfrm>
            <a:off x="6975362" y="1758350"/>
            <a:ext cx="44325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Bob wants to verify that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signed 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 message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belongs to Alice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verify that Alice’s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key Q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valid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variables are within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[1, n-1] 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 = SHA(m)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transformed into integers</a:t>
            </a:r>
          </a:p>
          <a:p>
            <a:pPr algn="ctr"/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86353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02" y="3623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Elliptic Curve Digital Signature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FBB56-59E9-4280-A8D0-5D41A934601F}"/>
              </a:ext>
            </a:extLst>
          </p:cNvPr>
          <p:cNvSpPr txBox="1"/>
          <p:nvPr/>
        </p:nvSpPr>
        <p:spPr>
          <a:xfrm>
            <a:off x="721961" y="1013973"/>
            <a:ext cx="2948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SIGNATURE VERIFICATION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2C206C2-E648-4384-A9BD-1639CE433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164" y="2080654"/>
            <a:ext cx="1093569" cy="122222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DC80612-9AFC-4649-AB78-01420CBC2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069" y="2080654"/>
            <a:ext cx="1202564" cy="122697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9E6C15F-7103-443F-952B-35C1F417BF3A}"/>
              </a:ext>
            </a:extLst>
          </p:cNvPr>
          <p:cNvSpPr txBox="1"/>
          <p:nvPr/>
        </p:nvSpPr>
        <p:spPr>
          <a:xfrm>
            <a:off x="1700516" y="332985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ALICE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89B6F-796F-460C-BBE0-C2E612A199A9}"/>
              </a:ext>
            </a:extLst>
          </p:cNvPr>
          <p:cNvSpPr txBox="1"/>
          <p:nvPr/>
        </p:nvSpPr>
        <p:spPr>
          <a:xfrm>
            <a:off x="4442230" y="333516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BOB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9ABCC1-1F1D-43C0-891C-94F11EDDF203}"/>
              </a:ext>
            </a:extLst>
          </p:cNvPr>
          <p:cNvSpPr txBox="1"/>
          <p:nvPr/>
        </p:nvSpPr>
        <p:spPr>
          <a:xfrm>
            <a:off x="2824557" y="4021733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u="sng" dirty="0">
                <a:solidFill>
                  <a:srgbClr val="FFC000"/>
                </a:solidFill>
              </a:rPr>
              <a:t>PUBLIC</a:t>
            </a:r>
            <a:endParaRPr lang="en-GB" b="1" i="1" u="sng" dirty="0">
              <a:solidFill>
                <a:srgbClr val="FFC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189E2F-1CE1-4F37-8240-49AB2E0233A3}"/>
              </a:ext>
            </a:extLst>
          </p:cNvPr>
          <p:cNvSpPr txBox="1"/>
          <p:nvPr/>
        </p:nvSpPr>
        <p:spPr>
          <a:xfrm>
            <a:off x="1230402" y="4770323"/>
            <a:ext cx="5046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sz="18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≡ x</a:t>
            </a:r>
            <a:r>
              <a:rPr lang="hu-HU" sz="18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ax + b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 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elliptic curve is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R(x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,y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generator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|E| = 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that is the size of the elliptic curve space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31A414-D160-4827-9CE4-81932C9B2E32}"/>
              </a:ext>
            </a:extLst>
          </p:cNvPr>
          <p:cNvSpPr txBox="1"/>
          <p:nvPr/>
        </p:nvSpPr>
        <p:spPr>
          <a:xfrm>
            <a:off x="6975362" y="1758350"/>
            <a:ext cx="44325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Bob wants to verify that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signed 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 message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belongs to Alice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verify that Alice’s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key Q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valid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variables are within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[1, n-1] 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 = SHA(m)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transformed into integers</a:t>
            </a:r>
          </a:p>
          <a:p>
            <a:pPr algn="ctr"/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calculate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zs</a:t>
            </a:r>
            <a:r>
              <a:rPr lang="hu-HU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mod 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rs</a:t>
            </a:r>
            <a:r>
              <a:rPr lang="hu-HU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mod 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 accordingly</a:t>
            </a:r>
          </a:p>
          <a:p>
            <a:pPr algn="ctr"/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83451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02" y="3623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Elliptic Curve Digital Signature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FBB56-59E9-4280-A8D0-5D41A934601F}"/>
              </a:ext>
            </a:extLst>
          </p:cNvPr>
          <p:cNvSpPr txBox="1"/>
          <p:nvPr/>
        </p:nvSpPr>
        <p:spPr>
          <a:xfrm>
            <a:off x="721961" y="1013973"/>
            <a:ext cx="2948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SIGNATURE VERIFICATION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2C206C2-E648-4384-A9BD-1639CE433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164" y="2080654"/>
            <a:ext cx="1093569" cy="122222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DC80612-9AFC-4649-AB78-01420CBC2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069" y="2080654"/>
            <a:ext cx="1202564" cy="122697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9E6C15F-7103-443F-952B-35C1F417BF3A}"/>
              </a:ext>
            </a:extLst>
          </p:cNvPr>
          <p:cNvSpPr txBox="1"/>
          <p:nvPr/>
        </p:nvSpPr>
        <p:spPr>
          <a:xfrm>
            <a:off x="1700516" y="332985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ALICE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89B6F-796F-460C-BBE0-C2E612A199A9}"/>
              </a:ext>
            </a:extLst>
          </p:cNvPr>
          <p:cNvSpPr txBox="1"/>
          <p:nvPr/>
        </p:nvSpPr>
        <p:spPr>
          <a:xfrm>
            <a:off x="4442230" y="333516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BOB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9ABCC1-1F1D-43C0-891C-94F11EDDF203}"/>
              </a:ext>
            </a:extLst>
          </p:cNvPr>
          <p:cNvSpPr txBox="1"/>
          <p:nvPr/>
        </p:nvSpPr>
        <p:spPr>
          <a:xfrm>
            <a:off x="2824557" y="4021733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u="sng" dirty="0">
                <a:solidFill>
                  <a:srgbClr val="FFC000"/>
                </a:solidFill>
              </a:rPr>
              <a:t>PUBLIC</a:t>
            </a:r>
            <a:endParaRPr lang="en-GB" b="1" i="1" u="sng" dirty="0">
              <a:solidFill>
                <a:srgbClr val="FFC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189E2F-1CE1-4F37-8240-49AB2E0233A3}"/>
              </a:ext>
            </a:extLst>
          </p:cNvPr>
          <p:cNvSpPr txBox="1"/>
          <p:nvPr/>
        </p:nvSpPr>
        <p:spPr>
          <a:xfrm>
            <a:off x="1230402" y="4770323"/>
            <a:ext cx="5046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sz="18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≡ x</a:t>
            </a:r>
            <a:r>
              <a:rPr lang="hu-HU" sz="18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ax + b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 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elliptic curve is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R(x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,y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generator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|E| = 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that is the size of the elliptic curve space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31A414-D160-4827-9CE4-81932C9B2E32}"/>
              </a:ext>
            </a:extLst>
          </p:cNvPr>
          <p:cNvSpPr txBox="1"/>
          <p:nvPr/>
        </p:nvSpPr>
        <p:spPr>
          <a:xfrm>
            <a:off x="6975362" y="1758350"/>
            <a:ext cx="443253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Bob wants to verify that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signed 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 message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belongs to Alice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verify that Alice’s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key Q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valid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variables are within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[1, n-1] 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 = SHA(m)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transformed into integers</a:t>
            </a:r>
          </a:p>
          <a:p>
            <a:pPr algn="ctr"/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calculate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zs</a:t>
            </a:r>
            <a:r>
              <a:rPr lang="hu-HU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mod 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rs</a:t>
            </a:r>
            <a:r>
              <a:rPr lang="hu-HU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mod 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 accordingly</a:t>
            </a:r>
          </a:p>
          <a:p>
            <a:pPr algn="ctr"/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calculate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(x,y) =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R(x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,y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+ u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  <a:p>
            <a:pPr algn="ctr"/>
            <a:endParaRPr lang="hu-HU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51437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02" y="3623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Elliptic Curve Digital Signature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FBB56-59E9-4280-A8D0-5D41A934601F}"/>
              </a:ext>
            </a:extLst>
          </p:cNvPr>
          <p:cNvSpPr txBox="1"/>
          <p:nvPr/>
        </p:nvSpPr>
        <p:spPr>
          <a:xfrm>
            <a:off x="721961" y="1013973"/>
            <a:ext cx="2948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SIGNATURE VERIFICATION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2C206C2-E648-4384-A9BD-1639CE433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164" y="2080654"/>
            <a:ext cx="1093569" cy="122222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DC80612-9AFC-4649-AB78-01420CBC2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069" y="2080654"/>
            <a:ext cx="1202564" cy="122697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9E6C15F-7103-443F-952B-35C1F417BF3A}"/>
              </a:ext>
            </a:extLst>
          </p:cNvPr>
          <p:cNvSpPr txBox="1"/>
          <p:nvPr/>
        </p:nvSpPr>
        <p:spPr>
          <a:xfrm>
            <a:off x="1700516" y="332985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ALICE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89B6F-796F-460C-BBE0-C2E612A199A9}"/>
              </a:ext>
            </a:extLst>
          </p:cNvPr>
          <p:cNvSpPr txBox="1"/>
          <p:nvPr/>
        </p:nvSpPr>
        <p:spPr>
          <a:xfrm>
            <a:off x="4442230" y="333516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BOB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9ABCC1-1F1D-43C0-891C-94F11EDDF203}"/>
              </a:ext>
            </a:extLst>
          </p:cNvPr>
          <p:cNvSpPr txBox="1"/>
          <p:nvPr/>
        </p:nvSpPr>
        <p:spPr>
          <a:xfrm>
            <a:off x="2824557" y="4021733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u="sng" dirty="0">
                <a:solidFill>
                  <a:srgbClr val="FFC000"/>
                </a:solidFill>
              </a:rPr>
              <a:t>PUBLIC</a:t>
            </a:r>
            <a:endParaRPr lang="en-GB" b="1" i="1" u="sng" dirty="0">
              <a:solidFill>
                <a:srgbClr val="FFC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189E2F-1CE1-4F37-8240-49AB2E0233A3}"/>
              </a:ext>
            </a:extLst>
          </p:cNvPr>
          <p:cNvSpPr txBox="1"/>
          <p:nvPr/>
        </p:nvSpPr>
        <p:spPr>
          <a:xfrm>
            <a:off x="1230402" y="4770323"/>
            <a:ext cx="5046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sz="18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≡ x</a:t>
            </a:r>
            <a:r>
              <a:rPr lang="hu-HU" sz="18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ax + b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 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elliptic curve is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R(x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,y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generator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|E| = 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that is the size of the elliptic curve space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31A414-D160-4827-9CE4-81932C9B2E32}"/>
              </a:ext>
            </a:extLst>
          </p:cNvPr>
          <p:cNvSpPr txBox="1"/>
          <p:nvPr/>
        </p:nvSpPr>
        <p:spPr>
          <a:xfrm>
            <a:off x="6975362" y="1758350"/>
            <a:ext cx="44325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Bob wants to verify that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signed 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 message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belongs to Alice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verify that Alice’s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key Q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valid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variables are within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[1, n-1] </a:t>
            </a: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 = SHA(m)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transformed into integers</a:t>
            </a:r>
          </a:p>
          <a:p>
            <a:pPr algn="ctr"/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calculate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zs</a:t>
            </a:r>
            <a:r>
              <a:rPr lang="hu-HU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mod 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rs</a:t>
            </a:r>
            <a:r>
              <a:rPr lang="hu-HU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mod 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 accordingly</a:t>
            </a:r>
          </a:p>
          <a:p>
            <a:pPr algn="ctr"/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calculate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(x,y) =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R(x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,y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+ u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  <a:p>
            <a:pPr algn="ctr"/>
            <a:endParaRPr lang="hu-HU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signature is valid if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 = x mod n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58171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Cracking Elliptic Curve Cryptosystems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(Cryptography)</a:t>
            </a:r>
          </a:p>
        </p:txBody>
      </p:sp>
    </p:spTree>
    <p:extLst>
      <p:ext uri="{BB962C8B-B14F-4D97-AF65-F5344CB8AC3E}">
        <p14:creationId xmlns:p14="http://schemas.microsoft.com/office/powerpoint/2010/main" val="2061987081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02" y="3623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Cracking Elliptic Curves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189E2F-1CE1-4F37-8240-49AB2E0233A3}"/>
              </a:ext>
            </a:extLst>
          </p:cNvPr>
          <p:cNvSpPr txBox="1"/>
          <p:nvPr/>
        </p:nvSpPr>
        <p:spPr>
          <a:xfrm>
            <a:off x="3988784" y="1369232"/>
            <a:ext cx="44274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 key size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256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bits then it takes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approximately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256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steps to generate the keys</a:t>
            </a:r>
          </a:p>
          <a:p>
            <a:pPr algn="ctr"/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double and add algorithm runs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O(m)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AEE21C-EFFC-422A-8285-2DC62CB2303A}"/>
              </a:ext>
            </a:extLst>
          </p:cNvPr>
          <p:cNvSpPr txBox="1"/>
          <p:nvPr/>
        </p:nvSpPr>
        <p:spPr>
          <a:xfrm>
            <a:off x="3439900" y="5163876"/>
            <a:ext cx="56702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 key size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256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bits then it takes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approximately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256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steps to find the private key</a:t>
            </a:r>
          </a:p>
          <a:p>
            <a:pPr algn="ctr"/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elliptic curve discrete logarithm problem runs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O(2</a:t>
            </a:r>
            <a:r>
              <a:rPr lang="hu-HU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5154FB20-9E8E-4AF9-A0C8-9BBB0A0322BF}"/>
              </a:ext>
            </a:extLst>
          </p:cNvPr>
          <p:cNvSpPr/>
          <p:nvPr/>
        </p:nvSpPr>
        <p:spPr>
          <a:xfrm>
            <a:off x="4722924" y="4000242"/>
            <a:ext cx="3104224" cy="816386"/>
          </a:xfrm>
          <a:prstGeom prst="curved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Arrow: Curved Up 12">
            <a:extLst>
              <a:ext uri="{FF2B5EF4-FFF2-40B4-BE49-F238E27FC236}">
                <a16:creationId xmlns:a16="http://schemas.microsoft.com/office/drawing/2014/main" id="{B6BE2AF2-F770-40F9-8F1B-59AE4DD6CF01}"/>
              </a:ext>
            </a:extLst>
          </p:cNvPr>
          <p:cNvSpPr/>
          <p:nvPr/>
        </p:nvSpPr>
        <p:spPr>
          <a:xfrm rot="10800000">
            <a:off x="4625268" y="2929628"/>
            <a:ext cx="3104225" cy="816386"/>
          </a:xfrm>
          <a:prstGeom prst="curved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1F4B-8146-4734-B8DB-1B6662748A02}"/>
              </a:ext>
            </a:extLst>
          </p:cNvPr>
          <p:cNvSpPr txBox="1"/>
          <p:nvPr/>
        </p:nvSpPr>
        <p:spPr>
          <a:xfrm>
            <a:off x="5064952" y="3623477"/>
            <a:ext cx="2362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rgbClr val="FFC000"/>
                </a:solidFill>
              </a:rPr>
              <a:t>TRAPDOOR-FUNCTION</a:t>
            </a:r>
            <a:endParaRPr lang="en-GB" b="1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58586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Hashing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(Cryptography)</a:t>
            </a:r>
          </a:p>
        </p:txBody>
      </p:sp>
    </p:spTree>
    <p:extLst>
      <p:ext uri="{BB962C8B-B14F-4D97-AF65-F5344CB8AC3E}">
        <p14:creationId xmlns:p14="http://schemas.microsoft.com/office/powerpoint/2010/main" val="1466605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Euclidean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8312DCB8-A104-46AE-B9B4-A4482DE80177}"/>
              </a:ext>
            </a:extLst>
          </p:cNvPr>
          <p:cNvSpPr txBox="1"/>
          <p:nvPr/>
        </p:nvSpPr>
        <p:spPr>
          <a:xfrm>
            <a:off x="838200" y="1398481"/>
            <a:ext cx="10283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Euclid</a:t>
            </a:r>
            <a:r>
              <a:rPr lang="hu-HU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ean</a:t>
            </a:r>
            <a:r>
              <a:rPr lang="en-GB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algorithm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 is an efficient method for computing the 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greatest common 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divisor</a:t>
            </a:r>
            <a:r>
              <a:rPr lang="en-GB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(GCD) of two integers</a:t>
            </a:r>
            <a:r>
              <a:rPr lang="hu-HU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– 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 largest number that divides them </a:t>
            </a:r>
            <a:endParaRPr lang="hu-HU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both without a 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remainder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89CF25C-58E3-43A4-8323-5DACCE7140FC}"/>
              </a:ext>
            </a:extLst>
          </p:cNvPr>
          <p:cNvSpPr/>
          <p:nvPr/>
        </p:nvSpPr>
        <p:spPr>
          <a:xfrm>
            <a:off x="5026241" y="2949606"/>
            <a:ext cx="2139518" cy="7989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51060B-B471-4715-ABA2-6644193E43E4}"/>
              </a:ext>
            </a:extLst>
          </p:cNvPr>
          <p:cNvSpPr txBox="1"/>
          <p:nvPr/>
        </p:nvSpPr>
        <p:spPr>
          <a:xfrm>
            <a:off x="5368076" y="3118268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GCD(9, 6) 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26908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cryptographic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hash function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 mathematical algorithm that maps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data of arbitrary size (message) to a 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bit array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of a fixed size (message digest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hash)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operations are public – such as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h(x)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hash-function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no private keys here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deterministic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random (pseudo-random)</a:t>
            </a:r>
          </a:p>
        </p:txBody>
      </p:sp>
    </p:spTree>
    <p:extLst>
      <p:ext uri="{BB962C8B-B14F-4D97-AF65-F5344CB8AC3E}">
        <p14:creationId xmlns:p14="http://schemas.microsoft.com/office/powerpoint/2010/main" val="231014791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37CDCA-C427-456A-8A9A-4BCBB81BA3D9}"/>
              </a:ext>
            </a:extLst>
          </p:cNvPr>
          <p:cNvSpPr txBox="1"/>
          <p:nvPr/>
        </p:nvSpPr>
        <p:spPr>
          <a:xfrm>
            <a:off x="5636579" y="1964332"/>
            <a:ext cx="1558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fixed length</a:t>
            </a:r>
            <a:r>
              <a:rPr lang="hu-HU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r>
              <a:rPr lang="hu-HU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 (</a:t>
            </a:r>
            <a:r>
              <a:rPr lang="hu-HU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hu-HU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bits)</a:t>
            </a:r>
            <a:endParaRPr lang="en-GB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C15DC2-D4E9-4909-AE61-A7F7BBA0D295}"/>
              </a:ext>
            </a:extLst>
          </p:cNvPr>
          <p:cNvSpPr txBox="1"/>
          <p:nvPr/>
        </p:nvSpPr>
        <p:spPr>
          <a:xfrm>
            <a:off x="2841327" y="4480698"/>
            <a:ext cx="3151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of </a:t>
            </a:r>
            <a:r>
              <a:rPr lang="hu-HU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arbitrary size </a:t>
            </a:r>
          </a:p>
          <a:p>
            <a:pPr algn="ctr"/>
            <a:r>
              <a:rPr lang="hu-HU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(string with arbitrary length)</a:t>
            </a:r>
            <a:endParaRPr lang="en-GB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25DA3C-0B02-4B9C-9C22-85951C3F9290}"/>
              </a:ext>
            </a:extLst>
          </p:cNvPr>
          <p:cNvSpPr txBox="1"/>
          <p:nvPr/>
        </p:nvSpPr>
        <p:spPr>
          <a:xfrm>
            <a:off x="8083533" y="3053248"/>
            <a:ext cx="33144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ASSOCIATIVE ARRAYS 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NEED O(1) RUNING TIME</a:t>
            </a:r>
            <a:b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BUT HERE IT IS NOT THE CASE</a:t>
            </a:r>
            <a:endParaRPr lang="en-GB" sz="20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4AD174-9DB9-4198-96FF-0C6D2D0D22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50" t="46997" r="27917" b="30520"/>
          <a:stretch/>
        </p:blipFill>
        <p:spPr>
          <a:xfrm>
            <a:off x="2529840" y="2819398"/>
            <a:ext cx="5222240" cy="148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6682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C15DC2-D4E9-4909-AE61-A7F7BBA0D295}"/>
              </a:ext>
            </a:extLst>
          </p:cNvPr>
          <p:cNvSpPr txBox="1"/>
          <p:nvPr/>
        </p:nvSpPr>
        <p:spPr>
          <a:xfrm>
            <a:off x="2841327" y="4480698"/>
            <a:ext cx="3151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of </a:t>
            </a:r>
            <a:r>
              <a:rPr lang="hu-HU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arbitrary size </a:t>
            </a:r>
          </a:p>
          <a:p>
            <a:pPr algn="ctr"/>
            <a:r>
              <a:rPr lang="hu-HU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(string with arbitrary length)</a:t>
            </a:r>
            <a:endParaRPr lang="en-GB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25DA3C-0B02-4B9C-9C22-85951C3F9290}"/>
              </a:ext>
            </a:extLst>
          </p:cNvPr>
          <p:cNvSpPr txBox="1"/>
          <p:nvPr/>
        </p:nvSpPr>
        <p:spPr>
          <a:xfrm>
            <a:off x="8083533" y="3053248"/>
            <a:ext cx="33144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ASSOCIATIVE ARRAYS </a:t>
            </a: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NEED O(1) RUNING TIME</a:t>
            </a:r>
            <a:b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BUT HERE IT IS NOT THE CASE</a:t>
            </a:r>
            <a:endParaRPr lang="en-GB" sz="20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D73A99-5984-4322-9AE9-1A575D27FF29}"/>
              </a:ext>
            </a:extLst>
          </p:cNvPr>
          <p:cNvSpPr txBox="1"/>
          <p:nvPr/>
        </p:nvSpPr>
        <p:spPr>
          <a:xfrm>
            <a:off x="5309726" y="858014"/>
            <a:ext cx="22124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fixed length</a:t>
            </a:r>
            <a:r>
              <a:rPr lang="hu-HU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r>
              <a:rPr lang="hu-HU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 (</a:t>
            </a:r>
            <a:r>
              <a:rPr lang="hu-HU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hu-HU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bits)</a:t>
            </a:r>
          </a:p>
          <a:p>
            <a:pPr algn="ctr"/>
            <a:endParaRPr lang="hu-HU" sz="20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MD5</a:t>
            </a:r>
            <a:r>
              <a:rPr lang="hu-HU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</a:t>
            </a:r>
            <a:r>
              <a:rPr lang="hu-HU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hu-HU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</a:t>
            </a:r>
            <a:r>
              <a:rPr lang="hu-HU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128</a:t>
            </a:r>
            <a:r>
              <a:rPr lang="hu-HU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bits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SHA1</a:t>
            </a:r>
            <a:r>
              <a:rPr lang="hu-HU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</a:t>
            </a:r>
            <a:r>
              <a:rPr lang="hu-HU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hu-HU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</a:t>
            </a:r>
            <a:r>
              <a:rPr lang="hu-HU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160</a:t>
            </a:r>
            <a:r>
              <a:rPr lang="hu-HU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bits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SHA2</a:t>
            </a:r>
            <a:r>
              <a:rPr lang="hu-HU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</a:t>
            </a:r>
            <a:r>
              <a:rPr lang="hu-HU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 </a:t>
            </a:r>
            <a:r>
              <a:rPr lang="hu-HU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 </a:t>
            </a:r>
            <a:r>
              <a:rPr lang="hu-HU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256</a:t>
            </a:r>
            <a:r>
              <a:rPr lang="hu-HU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bits</a:t>
            </a:r>
            <a:endParaRPr lang="en-GB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426562-695B-4962-8566-9E1015E79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50" t="46997" r="27917" b="30520"/>
          <a:stretch/>
        </p:blipFill>
        <p:spPr>
          <a:xfrm>
            <a:off x="2529840" y="2819398"/>
            <a:ext cx="5222240" cy="148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5332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Hashing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cryptographic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hash function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 mathematical algorithm that maps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data of arbitrary size (message) to a 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bit array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of a fixed size (message digest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hash)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operations are public – such as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h(x)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hash-function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no private keys here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deterministic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random (pseudo-random)</a:t>
            </a:r>
          </a:p>
        </p:txBody>
      </p:sp>
    </p:spTree>
    <p:extLst>
      <p:ext uri="{BB962C8B-B14F-4D97-AF65-F5344CB8AC3E}">
        <p14:creationId xmlns:p14="http://schemas.microsoft.com/office/powerpoint/2010/main" val="397345172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Properties of Hashing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95D053-E484-49DC-99A3-FEC73A532214}"/>
              </a:ext>
            </a:extLst>
          </p:cNvPr>
          <p:cNvSpPr/>
          <p:nvPr/>
        </p:nvSpPr>
        <p:spPr>
          <a:xfrm>
            <a:off x="838200" y="1690688"/>
            <a:ext cx="7492753" cy="14182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PRE-IMAGE RESISTANCE –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exponentially hard (computationally infeasible) to determine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message from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h(m)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message digest</a:t>
            </a:r>
          </a:p>
        </p:txBody>
      </p:sp>
    </p:spTree>
    <p:extLst>
      <p:ext uri="{BB962C8B-B14F-4D97-AF65-F5344CB8AC3E}">
        <p14:creationId xmlns:p14="http://schemas.microsoft.com/office/powerpoint/2010/main" val="185163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Properties of Hashing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95D053-E484-49DC-99A3-FEC73A532214}"/>
              </a:ext>
            </a:extLst>
          </p:cNvPr>
          <p:cNvSpPr/>
          <p:nvPr/>
        </p:nvSpPr>
        <p:spPr>
          <a:xfrm>
            <a:off x="838200" y="1690688"/>
            <a:ext cx="7492753" cy="14182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PRE-IMAGE RESISTANCE –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exponentially hard (computationally infeasible) to determine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message from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h(m)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message digest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F8C6590-B48B-4AA3-9B38-7E93D7608BD5}"/>
              </a:ext>
            </a:extLst>
          </p:cNvPr>
          <p:cNvSpPr/>
          <p:nvPr/>
        </p:nvSpPr>
        <p:spPr>
          <a:xfrm>
            <a:off x="2349623" y="3309773"/>
            <a:ext cx="7492753" cy="1418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SECOND PRE-IMAGE RESISTANCE –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given then it is infeasible to find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such that</a:t>
            </a: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h(m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= h(m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 the hashes are the same</a:t>
            </a:r>
          </a:p>
        </p:txBody>
      </p:sp>
    </p:spTree>
    <p:extLst>
      <p:ext uri="{BB962C8B-B14F-4D97-AF65-F5344CB8AC3E}">
        <p14:creationId xmlns:p14="http://schemas.microsoft.com/office/powerpoint/2010/main" val="150484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Properties of Hashing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95D053-E484-49DC-99A3-FEC73A532214}"/>
              </a:ext>
            </a:extLst>
          </p:cNvPr>
          <p:cNvSpPr/>
          <p:nvPr/>
        </p:nvSpPr>
        <p:spPr>
          <a:xfrm>
            <a:off x="838200" y="1690688"/>
            <a:ext cx="7492753" cy="14182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PRE-IMAGE RESISTANCE –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exponentially hard (computationally infeasible) to determine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message from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h(m)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message digest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F8C6590-B48B-4AA3-9B38-7E93D7608BD5}"/>
              </a:ext>
            </a:extLst>
          </p:cNvPr>
          <p:cNvSpPr/>
          <p:nvPr/>
        </p:nvSpPr>
        <p:spPr>
          <a:xfrm>
            <a:off x="2349623" y="3309773"/>
            <a:ext cx="7492753" cy="141827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SECOND PRE-IMAGE RESISTANCE –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given then it is infeasible to find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such that</a:t>
            </a: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h(m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= h(m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 the hashes are the same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6079CA-2AE1-47B0-B906-8C4EDC446790}"/>
              </a:ext>
            </a:extLst>
          </p:cNvPr>
          <p:cNvSpPr/>
          <p:nvPr/>
        </p:nvSpPr>
        <p:spPr>
          <a:xfrm>
            <a:off x="3861047" y="4928858"/>
            <a:ext cx="7492753" cy="14182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COLLISION RESISTANCE –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infeasible to find any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messages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such that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h(m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= h(m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It is easier to break collision resistance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than the second pre-image resistance.</a:t>
            </a:r>
          </a:p>
        </p:txBody>
      </p:sp>
    </p:spTree>
    <p:extLst>
      <p:ext uri="{BB962C8B-B14F-4D97-AF65-F5344CB8AC3E}">
        <p14:creationId xmlns:p14="http://schemas.microsoft.com/office/powerpoint/2010/main" val="182080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Properties of Hashing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7ED9DD-EF50-4060-8D3A-1476D70BD0B2}"/>
              </a:ext>
            </a:extLst>
          </p:cNvPr>
          <p:cNvSpPr txBox="1"/>
          <p:nvPr/>
        </p:nvSpPr>
        <p:spPr>
          <a:xfrm>
            <a:off x="807964" y="1604182"/>
            <a:ext cx="8331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1.) </a:t>
            </a:r>
            <a:r>
              <a:rPr lang="hu-HU" sz="2000" b="1" i="1" dirty="0">
                <a:solidFill>
                  <a:srgbClr val="FFC000"/>
                </a:solidFill>
              </a:rPr>
              <a:t>deterministic</a:t>
            </a:r>
            <a:r>
              <a:rPr lang="hu-HU" sz="2000" dirty="0"/>
              <a:t>: it means that if we apply to same hash-function (</a:t>
            </a:r>
            <a:r>
              <a:rPr lang="hu-HU" sz="2000" b="1" dirty="0"/>
              <a:t>SHA256</a:t>
            </a:r>
            <a:r>
              <a:rPr lang="hu-HU" sz="2000" dirty="0"/>
              <a:t>) on</a:t>
            </a:r>
          </a:p>
          <a:p>
            <a:r>
              <a:rPr lang="hu-HU" sz="2000" dirty="0"/>
              <a:t>	the exact same input then the output must be the same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E141B-3772-4EEF-8DE7-0AA9F3CD3055}"/>
              </a:ext>
            </a:extLst>
          </p:cNvPr>
          <p:cNvSpPr txBox="1"/>
          <p:nvPr/>
        </p:nvSpPr>
        <p:spPr>
          <a:xfrm>
            <a:off x="807964" y="2505166"/>
            <a:ext cx="98992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2.) </a:t>
            </a:r>
            <a:r>
              <a:rPr lang="hu-HU" sz="2000" b="1" i="1" dirty="0">
                <a:solidFill>
                  <a:srgbClr val="FFC000"/>
                </a:solidFill>
              </a:rPr>
              <a:t>one-way</a:t>
            </a:r>
            <a:r>
              <a:rPr lang="hu-HU" sz="2000" dirty="0"/>
              <a:t>: it is easy to generate the hash with the given hashing algorithm but</a:t>
            </a:r>
          </a:p>
          <a:p>
            <a:r>
              <a:rPr lang="hu-HU" sz="2000" dirty="0"/>
              <a:t>	on the other hand it is extremely hard (time-consuming) to restore the original input</a:t>
            </a:r>
          </a:p>
          <a:p>
            <a:r>
              <a:rPr lang="hu-HU" sz="2000" dirty="0"/>
              <a:t>		~ it is like a trap-door function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E718A-E68F-4266-AFF3-7934245E7E75}"/>
              </a:ext>
            </a:extLst>
          </p:cNvPr>
          <p:cNvSpPr txBox="1"/>
          <p:nvPr/>
        </p:nvSpPr>
        <p:spPr>
          <a:xfrm>
            <a:off x="807964" y="3622602"/>
            <a:ext cx="1054583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3.) </a:t>
            </a:r>
            <a:r>
              <a:rPr lang="hu-HU" sz="2000" b="1" i="1" dirty="0">
                <a:solidFill>
                  <a:srgbClr val="FFC000"/>
                </a:solidFill>
              </a:rPr>
              <a:t>collision-free</a:t>
            </a:r>
            <a:r>
              <a:rPr lang="hu-HU" sz="2000" dirty="0"/>
              <a:t>: there are no collisions in </a:t>
            </a:r>
            <a:r>
              <a:rPr lang="hu-HU" sz="2000" b="1" dirty="0"/>
              <a:t>SHA256</a:t>
            </a:r>
            <a:r>
              <a:rPr lang="hu-HU" sz="2000" dirty="0"/>
              <a:t> (ok there are but with extremely low probability)</a:t>
            </a:r>
          </a:p>
          <a:p>
            <a:r>
              <a:rPr lang="hu-HU" sz="2000" dirty="0"/>
              <a:t> 		It means that no two different inputs share the same output hash</a:t>
            </a:r>
          </a:p>
          <a:p>
            <a:r>
              <a:rPr lang="hu-HU" sz="2000" dirty="0"/>
              <a:t>			~ and this is good: we want to make these hashes unique, this</a:t>
            </a:r>
          </a:p>
          <a:p>
            <a:r>
              <a:rPr lang="hu-HU" sz="2000" dirty="0"/>
              <a:t>				is how we identify a block in the blockchain</a:t>
            </a:r>
          </a:p>
          <a:p>
            <a:endParaRPr lang="hu-HU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4509D9-A514-4CDF-810A-F49AA6C4F5A5}"/>
              </a:ext>
            </a:extLst>
          </p:cNvPr>
          <p:cNvSpPr txBox="1"/>
          <p:nvPr/>
        </p:nvSpPr>
        <p:spPr>
          <a:xfrm>
            <a:off x="807964" y="5050712"/>
            <a:ext cx="98483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4.) </a:t>
            </a:r>
            <a:r>
              <a:rPr lang="hu-HU" sz="2000" b="1" i="1" dirty="0">
                <a:solidFill>
                  <a:srgbClr val="FFC000"/>
                </a:solidFill>
              </a:rPr>
              <a:t>avalanche effect</a:t>
            </a:r>
            <a:r>
              <a:rPr lang="hu-HU" sz="2000" dirty="0"/>
              <a:t>: a little change in the input results in a completely different output hash</a:t>
            </a:r>
          </a:p>
          <a:p>
            <a:r>
              <a:rPr lang="hu-HU" sz="2000" dirty="0"/>
              <a:t>			~ otherwise a </a:t>
            </a:r>
            <a:r>
              <a:rPr lang="en-US" sz="2000" dirty="0"/>
              <a:t>crypt</a:t>
            </a:r>
            <a:r>
              <a:rPr lang="hu-HU" sz="2000" dirty="0"/>
              <a:t>o</a:t>
            </a:r>
            <a:r>
              <a:rPr lang="en-US" sz="2000" dirty="0"/>
              <a:t>analyst can make predictions about the input </a:t>
            </a:r>
            <a:endParaRPr lang="hu-HU" sz="2000" dirty="0"/>
          </a:p>
          <a:p>
            <a:r>
              <a:rPr lang="hu-HU" sz="2000" dirty="0"/>
              <a:t>                                                              based on the output exclusively</a:t>
            </a:r>
          </a:p>
        </p:txBody>
      </p:sp>
    </p:spTree>
    <p:extLst>
      <p:ext uri="{BB962C8B-B14F-4D97-AF65-F5344CB8AC3E}">
        <p14:creationId xmlns:p14="http://schemas.microsoft.com/office/powerpoint/2010/main" val="217810446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Breaking Second Pre-Image Resistance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84DEFF-86A8-4DE0-8F9B-2736EF424EA6}"/>
              </a:ext>
            </a:extLst>
          </p:cNvPr>
          <p:cNvSpPr txBox="1"/>
          <p:nvPr/>
        </p:nvSpPr>
        <p:spPr>
          <a:xfrm>
            <a:off x="838200" y="1371600"/>
            <a:ext cx="977677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sz="24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given then we have to find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sz="24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such that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h(m</a:t>
            </a:r>
            <a:r>
              <a:rPr lang="hu-HU" sz="24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= h(m</a:t>
            </a:r>
            <a:r>
              <a:rPr lang="hu-HU" sz="24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the hashes are the same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we can use brute-force approach: pick a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</a:t>
            </a:r>
            <a:r>
              <a:rPr lang="hu-HU" sz="2400" b="1" baseline="-25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message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and hash it then compare it with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h(m</a:t>
            </a:r>
            <a:r>
              <a:rPr lang="hu-HU" sz="2400" b="1" baseline="-25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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what is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running time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of this approach?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 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Best-case scenario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: we find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</a:t>
            </a:r>
            <a:r>
              <a:rPr lang="hu-HU" sz="2400" b="1" baseline="-25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in the first iteration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 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Worst-case scenario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: there are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hu-HU" sz="24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128</a:t>
            </a:r>
            <a:r>
              <a:rPr lang="hu-HU" sz="2400" baseline="30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possible messages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	    all together and we have to try them all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baseline="30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   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Average-case scenario: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hu-HU" sz="24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128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/ 2 = 2</a:t>
            </a:r>
            <a:r>
              <a:rPr lang="hu-HU" sz="24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127</a:t>
            </a:r>
            <a:endParaRPr lang="hu-HU" sz="2400" b="1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6508818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Birthday Paradox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84DEFF-86A8-4DE0-8F9B-2736EF424EA6}"/>
              </a:ext>
            </a:extLst>
          </p:cNvPr>
          <p:cNvSpPr txBox="1"/>
          <p:nvPr/>
        </p:nvSpPr>
        <p:spPr>
          <a:xfrm>
            <a:off x="838200" y="1371600"/>
            <a:ext cx="95251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Breaking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collision resistance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property is easier because we just have to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any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sz="24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sz="24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messages such that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h(m</a:t>
            </a:r>
            <a:r>
              <a:rPr lang="hu-HU" sz="24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= h(m</a:t>
            </a:r>
            <a:r>
              <a:rPr lang="hu-HU" sz="24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		</a:t>
            </a:r>
            <a:endParaRPr lang="en-GB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1E09F3-FC1F-45E2-92BB-30C8BB460E42}"/>
              </a:ext>
            </a:extLst>
          </p:cNvPr>
          <p:cNvSpPr txBox="1"/>
          <p:nvPr/>
        </p:nvSpPr>
        <p:spPr>
          <a:xfrm>
            <a:off x="1717589" y="2850941"/>
            <a:ext cx="87568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IT MAY SEEMS TO BE AS MUCH COMPLICATED BUT IN FACT IT IS AN 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EASIER TASK BECAUSE OF THE BIRTHDAY PARADOX !!!</a:t>
            </a:r>
            <a:endParaRPr lang="en-GB" sz="24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D53787-552E-4592-A367-F5FDEE588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070" y="4080528"/>
            <a:ext cx="2631860" cy="225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1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Euclidean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8312DCB8-A104-46AE-B9B4-A4482DE80177}"/>
              </a:ext>
            </a:extLst>
          </p:cNvPr>
          <p:cNvSpPr txBox="1"/>
          <p:nvPr/>
        </p:nvSpPr>
        <p:spPr>
          <a:xfrm>
            <a:off x="838200" y="1398481"/>
            <a:ext cx="10283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Euclid</a:t>
            </a:r>
            <a:r>
              <a:rPr lang="hu-HU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ean</a:t>
            </a:r>
            <a:r>
              <a:rPr lang="en-GB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algorithm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 is an efficient method for computing the 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greatest common 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divisor</a:t>
            </a:r>
            <a:r>
              <a:rPr lang="en-GB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(GCD) of two integers</a:t>
            </a:r>
            <a:r>
              <a:rPr lang="hu-HU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– 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 largest number that divides them </a:t>
            </a:r>
            <a:endParaRPr lang="hu-HU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both without a 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remainder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89CF25C-58E3-43A4-8323-5DACCE7140FC}"/>
              </a:ext>
            </a:extLst>
          </p:cNvPr>
          <p:cNvSpPr/>
          <p:nvPr/>
        </p:nvSpPr>
        <p:spPr>
          <a:xfrm>
            <a:off x="5026241" y="2949606"/>
            <a:ext cx="2139518" cy="7989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51060B-B471-4715-ABA2-6644193E43E4}"/>
              </a:ext>
            </a:extLst>
          </p:cNvPr>
          <p:cNvSpPr txBox="1"/>
          <p:nvPr/>
        </p:nvSpPr>
        <p:spPr>
          <a:xfrm>
            <a:off x="5368076" y="3118268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GCD(9, 6) 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9B844-FC9A-4953-8A64-2823E57E2A35}"/>
              </a:ext>
            </a:extLst>
          </p:cNvPr>
          <p:cNvSpPr txBox="1"/>
          <p:nvPr/>
        </p:nvSpPr>
        <p:spPr>
          <a:xfrm>
            <a:off x="5270293" y="4081636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 mod 6 = 3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069108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3E8E5BC-CDDA-45CF-A4F5-5B237BEB1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93" y="2578915"/>
            <a:ext cx="6362614" cy="37051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Birthday Paradox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84DEFF-86A8-4DE0-8F9B-2736EF424EA6}"/>
              </a:ext>
            </a:extLst>
          </p:cNvPr>
          <p:cNvSpPr txBox="1"/>
          <p:nvPr/>
        </p:nvSpPr>
        <p:spPr>
          <a:xfrm>
            <a:off x="838200" y="1371600"/>
            <a:ext cx="91855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Let’s assume there are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people in a given room. What is the probability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nobody shares a birthday?</a:t>
            </a:r>
            <a:endParaRPr lang="en-GB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AFB368-5AC6-498A-BFE3-993D5FE8F6C0}"/>
              </a:ext>
            </a:extLst>
          </p:cNvPr>
          <p:cNvSpPr txBox="1"/>
          <p:nvPr/>
        </p:nvSpPr>
        <p:spPr>
          <a:xfrm>
            <a:off x="8327547" y="4983766"/>
            <a:ext cx="2853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probability that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do not have any matches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group of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people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98570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5D4DF14-1DC8-4715-8C6C-A3580328D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124" y="2656523"/>
            <a:ext cx="6849431" cy="36009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Birthday Paradox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84DEFF-86A8-4DE0-8F9B-2736EF424EA6}"/>
              </a:ext>
            </a:extLst>
          </p:cNvPr>
          <p:cNvSpPr txBox="1"/>
          <p:nvPr/>
        </p:nvSpPr>
        <p:spPr>
          <a:xfrm>
            <a:off x="838200" y="1371600"/>
            <a:ext cx="91855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Let’s assume there are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people in a given room. What is the probability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at least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people share the same birthday?</a:t>
            </a:r>
            <a:endParaRPr lang="en-GB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AFB368-5AC6-498A-BFE3-993D5FE8F6C0}"/>
              </a:ext>
            </a:extLst>
          </p:cNvPr>
          <p:cNvSpPr txBox="1"/>
          <p:nvPr/>
        </p:nvSpPr>
        <p:spPr>
          <a:xfrm>
            <a:off x="220047" y="4989787"/>
            <a:ext cx="3584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probability that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is at least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people with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same bithday in a group of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people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55672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Birthday Paradox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84DEFF-86A8-4DE0-8F9B-2736EF424EA6}"/>
              </a:ext>
            </a:extLst>
          </p:cNvPr>
          <p:cNvSpPr txBox="1"/>
          <p:nvPr/>
        </p:nvSpPr>
        <p:spPr>
          <a:xfrm>
            <a:off x="838200" y="1371600"/>
            <a:ext cx="91855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Let’s assume there are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people in a given room. What is the probability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at least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people share the same birthday with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50%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probability?</a:t>
            </a:r>
            <a:endParaRPr lang="en-GB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F949D8-4851-4B09-A162-97A4BE998371}"/>
              </a:ext>
            </a:extLst>
          </p:cNvPr>
          <p:cNvSpPr txBox="1"/>
          <p:nvPr/>
        </p:nvSpPr>
        <p:spPr>
          <a:xfrm>
            <a:off x="2666573" y="4748114"/>
            <a:ext cx="67332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turns out to be that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N=23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which means that even with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small group of people it is quite common for at least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people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share the same birhday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BFEEFC-53A6-4316-B414-D32C7444B8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75" t="48277" r="38625" b="33141"/>
          <a:stretch/>
        </p:blipFill>
        <p:spPr>
          <a:xfrm>
            <a:off x="3263390" y="2463474"/>
            <a:ext cx="5665220" cy="193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23537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Birthday Paradox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84DEFF-86A8-4DE0-8F9B-2736EF424EA6}"/>
              </a:ext>
            </a:extLst>
          </p:cNvPr>
          <p:cNvSpPr txBox="1"/>
          <p:nvPr/>
        </p:nvSpPr>
        <p:spPr>
          <a:xfrm>
            <a:off x="838200" y="1371600"/>
            <a:ext cx="91855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Let’s assume there are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people in a given room. What is the probability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at least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people share the same birthday with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50%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probability?</a:t>
            </a:r>
            <a:endParaRPr lang="en-GB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F949D8-4851-4B09-A162-97A4BE998371}"/>
                  </a:ext>
                </a:extLst>
              </p:cNvPr>
              <p:cNvSpPr txBox="1"/>
              <p:nvPr/>
            </p:nvSpPr>
            <p:spPr>
              <a:xfrm>
                <a:off x="730044" y="2807554"/>
                <a:ext cx="10731912" cy="2307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sz="2800" b="1" i="1" u="sng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RULE OF THUMB:</a:t>
                </a:r>
              </a:p>
              <a:p>
                <a:pPr algn="ctr"/>
                <a:endParaRPr lang="hu-HU" sz="2800" b="1" i="1" u="sng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  <a:p>
                <a:pPr algn="ctr"/>
                <a:r>
                  <a:rPr lang="hu-HU" sz="2800" b="1" i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IF THERE ARE N DIFFERENT POSSIBILITIES OF SOMETHING</a:t>
                </a:r>
              </a:p>
              <a:p>
                <a:pPr algn="ctr"/>
                <a:r>
                  <a:rPr lang="hu-HU" sz="2800" b="1" i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THEN YOU NEED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800" b="1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hu-HU" sz="2800" b="1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rad>
                  </m:oMath>
                </a14:m>
                <a:r>
                  <a:rPr lang="hu-HU" sz="2800" b="1" i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 RANDOMLY CHOOSEN ITEM IN ORDER TO HAVE </a:t>
                </a:r>
              </a:p>
              <a:p>
                <a:pPr algn="ctr"/>
                <a:r>
                  <a:rPr lang="hu-HU" sz="2800" b="1" i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A 50% CHANCE OF COLLISION !!!</a:t>
                </a:r>
                <a:endParaRPr lang="en-GB" sz="2000" b="1" i="1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F949D8-4851-4B09-A162-97A4BE998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44" y="2807554"/>
                <a:ext cx="10731912" cy="2307298"/>
              </a:xfrm>
              <a:prstGeom prst="rect">
                <a:avLst/>
              </a:prstGeom>
              <a:blipFill>
                <a:blip r:embed="rId2"/>
                <a:stretch>
                  <a:fillRect t="-2646" b="-58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81106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Birthday Paradox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84DEFF-86A8-4DE0-8F9B-2736EF424EA6}"/>
              </a:ext>
            </a:extLst>
          </p:cNvPr>
          <p:cNvSpPr txBox="1"/>
          <p:nvPr/>
        </p:nvSpPr>
        <p:spPr>
          <a:xfrm>
            <a:off x="838200" y="1371600"/>
            <a:ext cx="81172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many hashes do I need to generate before a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hash collision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occurs with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50%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probability?</a:t>
            </a:r>
            <a:endParaRPr lang="en-GB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DB92AD-9584-495E-A00B-3F557851B3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50" t="46668" r="25333" b="24513"/>
          <a:stretch/>
        </p:blipFill>
        <p:spPr>
          <a:xfrm>
            <a:off x="1600957" y="2529522"/>
            <a:ext cx="8990086" cy="295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9738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MD5 Algorithm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(Cryptography)</a:t>
            </a:r>
          </a:p>
        </p:txBody>
      </p:sp>
    </p:spTree>
    <p:extLst>
      <p:ext uri="{BB962C8B-B14F-4D97-AF65-F5344CB8AC3E}">
        <p14:creationId xmlns:p14="http://schemas.microsoft.com/office/powerpoint/2010/main" val="1154271564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MD5 Hashing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cryptographic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hash function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 mathematical algorithm that maps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data of arbitrary size (message) to a 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bit array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of a fixed size (message digest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hash)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operations are public – such as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h(x)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hash-function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no private keys here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deterministic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random (pseudo-random)</a:t>
            </a:r>
          </a:p>
        </p:txBody>
      </p:sp>
    </p:spTree>
    <p:extLst>
      <p:ext uri="{BB962C8B-B14F-4D97-AF65-F5344CB8AC3E}">
        <p14:creationId xmlns:p14="http://schemas.microsoft.com/office/powerpoint/2010/main" val="309393172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Applications of Hashing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(Cryptography)</a:t>
            </a:r>
          </a:p>
        </p:txBody>
      </p:sp>
    </p:spTree>
    <p:extLst>
      <p:ext uri="{BB962C8B-B14F-4D97-AF65-F5344CB8AC3E}">
        <p14:creationId xmlns:p14="http://schemas.microsoft.com/office/powerpoint/2010/main" val="416036802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1.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) Storing Passwords in Databases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21529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usually we think that we have no other option but to store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usernames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passwords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 table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plain text</a:t>
            </a:r>
          </a:p>
          <a:p>
            <a:r>
              <a:rPr lang="hu-HU" b="1" dirty="0">
                <a:solidFill>
                  <a:srgbClr val="FF9999"/>
                </a:solidFill>
              </a:rPr>
              <a:t>IT IS SAFE UNTIL THE DATABASE IS HACKED !!!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should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hashes instead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and store the hash of the username and password in the database table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hacker should find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message from the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h(m)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hash value which is practically impossible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CAN STILL VERIFY THE PASSWORD</a:t>
            </a:r>
          </a:p>
          <a:p>
            <a:pPr marL="0" indent="0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	    BY COMPARING HASH VALUES !!!</a:t>
            </a:r>
          </a:p>
          <a:p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522FCC-64A6-445B-B815-A06D48057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529" y="3916316"/>
            <a:ext cx="2642372" cy="269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03772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) Digital Signatures and Authentication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21529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essage digests (hashes) are widely used to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provide some assurance that a transferred file has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arrived intact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provide a pre-computed hash (it is called the checksum) and send it with the file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user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calculates the checksum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compares the two values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GitHub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696208-4423-4F03-BFDF-D71374E17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912" y="4123303"/>
            <a:ext cx="2734697" cy="273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09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Euclidean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8312DCB8-A104-46AE-B9B4-A4482DE80177}"/>
              </a:ext>
            </a:extLst>
          </p:cNvPr>
          <p:cNvSpPr txBox="1"/>
          <p:nvPr/>
        </p:nvSpPr>
        <p:spPr>
          <a:xfrm>
            <a:off x="838200" y="1398481"/>
            <a:ext cx="10283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Euclid</a:t>
            </a:r>
            <a:r>
              <a:rPr lang="hu-HU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ean</a:t>
            </a:r>
            <a:r>
              <a:rPr lang="en-GB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algorithm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 is an efficient method for computing the 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greatest common 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divisor</a:t>
            </a:r>
            <a:r>
              <a:rPr lang="en-GB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(GCD) of two integers</a:t>
            </a:r>
            <a:r>
              <a:rPr lang="hu-HU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– 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 largest number that divides them </a:t>
            </a:r>
            <a:endParaRPr lang="hu-HU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both without a 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remainder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89CF25C-58E3-43A4-8323-5DACCE7140FC}"/>
              </a:ext>
            </a:extLst>
          </p:cNvPr>
          <p:cNvSpPr/>
          <p:nvPr/>
        </p:nvSpPr>
        <p:spPr>
          <a:xfrm>
            <a:off x="5026241" y="2949606"/>
            <a:ext cx="2139518" cy="7989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51060B-B471-4715-ABA2-6644193E43E4}"/>
              </a:ext>
            </a:extLst>
          </p:cNvPr>
          <p:cNvSpPr txBox="1"/>
          <p:nvPr/>
        </p:nvSpPr>
        <p:spPr>
          <a:xfrm>
            <a:off x="5368076" y="3118268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GCD(6, 3) 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726136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) Blockchains and Cryptocurrencies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6F5856-A46F-4846-8AFA-826657997354}"/>
              </a:ext>
            </a:extLst>
          </p:cNvPr>
          <p:cNvSpPr/>
          <p:nvPr/>
        </p:nvSpPr>
        <p:spPr>
          <a:xfrm>
            <a:off x="1696995" y="1688756"/>
            <a:ext cx="1227438" cy="1227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GENESIS</a:t>
            </a:r>
          </a:p>
          <a:p>
            <a:pPr algn="ctr"/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BLOCK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E91472-2FF7-4DB4-A3F4-355886C51827}"/>
              </a:ext>
            </a:extLst>
          </p:cNvPr>
          <p:cNvSpPr/>
          <p:nvPr/>
        </p:nvSpPr>
        <p:spPr>
          <a:xfrm>
            <a:off x="3785287" y="1688756"/>
            <a:ext cx="1227438" cy="1227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BLOCK #1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D52E0C-BB8A-4DD9-8A41-6BD27636031E}"/>
              </a:ext>
            </a:extLst>
          </p:cNvPr>
          <p:cNvSpPr/>
          <p:nvPr/>
        </p:nvSpPr>
        <p:spPr>
          <a:xfrm>
            <a:off x="5873579" y="1688756"/>
            <a:ext cx="1227438" cy="1227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BLOCK #2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518680-027F-411D-AB2E-60329900616C}"/>
              </a:ext>
            </a:extLst>
          </p:cNvPr>
          <p:cNvSpPr/>
          <p:nvPr/>
        </p:nvSpPr>
        <p:spPr>
          <a:xfrm>
            <a:off x="7961871" y="1688756"/>
            <a:ext cx="1227438" cy="1227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BLOCK #3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4EFEA7-13B6-414F-9188-54E411973895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5012725" y="2302475"/>
            <a:ext cx="860854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9D4731-CA76-4F39-8552-181D8F0241F1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7101017" y="2302475"/>
            <a:ext cx="860854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B430B2-D798-4F42-B9E0-0128FB2A3AC2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924433" y="2302475"/>
            <a:ext cx="860854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7DFAAF-54E6-4C96-BF92-88BF6BA4E328}"/>
              </a:ext>
            </a:extLst>
          </p:cNvPr>
          <p:cNvCxnSpPr/>
          <p:nvPr/>
        </p:nvCxnSpPr>
        <p:spPr>
          <a:xfrm>
            <a:off x="9189309" y="2302474"/>
            <a:ext cx="860854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1BFEBC-881E-44F4-921B-1579AE403AB4}"/>
              </a:ext>
            </a:extLst>
          </p:cNvPr>
          <p:cNvSpPr txBox="1"/>
          <p:nvPr/>
        </p:nvSpPr>
        <p:spPr>
          <a:xfrm>
            <a:off x="10085173" y="2068380"/>
            <a:ext cx="3674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A58416-DC6A-408F-BFCC-2FA6F9A50997}"/>
              </a:ext>
            </a:extLst>
          </p:cNvPr>
          <p:cNvSpPr txBox="1"/>
          <p:nvPr/>
        </p:nvSpPr>
        <p:spPr>
          <a:xfrm>
            <a:off x="1354394" y="2982097"/>
            <a:ext cx="1912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Data: ...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Prev. Hash: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0000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Hash: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056FH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E24A9A-F542-479A-AA9D-16591709BE03}"/>
              </a:ext>
            </a:extLst>
          </p:cNvPr>
          <p:cNvSpPr txBox="1"/>
          <p:nvPr/>
        </p:nvSpPr>
        <p:spPr>
          <a:xfrm>
            <a:off x="3368147" y="2982097"/>
            <a:ext cx="20617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Data: ...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Prev. Hash: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056FH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Hash: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HJI66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0893AE-F38A-4396-AF60-69474EE23914}"/>
              </a:ext>
            </a:extLst>
          </p:cNvPr>
          <p:cNvSpPr txBox="1"/>
          <p:nvPr/>
        </p:nvSpPr>
        <p:spPr>
          <a:xfrm>
            <a:off x="5502925" y="2982097"/>
            <a:ext cx="19687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Data: ...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Prev. Hash: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HJI66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Hash: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ZU77F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52477C-4504-47A4-9712-62324A41EBF3}"/>
              </a:ext>
            </a:extLst>
          </p:cNvPr>
          <p:cNvSpPr txBox="1"/>
          <p:nvPr/>
        </p:nvSpPr>
        <p:spPr>
          <a:xfrm>
            <a:off x="7546333" y="2982097"/>
            <a:ext cx="20585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Data: ...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Prev. Hash: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ZU77F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Hash: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789BV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077435C-C7D2-432F-9BF6-79C1E18ACD21}"/>
              </a:ext>
            </a:extLst>
          </p:cNvPr>
          <p:cNvSpPr/>
          <p:nvPr/>
        </p:nvSpPr>
        <p:spPr>
          <a:xfrm>
            <a:off x="4596430" y="3326087"/>
            <a:ext cx="773810" cy="329167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494DC1-B479-4CD1-989E-F305F2D418D8}"/>
              </a:ext>
            </a:extLst>
          </p:cNvPr>
          <p:cNvSpPr/>
          <p:nvPr/>
        </p:nvSpPr>
        <p:spPr>
          <a:xfrm>
            <a:off x="6748837" y="3326087"/>
            <a:ext cx="668303" cy="304453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D506884-32A6-478D-BE2A-EA08042C3127}"/>
              </a:ext>
            </a:extLst>
          </p:cNvPr>
          <p:cNvSpPr/>
          <p:nvPr/>
        </p:nvSpPr>
        <p:spPr>
          <a:xfrm>
            <a:off x="8820653" y="3313903"/>
            <a:ext cx="668303" cy="329167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0BFC6E4-CE4F-462D-9AFE-D9E22FCD8E38}"/>
              </a:ext>
            </a:extLst>
          </p:cNvPr>
          <p:cNvSpPr/>
          <p:nvPr/>
        </p:nvSpPr>
        <p:spPr>
          <a:xfrm>
            <a:off x="6470300" y="3633006"/>
            <a:ext cx="668303" cy="336423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C203C22-6465-4B0C-9F9E-ADE5FF62D236}"/>
              </a:ext>
            </a:extLst>
          </p:cNvPr>
          <p:cNvSpPr/>
          <p:nvPr/>
        </p:nvSpPr>
        <p:spPr>
          <a:xfrm>
            <a:off x="4414908" y="3618965"/>
            <a:ext cx="668303" cy="329167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BEA902-6263-465F-AE0A-5DF66749EF83}"/>
              </a:ext>
            </a:extLst>
          </p:cNvPr>
          <p:cNvSpPr/>
          <p:nvPr/>
        </p:nvSpPr>
        <p:spPr>
          <a:xfrm>
            <a:off x="2279164" y="3624766"/>
            <a:ext cx="668303" cy="329167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8762428-22F6-48F5-BA5B-71F1C3AD4521}"/>
              </a:ext>
            </a:extLst>
          </p:cNvPr>
          <p:cNvCxnSpPr>
            <a:stCxn id="22" idx="2"/>
          </p:cNvCxnSpPr>
          <p:nvPr/>
        </p:nvCxnSpPr>
        <p:spPr>
          <a:xfrm flipH="1">
            <a:off x="2959158" y="3490671"/>
            <a:ext cx="1637272" cy="24284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AC5EA78-EF28-4BC2-955C-A623E33418B6}"/>
              </a:ext>
            </a:extLst>
          </p:cNvPr>
          <p:cNvCxnSpPr/>
          <p:nvPr/>
        </p:nvCxnSpPr>
        <p:spPr>
          <a:xfrm flipH="1">
            <a:off x="5048487" y="3455945"/>
            <a:ext cx="1665626" cy="26395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08EB56-23C3-4E1D-8018-A85129A4955E}"/>
              </a:ext>
            </a:extLst>
          </p:cNvPr>
          <p:cNvCxnSpPr>
            <a:endCxn id="25" idx="6"/>
          </p:cNvCxnSpPr>
          <p:nvPr/>
        </p:nvCxnSpPr>
        <p:spPr>
          <a:xfrm flipH="1">
            <a:off x="7138603" y="3525395"/>
            <a:ext cx="1670475" cy="27582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25E8DFD-5FC1-4235-9554-75D72485FBDA}"/>
              </a:ext>
            </a:extLst>
          </p:cNvPr>
          <p:cNvSpPr txBox="1"/>
          <p:nvPr/>
        </p:nvSpPr>
        <p:spPr>
          <a:xfrm>
            <a:off x="2805039" y="4338842"/>
            <a:ext cx="7582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so the blockchain itself is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 linked list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with hash-pointers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35CA2B-B3CB-4C7D-B8D0-FB5F69D6C082}"/>
              </a:ext>
            </a:extLst>
          </p:cNvPr>
          <p:cNvSpPr txBox="1"/>
          <p:nvPr/>
        </p:nvSpPr>
        <p:spPr>
          <a:xfrm>
            <a:off x="2805039" y="4925250"/>
            <a:ext cx="87431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every node in the blockchain has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hash values –  own hash and </a:t>
            </a: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the hash value of the previous block (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SHA256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hashes)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DFEC17-8A3D-4498-A94A-90FAF055D306}"/>
              </a:ext>
            </a:extLst>
          </p:cNvPr>
          <p:cNvSpPr txBox="1"/>
          <p:nvPr/>
        </p:nvSpPr>
        <p:spPr>
          <a:xfrm>
            <a:off x="719880" y="6000389"/>
            <a:ext cx="10752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BLOCKS FORM A LINKED LIST WHERE THE NODES ARE CRYPTOGRAPHICALLY LINKED</a:t>
            </a:r>
          </a:p>
        </p:txBody>
      </p:sp>
    </p:spTree>
    <p:extLst>
      <p:ext uri="{BB962C8B-B14F-4D97-AF65-F5344CB8AC3E}">
        <p14:creationId xmlns:p14="http://schemas.microsoft.com/office/powerpoint/2010/main" val="420458681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WEP and WPA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(Cryptography)</a:t>
            </a:r>
          </a:p>
        </p:txBody>
      </p:sp>
    </p:spTree>
    <p:extLst>
      <p:ext uri="{BB962C8B-B14F-4D97-AF65-F5344CB8AC3E}">
        <p14:creationId xmlns:p14="http://schemas.microsoft.com/office/powerpoint/2010/main" val="233435689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Wi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-Fi Related Cryptosystems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F8B633-C1F8-4B8F-80C7-8F989A504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635" y="2901583"/>
            <a:ext cx="1253942" cy="12539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33290F-B032-45F4-876C-D3E60A820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473" y="4420040"/>
            <a:ext cx="1253942" cy="9626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1F40CF-45FF-4A62-BFAA-14BBD612D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004" y="2401886"/>
            <a:ext cx="2321275" cy="21705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A2F5F4-658C-447D-BEB1-CDB4A02998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0735" y="4155525"/>
            <a:ext cx="1957262" cy="14917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FE21783-D581-485A-9A02-2790697CB10A}"/>
              </a:ext>
            </a:extLst>
          </p:cNvPr>
          <p:cNvSpPr txBox="1"/>
          <p:nvPr/>
        </p:nvSpPr>
        <p:spPr>
          <a:xfrm>
            <a:off x="5808800" y="5037964"/>
            <a:ext cx="57756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GB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wireless router is a device that performs the functions of a</a:t>
            </a:r>
            <a:endParaRPr lang="hu-HU" b="0" i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r>
              <a:rPr lang="en-GB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router </a:t>
            </a:r>
            <a:r>
              <a:rPr lang="hu-HU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which means it </a:t>
            </a:r>
            <a:r>
              <a:rPr lang="en-GB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is used to </a:t>
            </a:r>
            <a:r>
              <a:rPr lang="en-GB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provide access to the </a:t>
            </a:r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r>
              <a:rPr lang="en-GB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Internet</a:t>
            </a:r>
            <a:r>
              <a:rPr lang="en-GB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or a private computer network.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839EE5-E1AF-4289-81A8-BD0B762E6919}"/>
              </a:ext>
            </a:extLst>
          </p:cNvPr>
          <p:cNvSpPr txBox="1"/>
          <p:nvPr/>
        </p:nvSpPr>
        <p:spPr>
          <a:xfrm>
            <a:off x="1123289" y="1838302"/>
            <a:ext cx="4890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 can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connect to a</a:t>
            </a:r>
            <a:r>
              <a:rPr lang="en-GB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wireless router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with several 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devices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(PC, laptop or smartphones as well)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732153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Wi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-Fi Related Cryptosystems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33290F-B032-45F4-876C-D3E60A820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39" y="2756027"/>
            <a:ext cx="1933337" cy="14842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1F40CF-45FF-4A62-BFAA-14BBD612D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084" y="2268719"/>
            <a:ext cx="2321275" cy="2170590"/>
          </a:xfrm>
          <a:prstGeom prst="rect">
            <a:avLst/>
          </a:prstGeom>
        </p:spPr>
      </p:pic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4BC406C6-7BC2-4503-BEED-11947C78209A}"/>
              </a:ext>
            </a:extLst>
          </p:cNvPr>
          <p:cNvSpPr/>
          <p:nvPr/>
        </p:nvSpPr>
        <p:spPr>
          <a:xfrm>
            <a:off x="5129331" y="3213714"/>
            <a:ext cx="1933337" cy="786884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22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Wi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-Fi Related Cryptosystems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33290F-B032-45F4-876C-D3E60A820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39" y="2756027"/>
            <a:ext cx="1933337" cy="14842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1F40CF-45FF-4A62-BFAA-14BBD612D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084" y="2268719"/>
            <a:ext cx="2321275" cy="2170590"/>
          </a:xfrm>
          <a:prstGeom prst="rect">
            <a:avLst/>
          </a:prstGeom>
        </p:spPr>
      </p:pic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4BC406C6-7BC2-4503-BEED-11947C78209A}"/>
              </a:ext>
            </a:extLst>
          </p:cNvPr>
          <p:cNvSpPr/>
          <p:nvPr/>
        </p:nvSpPr>
        <p:spPr>
          <a:xfrm>
            <a:off x="5129331" y="3213714"/>
            <a:ext cx="1933337" cy="786884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A47A08-0267-44A1-A136-5C0EA25C0B7C}"/>
              </a:ext>
            </a:extLst>
          </p:cNvPr>
          <p:cNvSpPr txBox="1"/>
          <p:nvPr/>
        </p:nvSpPr>
        <p:spPr>
          <a:xfrm>
            <a:off x="3342809" y="4620376"/>
            <a:ext cx="55063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 want to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avoid sending plaintexts (without encryption)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of security reasons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we may use our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credit cards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 webshops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 usernames and passwords on given websites etc.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1440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Wired Equivalent Privacy (WEP)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AFB5DB-4268-4C51-96B7-675EED4CE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21529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wired equvivalent privacy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(WEB) is a security algorithm for wireless networks designed back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1999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private key cryptography system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(symmetric encryption)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 size if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bits (later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128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bits) – although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initialization vector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IV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is part of the private key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initialization vector (IV) takes up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bits</a:t>
            </a:r>
          </a:p>
        </p:txBody>
      </p:sp>
    </p:spTree>
    <p:extLst>
      <p:ext uri="{BB962C8B-B14F-4D97-AF65-F5344CB8AC3E}">
        <p14:creationId xmlns:p14="http://schemas.microsoft.com/office/powerpoint/2010/main" val="213871680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Wired Equivalent Privacy (WEP)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33290F-B032-45F4-876C-D3E60A820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39" y="2107956"/>
            <a:ext cx="1933337" cy="14842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1F40CF-45FF-4A62-BFAA-14BBD612D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084" y="1620648"/>
            <a:ext cx="2321275" cy="2170590"/>
          </a:xfrm>
          <a:prstGeom prst="rect">
            <a:avLst/>
          </a:prstGeom>
        </p:spPr>
      </p:pic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4BC406C6-7BC2-4503-BEED-11947C78209A}"/>
              </a:ext>
            </a:extLst>
          </p:cNvPr>
          <p:cNvSpPr/>
          <p:nvPr/>
        </p:nvSpPr>
        <p:spPr>
          <a:xfrm>
            <a:off x="5129331" y="2565643"/>
            <a:ext cx="1933337" cy="786884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A47A08-0267-44A1-A136-5C0EA25C0B7C}"/>
              </a:ext>
            </a:extLst>
          </p:cNvPr>
          <p:cNvSpPr txBox="1"/>
          <p:nvPr/>
        </p:nvSpPr>
        <p:spPr>
          <a:xfrm>
            <a:off x="1048430" y="3791238"/>
            <a:ext cx="497995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initialization vector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(IV) +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WEP key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RC4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encryption algorithm is used to get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keystream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(IV provides some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randomness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pPr algn="ctr"/>
            <a:endParaRPr lang="hu-HU" i="1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THEN WE TAKE THE DATA WE WANT TO ENCRYPT </a:t>
            </a:r>
            <a:b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</a:br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AND THE KEYSTEM – AND USE XOR OPERATION !!!</a:t>
            </a:r>
          </a:p>
          <a:p>
            <a:pPr algn="ctr"/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have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ciphertext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+ we append the 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initialization vector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(IV) in plaintext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GB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86074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Wired Equivalent Privacy (WEP)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33290F-B032-45F4-876C-D3E60A820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39" y="2107956"/>
            <a:ext cx="1933337" cy="14842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1F40CF-45FF-4A62-BFAA-14BBD612D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084" y="1620648"/>
            <a:ext cx="2321275" cy="2170590"/>
          </a:xfrm>
          <a:prstGeom prst="rect">
            <a:avLst/>
          </a:prstGeom>
        </p:spPr>
      </p:pic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4BC406C6-7BC2-4503-BEED-11947C78209A}"/>
              </a:ext>
            </a:extLst>
          </p:cNvPr>
          <p:cNvSpPr/>
          <p:nvPr/>
        </p:nvSpPr>
        <p:spPr>
          <a:xfrm>
            <a:off x="5129331" y="2565643"/>
            <a:ext cx="1933337" cy="786884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A47A08-0267-44A1-A136-5C0EA25C0B7C}"/>
              </a:ext>
            </a:extLst>
          </p:cNvPr>
          <p:cNvSpPr txBox="1"/>
          <p:nvPr/>
        </p:nvSpPr>
        <p:spPr>
          <a:xfrm>
            <a:off x="677111" y="3720217"/>
            <a:ext cx="572259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rgbClr val="FF9999"/>
                </a:solidFill>
              </a:rPr>
              <a:t>THE PROBLEM IS THAT THE POSSIBLE VALUES</a:t>
            </a:r>
          </a:p>
          <a:p>
            <a:pPr algn="ctr"/>
            <a:r>
              <a:rPr lang="hu-HU" b="1" i="1" dirty="0">
                <a:solidFill>
                  <a:srgbClr val="FF9999"/>
                </a:solidFill>
              </a:rPr>
              <a:t>OF INITIALIZATION VECTOR IS RATHER SMALL</a:t>
            </a:r>
          </a:p>
          <a:p>
            <a:pPr algn="ctr"/>
            <a:endParaRPr lang="hu-HU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24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16 million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different values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RC4 is a stream cipher where the same key should never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 used twice – this is the reason of initialization vector (IV)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there is 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50%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probability that the same initialization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vector (IV) will be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repeated after 5000 packets </a:t>
            </a:r>
          </a:p>
          <a:p>
            <a:pPr algn="ctr"/>
            <a:r>
              <a:rPr lang="hu-HU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endParaRPr lang="hu-HU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hu-HU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GB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023593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Wired Equivalent Privacy (WEP)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33290F-B032-45F4-876C-D3E60A820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39" y="2107956"/>
            <a:ext cx="1933337" cy="14842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1F40CF-45FF-4A62-BFAA-14BBD612D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084" y="1620648"/>
            <a:ext cx="2321275" cy="2170590"/>
          </a:xfrm>
          <a:prstGeom prst="rect">
            <a:avLst/>
          </a:prstGeom>
        </p:spPr>
      </p:pic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4BC406C6-7BC2-4503-BEED-11947C78209A}"/>
              </a:ext>
            </a:extLst>
          </p:cNvPr>
          <p:cNvSpPr/>
          <p:nvPr/>
        </p:nvSpPr>
        <p:spPr>
          <a:xfrm>
            <a:off x="5129331" y="2565643"/>
            <a:ext cx="1933337" cy="786884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A47A08-0267-44A1-A136-5C0EA25C0B7C}"/>
              </a:ext>
            </a:extLst>
          </p:cNvPr>
          <p:cNvSpPr txBox="1"/>
          <p:nvPr/>
        </p:nvSpPr>
        <p:spPr>
          <a:xfrm>
            <a:off x="928026" y="3720217"/>
            <a:ext cx="522078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private key can be recovered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of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weakness of the cryptosystem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rgbClr val="FF9999"/>
                </a:solidFill>
              </a:rPr>
              <a:t>IT IS POSSIBLE TO CRACK WEP WITHIN 3 MINUTES !!!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it is absolutely crucial to avoid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WEP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network security – use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WPA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instead </a:t>
            </a:r>
          </a:p>
          <a:p>
            <a:pPr algn="ctr"/>
            <a:r>
              <a:rPr lang="hu-HU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endParaRPr lang="hu-HU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hu-HU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GB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068006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Wi-Fi Protected Access (WPA)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AFB5DB-4268-4C51-96B7-675EED4CE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21529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wi-fi protected access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(WPA) is a security algorithm for wireless networks designed back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2003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latest version (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WPA3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has been released back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2018</a:t>
            </a:r>
          </a:p>
          <a:p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WEP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used a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64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bit or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128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bit encryption key that must be manually entered on wireless access points and devices and does not change</a:t>
            </a:r>
            <a:endParaRPr lang="hu-HU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WPA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dynamically generates a new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128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bit key for each packet</a:t>
            </a:r>
            <a:endParaRPr lang="hu-HU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IT USES AES AS THE UNDERLYING ENCRYPTION ALGORITHM !!!</a:t>
            </a:r>
          </a:p>
        </p:txBody>
      </p:sp>
    </p:spTree>
    <p:extLst>
      <p:ext uri="{BB962C8B-B14F-4D97-AF65-F5344CB8AC3E}">
        <p14:creationId xmlns:p14="http://schemas.microsoft.com/office/powerpoint/2010/main" val="1014567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Euclidean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8312DCB8-A104-46AE-B9B4-A4482DE80177}"/>
              </a:ext>
            </a:extLst>
          </p:cNvPr>
          <p:cNvSpPr txBox="1"/>
          <p:nvPr/>
        </p:nvSpPr>
        <p:spPr>
          <a:xfrm>
            <a:off x="838200" y="1398481"/>
            <a:ext cx="10283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Euclid</a:t>
            </a:r>
            <a:r>
              <a:rPr lang="hu-HU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ean</a:t>
            </a:r>
            <a:r>
              <a:rPr lang="en-GB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algorithm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 is an efficient method for computing the 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greatest common 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divisor</a:t>
            </a:r>
            <a:r>
              <a:rPr lang="en-GB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(GCD) of two integers</a:t>
            </a:r>
            <a:r>
              <a:rPr lang="hu-HU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– 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 largest number that divides them </a:t>
            </a:r>
            <a:endParaRPr lang="hu-HU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both without a 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remainder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89CF25C-58E3-43A4-8323-5DACCE7140FC}"/>
              </a:ext>
            </a:extLst>
          </p:cNvPr>
          <p:cNvSpPr/>
          <p:nvPr/>
        </p:nvSpPr>
        <p:spPr>
          <a:xfrm>
            <a:off x="5026241" y="2949606"/>
            <a:ext cx="2139518" cy="7989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51060B-B471-4715-ABA2-6644193E43E4}"/>
              </a:ext>
            </a:extLst>
          </p:cNvPr>
          <p:cNvSpPr txBox="1"/>
          <p:nvPr/>
        </p:nvSpPr>
        <p:spPr>
          <a:xfrm>
            <a:off x="5368076" y="3118268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GCD(6, </a:t>
            </a:r>
            <a:r>
              <a:rPr lang="hu-HU" sz="2400" b="1" i="1" dirty="0">
                <a:solidFill>
                  <a:srgbClr val="00B050"/>
                </a:solidFill>
              </a:rPr>
              <a:t>3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006071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HTTP and TLS Protocols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(Cryptography)</a:t>
            </a:r>
          </a:p>
        </p:txBody>
      </p:sp>
    </p:spTree>
    <p:extLst>
      <p:ext uri="{BB962C8B-B14F-4D97-AF65-F5344CB8AC3E}">
        <p14:creationId xmlns:p14="http://schemas.microsoft.com/office/powerpoint/2010/main" val="60354837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HTTP and TLS Protocols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F8B633-C1F8-4B8F-80C7-8F989A504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225" y="2506150"/>
            <a:ext cx="2242490" cy="22424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FE21783-D581-485A-9A02-2790697CB10A}"/>
              </a:ext>
            </a:extLst>
          </p:cNvPr>
          <p:cNvSpPr txBox="1"/>
          <p:nvPr/>
        </p:nvSpPr>
        <p:spPr>
          <a:xfrm>
            <a:off x="6254658" y="5145249"/>
            <a:ext cx="4883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single website is stored on a so-called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server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(images, texts and all the data)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839EE5-E1AF-4289-81A8-BD0B762E6919}"/>
              </a:ext>
            </a:extLst>
          </p:cNvPr>
          <p:cNvSpPr txBox="1"/>
          <p:nvPr/>
        </p:nvSpPr>
        <p:spPr>
          <a:xfrm>
            <a:off x="1551418" y="1764495"/>
            <a:ext cx="4069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 visits a website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then the data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will be fetched from the server with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CFF24C-6565-4971-AE8D-63021C817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508" y="2484633"/>
            <a:ext cx="2518267" cy="228552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15DF0E-2127-4D7A-ABB9-0FEBD349D7F9}"/>
              </a:ext>
            </a:extLst>
          </p:cNvPr>
          <p:cNvCxnSpPr>
            <a:cxnSpLocks/>
          </p:cNvCxnSpPr>
          <p:nvPr/>
        </p:nvCxnSpPr>
        <p:spPr>
          <a:xfrm>
            <a:off x="4814165" y="3632701"/>
            <a:ext cx="2510401" cy="1"/>
          </a:xfrm>
          <a:prstGeom prst="line">
            <a:avLst/>
          </a:prstGeom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BF85B61-3E31-4DB5-AFDD-7AA76C6AA50D}"/>
              </a:ext>
            </a:extLst>
          </p:cNvPr>
          <p:cNvSpPr txBox="1"/>
          <p:nvPr/>
        </p:nvSpPr>
        <p:spPr>
          <a:xfrm>
            <a:off x="812863" y="5002809"/>
            <a:ext cx="5089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Hypertext Trasfer Protocol (HTTP)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used for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viewing web pages. It is 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request-response protocol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client-server computing model 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699041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HTTP and TLS Protocols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AFB5DB-4268-4C51-96B7-675EED4CE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21529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problem with standard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that it does not use any cryptographic related encryption algorithm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information is sent in plain text format (without encryption)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usernames, passwords and credit card related details are public</a:t>
            </a:r>
          </a:p>
          <a:p>
            <a:r>
              <a:rPr lang="hu-HU" b="1" dirty="0">
                <a:solidFill>
                  <a:srgbClr val="FF9999"/>
                </a:solidFill>
              </a:rPr>
              <a:t>THIS IS WHY WE NEED MORE SECURE APPROACHES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this is exactly why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came to be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041986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HTTP and TLS Protocols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AFB5DB-4268-4C51-96B7-675EED4CE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21529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Secure Hypertext Transfer Protocol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encrypts the data that is being retrieved by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HTTP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several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key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private key cryptography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realted approaches it supports (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RSA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ECC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etc.)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uses protocols to ensure data security: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SSL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TLS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SSL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stands for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Secure Socket Layer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no longer secure this is why back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1999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 was updated to become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Transport Layer Security (TLS)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882208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HTTP and TLS Protocols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A61050-7A10-4045-927D-440D7B1DD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933" y="1499801"/>
            <a:ext cx="7978134" cy="520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28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5509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Extended Euclidean Algorithm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(Cryptography)</a:t>
            </a:r>
          </a:p>
        </p:txBody>
      </p:sp>
    </p:spTree>
    <p:extLst>
      <p:ext uri="{BB962C8B-B14F-4D97-AF65-F5344CB8AC3E}">
        <p14:creationId xmlns:p14="http://schemas.microsoft.com/office/powerpoint/2010/main" val="592419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Extended Euclidean Algorithm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the extension of the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Euclidean algorithm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extended Euclidean algorithm</a:t>
            </a: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yields</a:t>
            </a:r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 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greatest common divisor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(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GCD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) of integers 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and 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also the </a:t>
            </a:r>
            <a:r>
              <a:rPr lang="en-GB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Bézout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coefficients</a:t>
            </a:r>
            <a:endParaRPr lang="hu-HU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56EC38-3D68-4853-B07D-7173E1D6E761}"/>
              </a:ext>
            </a:extLst>
          </p:cNvPr>
          <p:cNvSpPr/>
          <p:nvPr/>
        </p:nvSpPr>
        <p:spPr>
          <a:xfrm>
            <a:off x="3742462" y="3986070"/>
            <a:ext cx="4707076" cy="16867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ax + by = gcd(a,b)</a:t>
            </a:r>
            <a:endParaRPr lang="en-GB" sz="32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6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Euclidean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8312DCB8-A104-46AE-B9B4-A4482DE80177}"/>
              </a:ext>
            </a:extLst>
          </p:cNvPr>
          <p:cNvSpPr txBox="1"/>
          <p:nvPr/>
        </p:nvSpPr>
        <p:spPr>
          <a:xfrm>
            <a:off x="838200" y="1398481"/>
            <a:ext cx="10283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Euclid</a:t>
            </a:r>
            <a:r>
              <a:rPr lang="hu-HU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ean</a:t>
            </a:r>
            <a:r>
              <a:rPr lang="en-GB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algorithm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 is an efficient method for computing the 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greatest common 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divisor</a:t>
            </a:r>
            <a:r>
              <a:rPr lang="en-GB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(GCD) of two integers</a:t>
            </a:r>
            <a:r>
              <a:rPr lang="hu-HU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– 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 largest number that divides them </a:t>
            </a:r>
            <a:endParaRPr lang="hu-HU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both without a 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remainder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47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Extended Euclidean Algorithm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extended Euclidean algorithm</a:t>
            </a: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useful when </a:t>
            </a:r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coprime – and this is the case in the RSA cryptosystem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is the 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modular multiplicative inverse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of 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 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(mod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b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)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and </a:t>
            </a:r>
            <a:r>
              <a:rPr lang="en-GB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y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is the modular multiplicative inverse of 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 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(mod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a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)</a:t>
            </a:r>
          </a:p>
          <a:p>
            <a:r>
              <a:rPr lang="hu-HU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CAN GET THE MODULAR INVERSE IN LINEAR RUNNING TIME !!!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extended Euclidean algorithm is way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faster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than the brute-force modular inverse finding algorithm</a:t>
            </a:r>
            <a:endParaRPr lang="hu-HU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086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Extended Euclidean Algorithm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1A0346-8D33-4B04-90BD-70BDE761B4C7}"/>
              </a:ext>
            </a:extLst>
          </p:cNvPr>
          <p:cNvCxnSpPr>
            <a:cxnSpLocks/>
          </p:cNvCxnSpPr>
          <p:nvPr/>
        </p:nvCxnSpPr>
        <p:spPr>
          <a:xfrm>
            <a:off x="838200" y="3764134"/>
            <a:ext cx="975433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95A4C6-B365-4776-A015-F9A0BCCA1339}"/>
              </a:ext>
            </a:extLst>
          </p:cNvPr>
          <p:cNvCxnSpPr>
            <a:cxnSpLocks/>
          </p:cNvCxnSpPr>
          <p:nvPr/>
        </p:nvCxnSpPr>
        <p:spPr>
          <a:xfrm>
            <a:off x="3906174" y="3195962"/>
            <a:ext cx="0" cy="319596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D184DD-DB17-4ACF-A72C-0BD443108A15}"/>
              </a:ext>
            </a:extLst>
          </p:cNvPr>
          <p:cNvCxnSpPr>
            <a:cxnSpLocks/>
          </p:cNvCxnSpPr>
          <p:nvPr/>
        </p:nvCxnSpPr>
        <p:spPr>
          <a:xfrm>
            <a:off x="7716174" y="3195961"/>
            <a:ext cx="0" cy="319596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1695DB-318A-4D8F-A5B1-F787CBEA7DB4}"/>
              </a:ext>
            </a:extLst>
          </p:cNvPr>
          <p:cNvSpPr txBox="1"/>
          <p:nvPr/>
        </p:nvSpPr>
        <p:spPr>
          <a:xfrm>
            <a:off x="1278385" y="3297601"/>
            <a:ext cx="251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EUCLIDEAN ALGORITHM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681EE2-3CD6-4DAD-98CE-E536D047C2A5}"/>
              </a:ext>
            </a:extLst>
          </p:cNvPr>
          <p:cNvSpPr txBox="1"/>
          <p:nvPr/>
        </p:nvSpPr>
        <p:spPr>
          <a:xfrm>
            <a:off x="4516877" y="3297601"/>
            <a:ext cx="2588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REARRANGED EQUATION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EB9377-5440-4466-8F86-5929FE44BA4F}"/>
              </a:ext>
            </a:extLst>
          </p:cNvPr>
          <p:cNvSpPr txBox="1"/>
          <p:nvPr/>
        </p:nvSpPr>
        <p:spPr>
          <a:xfrm>
            <a:off x="8423906" y="3297601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EXTENDED GCD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27EDB50-FCEF-4B41-914E-46CECA1B9CF7}"/>
              </a:ext>
            </a:extLst>
          </p:cNvPr>
          <p:cNvSpPr/>
          <p:nvPr/>
        </p:nvSpPr>
        <p:spPr>
          <a:xfrm>
            <a:off x="4078811" y="1766657"/>
            <a:ext cx="4034377" cy="8788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15x + 56y = gcd(15,56)</a:t>
            </a:r>
            <a:endParaRPr lang="en-GB" sz="28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612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Extended Euclidean Algorithm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1A0346-8D33-4B04-90BD-70BDE761B4C7}"/>
              </a:ext>
            </a:extLst>
          </p:cNvPr>
          <p:cNvCxnSpPr>
            <a:cxnSpLocks/>
          </p:cNvCxnSpPr>
          <p:nvPr/>
        </p:nvCxnSpPr>
        <p:spPr>
          <a:xfrm>
            <a:off x="838200" y="3764134"/>
            <a:ext cx="975433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95A4C6-B365-4776-A015-F9A0BCCA1339}"/>
              </a:ext>
            </a:extLst>
          </p:cNvPr>
          <p:cNvCxnSpPr>
            <a:cxnSpLocks/>
          </p:cNvCxnSpPr>
          <p:nvPr/>
        </p:nvCxnSpPr>
        <p:spPr>
          <a:xfrm>
            <a:off x="3906174" y="3195962"/>
            <a:ext cx="0" cy="319596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D184DD-DB17-4ACF-A72C-0BD443108A15}"/>
              </a:ext>
            </a:extLst>
          </p:cNvPr>
          <p:cNvCxnSpPr>
            <a:cxnSpLocks/>
          </p:cNvCxnSpPr>
          <p:nvPr/>
        </p:nvCxnSpPr>
        <p:spPr>
          <a:xfrm>
            <a:off x="7716174" y="3195961"/>
            <a:ext cx="0" cy="319596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1695DB-318A-4D8F-A5B1-F787CBEA7DB4}"/>
              </a:ext>
            </a:extLst>
          </p:cNvPr>
          <p:cNvSpPr txBox="1"/>
          <p:nvPr/>
        </p:nvSpPr>
        <p:spPr>
          <a:xfrm>
            <a:off x="1278385" y="3297601"/>
            <a:ext cx="251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EUCLIDEAN ALGORITHM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681EE2-3CD6-4DAD-98CE-E536D047C2A5}"/>
              </a:ext>
            </a:extLst>
          </p:cNvPr>
          <p:cNvSpPr txBox="1"/>
          <p:nvPr/>
        </p:nvSpPr>
        <p:spPr>
          <a:xfrm>
            <a:off x="4516877" y="3297601"/>
            <a:ext cx="2588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REARRANGED EQUATION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EB9377-5440-4466-8F86-5929FE44BA4F}"/>
              </a:ext>
            </a:extLst>
          </p:cNvPr>
          <p:cNvSpPr txBox="1"/>
          <p:nvPr/>
        </p:nvSpPr>
        <p:spPr>
          <a:xfrm>
            <a:off x="8423906" y="3297601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EXTENDED GCD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F7884-EC7D-423C-BC31-C1D5C6B2BF08}"/>
              </a:ext>
            </a:extLst>
          </p:cNvPr>
          <p:cNvSpPr txBox="1"/>
          <p:nvPr/>
        </p:nvSpPr>
        <p:spPr>
          <a:xfrm>
            <a:off x="1395518" y="3887947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56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15 (q) + r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859564F-016B-4BF7-9070-C3783D277DCA}"/>
              </a:ext>
            </a:extLst>
          </p:cNvPr>
          <p:cNvSpPr/>
          <p:nvPr/>
        </p:nvSpPr>
        <p:spPr>
          <a:xfrm>
            <a:off x="4078811" y="1766657"/>
            <a:ext cx="4034377" cy="8788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15x + 56y = gcd(15,56)</a:t>
            </a:r>
            <a:endParaRPr lang="en-GB" sz="28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219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Extended Euclidean Algorithm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1A0346-8D33-4B04-90BD-70BDE761B4C7}"/>
              </a:ext>
            </a:extLst>
          </p:cNvPr>
          <p:cNvCxnSpPr>
            <a:cxnSpLocks/>
          </p:cNvCxnSpPr>
          <p:nvPr/>
        </p:nvCxnSpPr>
        <p:spPr>
          <a:xfrm>
            <a:off x="838200" y="3764134"/>
            <a:ext cx="975433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95A4C6-B365-4776-A015-F9A0BCCA1339}"/>
              </a:ext>
            </a:extLst>
          </p:cNvPr>
          <p:cNvCxnSpPr>
            <a:cxnSpLocks/>
          </p:cNvCxnSpPr>
          <p:nvPr/>
        </p:nvCxnSpPr>
        <p:spPr>
          <a:xfrm>
            <a:off x="3906174" y="3195962"/>
            <a:ext cx="0" cy="319596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D184DD-DB17-4ACF-A72C-0BD443108A15}"/>
              </a:ext>
            </a:extLst>
          </p:cNvPr>
          <p:cNvCxnSpPr>
            <a:cxnSpLocks/>
          </p:cNvCxnSpPr>
          <p:nvPr/>
        </p:nvCxnSpPr>
        <p:spPr>
          <a:xfrm>
            <a:off x="7716174" y="3195961"/>
            <a:ext cx="0" cy="319596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1695DB-318A-4D8F-A5B1-F787CBEA7DB4}"/>
              </a:ext>
            </a:extLst>
          </p:cNvPr>
          <p:cNvSpPr txBox="1"/>
          <p:nvPr/>
        </p:nvSpPr>
        <p:spPr>
          <a:xfrm>
            <a:off x="1278385" y="3297601"/>
            <a:ext cx="251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EUCLIDEAN ALGORITHM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681EE2-3CD6-4DAD-98CE-E536D047C2A5}"/>
              </a:ext>
            </a:extLst>
          </p:cNvPr>
          <p:cNvSpPr txBox="1"/>
          <p:nvPr/>
        </p:nvSpPr>
        <p:spPr>
          <a:xfrm>
            <a:off x="4516877" y="3297601"/>
            <a:ext cx="2588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REARRANGED EQUATION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EB9377-5440-4466-8F86-5929FE44BA4F}"/>
              </a:ext>
            </a:extLst>
          </p:cNvPr>
          <p:cNvSpPr txBox="1"/>
          <p:nvPr/>
        </p:nvSpPr>
        <p:spPr>
          <a:xfrm>
            <a:off x="8423906" y="3297601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EXTENDED GCD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F7884-EC7D-423C-BC31-C1D5C6B2BF08}"/>
              </a:ext>
            </a:extLst>
          </p:cNvPr>
          <p:cNvSpPr txBox="1"/>
          <p:nvPr/>
        </p:nvSpPr>
        <p:spPr>
          <a:xfrm>
            <a:off x="1395518" y="3887947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56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15 (3) + 11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F500920-A255-46BD-B52A-68AD41434E83}"/>
              </a:ext>
            </a:extLst>
          </p:cNvPr>
          <p:cNvSpPr/>
          <p:nvPr/>
        </p:nvSpPr>
        <p:spPr>
          <a:xfrm>
            <a:off x="4078811" y="1766657"/>
            <a:ext cx="4034377" cy="8788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15x + 56y = gcd(15,56)</a:t>
            </a:r>
            <a:endParaRPr lang="en-GB" sz="28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650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Extended Euclidean Algorithm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1A0346-8D33-4B04-90BD-70BDE761B4C7}"/>
              </a:ext>
            </a:extLst>
          </p:cNvPr>
          <p:cNvCxnSpPr>
            <a:cxnSpLocks/>
          </p:cNvCxnSpPr>
          <p:nvPr/>
        </p:nvCxnSpPr>
        <p:spPr>
          <a:xfrm>
            <a:off x="838200" y="3764134"/>
            <a:ext cx="975433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95A4C6-B365-4776-A015-F9A0BCCA1339}"/>
              </a:ext>
            </a:extLst>
          </p:cNvPr>
          <p:cNvCxnSpPr>
            <a:cxnSpLocks/>
          </p:cNvCxnSpPr>
          <p:nvPr/>
        </p:nvCxnSpPr>
        <p:spPr>
          <a:xfrm>
            <a:off x="3906174" y="3195962"/>
            <a:ext cx="0" cy="319596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D184DD-DB17-4ACF-A72C-0BD443108A15}"/>
              </a:ext>
            </a:extLst>
          </p:cNvPr>
          <p:cNvCxnSpPr>
            <a:cxnSpLocks/>
          </p:cNvCxnSpPr>
          <p:nvPr/>
        </p:nvCxnSpPr>
        <p:spPr>
          <a:xfrm>
            <a:off x="7716174" y="3195961"/>
            <a:ext cx="0" cy="319596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1695DB-318A-4D8F-A5B1-F787CBEA7DB4}"/>
              </a:ext>
            </a:extLst>
          </p:cNvPr>
          <p:cNvSpPr txBox="1"/>
          <p:nvPr/>
        </p:nvSpPr>
        <p:spPr>
          <a:xfrm>
            <a:off x="1278385" y="3297601"/>
            <a:ext cx="251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EUCLIDEAN ALGORITHM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681EE2-3CD6-4DAD-98CE-E536D047C2A5}"/>
              </a:ext>
            </a:extLst>
          </p:cNvPr>
          <p:cNvSpPr txBox="1"/>
          <p:nvPr/>
        </p:nvSpPr>
        <p:spPr>
          <a:xfrm>
            <a:off x="4516877" y="3297601"/>
            <a:ext cx="2588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REARRANGED EQUATION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EB9377-5440-4466-8F86-5929FE44BA4F}"/>
              </a:ext>
            </a:extLst>
          </p:cNvPr>
          <p:cNvSpPr txBox="1"/>
          <p:nvPr/>
        </p:nvSpPr>
        <p:spPr>
          <a:xfrm>
            <a:off x="8423906" y="3297601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EXTENDED GCD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F7884-EC7D-423C-BC31-C1D5C6B2BF08}"/>
              </a:ext>
            </a:extLst>
          </p:cNvPr>
          <p:cNvSpPr txBox="1"/>
          <p:nvPr/>
        </p:nvSpPr>
        <p:spPr>
          <a:xfrm>
            <a:off x="1395518" y="3887947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56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15 (3) + 11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6F679C-991D-4FDE-8AAC-2500D83E09B1}"/>
              </a:ext>
            </a:extLst>
          </p:cNvPr>
          <p:cNvSpPr txBox="1"/>
          <p:nvPr/>
        </p:nvSpPr>
        <p:spPr>
          <a:xfrm>
            <a:off x="1395518" y="4349612"/>
            <a:ext cx="1962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11 (1) + 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176F64-879C-4B19-8031-33CE8ACABC04}"/>
              </a:ext>
            </a:extLst>
          </p:cNvPr>
          <p:cNvSpPr/>
          <p:nvPr/>
        </p:nvSpPr>
        <p:spPr>
          <a:xfrm>
            <a:off x="4078811" y="1766657"/>
            <a:ext cx="4034377" cy="8788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15x + 56y = gcd(15,56)</a:t>
            </a:r>
            <a:endParaRPr lang="en-GB" sz="28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679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Extended Euclidean Algorithm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1A0346-8D33-4B04-90BD-70BDE761B4C7}"/>
              </a:ext>
            </a:extLst>
          </p:cNvPr>
          <p:cNvCxnSpPr>
            <a:cxnSpLocks/>
          </p:cNvCxnSpPr>
          <p:nvPr/>
        </p:nvCxnSpPr>
        <p:spPr>
          <a:xfrm>
            <a:off x="838200" y="3764134"/>
            <a:ext cx="975433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95A4C6-B365-4776-A015-F9A0BCCA1339}"/>
              </a:ext>
            </a:extLst>
          </p:cNvPr>
          <p:cNvCxnSpPr>
            <a:cxnSpLocks/>
          </p:cNvCxnSpPr>
          <p:nvPr/>
        </p:nvCxnSpPr>
        <p:spPr>
          <a:xfrm>
            <a:off x="3906174" y="3195962"/>
            <a:ext cx="0" cy="319596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D184DD-DB17-4ACF-A72C-0BD443108A15}"/>
              </a:ext>
            </a:extLst>
          </p:cNvPr>
          <p:cNvCxnSpPr>
            <a:cxnSpLocks/>
          </p:cNvCxnSpPr>
          <p:nvPr/>
        </p:nvCxnSpPr>
        <p:spPr>
          <a:xfrm>
            <a:off x="7716174" y="3195961"/>
            <a:ext cx="0" cy="319596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1695DB-318A-4D8F-A5B1-F787CBEA7DB4}"/>
              </a:ext>
            </a:extLst>
          </p:cNvPr>
          <p:cNvSpPr txBox="1"/>
          <p:nvPr/>
        </p:nvSpPr>
        <p:spPr>
          <a:xfrm>
            <a:off x="1278385" y="3297601"/>
            <a:ext cx="251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EUCLIDEAN ALGORITHM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681EE2-3CD6-4DAD-98CE-E536D047C2A5}"/>
              </a:ext>
            </a:extLst>
          </p:cNvPr>
          <p:cNvSpPr txBox="1"/>
          <p:nvPr/>
        </p:nvSpPr>
        <p:spPr>
          <a:xfrm>
            <a:off x="4516877" y="3297601"/>
            <a:ext cx="2588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REARRANGED EQUATION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EB9377-5440-4466-8F86-5929FE44BA4F}"/>
              </a:ext>
            </a:extLst>
          </p:cNvPr>
          <p:cNvSpPr txBox="1"/>
          <p:nvPr/>
        </p:nvSpPr>
        <p:spPr>
          <a:xfrm>
            <a:off x="8423906" y="3297601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EXTENDED GCD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F7884-EC7D-423C-BC31-C1D5C6B2BF08}"/>
              </a:ext>
            </a:extLst>
          </p:cNvPr>
          <p:cNvSpPr txBox="1"/>
          <p:nvPr/>
        </p:nvSpPr>
        <p:spPr>
          <a:xfrm>
            <a:off x="1395518" y="3887947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56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15 (3) + 11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6F679C-991D-4FDE-8AAC-2500D83E09B1}"/>
              </a:ext>
            </a:extLst>
          </p:cNvPr>
          <p:cNvSpPr txBox="1"/>
          <p:nvPr/>
        </p:nvSpPr>
        <p:spPr>
          <a:xfrm>
            <a:off x="1395518" y="4349612"/>
            <a:ext cx="1962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11 (1) + 4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179464-7F7A-4C7F-A7D6-1E21AFFF8E00}"/>
              </a:ext>
            </a:extLst>
          </p:cNvPr>
          <p:cNvSpPr txBox="1"/>
          <p:nvPr/>
        </p:nvSpPr>
        <p:spPr>
          <a:xfrm>
            <a:off x="1395517" y="4820155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4 (2) + 3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1CA109C-95E0-481D-95B1-299B6399B421}"/>
              </a:ext>
            </a:extLst>
          </p:cNvPr>
          <p:cNvSpPr/>
          <p:nvPr/>
        </p:nvSpPr>
        <p:spPr>
          <a:xfrm>
            <a:off x="4078811" y="1766657"/>
            <a:ext cx="4034377" cy="8788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15x + 56y = gcd(15,56)</a:t>
            </a:r>
            <a:endParaRPr lang="en-GB" sz="28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936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Extended Euclidean Algorithm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1A0346-8D33-4B04-90BD-70BDE761B4C7}"/>
              </a:ext>
            </a:extLst>
          </p:cNvPr>
          <p:cNvCxnSpPr>
            <a:cxnSpLocks/>
          </p:cNvCxnSpPr>
          <p:nvPr/>
        </p:nvCxnSpPr>
        <p:spPr>
          <a:xfrm>
            <a:off x="838200" y="3764134"/>
            <a:ext cx="975433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95A4C6-B365-4776-A015-F9A0BCCA1339}"/>
              </a:ext>
            </a:extLst>
          </p:cNvPr>
          <p:cNvCxnSpPr>
            <a:cxnSpLocks/>
          </p:cNvCxnSpPr>
          <p:nvPr/>
        </p:nvCxnSpPr>
        <p:spPr>
          <a:xfrm>
            <a:off x="3906174" y="3195962"/>
            <a:ext cx="0" cy="319596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D184DD-DB17-4ACF-A72C-0BD443108A15}"/>
              </a:ext>
            </a:extLst>
          </p:cNvPr>
          <p:cNvCxnSpPr>
            <a:cxnSpLocks/>
          </p:cNvCxnSpPr>
          <p:nvPr/>
        </p:nvCxnSpPr>
        <p:spPr>
          <a:xfrm>
            <a:off x="7716174" y="3195961"/>
            <a:ext cx="0" cy="319596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1695DB-318A-4D8F-A5B1-F787CBEA7DB4}"/>
              </a:ext>
            </a:extLst>
          </p:cNvPr>
          <p:cNvSpPr txBox="1"/>
          <p:nvPr/>
        </p:nvSpPr>
        <p:spPr>
          <a:xfrm>
            <a:off x="1278385" y="3297601"/>
            <a:ext cx="251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EUCLIDEAN ALGORITHM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681EE2-3CD6-4DAD-98CE-E536D047C2A5}"/>
              </a:ext>
            </a:extLst>
          </p:cNvPr>
          <p:cNvSpPr txBox="1"/>
          <p:nvPr/>
        </p:nvSpPr>
        <p:spPr>
          <a:xfrm>
            <a:off x="4516877" y="3297601"/>
            <a:ext cx="2588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REARRANGED EQUATION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EB9377-5440-4466-8F86-5929FE44BA4F}"/>
              </a:ext>
            </a:extLst>
          </p:cNvPr>
          <p:cNvSpPr txBox="1"/>
          <p:nvPr/>
        </p:nvSpPr>
        <p:spPr>
          <a:xfrm>
            <a:off x="8423906" y="3297601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EXTENDED GCD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F7884-EC7D-423C-BC31-C1D5C6B2BF08}"/>
              </a:ext>
            </a:extLst>
          </p:cNvPr>
          <p:cNvSpPr txBox="1"/>
          <p:nvPr/>
        </p:nvSpPr>
        <p:spPr>
          <a:xfrm>
            <a:off x="1395518" y="3887947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56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15 (3) + 11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6F679C-991D-4FDE-8AAC-2500D83E09B1}"/>
              </a:ext>
            </a:extLst>
          </p:cNvPr>
          <p:cNvSpPr txBox="1"/>
          <p:nvPr/>
        </p:nvSpPr>
        <p:spPr>
          <a:xfrm>
            <a:off x="1395518" y="4349612"/>
            <a:ext cx="1962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11 (1) + 4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179464-7F7A-4C7F-A7D6-1E21AFFF8E00}"/>
              </a:ext>
            </a:extLst>
          </p:cNvPr>
          <p:cNvSpPr txBox="1"/>
          <p:nvPr/>
        </p:nvSpPr>
        <p:spPr>
          <a:xfrm>
            <a:off x="1395517" y="4820155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4 (2) + 3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5D668B-4C39-44CC-A85C-04B096C73013}"/>
              </a:ext>
            </a:extLst>
          </p:cNvPr>
          <p:cNvSpPr txBox="1"/>
          <p:nvPr/>
        </p:nvSpPr>
        <p:spPr>
          <a:xfrm>
            <a:off x="1395517" y="5290698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3 (1) + 1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A8754A8-91B3-40FB-882C-6B9B2C482697}"/>
              </a:ext>
            </a:extLst>
          </p:cNvPr>
          <p:cNvSpPr/>
          <p:nvPr/>
        </p:nvSpPr>
        <p:spPr>
          <a:xfrm>
            <a:off x="4078811" y="1766657"/>
            <a:ext cx="4034377" cy="8788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15x + 56y = gcd(15,56)</a:t>
            </a:r>
            <a:endParaRPr lang="en-GB" sz="28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85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Extended Euclidean Algorithm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1A0346-8D33-4B04-90BD-70BDE761B4C7}"/>
              </a:ext>
            </a:extLst>
          </p:cNvPr>
          <p:cNvCxnSpPr>
            <a:cxnSpLocks/>
          </p:cNvCxnSpPr>
          <p:nvPr/>
        </p:nvCxnSpPr>
        <p:spPr>
          <a:xfrm>
            <a:off x="838200" y="3764134"/>
            <a:ext cx="975433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95A4C6-B365-4776-A015-F9A0BCCA1339}"/>
              </a:ext>
            </a:extLst>
          </p:cNvPr>
          <p:cNvCxnSpPr>
            <a:cxnSpLocks/>
          </p:cNvCxnSpPr>
          <p:nvPr/>
        </p:nvCxnSpPr>
        <p:spPr>
          <a:xfrm>
            <a:off x="3906174" y="3195962"/>
            <a:ext cx="0" cy="319596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D184DD-DB17-4ACF-A72C-0BD443108A15}"/>
              </a:ext>
            </a:extLst>
          </p:cNvPr>
          <p:cNvCxnSpPr>
            <a:cxnSpLocks/>
          </p:cNvCxnSpPr>
          <p:nvPr/>
        </p:nvCxnSpPr>
        <p:spPr>
          <a:xfrm>
            <a:off x="7716174" y="3195961"/>
            <a:ext cx="0" cy="319596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1695DB-318A-4D8F-A5B1-F787CBEA7DB4}"/>
              </a:ext>
            </a:extLst>
          </p:cNvPr>
          <p:cNvSpPr txBox="1"/>
          <p:nvPr/>
        </p:nvSpPr>
        <p:spPr>
          <a:xfrm>
            <a:off x="1278385" y="3297601"/>
            <a:ext cx="251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EUCLIDEAN ALGORITHM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681EE2-3CD6-4DAD-98CE-E536D047C2A5}"/>
              </a:ext>
            </a:extLst>
          </p:cNvPr>
          <p:cNvSpPr txBox="1"/>
          <p:nvPr/>
        </p:nvSpPr>
        <p:spPr>
          <a:xfrm>
            <a:off x="4516877" y="3297601"/>
            <a:ext cx="2588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REARRANGED EQUATION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EB9377-5440-4466-8F86-5929FE44BA4F}"/>
              </a:ext>
            </a:extLst>
          </p:cNvPr>
          <p:cNvSpPr txBox="1"/>
          <p:nvPr/>
        </p:nvSpPr>
        <p:spPr>
          <a:xfrm>
            <a:off x="8423906" y="3297601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EXTENDED GCD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F7884-EC7D-423C-BC31-C1D5C6B2BF08}"/>
              </a:ext>
            </a:extLst>
          </p:cNvPr>
          <p:cNvSpPr txBox="1"/>
          <p:nvPr/>
        </p:nvSpPr>
        <p:spPr>
          <a:xfrm>
            <a:off x="1395518" y="3887947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56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15 (3) + 11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6F679C-991D-4FDE-8AAC-2500D83E09B1}"/>
              </a:ext>
            </a:extLst>
          </p:cNvPr>
          <p:cNvSpPr txBox="1"/>
          <p:nvPr/>
        </p:nvSpPr>
        <p:spPr>
          <a:xfrm>
            <a:off x="1395518" y="4349612"/>
            <a:ext cx="1962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11 (1) + 4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179464-7F7A-4C7F-A7D6-1E21AFFF8E00}"/>
              </a:ext>
            </a:extLst>
          </p:cNvPr>
          <p:cNvSpPr txBox="1"/>
          <p:nvPr/>
        </p:nvSpPr>
        <p:spPr>
          <a:xfrm>
            <a:off x="1395517" y="4820155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4 (2) + 3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5D668B-4C39-44CC-A85C-04B096C73013}"/>
              </a:ext>
            </a:extLst>
          </p:cNvPr>
          <p:cNvSpPr txBox="1"/>
          <p:nvPr/>
        </p:nvSpPr>
        <p:spPr>
          <a:xfrm>
            <a:off x="1395517" y="5290698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3 (1) + 1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86D52C-A075-411E-963D-320403CE50A5}"/>
              </a:ext>
            </a:extLst>
          </p:cNvPr>
          <p:cNvSpPr txBox="1"/>
          <p:nvPr/>
        </p:nvSpPr>
        <p:spPr>
          <a:xfrm>
            <a:off x="1395517" y="5767013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 (3) + 0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72A52B2-D11D-4A25-9527-57CBA98131B7}"/>
              </a:ext>
            </a:extLst>
          </p:cNvPr>
          <p:cNvSpPr/>
          <p:nvPr/>
        </p:nvSpPr>
        <p:spPr>
          <a:xfrm>
            <a:off x="4078811" y="1766657"/>
            <a:ext cx="4034377" cy="8788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15x + 56y = gcd(15,56)</a:t>
            </a:r>
            <a:endParaRPr lang="en-GB" sz="28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035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Extended Euclidean Algorithm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1A0346-8D33-4B04-90BD-70BDE761B4C7}"/>
              </a:ext>
            </a:extLst>
          </p:cNvPr>
          <p:cNvCxnSpPr>
            <a:cxnSpLocks/>
          </p:cNvCxnSpPr>
          <p:nvPr/>
        </p:nvCxnSpPr>
        <p:spPr>
          <a:xfrm>
            <a:off x="838200" y="3764134"/>
            <a:ext cx="975433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95A4C6-B365-4776-A015-F9A0BCCA1339}"/>
              </a:ext>
            </a:extLst>
          </p:cNvPr>
          <p:cNvCxnSpPr>
            <a:cxnSpLocks/>
          </p:cNvCxnSpPr>
          <p:nvPr/>
        </p:nvCxnSpPr>
        <p:spPr>
          <a:xfrm>
            <a:off x="3906174" y="3195962"/>
            <a:ext cx="0" cy="319596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D184DD-DB17-4ACF-A72C-0BD443108A15}"/>
              </a:ext>
            </a:extLst>
          </p:cNvPr>
          <p:cNvCxnSpPr>
            <a:cxnSpLocks/>
          </p:cNvCxnSpPr>
          <p:nvPr/>
        </p:nvCxnSpPr>
        <p:spPr>
          <a:xfrm>
            <a:off x="7716174" y="3195961"/>
            <a:ext cx="0" cy="319596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1695DB-318A-4D8F-A5B1-F787CBEA7DB4}"/>
              </a:ext>
            </a:extLst>
          </p:cNvPr>
          <p:cNvSpPr txBox="1"/>
          <p:nvPr/>
        </p:nvSpPr>
        <p:spPr>
          <a:xfrm>
            <a:off x="1278385" y="3297601"/>
            <a:ext cx="251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EUCLIDEAN ALGORITHM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681EE2-3CD6-4DAD-98CE-E536D047C2A5}"/>
              </a:ext>
            </a:extLst>
          </p:cNvPr>
          <p:cNvSpPr txBox="1"/>
          <p:nvPr/>
        </p:nvSpPr>
        <p:spPr>
          <a:xfrm>
            <a:off x="4516877" y="3297601"/>
            <a:ext cx="2588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REARRANGED EQUATION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EB9377-5440-4466-8F86-5929FE44BA4F}"/>
              </a:ext>
            </a:extLst>
          </p:cNvPr>
          <p:cNvSpPr txBox="1"/>
          <p:nvPr/>
        </p:nvSpPr>
        <p:spPr>
          <a:xfrm>
            <a:off x="8423906" y="3297601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EXTENDED GCD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F7884-EC7D-423C-BC31-C1D5C6B2BF08}"/>
              </a:ext>
            </a:extLst>
          </p:cNvPr>
          <p:cNvSpPr txBox="1"/>
          <p:nvPr/>
        </p:nvSpPr>
        <p:spPr>
          <a:xfrm>
            <a:off x="1395518" y="3887947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56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15 (3) + 11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6F679C-991D-4FDE-8AAC-2500D83E09B1}"/>
              </a:ext>
            </a:extLst>
          </p:cNvPr>
          <p:cNvSpPr txBox="1"/>
          <p:nvPr/>
        </p:nvSpPr>
        <p:spPr>
          <a:xfrm>
            <a:off x="1395518" y="4349612"/>
            <a:ext cx="1962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11 (1) + 4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179464-7F7A-4C7F-A7D6-1E21AFFF8E00}"/>
              </a:ext>
            </a:extLst>
          </p:cNvPr>
          <p:cNvSpPr txBox="1"/>
          <p:nvPr/>
        </p:nvSpPr>
        <p:spPr>
          <a:xfrm>
            <a:off x="1395517" y="4820155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4 (2) + 3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5D668B-4C39-44CC-A85C-04B096C73013}"/>
              </a:ext>
            </a:extLst>
          </p:cNvPr>
          <p:cNvSpPr txBox="1"/>
          <p:nvPr/>
        </p:nvSpPr>
        <p:spPr>
          <a:xfrm>
            <a:off x="1395517" y="5290698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3 (1) + 1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86D52C-A075-411E-963D-320403CE50A5}"/>
              </a:ext>
            </a:extLst>
          </p:cNvPr>
          <p:cNvSpPr txBox="1"/>
          <p:nvPr/>
        </p:nvSpPr>
        <p:spPr>
          <a:xfrm>
            <a:off x="1395517" y="5767013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 (3) + 0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6E07D7-1652-4B90-996A-B998533F21E5}"/>
              </a:ext>
            </a:extLst>
          </p:cNvPr>
          <p:cNvSpPr txBox="1"/>
          <p:nvPr/>
        </p:nvSpPr>
        <p:spPr>
          <a:xfrm>
            <a:off x="4631302" y="3887947"/>
            <a:ext cx="205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56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- 15 (3) = 11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C143F0-76AC-4855-B19A-E89C3ED6CE2D}"/>
              </a:ext>
            </a:extLst>
          </p:cNvPr>
          <p:cNvSpPr txBox="1"/>
          <p:nvPr/>
        </p:nvSpPr>
        <p:spPr>
          <a:xfrm>
            <a:off x="4631302" y="4349612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- 11 (1) = 4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A99921-BA3D-40B1-82B7-FDC8B317B449}"/>
              </a:ext>
            </a:extLst>
          </p:cNvPr>
          <p:cNvSpPr txBox="1"/>
          <p:nvPr/>
        </p:nvSpPr>
        <p:spPr>
          <a:xfrm>
            <a:off x="4631301" y="4820155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- 4 (2) = 3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0C488A-BA85-47CC-B279-1C3DB294CC15}"/>
              </a:ext>
            </a:extLst>
          </p:cNvPr>
          <p:cNvSpPr txBox="1"/>
          <p:nvPr/>
        </p:nvSpPr>
        <p:spPr>
          <a:xfrm>
            <a:off x="4631301" y="5290698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- 3 (1) =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895D777-96A7-4554-B80D-C394D584279E}"/>
              </a:ext>
            </a:extLst>
          </p:cNvPr>
          <p:cNvSpPr/>
          <p:nvPr/>
        </p:nvSpPr>
        <p:spPr>
          <a:xfrm>
            <a:off x="4078811" y="1766657"/>
            <a:ext cx="4034377" cy="8788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15x + 56y = gcd(15,56)</a:t>
            </a:r>
            <a:endParaRPr lang="en-GB" sz="28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744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Extended Euclidean Algorithm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1A0346-8D33-4B04-90BD-70BDE761B4C7}"/>
              </a:ext>
            </a:extLst>
          </p:cNvPr>
          <p:cNvCxnSpPr>
            <a:cxnSpLocks/>
          </p:cNvCxnSpPr>
          <p:nvPr/>
        </p:nvCxnSpPr>
        <p:spPr>
          <a:xfrm>
            <a:off x="838200" y="3764134"/>
            <a:ext cx="975433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95A4C6-B365-4776-A015-F9A0BCCA1339}"/>
              </a:ext>
            </a:extLst>
          </p:cNvPr>
          <p:cNvCxnSpPr>
            <a:cxnSpLocks/>
          </p:cNvCxnSpPr>
          <p:nvPr/>
        </p:nvCxnSpPr>
        <p:spPr>
          <a:xfrm>
            <a:off x="3906174" y="3195962"/>
            <a:ext cx="0" cy="319596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D184DD-DB17-4ACF-A72C-0BD443108A15}"/>
              </a:ext>
            </a:extLst>
          </p:cNvPr>
          <p:cNvCxnSpPr>
            <a:cxnSpLocks/>
          </p:cNvCxnSpPr>
          <p:nvPr/>
        </p:nvCxnSpPr>
        <p:spPr>
          <a:xfrm>
            <a:off x="7716174" y="3195961"/>
            <a:ext cx="0" cy="319596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1695DB-318A-4D8F-A5B1-F787CBEA7DB4}"/>
              </a:ext>
            </a:extLst>
          </p:cNvPr>
          <p:cNvSpPr txBox="1"/>
          <p:nvPr/>
        </p:nvSpPr>
        <p:spPr>
          <a:xfrm>
            <a:off x="1278385" y="3297601"/>
            <a:ext cx="251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EUCLIDEAN ALGORITHM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681EE2-3CD6-4DAD-98CE-E536D047C2A5}"/>
              </a:ext>
            </a:extLst>
          </p:cNvPr>
          <p:cNvSpPr txBox="1"/>
          <p:nvPr/>
        </p:nvSpPr>
        <p:spPr>
          <a:xfrm>
            <a:off x="4516877" y="3297601"/>
            <a:ext cx="2588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REARRANGED EQUATION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EB9377-5440-4466-8F86-5929FE44BA4F}"/>
              </a:ext>
            </a:extLst>
          </p:cNvPr>
          <p:cNvSpPr txBox="1"/>
          <p:nvPr/>
        </p:nvSpPr>
        <p:spPr>
          <a:xfrm>
            <a:off x="8423906" y="3297601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EXTENDED GCD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F7884-EC7D-423C-BC31-C1D5C6B2BF08}"/>
              </a:ext>
            </a:extLst>
          </p:cNvPr>
          <p:cNvSpPr txBox="1"/>
          <p:nvPr/>
        </p:nvSpPr>
        <p:spPr>
          <a:xfrm>
            <a:off x="1395518" y="3887947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56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15 (3) + 11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6F679C-991D-4FDE-8AAC-2500D83E09B1}"/>
              </a:ext>
            </a:extLst>
          </p:cNvPr>
          <p:cNvSpPr txBox="1"/>
          <p:nvPr/>
        </p:nvSpPr>
        <p:spPr>
          <a:xfrm>
            <a:off x="1395518" y="4349612"/>
            <a:ext cx="1962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11 (1) + 4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179464-7F7A-4C7F-A7D6-1E21AFFF8E00}"/>
              </a:ext>
            </a:extLst>
          </p:cNvPr>
          <p:cNvSpPr txBox="1"/>
          <p:nvPr/>
        </p:nvSpPr>
        <p:spPr>
          <a:xfrm>
            <a:off x="1395517" y="4820155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4 (2) + 3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5D668B-4C39-44CC-A85C-04B096C73013}"/>
              </a:ext>
            </a:extLst>
          </p:cNvPr>
          <p:cNvSpPr txBox="1"/>
          <p:nvPr/>
        </p:nvSpPr>
        <p:spPr>
          <a:xfrm>
            <a:off x="1395517" y="5290698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3 (1) + 1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86D52C-A075-411E-963D-320403CE50A5}"/>
              </a:ext>
            </a:extLst>
          </p:cNvPr>
          <p:cNvSpPr txBox="1"/>
          <p:nvPr/>
        </p:nvSpPr>
        <p:spPr>
          <a:xfrm>
            <a:off x="1395517" y="5767013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 (3) + 0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6E07D7-1652-4B90-996A-B998533F21E5}"/>
              </a:ext>
            </a:extLst>
          </p:cNvPr>
          <p:cNvSpPr txBox="1"/>
          <p:nvPr/>
        </p:nvSpPr>
        <p:spPr>
          <a:xfrm>
            <a:off x="4631302" y="3887947"/>
            <a:ext cx="205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56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- 15 (3) = 11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C143F0-76AC-4855-B19A-E89C3ED6CE2D}"/>
              </a:ext>
            </a:extLst>
          </p:cNvPr>
          <p:cNvSpPr txBox="1"/>
          <p:nvPr/>
        </p:nvSpPr>
        <p:spPr>
          <a:xfrm>
            <a:off x="4631302" y="4349612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- 11 (1) = 4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A99921-BA3D-40B1-82B7-FDC8B317B449}"/>
              </a:ext>
            </a:extLst>
          </p:cNvPr>
          <p:cNvSpPr txBox="1"/>
          <p:nvPr/>
        </p:nvSpPr>
        <p:spPr>
          <a:xfrm>
            <a:off x="4631301" y="4820155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- 4 (2) = 3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0C488A-BA85-47CC-B279-1C3DB294CC15}"/>
              </a:ext>
            </a:extLst>
          </p:cNvPr>
          <p:cNvSpPr txBox="1"/>
          <p:nvPr/>
        </p:nvSpPr>
        <p:spPr>
          <a:xfrm>
            <a:off x="4631301" y="5290698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  <a:r>
              <a:rPr lang="en-GB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- 3 (1) = 1</a:t>
            </a:r>
            <a:endParaRPr lang="en-GB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D9844A8-8460-4DF1-9EB8-0C6C1EE8F8D6}"/>
              </a:ext>
            </a:extLst>
          </p:cNvPr>
          <p:cNvSpPr/>
          <p:nvPr/>
        </p:nvSpPr>
        <p:spPr>
          <a:xfrm>
            <a:off x="4078811" y="1766657"/>
            <a:ext cx="4034377" cy="8788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15x + 56y = gcd(15,56)</a:t>
            </a:r>
            <a:endParaRPr lang="en-GB" sz="28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73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Euclidean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8312DCB8-A104-46AE-B9B4-A4482DE80177}"/>
              </a:ext>
            </a:extLst>
          </p:cNvPr>
          <p:cNvSpPr txBox="1"/>
          <p:nvPr/>
        </p:nvSpPr>
        <p:spPr>
          <a:xfrm>
            <a:off x="838200" y="1398481"/>
            <a:ext cx="10283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Euclid</a:t>
            </a:r>
            <a:r>
              <a:rPr lang="hu-HU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ean</a:t>
            </a:r>
            <a:r>
              <a:rPr lang="en-GB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algorithm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 is an efficient method for computing the 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greatest common 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divisor</a:t>
            </a:r>
            <a:r>
              <a:rPr lang="en-GB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(GCD) of two integers</a:t>
            </a:r>
            <a:r>
              <a:rPr lang="hu-HU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– 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 largest number that divides them </a:t>
            </a:r>
            <a:endParaRPr lang="hu-HU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both without a 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remainder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D2D0796-0196-4D77-8B3F-D4E7237FD28D}"/>
              </a:ext>
            </a:extLst>
          </p:cNvPr>
          <p:cNvSpPr/>
          <p:nvPr/>
        </p:nvSpPr>
        <p:spPr>
          <a:xfrm>
            <a:off x="2145437" y="3638000"/>
            <a:ext cx="7762043" cy="20063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„</a:t>
            </a: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Euclidean algorithm </a:t>
            </a:r>
            <a:r>
              <a:rPr lang="en-GB" sz="20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is based on the principle that the greatest common divisor of two numbers </a:t>
            </a: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does not change </a:t>
            </a:r>
            <a:r>
              <a:rPr lang="en-GB" sz="20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if the larger </a:t>
            </a:r>
            <a:endParaRPr lang="hu-HU" sz="2000" b="0" i="1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  <a:p>
            <a:pPr algn="ctr"/>
            <a:r>
              <a:rPr lang="en-GB" sz="20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number is replaced by its difference with the smaller number</a:t>
            </a:r>
            <a:r>
              <a:rPr lang="hu-HU" sz="20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” </a:t>
            </a:r>
            <a:endParaRPr lang="en-GB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4645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Extended Euclidean Algorithm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1A0346-8D33-4B04-90BD-70BDE761B4C7}"/>
              </a:ext>
            </a:extLst>
          </p:cNvPr>
          <p:cNvCxnSpPr>
            <a:cxnSpLocks/>
          </p:cNvCxnSpPr>
          <p:nvPr/>
        </p:nvCxnSpPr>
        <p:spPr>
          <a:xfrm>
            <a:off x="838200" y="3764134"/>
            <a:ext cx="975433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95A4C6-B365-4776-A015-F9A0BCCA1339}"/>
              </a:ext>
            </a:extLst>
          </p:cNvPr>
          <p:cNvCxnSpPr>
            <a:cxnSpLocks/>
          </p:cNvCxnSpPr>
          <p:nvPr/>
        </p:nvCxnSpPr>
        <p:spPr>
          <a:xfrm>
            <a:off x="3906174" y="3195962"/>
            <a:ext cx="0" cy="319596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D184DD-DB17-4ACF-A72C-0BD443108A15}"/>
              </a:ext>
            </a:extLst>
          </p:cNvPr>
          <p:cNvCxnSpPr>
            <a:cxnSpLocks/>
          </p:cNvCxnSpPr>
          <p:nvPr/>
        </p:nvCxnSpPr>
        <p:spPr>
          <a:xfrm>
            <a:off x="7716174" y="3195961"/>
            <a:ext cx="0" cy="319596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1695DB-318A-4D8F-A5B1-F787CBEA7DB4}"/>
              </a:ext>
            </a:extLst>
          </p:cNvPr>
          <p:cNvSpPr txBox="1"/>
          <p:nvPr/>
        </p:nvSpPr>
        <p:spPr>
          <a:xfrm>
            <a:off x="1278385" y="3297601"/>
            <a:ext cx="251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EUCLIDEAN ALGORITHM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681EE2-3CD6-4DAD-98CE-E536D047C2A5}"/>
              </a:ext>
            </a:extLst>
          </p:cNvPr>
          <p:cNvSpPr txBox="1"/>
          <p:nvPr/>
        </p:nvSpPr>
        <p:spPr>
          <a:xfrm>
            <a:off x="4516877" y="3297601"/>
            <a:ext cx="2588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REARRANGED EQUATION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EB9377-5440-4466-8F86-5929FE44BA4F}"/>
              </a:ext>
            </a:extLst>
          </p:cNvPr>
          <p:cNvSpPr txBox="1"/>
          <p:nvPr/>
        </p:nvSpPr>
        <p:spPr>
          <a:xfrm>
            <a:off x="8423906" y="3297601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EXTENDED GCD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947BA6-F558-4E38-B3BB-D61AE5F59D16}"/>
              </a:ext>
            </a:extLst>
          </p:cNvPr>
          <p:cNvSpPr txBox="1"/>
          <p:nvPr/>
        </p:nvSpPr>
        <p:spPr>
          <a:xfrm>
            <a:off x="1395518" y="3887947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56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15 (3) + 11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328AAE-5AAB-457B-9E03-4246F3493D10}"/>
              </a:ext>
            </a:extLst>
          </p:cNvPr>
          <p:cNvSpPr txBox="1"/>
          <p:nvPr/>
        </p:nvSpPr>
        <p:spPr>
          <a:xfrm>
            <a:off x="1395518" y="4349612"/>
            <a:ext cx="1962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11 (1) + 4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516764-11E1-4182-ABF1-9B70418AB361}"/>
              </a:ext>
            </a:extLst>
          </p:cNvPr>
          <p:cNvSpPr txBox="1"/>
          <p:nvPr/>
        </p:nvSpPr>
        <p:spPr>
          <a:xfrm>
            <a:off x="1395517" y="4820155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4 (2) + 3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CD59CB-2D7E-4899-A5A0-E4E4323DD458}"/>
              </a:ext>
            </a:extLst>
          </p:cNvPr>
          <p:cNvSpPr txBox="1"/>
          <p:nvPr/>
        </p:nvSpPr>
        <p:spPr>
          <a:xfrm>
            <a:off x="1395517" y="5290698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3 (1) + 1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A9060F-2E3A-40EB-84BA-29DF7AD4D7EF}"/>
              </a:ext>
            </a:extLst>
          </p:cNvPr>
          <p:cNvSpPr txBox="1"/>
          <p:nvPr/>
        </p:nvSpPr>
        <p:spPr>
          <a:xfrm>
            <a:off x="1395517" y="5767013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 (3) + 0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12C66C-3763-4F14-A782-5FAC563F97B2}"/>
              </a:ext>
            </a:extLst>
          </p:cNvPr>
          <p:cNvSpPr txBox="1"/>
          <p:nvPr/>
        </p:nvSpPr>
        <p:spPr>
          <a:xfrm>
            <a:off x="4631302" y="3887947"/>
            <a:ext cx="205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56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- 15 (3) = 11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1AB46C-08AF-4462-B949-EA078043642D}"/>
              </a:ext>
            </a:extLst>
          </p:cNvPr>
          <p:cNvSpPr txBox="1"/>
          <p:nvPr/>
        </p:nvSpPr>
        <p:spPr>
          <a:xfrm>
            <a:off x="4631302" y="4349612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- 11 (1) = 4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EEF559-1E26-47E3-A46C-2D003CC058B3}"/>
              </a:ext>
            </a:extLst>
          </p:cNvPr>
          <p:cNvSpPr txBox="1"/>
          <p:nvPr/>
        </p:nvSpPr>
        <p:spPr>
          <a:xfrm>
            <a:off x="4631301" y="4820155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- 4 (2) = 3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E905FD-F226-46B5-BCA7-3408E2DB5889}"/>
              </a:ext>
            </a:extLst>
          </p:cNvPr>
          <p:cNvSpPr txBox="1"/>
          <p:nvPr/>
        </p:nvSpPr>
        <p:spPr>
          <a:xfrm>
            <a:off x="4631301" y="5290698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- 3 (1) =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9C3D48-450E-4FFE-A608-1E61C635C3B4}"/>
              </a:ext>
            </a:extLst>
          </p:cNvPr>
          <p:cNvSpPr txBox="1"/>
          <p:nvPr/>
        </p:nvSpPr>
        <p:spPr>
          <a:xfrm>
            <a:off x="8468295" y="3887947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- 3 (1) =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2F32AF4-0488-4130-A28D-CE10A6A09517}"/>
              </a:ext>
            </a:extLst>
          </p:cNvPr>
          <p:cNvSpPr/>
          <p:nvPr/>
        </p:nvSpPr>
        <p:spPr>
          <a:xfrm>
            <a:off x="4078811" y="1766657"/>
            <a:ext cx="4034377" cy="8788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15x + 56y = gcd(15,56)</a:t>
            </a:r>
            <a:endParaRPr lang="en-GB" sz="28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529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Extended Euclidean Algorithm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1A0346-8D33-4B04-90BD-70BDE761B4C7}"/>
              </a:ext>
            </a:extLst>
          </p:cNvPr>
          <p:cNvCxnSpPr>
            <a:cxnSpLocks/>
          </p:cNvCxnSpPr>
          <p:nvPr/>
        </p:nvCxnSpPr>
        <p:spPr>
          <a:xfrm>
            <a:off x="838200" y="3764134"/>
            <a:ext cx="975433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95A4C6-B365-4776-A015-F9A0BCCA1339}"/>
              </a:ext>
            </a:extLst>
          </p:cNvPr>
          <p:cNvCxnSpPr>
            <a:cxnSpLocks/>
          </p:cNvCxnSpPr>
          <p:nvPr/>
        </p:nvCxnSpPr>
        <p:spPr>
          <a:xfrm>
            <a:off x="3906174" y="3195962"/>
            <a:ext cx="0" cy="319596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D184DD-DB17-4ACF-A72C-0BD443108A15}"/>
              </a:ext>
            </a:extLst>
          </p:cNvPr>
          <p:cNvCxnSpPr>
            <a:cxnSpLocks/>
          </p:cNvCxnSpPr>
          <p:nvPr/>
        </p:nvCxnSpPr>
        <p:spPr>
          <a:xfrm>
            <a:off x="7716174" y="3195961"/>
            <a:ext cx="0" cy="319596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1695DB-318A-4D8F-A5B1-F787CBEA7DB4}"/>
              </a:ext>
            </a:extLst>
          </p:cNvPr>
          <p:cNvSpPr txBox="1"/>
          <p:nvPr/>
        </p:nvSpPr>
        <p:spPr>
          <a:xfrm>
            <a:off x="1278385" y="3297601"/>
            <a:ext cx="251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EUCLIDEAN ALGORITHM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681EE2-3CD6-4DAD-98CE-E536D047C2A5}"/>
              </a:ext>
            </a:extLst>
          </p:cNvPr>
          <p:cNvSpPr txBox="1"/>
          <p:nvPr/>
        </p:nvSpPr>
        <p:spPr>
          <a:xfrm>
            <a:off x="4516877" y="3297601"/>
            <a:ext cx="2588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REARRANGED EQUATION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EB9377-5440-4466-8F86-5929FE44BA4F}"/>
              </a:ext>
            </a:extLst>
          </p:cNvPr>
          <p:cNvSpPr txBox="1"/>
          <p:nvPr/>
        </p:nvSpPr>
        <p:spPr>
          <a:xfrm>
            <a:off x="8423906" y="3297601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EXTENDED GCD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F7884-EC7D-423C-BC31-C1D5C6B2BF08}"/>
              </a:ext>
            </a:extLst>
          </p:cNvPr>
          <p:cNvSpPr txBox="1"/>
          <p:nvPr/>
        </p:nvSpPr>
        <p:spPr>
          <a:xfrm>
            <a:off x="1395518" y="3887947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56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15 (3) + 11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6F679C-991D-4FDE-8AAC-2500D83E09B1}"/>
              </a:ext>
            </a:extLst>
          </p:cNvPr>
          <p:cNvSpPr txBox="1"/>
          <p:nvPr/>
        </p:nvSpPr>
        <p:spPr>
          <a:xfrm>
            <a:off x="1395518" y="4349612"/>
            <a:ext cx="1962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11 (1) + 4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179464-7F7A-4C7F-A7D6-1E21AFFF8E00}"/>
              </a:ext>
            </a:extLst>
          </p:cNvPr>
          <p:cNvSpPr txBox="1"/>
          <p:nvPr/>
        </p:nvSpPr>
        <p:spPr>
          <a:xfrm>
            <a:off x="1395517" y="4820155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4 (2) + 3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5D668B-4C39-44CC-A85C-04B096C73013}"/>
              </a:ext>
            </a:extLst>
          </p:cNvPr>
          <p:cNvSpPr txBox="1"/>
          <p:nvPr/>
        </p:nvSpPr>
        <p:spPr>
          <a:xfrm>
            <a:off x="1395517" y="5290698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3 (1) + 1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86D52C-A075-411E-963D-320403CE50A5}"/>
              </a:ext>
            </a:extLst>
          </p:cNvPr>
          <p:cNvSpPr txBox="1"/>
          <p:nvPr/>
        </p:nvSpPr>
        <p:spPr>
          <a:xfrm>
            <a:off x="1395517" y="5767013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 (3) + 0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6E07D7-1652-4B90-996A-B998533F21E5}"/>
              </a:ext>
            </a:extLst>
          </p:cNvPr>
          <p:cNvSpPr txBox="1"/>
          <p:nvPr/>
        </p:nvSpPr>
        <p:spPr>
          <a:xfrm>
            <a:off x="4631302" y="3887947"/>
            <a:ext cx="205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56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- 15 (3) = 11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C143F0-76AC-4855-B19A-E89C3ED6CE2D}"/>
              </a:ext>
            </a:extLst>
          </p:cNvPr>
          <p:cNvSpPr txBox="1"/>
          <p:nvPr/>
        </p:nvSpPr>
        <p:spPr>
          <a:xfrm>
            <a:off x="4631302" y="4349612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- 11 (1) = 4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A99921-BA3D-40B1-82B7-FDC8B317B449}"/>
              </a:ext>
            </a:extLst>
          </p:cNvPr>
          <p:cNvSpPr txBox="1"/>
          <p:nvPr/>
        </p:nvSpPr>
        <p:spPr>
          <a:xfrm>
            <a:off x="4631301" y="4820155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- 4 (2) = 3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0C488A-BA85-47CC-B279-1C3DB294CC15}"/>
              </a:ext>
            </a:extLst>
          </p:cNvPr>
          <p:cNvSpPr txBox="1"/>
          <p:nvPr/>
        </p:nvSpPr>
        <p:spPr>
          <a:xfrm>
            <a:off x="4631301" y="5290698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- 3 (1) =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539787-2A53-4CDC-B1BD-6DEB9C983960}"/>
              </a:ext>
            </a:extLst>
          </p:cNvPr>
          <p:cNvSpPr txBox="1"/>
          <p:nvPr/>
        </p:nvSpPr>
        <p:spPr>
          <a:xfrm>
            <a:off x="8468295" y="3887947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- 3 (1) =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A5FB87-BB9D-409C-B66A-E40C48A6381A}"/>
              </a:ext>
            </a:extLst>
          </p:cNvPr>
          <p:cNvSpPr/>
          <p:nvPr/>
        </p:nvSpPr>
        <p:spPr>
          <a:xfrm>
            <a:off x="4625081" y="4811277"/>
            <a:ext cx="1753814" cy="479419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89BF17-F82C-4131-9436-57EEABED78EA}"/>
              </a:ext>
            </a:extLst>
          </p:cNvPr>
          <p:cNvSpPr/>
          <p:nvPr/>
        </p:nvSpPr>
        <p:spPr>
          <a:xfrm>
            <a:off x="8821016" y="3950562"/>
            <a:ext cx="363364" cy="337962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D074932-3422-4D2A-A8AB-630BC01375E0}"/>
              </a:ext>
            </a:extLst>
          </p:cNvPr>
          <p:cNvSpPr/>
          <p:nvPr/>
        </p:nvSpPr>
        <p:spPr>
          <a:xfrm>
            <a:off x="4078811" y="1766657"/>
            <a:ext cx="4034377" cy="8788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15x + 56y = gcd(15,56)</a:t>
            </a:r>
            <a:endParaRPr lang="en-GB" sz="28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37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Extended Euclidean Algorithm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1A0346-8D33-4B04-90BD-70BDE761B4C7}"/>
              </a:ext>
            </a:extLst>
          </p:cNvPr>
          <p:cNvCxnSpPr>
            <a:cxnSpLocks/>
          </p:cNvCxnSpPr>
          <p:nvPr/>
        </p:nvCxnSpPr>
        <p:spPr>
          <a:xfrm>
            <a:off x="838200" y="3764134"/>
            <a:ext cx="975433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95A4C6-B365-4776-A015-F9A0BCCA1339}"/>
              </a:ext>
            </a:extLst>
          </p:cNvPr>
          <p:cNvCxnSpPr>
            <a:cxnSpLocks/>
          </p:cNvCxnSpPr>
          <p:nvPr/>
        </p:nvCxnSpPr>
        <p:spPr>
          <a:xfrm>
            <a:off x="3906174" y="3195962"/>
            <a:ext cx="0" cy="319596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D184DD-DB17-4ACF-A72C-0BD443108A15}"/>
              </a:ext>
            </a:extLst>
          </p:cNvPr>
          <p:cNvCxnSpPr>
            <a:cxnSpLocks/>
          </p:cNvCxnSpPr>
          <p:nvPr/>
        </p:nvCxnSpPr>
        <p:spPr>
          <a:xfrm>
            <a:off x="7716174" y="3195961"/>
            <a:ext cx="0" cy="319596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1695DB-318A-4D8F-A5B1-F787CBEA7DB4}"/>
              </a:ext>
            </a:extLst>
          </p:cNvPr>
          <p:cNvSpPr txBox="1"/>
          <p:nvPr/>
        </p:nvSpPr>
        <p:spPr>
          <a:xfrm>
            <a:off x="1278385" y="3297601"/>
            <a:ext cx="251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EUCLIDEAN ALGORITHM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681EE2-3CD6-4DAD-98CE-E536D047C2A5}"/>
              </a:ext>
            </a:extLst>
          </p:cNvPr>
          <p:cNvSpPr txBox="1"/>
          <p:nvPr/>
        </p:nvSpPr>
        <p:spPr>
          <a:xfrm>
            <a:off x="4516877" y="3297601"/>
            <a:ext cx="2588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REARRANGED EQUATION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EB9377-5440-4466-8F86-5929FE44BA4F}"/>
              </a:ext>
            </a:extLst>
          </p:cNvPr>
          <p:cNvSpPr txBox="1"/>
          <p:nvPr/>
        </p:nvSpPr>
        <p:spPr>
          <a:xfrm>
            <a:off x="8423906" y="3297601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EXTENDED GCD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F7884-EC7D-423C-BC31-C1D5C6B2BF08}"/>
              </a:ext>
            </a:extLst>
          </p:cNvPr>
          <p:cNvSpPr txBox="1"/>
          <p:nvPr/>
        </p:nvSpPr>
        <p:spPr>
          <a:xfrm>
            <a:off x="1395518" y="3887947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56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15 (3) + 11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6F679C-991D-4FDE-8AAC-2500D83E09B1}"/>
              </a:ext>
            </a:extLst>
          </p:cNvPr>
          <p:cNvSpPr txBox="1"/>
          <p:nvPr/>
        </p:nvSpPr>
        <p:spPr>
          <a:xfrm>
            <a:off x="1395518" y="4349612"/>
            <a:ext cx="1962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11 (1) + 4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179464-7F7A-4C7F-A7D6-1E21AFFF8E00}"/>
              </a:ext>
            </a:extLst>
          </p:cNvPr>
          <p:cNvSpPr txBox="1"/>
          <p:nvPr/>
        </p:nvSpPr>
        <p:spPr>
          <a:xfrm>
            <a:off x="1395517" y="4820155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4 (2) + 3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5D668B-4C39-44CC-A85C-04B096C73013}"/>
              </a:ext>
            </a:extLst>
          </p:cNvPr>
          <p:cNvSpPr txBox="1"/>
          <p:nvPr/>
        </p:nvSpPr>
        <p:spPr>
          <a:xfrm>
            <a:off x="1395517" y="5290698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3 (1) + 1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86D52C-A075-411E-963D-320403CE50A5}"/>
              </a:ext>
            </a:extLst>
          </p:cNvPr>
          <p:cNvSpPr txBox="1"/>
          <p:nvPr/>
        </p:nvSpPr>
        <p:spPr>
          <a:xfrm>
            <a:off x="1395517" y="5767013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 (3) + 0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6E07D7-1652-4B90-996A-B998533F21E5}"/>
              </a:ext>
            </a:extLst>
          </p:cNvPr>
          <p:cNvSpPr txBox="1"/>
          <p:nvPr/>
        </p:nvSpPr>
        <p:spPr>
          <a:xfrm>
            <a:off x="4631302" y="3887947"/>
            <a:ext cx="205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56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- 15 (3) = 11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C143F0-76AC-4855-B19A-E89C3ED6CE2D}"/>
              </a:ext>
            </a:extLst>
          </p:cNvPr>
          <p:cNvSpPr txBox="1"/>
          <p:nvPr/>
        </p:nvSpPr>
        <p:spPr>
          <a:xfrm>
            <a:off x="4631302" y="4349612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- 11 (1) = 4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A99921-BA3D-40B1-82B7-FDC8B317B449}"/>
              </a:ext>
            </a:extLst>
          </p:cNvPr>
          <p:cNvSpPr txBox="1"/>
          <p:nvPr/>
        </p:nvSpPr>
        <p:spPr>
          <a:xfrm>
            <a:off x="4631301" y="4820155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- 4 (2) = 3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0C488A-BA85-47CC-B279-1C3DB294CC15}"/>
              </a:ext>
            </a:extLst>
          </p:cNvPr>
          <p:cNvSpPr txBox="1"/>
          <p:nvPr/>
        </p:nvSpPr>
        <p:spPr>
          <a:xfrm>
            <a:off x="4631301" y="5290698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- 3 (1) =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539787-2A53-4CDC-B1BD-6DEB9C983960}"/>
              </a:ext>
            </a:extLst>
          </p:cNvPr>
          <p:cNvSpPr txBox="1"/>
          <p:nvPr/>
        </p:nvSpPr>
        <p:spPr>
          <a:xfrm>
            <a:off x="8654726" y="3887947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- 3 =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D074932-3422-4D2A-A8AB-630BC01375E0}"/>
              </a:ext>
            </a:extLst>
          </p:cNvPr>
          <p:cNvSpPr/>
          <p:nvPr/>
        </p:nvSpPr>
        <p:spPr>
          <a:xfrm>
            <a:off x="4078811" y="1766657"/>
            <a:ext cx="4034377" cy="8788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15x + 56y = gcd(15,56)</a:t>
            </a:r>
            <a:endParaRPr lang="en-GB" sz="28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5699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Extended Euclidean Algorithm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1A0346-8D33-4B04-90BD-70BDE761B4C7}"/>
              </a:ext>
            </a:extLst>
          </p:cNvPr>
          <p:cNvCxnSpPr>
            <a:cxnSpLocks/>
          </p:cNvCxnSpPr>
          <p:nvPr/>
        </p:nvCxnSpPr>
        <p:spPr>
          <a:xfrm>
            <a:off x="838200" y="3764134"/>
            <a:ext cx="975433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95A4C6-B365-4776-A015-F9A0BCCA1339}"/>
              </a:ext>
            </a:extLst>
          </p:cNvPr>
          <p:cNvCxnSpPr>
            <a:cxnSpLocks/>
          </p:cNvCxnSpPr>
          <p:nvPr/>
        </p:nvCxnSpPr>
        <p:spPr>
          <a:xfrm>
            <a:off x="3906174" y="3195962"/>
            <a:ext cx="0" cy="319596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D184DD-DB17-4ACF-A72C-0BD443108A15}"/>
              </a:ext>
            </a:extLst>
          </p:cNvPr>
          <p:cNvCxnSpPr>
            <a:cxnSpLocks/>
          </p:cNvCxnSpPr>
          <p:nvPr/>
        </p:nvCxnSpPr>
        <p:spPr>
          <a:xfrm>
            <a:off x="7716174" y="3195961"/>
            <a:ext cx="0" cy="319596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1695DB-318A-4D8F-A5B1-F787CBEA7DB4}"/>
              </a:ext>
            </a:extLst>
          </p:cNvPr>
          <p:cNvSpPr txBox="1"/>
          <p:nvPr/>
        </p:nvSpPr>
        <p:spPr>
          <a:xfrm>
            <a:off x="1278385" y="3297601"/>
            <a:ext cx="251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EUCLIDEAN ALGORITHM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681EE2-3CD6-4DAD-98CE-E536D047C2A5}"/>
              </a:ext>
            </a:extLst>
          </p:cNvPr>
          <p:cNvSpPr txBox="1"/>
          <p:nvPr/>
        </p:nvSpPr>
        <p:spPr>
          <a:xfrm>
            <a:off x="4516877" y="3297601"/>
            <a:ext cx="2588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REARRANGED EQUATION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EB9377-5440-4466-8F86-5929FE44BA4F}"/>
              </a:ext>
            </a:extLst>
          </p:cNvPr>
          <p:cNvSpPr txBox="1"/>
          <p:nvPr/>
        </p:nvSpPr>
        <p:spPr>
          <a:xfrm>
            <a:off x="8423906" y="3297601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EXTENDED GCD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F7884-EC7D-423C-BC31-C1D5C6B2BF08}"/>
              </a:ext>
            </a:extLst>
          </p:cNvPr>
          <p:cNvSpPr txBox="1"/>
          <p:nvPr/>
        </p:nvSpPr>
        <p:spPr>
          <a:xfrm>
            <a:off x="1395518" y="3887947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56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15 (3) + 11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6F679C-991D-4FDE-8AAC-2500D83E09B1}"/>
              </a:ext>
            </a:extLst>
          </p:cNvPr>
          <p:cNvSpPr txBox="1"/>
          <p:nvPr/>
        </p:nvSpPr>
        <p:spPr>
          <a:xfrm>
            <a:off x="1395518" y="4349612"/>
            <a:ext cx="1962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11 (1) + 4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179464-7F7A-4C7F-A7D6-1E21AFFF8E00}"/>
              </a:ext>
            </a:extLst>
          </p:cNvPr>
          <p:cNvSpPr txBox="1"/>
          <p:nvPr/>
        </p:nvSpPr>
        <p:spPr>
          <a:xfrm>
            <a:off x="1395517" y="4820155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4 (2) + 3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5D668B-4C39-44CC-A85C-04B096C73013}"/>
              </a:ext>
            </a:extLst>
          </p:cNvPr>
          <p:cNvSpPr txBox="1"/>
          <p:nvPr/>
        </p:nvSpPr>
        <p:spPr>
          <a:xfrm>
            <a:off x="1395517" y="5290698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3 (1) + 1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86D52C-A075-411E-963D-320403CE50A5}"/>
              </a:ext>
            </a:extLst>
          </p:cNvPr>
          <p:cNvSpPr txBox="1"/>
          <p:nvPr/>
        </p:nvSpPr>
        <p:spPr>
          <a:xfrm>
            <a:off x="1395517" y="5767013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 (3) + 0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6E07D7-1652-4B90-996A-B998533F21E5}"/>
              </a:ext>
            </a:extLst>
          </p:cNvPr>
          <p:cNvSpPr txBox="1"/>
          <p:nvPr/>
        </p:nvSpPr>
        <p:spPr>
          <a:xfrm>
            <a:off x="4631302" y="3887947"/>
            <a:ext cx="205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56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- 15 (3) = 11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C143F0-76AC-4855-B19A-E89C3ED6CE2D}"/>
              </a:ext>
            </a:extLst>
          </p:cNvPr>
          <p:cNvSpPr txBox="1"/>
          <p:nvPr/>
        </p:nvSpPr>
        <p:spPr>
          <a:xfrm>
            <a:off x="4631302" y="4349612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- 11 (1) = 4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A99921-BA3D-40B1-82B7-FDC8B317B449}"/>
              </a:ext>
            </a:extLst>
          </p:cNvPr>
          <p:cNvSpPr txBox="1"/>
          <p:nvPr/>
        </p:nvSpPr>
        <p:spPr>
          <a:xfrm>
            <a:off x="4631301" y="4820155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- 4 (2) = 3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0C488A-BA85-47CC-B279-1C3DB294CC15}"/>
              </a:ext>
            </a:extLst>
          </p:cNvPr>
          <p:cNvSpPr txBox="1"/>
          <p:nvPr/>
        </p:nvSpPr>
        <p:spPr>
          <a:xfrm>
            <a:off x="4631301" y="5290698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- 3 (1) =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D074932-3422-4D2A-A8AB-630BC01375E0}"/>
              </a:ext>
            </a:extLst>
          </p:cNvPr>
          <p:cNvSpPr/>
          <p:nvPr/>
        </p:nvSpPr>
        <p:spPr>
          <a:xfrm>
            <a:off x="4078811" y="1766657"/>
            <a:ext cx="4034377" cy="8788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15x + 56y = gcd(15,56)</a:t>
            </a:r>
            <a:endParaRPr lang="en-GB" sz="28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36F785-F29F-4189-B06F-40E8EBF4C52E}"/>
              </a:ext>
            </a:extLst>
          </p:cNvPr>
          <p:cNvSpPr txBox="1"/>
          <p:nvPr/>
        </p:nvSpPr>
        <p:spPr>
          <a:xfrm>
            <a:off x="8139822" y="4349612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[11 – 4(2)] =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1E6E1A-0EBD-4E58-941F-CC16D4D603C7}"/>
              </a:ext>
            </a:extLst>
          </p:cNvPr>
          <p:cNvSpPr txBox="1"/>
          <p:nvPr/>
        </p:nvSpPr>
        <p:spPr>
          <a:xfrm>
            <a:off x="8654726" y="3887947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- 3 =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895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Extended Euclidean Algorithm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1A0346-8D33-4B04-90BD-70BDE761B4C7}"/>
              </a:ext>
            </a:extLst>
          </p:cNvPr>
          <p:cNvCxnSpPr>
            <a:cxnSpLocks/>
          </p:cNvCxnSpPr>
          <p:nvPr/>
        </p:nvCxnSpPr>
        <p:spPr>
          <a:xfrm>
            <a:off x="838200" y="3764134"/>
            <a:ext cx="975433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95A4C6-B365-4776-A015-F9A0BCCA1339}"/>
              </a:ext>
            </a:extLst>
          </p:cNvPr>
          <p:cNvCxnSpPr>
            <a:cxnSpLocks/>
          </p:cNvCxnSpPr>
          <p:nvPr/>
        </p:nvCxnSpPr>
        <p:spPr>
          <a:xfrm>
            <a:off x="3906174" y="3195962"/>
            <a:ext cx="0" cy="319596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D184DD-DB17-4ACF-A72C-0BD443108A15}"/>
              </a:ext>
            </a:extLst>
          </p:cNvPr>
          <p:cNvCxnSpPr>
            <a:cxnSpLocks/>
          </p:cNvCxnSpPr>
          <p:nvPr/>
        </p:nvCxnSpPr>
        <p:spPr>
          <a:xfrm>
            <a:off x="7716174" y="3195961"/>
            <a:ext cx="0" cy="319596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1695DB-318A-4D8F-A5B1-F787CBEA7DB4}"/>
              </a:ext>
            </a:extLst>
          </p:cNvPr>
          <p:cNvSpPr txBox="1"/>
          <p:nvPr/>
        </p:nvSpPr>
        <p:spPr>
          <a:xfrm>
            <a:off x="1278385" y="3297601"/>
            <a:ext cx="251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EUCLIDEAN ALGORITHM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681EE2-3CD6-4DAD-98CE-E536D047C2A5}"/>
              </a:ext>
            </a:extLst>
          </p:cNvPr>
          <p:cNvSpPr txBox="1"/>
          <p:nvPr/>
        </p:nvSpPr>
        <p:spPr>
          <a:xfrm>
            <a:off x="4516877" y="3297601"/>
            <a:ext cx="2588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REARRANGED EQUATION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EB9377-5440-4466-8F86-5929FE44BA4F}"/>
              </a:ext>
            </a:extLst>
          </p:cNvPr>
          <p:cNvSpPr txBox="1"/>
          <p:nvPr/>
        </p:nvSpPr>
        <p:spPr>
          <a:xfrm>
            <a:off x="8423906" y="3297601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EXTENDED GCD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F7884-EC7D-423C-BC31-C1D5C6B2BF08}"/>
              </a:ext>
            </a:extLst>
          </p:cNvPr>
          <p:cNvSpPr txBox="1"/>
          <p:nvPr/>
        </p:nvSpPr>
        <p:spPr>
          <a:xfrm>
            <a:off x="1395518" y="3887947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56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15 (3) + 11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6F679C-991D-4FDE-8AAC-2500D83E09B1}"/>
              </a:ext>
            </a:extLst>
          </p:cNvPr>
          <p:cNvSpPr txBox="1"/>
          <p:nvPr/>
        </p:nvSpPr>
        <p:spPr>
          <a:xfrm>
            <a:off x="1395518" y="4349612"/>
            <a:ext cx="1962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11 (1) + 4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179464-7F7A-4C7F-A7D6-1E21AFFF8E00}"/>
              </a:ext>
            </a:extLst>
          </p:cNvPr>
          <p:cNvSpPr txBox="1"/>
          <p:nvPr/>
        </p:nvSpPr>
        <p:spPr>
          <a:xfrm>
            <a:off x="1395517" y="4820155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4 (2) + 3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5D668B-4C39-44CC-A85C-04B096C73013}"/>
              </a:ext>
            </a:extLst>
          </p:cNvPr>
          <p:cNvSpPr txBox="1"/>
          <p:nvPr/>
        </p:nvSpPr>
        <p:spPr>
          <a:xfrm>
            <a:off x="1395517" y="5290698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3 (1) + 1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86D52C-A075-411E-963D-320403CE50A5}"/>
              </a:ext>
            </a:extLst>
          </p:cNvPr>
          <p:cNvSpPr txBox="1"/>
          <p:nvPr/>
        </p:nvSpPr>
        <p:spPr>
          <a:xfrm>
            <a:off x="1395517" y="5767013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 (3) + 0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6E07D7-1652-4B90-996A-B998533F21E5}"/>
              </a:ext>
            </a:extLst>
          </p:cNvPr>
          <p:cNvSpPr txBox="1"/>
          <p:nvPr/>
        </p:nvSpPr>
        <p:spPr>
          <a:xfrm>
            <a:off x="4631302" y="3887947"/>
            <a:ext cx="205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56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- 15 (3) = 11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C143F0-76AC-4855-B19A-E89C3ED6CE2D}"/>
              </a:ext>
            </a:extLst>
          </p:cNvPr>
          <p:cNvSpPr txBox="1"/>
          <p:nvPr/>
        </p:nvSpPr>
        <p:spPr>
          <a:xfrm>
            <a:off x="4631302" y="4349612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- 11 (1) = 4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A99921-BA3D-40B1-82B7-FDC8B317B449}"/>
              </a:ext>
            </a:extLst>
          </p:cNvPr>
          <p:cNvSpPr txBox="1"/>
          <p:nvPr/>
        </p:nvSpPr>
        <p:spPr>
          <a:xfrm>
            <a:off x="4631301" y="4820155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- 4 (2) = 3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0C488A-BA85-47CC-B279-1C3DB294CC15}"/>
              </a:ext>
            </a:extLst>
          </p:cNvPr>
          <p:cNvSpPr txBox="1"/>
          <p:nvPr/>
        </p:nvSpPr>
        <p:spPr>
          <a:xfrm>
            <a:off x="4631301" y="5290698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- 3 (1) =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D074932-3422-4D2A-A8AB-630BC01375E0}"/>
              </a:ext>
            </a:extLst>
          </p:cNvPr>
          <p:cNvSpPr/>
          <p:nvPr/>
        </p:nvSpPr>
        <p:spPr>
          <a:xfrm>
            <a:off x="4078811" y="1766657"/>
            <a:ext cx="4034377" cy="8788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15x + 56y = gcd(15,56)</a:t>
            </a:r>
            <a:endParaRPr lang="en-GB" sz="28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36F785-F29F-4189-B06F-40E8EBF4C52E}"/>
              </a:ext>
            </a:extLst>
          </p:cNvPr>
          <p:cNvSpPr txBox="1"/>
          <p:nvPr/>
        </p:nvSpPr>
        <p:spPr>
          <a:xfrm>
            <a:off x="8139822" y="4349612"/>
            <a:ext cx="2254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11 – (2) 4 =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1E6E1A-0EBD-4E58-941F-CC16D4D603C7}"/>
              </a:ext>
            </a:extLst>
          </p:cNvPr>
          <p:cNvSpPr txBox="1"/>
          <p:nvPr/>
        </p:nvSpPr>
        <p:spPr>
          <a:xfrm>
            <a:off x="8654726" y="3887947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- 3 =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6957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Extended Euclidean Algorithm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1A0346-8D33-4B04-90BD-70BDE761B4C7}"/>
              </a:ext>
            </a:extLst>
          </p:cNvPr>
          <p:cNvCxnSpPr>
            <a:cxnSpLocks/>
          </p:cNvCxnSpPr>
          <p:nvPr/>
        </p:nvCxnSpPr>
        <p:spPr>
          <a:xfrm>
            <a:off x="838200" y="3764134"/>
            <a:ext cx="975433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95A4C6-B365-4776-A015-F9A0BCCA1339}"/>
              </a:ext>
            </a:extLst>
          </p:cNvPr>
          <p:cNvCxnSpPr>
            <a:cxnSpLocks/>
          </p:cNvCxnSpPr>
          <p:nvPr/>
        </p:nvCxnSpPr>
        <p:spPr>
          <a:xfrm>
            <a:off x="3906174" y="3195962"/>
            <a:ext cx="0" cy="319596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D184DD-DB17-4ACF-A72C-0BD443108A15}"/>
              </a:ext>
            </a:extLst>
          </p:cNvPr>
          <p:cNvCxnSpPr>
            <a:cxnSpLocks/>
          </p:cNvCxnSpPr>
          <p:nvPr/>
        </p:nvCxnSpPr>
        <p:spPr>
          <a:xfrm>
            <a:off x="7716174" y="3195961"/>
            <a:ext cx="0" cy="319596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1695DB-318A-4D8F-A5B1-F787CBEA7DB4}"/>
              </a:ext>
            </a:extLst>
          </p:cNvPr>
          <p:cNvSpPr txBox="1"/>
          <p:nvPr/>
        </p:nvSpPr>
        <p:spPr>
          <a:xfrm>
            <a:off x="1278385" y="3297601"/>
            <a:ext cx="251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EUCLIDEAN ALGORITHM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681EE2-3CD6-4DAD-98CE-E536D047C2A5}"/>
              </a:ext>
            </a:extLst>
          </p:cNvPr>
          <p:cNvSpPr txBox="1"/>
          <p:nvPr/>
        </p:nvSpPr>
        <p:spPr>
          <a:xfrm>
            <a:off x="4516877" y="3297601"/>
            <a:ext cx="2588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REARRANGED EQUATION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EB9377-5440-4466-8F86-5929FE44BA4F}"/>
              </a:ext>
            </a:extLst>
          </p:cNvPr>
          <p:cNvSpPr txBox="1"/>
          <p:nvPr/>
        </p:nvSpPr>
        <p:spPr>
          <a:xfrm>
            <a:off x="8423906" y="3297601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EXTENDED GCD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F7884-EC7D-423C-BC31-C1D5C6B2BF08}"/>
              </a:ext>
            </a:extLst>
          </p:cNvPr>
          <p:cNvSpPr txBox="1"/>
          <p:nvPr/>
        </p:nvSpPr>
        <p:spPr>
          <a:xfrm>
            <a:off x="1395518" y="3887947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56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15 (3) + 11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6F679C-991D-4FDE-8AAC-2500D83E09B1}"/>
              </a:ext>
            </a:extLst>
          </p:cNvPr>
          <p:cNvSpPr txBox="1"/>
          <p:nvPr/>
        </p:nvSpPr>
        <p:spPr>
          <a:xfrm>
            <a:off x="1395518" y="4349612"/>
            <a:ext cx="1962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11 (1) + 4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179464-7F7A-4C7F-A7D6-1E21AFFF8E00}"/>
              </a:ext>
            </a:extLst>
          </p:cNvPr>
          <p:cNvSpPr txBox="1"/>
          <p:nvPr/>
        </p:nvSpPr>
        <p:spPr>
          <a:xfrm>
            <a:off x="1395517" y="4820155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4 (2) + 3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5D668B-4C39-44CC-A85C-04B096C73013}"/>
              </a:ext>
            </a:extLst>
          </p:cNvPr>
          <p:cNvSpPr txBox="1"/>
          <p:nvPr/>
        </p:nvSpPr>
        <p:spPr>
          <a:xfrm>
            <a:off x="1395517" y="5290698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3 (1) + 1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86D52C-A075-411E-963D-320403CE50A5}"/>
              </a:ext>
            </a:extLst>
          </p:cNvPr>
          <p:cNvSpPr txBox="1"/>
          <p:nvPr/>
        </p:nvSpPr>
        <p:spPr>
          <a:xfrm>
            <a:off x="1395517" y="5767013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 (3) + 0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6E07D7-1652-4B90-996A-B998533F21E5}"/>
              </a:ext>
            </a:extLst>
          </p:cNvPr>
          <p:cNvSpPr txBox="1"/>
          <p:nvPr/>
        </p:nvSpPr>
        <p:spPr>
          <a:xfrm>
            <a:off x="4631302" y="3887947"/>
            <a:ext cx="205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56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- 15 (3) = 11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C143F0-76AC-4855-B19A-E89C3ED6CE2D}"/>
              </a:ext>
            </a:extLst>
          </p:cNvPr>
          <p:cNvSpPr txBox="1"/>
          <p:nvPr/>
        </p:nvSpPr>
        <p:spPr>
          <a:xfrm>
            <a:off x="4631302" y="4349612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- 11 (1) = 4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A99921-BA3D-40B1-82B7-FDC8B317B449}"/>
              </a:ext>
            </a:extLst>
          </p:cNvPr>
          <p:cNvSpPr txBox="1"/>
          <p:nvPr/>
        </p:nvSpPr>
        <p:spPr>
          <a:xfrm>
            <a:off x="4631301" y="4820155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- 4 (2) = 3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0C488A-BA85-47CC-B279-1C3DB294CC15}"/>
              </a:ext>
            </a:extLst>
          </p:cNvPr>
          <p:cNvSpPr txBox="1"/>
          <p:nvPr/>
        </p:nvSpPr>
        <p:spPr>
          <a:xfrm>
            <a:off x="4631301" y="5290698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- 3 (1) =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D074932-3422-4D2A-A8AB-630BC01375E0}"/>
              </a:ext>
            </a:extLst>
          </p:cNvPr>
          <p:cNvSpPr/>
          <p:nvPr/>
        </p:nvSpPr>
        <p:spPr>
          <a:xfrm>
            <a:off x="4078811" y="1766657"/>
            <a:ext cx="4034377" cy="8788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15x + 56y = gcd(15,56)</a:t>
            </a:r>
            <a:endParaRPr lang="en-GB" sz="28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36F785-F29F-4189-B06F-40E8EBF4C52E}"/>
              </a:ext>
            </a:extLst>
          </p:cNvPr>
          <p:cNvSpPr txBox="1"/>
          <p:nvPr/>
        </p:nvSpPr>
        <p:spPr>
          <a:xfrm>
            <a:off x="8352887" y="4349612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(3) 4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11 =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1E6E1A-0EBD-4E58-941F-CC16D4D603C7}"/>
              </a:ext>
            </a:extLst>
          </p:cNvPr>
          <p:cNvSpPr txBox="1"/>
          <p:nvPr/>
        </p:nvSpPr>
        <p:spPr>
          <a:xfrm>
            <a:off x="8654726" y="3887947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- 3 =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8791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Extended Euclidean Algorithm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1A0346-8D33-4B04-90BD-70BDE761B4C7}"/>
              </a:ext>
            </a:extLst>
          </p:cNvPr>
          <p:cNvCxnSpPr>
            <a:cxnSpLocks/>
          </p:cNvCxnSpPr>
          <p:nvPr/>
        </p:nvCxnSpPr>
        <p:spPr>
          <a:xfrm>
            <a:off x="838200" y="3764134"/>
            <a:ext cx="975433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95A4C6-B365-4776-A015-F9A0BCCA1339}"/>
              </a:ext>
            </a:extLst>
          </p:cNvPr>
          <p:cNvCxnSpPr>
            <a:cxnSpLocks/>
          </p:cNvCxnSpPr>
          <p:nvPr/>
        </p:nvCxnSpPr>
        <p:spPr>
          <a:xfrm>
            <a:off x="3906174" y="3195962"/>
            <a:ext cx="0" cy="319596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D184DD-DB17-4ACF-A72C-0BD443108A15}"/>
              </a:ext>
            </a:extLst>
          </p:cNvPr>
          <p:cNvCxnSpPr>
            <a:cxnSpLocks/>
          </p:cNvCxnSpPr>
          <p:nvPr/>
        </p:nvCxnSpPr>
        <p:spPr>
          <a:xfrm>
            <a:off x="7716174" y="3195961"/>
            <a:ext cx="0" cy="319596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1695DB-318A-4D8F-A5B1-F787CBEA7DB4}"/>
              </a:ext>
            </a:extLst>
          </p:cNvPr>
          <p:cNvSpPr txBox="1"/>
          <p:nvPr/>
        </p:nvSpPr>
        <p:spPr>
          <a:xfrm>
            <a:off x="1278385" y="3297601"/>
            <a:ext cx="251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EUCLIDEAN ALGORITHM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681EE2-3CD6-4DAD-98CE-E536D047C2A5}"/>
              </a:ext>
            </a:extLst>
          </p:cNvPr>
          <p:cNvSpPr txBox="1"/>
          <p:nvPr/>
        </p:nvSpPr>
        <p:spPr>
          <a:xfrm>
            <a:off x="4516877" y="3297601"/>
            <a:ext cx="2588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REARRANGED EQUATION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EB9377-5440-4466-8F86-5929FE44BA4F}"/>
              </a:ext>
            </a:extLst>
          </p:cNvPr>
          <p:cNvSpPr txBox="1"/>
          <p:nvPr/>
        </p:nvSpPr>
        <p:spPr>
          <a:xfrm>
            <a:off x="8423906" y="3297601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EXTENDED GCD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F7884-EC7D-423C-BC31-C1D5C6B2BF08}"/>
              </a:ext>
            </a:extLst>
          </p:cNvPr>
          <p:cNvSpPr txBox="1"/>
          <p:nvPr/>
        </p:nvSpPr>
        <p:spPr>
          <a:xfrm>
            <a:off x="1395518" y="3887947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56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15 (3) + 11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6F679C-991D-4FDE-8AAC-2500D83E09B1}"/>
              </a:ext>
            </a:extLst>
          </p:cNvPr>
          <p:cNvSpPr txBox="1"/>
          <p:nvPr/>
        </p:nvSpPr>
        <p:spPr>
          <a:xfrm>
            <a:off x="1395518" y="4349612"/>
            <a:ext cx="1962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11 (1) + 4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179464-7F7A-4C7F-A7D6-1E21AFFF8E00}"/>
              </a:ext>
            </a:extLst>
          </p:cNvPr>
          <p:cNvSpPr txBox="1"/>
          <p:nvPr/>
        </p:nvSpPr>
        <p:spPr>
          <a:xfrm>
            <a:off x="1395517" y="4820155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4 (2) + 3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5D668B-4C39-44CC-A85C-04B096C73013}"/>
              </a:ext>
            </a:extLst>
          </p:cNvPr>
          <p:cNvSpPr txBox="1"/>
          <p:nvPr/>
        </p:nvSpPr>
        <p:spPr>
          <a:xfrm>
            <a:off x="1395517" y="5290698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3 (1) + 1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86D52C-A075-411E-963D-320403CE50A5}"/>
              </a:ext>
            </a:extLst>
          </p:cNvPr>
          <p:cNvSpPr txBox="1"/>
          <p:nvPr/>
        </p:nvSpPr>
        <p:spPr>
          <a:xfrm>
            <a:off x="1395517" y="5767013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 (3) + 0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6E07D7-1652-4B90-996A-B998533F21E5}"/>
              </a:ext>
            </a:extLst>
          </p:cNvPr>
          <p:cNvSpPr txBox="1"/>
          <p:nvPr/>
        </p:nvSpPr>
        <p:spPr>
          <a:xfrm>
            <a:off x="4631302" y="3887947"/>
            <a:ext cx="205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56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- 15 (3) = 11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C143F0-76AC-4855-B19A-E89C3ED6CE2D}"/>
              </a:ext>
            </a:extLst>
          </p:cNvPr>
          <p:cNvSpPr txBox="1"/>
          <p:nvPr/>
        </p:nvSpPr>
        <p:spPr>
          <a:xfrm>
            <a:off x="4631302" y="4349612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- 11 (1) = 4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A99921-BA3D-40B1-82B7-FDC8B317B449}"/>
              </a:ext>
            </a:extLst>
          </p:cNvPr>
          <p:cNvSpPr txBox="1"/>
          <p:nvPr/>
        </p:nvSpPr>
        <p:spPr>
          <a:xfrm>
            <a:off x="4631301" y="4820155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- 4 (2) = 3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0C488A-BA85-47CC-B279-1C3DB294CC15}"/>
              </a:ext>
            </a:extLst>
          </p:cNvPr>
          <p:cNvSpPr txBox="1"/>
          <p:nvPr/>
        </p:nvSpPr>
        <p:spPr>
          <a:xfrm>
            <a:off x="4631301" y="5290698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- 3 (1) =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D074932-3422-4D2A-A8AB-630BC01375E0}"/>
              </a:ext>
            </a:extLst>
          </p:cNvPr>
          <p:cNvSpPr/>
          <p:nvPr/>
        </p:nvSpPr>
        <p:spPr>
          <a:xfrm>
            <a:off x="4078811" y="1766657"/>
            <a:ext cx="4034377" cy="8788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15x + 56y = gcd(15,56)</a:t>
            </a:r>
            <a:endParaRPr lang="en-GB" sz="28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36F785-F29F-4189-B06F-40E8EBF4C52E}"/>
              </a:ext>
            </a:extLst>
          </p:cNvPr>
          <p:cNvSpPr txBox="1"/>
          <p:nvPr/>
        </p:nvSpPr>
        <p:spPr>
          <a:xfrm>
            <a:off x="8352887" y="4349612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(3) 4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11 =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1E6E1A-0EBD-4E58-941F-CC16D4D603C7}"/>
              </a:ext>
            </a:extLst>
          </p:cNvPr>
          <p:cNvSpPr txBox="1"/>
          <p:nvPr/>
        </p:nvSpPr>
        <p:spPr>
          <a:xfrm>
            <a:off x="8654726" y="3887947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- 3 =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2C73B9-B2E3-4EDF-9C32-9E401D536CE4}"/>
              </a:ext>
            </a:extLst>
          </p:cNvPr>
          <p:cNvSpPr/>
          <p:nvPr/>
        </p:nvSpPr>
        <p:spPr>
          <a:xfrm>
            <a:off x="4696104" y="4323006"/>
            <a:ext cx="1753814" cy="479419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84AC59-D0A4-4789-9B24-B9C084D5D713}"/>
              </a:ext>
            </a:extLst>
          </p:cNvPr>
          <p:cNvSpPr/>
          <p:nvPr/>
        </p:nvSpPr>
        <p:spPr>
          <a:xfrm>
            <a:off x="8758872" y="4403326"/>
            <a:ext cx="363364" cy="337962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51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Extended Euclidean Algorithm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1A0346-8D33-4B04-90BD-70BDE761B4C7}"/>
              </a:ext>
            </a:extLst>
          </p:cNvPr>
          <p:cNvCxnSpPr>
            <a:cxnSpLocks/>
          </p:cNvCxnSpPr>
          <p:nvPr/>
        </p:nvCxnSpPr>
        <p:spPr>
          <a:xfrm>
            <a:off x="838200" y="3764134"/>
            <a:ext cx="975433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95A4C6-B365-4776-A015-F9A0BCCA1339}"/>
              </a:ext>
            </a:extLst>
          </p:cNvPr>
          <p:cNvCxnSpPr>
            <a:cxnSpLocks/>
          </p:cNvCxnSpPr>
          <p:nvPr/>
        </p:nvCxnSpPr>
        <p:spPr>
          <a:xfrm>
            <a:off x="3906174" y="3195962"/>
            <a:ext cx="0" cy="319596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D184DD-DB17-4ACF-A72C-0BD443108A15}"/>
              </a:ext>
            </a:extLst>
          </p:cNvPr>
          <p:cNvCxnSpPr>
            <a:cxnSpLocks/>
          </p:cNvCxnSpPr>
          <p:nvPr/>
        </p:nvCxnSpPr>
        <p:spPr>
          <a:xfrm>
            <a:off x="7716174" y="3195961"/>
            <a:ext cx="0" cy="319596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1695DB-318A-4D8F-A5B1-F787CBEA7DB4}"/>
              </a:ext>
            </a:extLst>
          </p:cNvPr>
          <p:cNvSpPr txBox="1"/>
          <p:nvPr/>
        </p:nvSpPr>
        <p:spPr>
          <a:xfrm>
            <a:off x="1278385" y="3297601"/>
            <a:ext cx="251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EUCLIDEAN ALGORITHM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681EE2-3CD6-4DAD-98CE-E536D047C2A5}"/>
              </a:ext>
            </a:extLst>
          </p:cNvPr>
          <p:cNvSpPr txBox="1"/>
          <p:nvPr/>
        </p:nvSpPr>
        <p:spPr>
          <a:xfrm>
            <a:off x="4516877" y="3297601"/>
            <a:ext cx="2588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REARRANGED EQUATION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EB9377-5440-4466-8F86-5929FE44BA4F}"/>
              </a:ext>
            </a:extLst>
          </p:cNvPr>
          <p:cNvSpPr txBox="1"/>
          <p:nvPr/>
        </p:nvSpPr>
        <p:spPr>
          <a:xfrm>
            <a:off x="8423906" y="3297601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EXTENDED GCD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F7884-EC7D-423C-BC31-C1D5C6B2BF08}"/>
              </a:ext>
            </a:extLst>
          </p:cNvPr>
          <p:cNvSpPr txBox="1"/>
          <p:nvPr/>
        </p:nvSpPr>
        <p:spPr>
          <a:xfrm>
            <a:off x="1395518" y="3887947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56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15 (3) + 11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6F679C-991D-4FDE-8AAC-2500D83E09B1}"/>
              </a:ext>
            </a:extLst>
          </p:cNvPr>
          <p:cNvSpPr txBox="1"/>
          <p:nvPr/>
        </p:nvSpPr>
        <p:spPr>
          <a:xfrm>
            <a:off x="1395518" y="4349612"/>
            <a:ext cx="1962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11 (1) + 4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179464-7F7A-4C7F-A7D6-1E21AFFF8E00}"/>
              </a:ext>
            </a:extLst>
          </p:cNvPr>
          <p:cNvSpPr txBox="1"/>
          <p:nvPr/>
        </p:nvSpPr>
        <p:spPr>
          <a:xfrm>
            <a:off x="1395517" y="4820155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4 (2) + 3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5D668B-4C39-44CC-A85C-04B096C73013}"/>
              </a:ext>
            </a:extLst>
          </p:cNvPr>
          <p:cNvSpPr txBox="1"/>
          <p:nvPr/>
        </p:nvSpPr>
        <p:spPr>
          <a:xfrm>
            <a:off x="1395517" y="5290698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3 (1) + 1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86D52C-A075-411E-963D-320403CE50A5}"/>
              </a:ext>
            </a:extLst>
          </p:cNvPr>
          <p:cNvSpPr txBox="1"/>
          <p:nvPr/>
        </p:nvSpPr>
        <p:spPr>
          <a:xfrm>
            <a:off x="1395517" y="5767013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 (3) + 0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6E07D7-1652-4B90-996A-B998533F21E5}"/>
              </a:ext>
            </a:extLst>
          </p:cNvPr>
          <p:cNvSpPr txBox="1"/>
          <p:nvPr/>
        </p:nvSpPr>
        <p:spPr>
          <a:xfrm>
            <a:off x="4631302" y="3887947"/>
            <a:ext cx="205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56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- 15 (3) = 11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C143F0-76AC-4855-B19A-E89C3ED6CE2D}"/>
              </a:ext>
            </a:extLst>
          </p:cNvPr>
          <p:cNvSpPr txBox="1"/>
          <p:nvPr/>
        </p:nvSpPr>
        <p:spPr>
          <a:xfrm>
            <a:off x="4631302" y="4349612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- 11 (1) = 4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A99921-BA3D-40B1-82B7-FDC8B317B449}"/>
              </a:ext>
            </a:extLst>
          </p:cNvPr>
          <p:cNvSpPr txBox="1"/>
          <p:nvPr/>
        </p:nvSpPr>
        <p:spPr>
          <a:xfrm>
            <a:off x="4631301" y="4820155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- 4 (2) = 3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0C488A-BA85-47CC-B279-1C3DB294CC15}"/>
              </a:ext>
            </a:extLst>
          </p:cNvPr>
          <p:cNvSpPr txBox="1"/>
          <p:nvPr/>
        </p:nvSpPr>
        <p:spPr>
          <a:xfrm>
            <a:off x="4631301" y="5290698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- 3 (1) =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D074932-3422-4D2A-A8AB-630BC01375E0}"/>
              </a:ext>
            </a:extLst>
          </p:cNvPr>
          <p:cNvSpPr/>
          <p:nvPr/>
        </p:nvSpPr>
        <p:spPr>
          <a:xfrm>
            <a:off x="4078811" y="1766657"/>
            <a:ext cx="4034377" cy="8788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15x + 56y = gcd(15,56)</a:t>
            </a:r>
            <a:endParaRPr lang="en-GB" sz="28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36F785-F29F-4189-B06F-40E8EBF4C52E}"/>
              </a:ext>
            </a:extLst>
          </p:cNvPr>
          <p:cNvSpPr txBox="1"/>
          <p:nvPr/>
        </p:nvSpPr>
        <p:spPr>
          <a:xfrm>
            <a:off x="8352887" y="4349612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(3) 4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11 =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1E6E1A-0EBD-4E58-941F-CC16D4D603C7}"/>
              </a:ext>
            </a:extLst>
          </p:cNvPr>
          <p:cNvSpPr txBox="1"/>
          <p:nvPr/>
        </p:nvSpPr>
        <p:spPr>
          <a:xfrm>
            <a:off x="8654726" y="3887947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- 3 =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3F05B3-549A-46A6-87B8-B76AA998669B}"/>
              </a:ext>
            </a:extLst>
          </p:cNvPr>
          <p:cNvSpPr txBox="1"/>
          <p:nvPr/>
        </p:nvSpPr>
        <p:spPr>
          <a:xfrm>
            <a:off x="7837978" y="4820155"/>
            <a:ext cx="3111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(3) [15 – 11(1)]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11 =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500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Extended Euclidean Algorithm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1A0346-8D33-4B04-90BD-70BDE761B4C7}"/>
              </a:ext>
            </a:extLst>
          </p:cNvPr>
          <p:cNvCxnSpPr>
            <a:cxnSpLocks/>
          </p:cNvCxnSpPr>
          <p:nvPr/>
        </p:nvCxnSpPr>
        <p:spPr>
          <a:xfrm>
            <a:off x="838200" y="3764134"/>
            <a:ext cx="975433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95A4C6-B365-4776-A015-F9A0BCCA1339}"/>
              </a:ext>
            </a:extLst>
          </p:cNvPr>
          <p:cNvCxnSpPr>
            <a:cxnSpLocks/>
          </p:cNvCxnSpPr>
          <p:nvPr/>
        </p:nvCxnSpPr>
        <p:spPr>
          <a:xfrm>
            <a:off x="3906174" y="3195962"/>
            <a:ext cx="0" cy="319596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D184DD-DB17-4ACF-A72C-0BD443108A15}"/>
              </a:ext>
            </a:extLst>
          </p:cNvPr>
          <p:cNvCxnSpPr>
            <a:cxnSpLocks/>
          </p:cNvCxnSpPr>
          <p:nvPr/>
        </p:nvCxnSpPr>
        <p:spPr>
          <a:xfrm>
            <a:off x="7716174" y="3195961"/>
            <a:ext cx="0" cy="319596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1695DB-318A-4D8F-A5B1-F787CBEA7DB4}"/>
              </a:ext>
            </a:extLst>
          </p:cNvPr>
          <p:cNvSpPr txBox="1"/>
          <p:nvPr/>
        </p:nvSpPr>
        <p:spPr>
          <a:xfrm>
            <a:off x="1278385" y="3297601"/>
            <a:ext cx="251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EUCLIDEAN ALGORITHM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681EE2-3CD6-4DAD-98CE-E536D047C2A5}"/>
              </a:ext>
            </a:extLst>
          </p:cNvPr>
          <p:cNvSpPr txBox="1"/>
          <p:nvPr/>
        </p:nvSpPr>
        <p:spPr>
          <a:xfrm>
            <a:off x="4516877" y="3297601"/>
            <a:ext cx="2588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REARRANGED EQUATION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EB9377-5440-4466-8F86-5929FE44BA4F}"/>
              </a:ext>
            </a:extLst>
          </p:cNvPr>
          <p:cNvSpPr txBox="1"/>
          <p:nvPr/>
        </p:nvSpPr>
        <p:spPr>
          <a:xfrm>
            <a:off x="8423906" y="3297601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EXTENDED GCD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F7884-EC7D-423C-BC31-C1D5C6B2BF08}"/>
              </a:ext>
            </a:extLst>
          </p:cNvPr>
          <p:cNvSpPr txBox="1"/>
          <p:nvPr/>
        </p:nvSpPr>
        <p:spPr>
          <a:xfrm>
            <a:off x="1395518" y="3887947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56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15 (3) + 11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6F679C-991D-4FDE-8AAC-2500D83E09B1}"/>
              </a:ext>
            </a:extLst>
          </p:cNvPr>
          <p:cNvSpPr txBox="1"/>
          <p:nvPr/>
        </p:nvSpPr>
        <p:spPr>
          <a:xfrm>
            <a:off x="1395518" y="4349612"/>
            <a:ext cx="1962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11 (1) + 4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179464-7F7A-4C7F-A7D6-1E21AFFF8E00}"/>
              </a:ext>
            </a:extLst>
          </p:cNvPr>
          <p:cNvSpPr txBox="1"/>
          <p:nvPr/>
        </p:nvSpPr>
        <p:spPr>
          <a:xfrm>
            <a:off x="1395517" y="4820155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4 (2) + 3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5D668B-4C39-44CC-A85C-04B096C73013}"/>
              </a:ext>
            </a:extLst>
          </p:cNvPr>
          <p:cNvSpPr txBox="1"/>
          <p:nvPr/>
        </p:nvSpPr>
        <p:spPr>
          <a:xfrm>
            <a:off x="1395517" y="5290698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3 (1) + 1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86D52C-A075-411E-963D-320403CE50A5}"/>
              </a:ext>
            </a:extLst>
          </p:cNvPr>
          <p:cNvSpPr txBox="1"/>
          <p:nvPr/>
        </p:nvSpPr>
        <p:spPr>
          <a:xfrm>
            <a:off x="1395517" y="5767013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 (3) + 0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6E07D7-1652-4B90-996A-B998533F21E5}"/>
              </a:ext>
            </a:extLst>
          </p:cNvPr>
          <p:cNvSpPr txBox="1"/>
          <p:nvPr/>
        </p:nvSpPr>
        <p:spPr>
          <a:xfrm>
            <a:off x="4631302" y="3887947"/>
            <a:ext cx="205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56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- 15 (3) = 11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C143F0-76AC-4855-B19A-E89C3ED6CE2D}"/>
              </a:ext>
            </a:extLst>
          </p:cNvPr>
          <p:cNvSpPr txBox="1"/>
          <p:nvPr/>
        </p:nvSpPr>
        <p:spPr>
          <a:xfrm>
            <a:off x="4631302" y="4349612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- 11 (1) = 4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A99921-BA3D-40B1-82B7-FDC8B317B449}"/>
              </a:ext>
            </a:extLst>
          </p:cNvPr>
          <p:cNvSpPr txBox="1"/>
          <p:nvPr/>
        </p:nvSpPr>
        <p:spPr>
          <a:xfrm>
            <a:off x="4631301" y="4820155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- 4 (2) = 3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0C488A-BA85-47CC-B279-1C3DB294CC15}"/>
              </a:ext>
            </a:extLst>
          </p:cNvPr>
          <p:cNvSpPr txBox="1"/>
          <p:nvPr/>
        </p:nvSpPr>
        <p:spPr>
          <a:xfrm>
            <a:off x="4631301" y="5290698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- 3 (1) =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D074932-3422-4D2A-A8AB-630BC01375E0}"/>
              </a:ext>
            </a:extLst>
          </p:cNvPr>
          <p:cNvSpPr/>
          <p:nvPr/>
        </p:nvSpPr>
        <p:spPr>
          <a:xfrm>
            <a:off x="4078811" y="1766657"/>
            <a:ext cx="4034377" cy="8788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15x + 56y = gcd(15,56)</a:t>
            </a:r>
            <a:endParaRPr lang="en-GB" sz="28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36F785-F29F-4189-B06F-40E8EBF4C52E}"/>
              </a:ext>
            </a:extLst>
          </p:cNvPr>
          <p:cNvSpPr txBox="1"/>
          <p:nvPr/>
        </p:nvSpPr>
        <p:spPr>
          <a:xfrm>
            <a:off x="8352887" y="4349612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(3) 4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11 =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1E6E1A-0EBD-4E58-941F-CC16D4D603C7}"/>
              </a:ext>
            </a:extLst>
          </p:cNvPr>
          <p:cNvSpPr txBox="1"/>
          <p:nvPr/>
        </p:nvSpPr>
        <p:spPr>
          <a:xfrm>
            <a:off x="8654726" y="3887947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- 3 =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3F05B3-549A-46A6-87B8-B76AA998669B}"/>
              </a:ext>
            </a:extLst>
          </p:cNvPr>
          <p:cNvSpPr txBox="1"/>
          <p:nvPr/>
        </p:nvSpPr>
        <p:spPr>
          <a:xfrm>
            <a:off x="7997777" y="4820155"/>
            <a:ext cx="2667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[15 – 11]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11 =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4624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Extended Euclidean Algorithm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1A0346-8D33-4B04-90BD-70BDE761B4C7}"/>
              </a:ext>
            </a:extLst>
          </p:cNvPr>
          <p:cNvCxnSpPr>
            <a:cxnSpLocks/>
          </p:cNvCxnSpPr>
          <p:nvPr/>
        </p:nvCxnSpPr>
        <p:spPr>
          <a:xfrm>
            <a:off x="838200" y="3764134"/>
            <a:ext cx="975433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95A4C6-B365-4776-A015-F9A0BCCA1339}"/>
              </a:ext>
            </a:extLst>
          </p:cNvPr>
          <p:cNvCxnSpPr>
            <a:cxnSpLocks/>
          </p:cNvCxnSpPr>
          <p:nvPr/>
        </p:nvCxnSpPr>
        <p:spPr>
          <a:xfrm>
            <a:off x="3906174" y="3195962"/>
            <a:ext cx="0" cy="319596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D184DD-DB17-4ACF-A72C-0BD443108A15}"/>
              </a:ext>
            </a:extLst>
          </p:cNvPr>
          <p:cNvCxnSpPr>
            <a:cxnSpLocks/>
          </p:cNvCxnSpPr>
          <p:nvPr/>
        </p:nvCxnSpPr>
        <p:spPr>
          <a:xfrm>
            <a:off x="7716174" y="3195961"/>
            <a:ext cx="0" cy="319596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1695DB-318A-4D8F-A5B1-F787CBEA7DB4}"/>
              </a:ext>
            </a:extLst>
          </p:cNvPr>
          <p:cNvSpPr txBox="1"/>
          <p:nvPr/>
        </p:nvSpPr>
        <p:spPr>
          <a:xfrm>
            <a:off x="1278385" y="3297601"/>
            <a:ext cx="251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EUCLIDEAN ALGORITHM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681EE2-3CD6-4DAD-98CE-E536D047C2A5}"/>
              </a:ext>
            </a:extLst>
          </p:cNvPr>
          <p:cNvSpPr txBox="1"/>
          <p:nvPr/>
        </p:nvSpPr>
        <p:spPr>
          <a:xfrm>
            <a:off x="4516877" y="3297601"/>
            <a:ext cx="2588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REARRANGED EQUATION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EB9377-5440-4466-8F86-5929FE44BA4F}"/>
              </a:ext>
            </a:extLst>
          </p:cNvPr>
          <p:cNvSpPr txBox="1"/>
          <p:nvPr/>
        </p:nvSpPr>
        <p:spPr>
          <a:xfrm>
            <a:off x="8423906" y="3297601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EXTENDED GCD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F7884-EC7D-423C-BC31-C1D5C6B2BF08}"/>
              </a:ext>
            </a:extLst>
          </p:cNvPr>
          <p:cNvSpPr txBox="1"/>
          <p:nvPr/>
        </p:nvSpPr>
        <p:spPr>
          <a:xfrm>
            <a:off x="1395518" y="3887947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56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15 (3) + 11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6F679C-991D-4FDE-8AAC-2500D83E09B1}"/>
              </a:ext>
            </a:extLst>
          </p:cNvPr>
          <p:cNvSpPr txBox="1"/>
          <p:nvPr/>
        </p:nvSpPr>
        <p:spPr>
          <a:xfrm>
            <a:off x="1395518" y="4349612"/>
            <a:ext cx="1962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11 (1) + 4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179464-7F7A-4C7F-A7D6-1E21AFFF8E00}"/>
              </a:ext>
            </a:extLst>
          </p:cNvPr>
          <p:cNvSpPr txBox="1"/>
          <p:nvPr/>
        </p:nvSpPr>
        <p:spPr>
          <a:xfrm>
            <a:off x="1395517" y="4820155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4 (2) + 3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5D668B-4C39-44CC-A85C-04B096C73013}"/>
              </a:ext>
            </a:extLst>
          </p:cNvPr>
          <p:cNvSpPr txBox="1"/>
          <p:nvPr/>
        </p:nvSpPr>
        <p:spPr>
          <a:xfrm>
            <a:off x="1395517" y="5290698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3 (1) + 1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86D52C-A075-411E-963D-320403CE50A5}"/>
              </a:ext>
            </a:extLst>
          </p:cNvPr>
          <p:cNvSpPr txBox="1"/>
          <p:nvPr/>
        </p:nvSpPr>
        <p:spPr>
          <a:xfrm>
            <a:off x="1395517" y="5767013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 (3) + 0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6E07D7-1652-4B90-996A-B998533F21E5}"/>
              </a:ext>
            </a:extLst>
          </p:cNvPr>
          <p:cNvSpPr txBox="1"/>
          <p:nvPr/>
        </p:nvSpPr>
        <p:spPr>
          <a:xfrm>
            <a:off x="4631302" y="3887947"/>
            <a:ext cx="205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56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- 15 (3) = 11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C143F0-76AC-4855-B19A-E89C3ED6CE2D}"/>
              </a:ext>
            </a:extLst>
          </p:cNvPr>
          <p:cNvSpPr txBox="1"/>
          <p:nvPr/>
        </p:nvSpPr>
        <p:spPr>
          <a:xfrm>
            <a:off x="4631302" y="4349612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- 11 (1) = 4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A99921-BA3D-40B1-82B7-FDC8B317B449}"/>
              </a:ext>
            </a:extLst>
          </p:cNvPr>
          <p:cNvSpPr txBox="1"/>
          <p:nvPr/>
        </p:nvSpPr>
        <p:spPr>
          <a:xfrm>
            <a:off x="4631301" y="4820155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- 4 (2) = 3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0C488A-BA85-47CC-B279-1C3DB294CC15}"/>
              </a:ext>
            </a:extLst>
          </p:cNvPr>
          <p:cNvSpPr txBox="1"/>
          <p:nvPr/>
        </p:nvSpPr>
        <p:spPr>
          <a:xfrm>
            <a:off x="4631301" y="5290698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- 3 (1) =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D074932-3422-4D2A-A8AB-630BC01375E0}"/>
              </a:ext>
            </a:extLst>
          </p:cNvPr>
          <p:cNvSpPr/>
          <p:nvPr/>
        </p:nvSpPr>
        <p:spPr>
          <a:xfrm>
            <a:off x="4078811" y="1766657"/>
            <a:ext cx="4034377" cy="8788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15x + 56y = gcd(15,56)</a:t>
            </a:r>
            <a:endParaRPr lang="en-GB" sz="28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36F785-F29F-4189-B06F-40E8EBF4C52E}"/>
              </a:ext>
            </a:extLst>
          </p:cNvPr>
          <p:cNvSpPr txBox="1"/>
          <p:nvPr/>
        </p:nvSpPr>
        <p:spPr>
          <a:xfrm>
            <a:off x="8352887" y="4349612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(3) 4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11 =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1E6E1A-0EBD-4E58-941F-CC16D4D603C7}"/>
              </a:ext>
            </a:extLst>
          </p:cNvPr>
          <p:cNvSpPr txBox="1"/>
          <p:nvPr/>
        </p:nvSpPr>
        <p:spPr>
          <a:xfrm>
            <a:off x="8654726" y="3887947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- 3 =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3F05B3-549A-46A6-87B8-B76AA998669B}"/>
              </a:ext>
            </a:extLst>
          </p:cNvPr>
          <p:cNvSpPr txBox="1"/>
          <p:nvPr/>
        </p:nvSpPr>
        <p:spPr>
          <a:xfrm>
            <a:off x="7997777" y="4820155"/>
            <a:ext cx="2667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[15 – 11]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11 =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64C7D2-FCCB-4DE8-B113-7AA9AF8A1326}"/>
              </a:ext>
            </a:extLst>
          </p:cNvPr>
          <p:cNvSpPr txBox="1"/>
          <p:nvPr/>
        </p:nvSpPr>
        <p:spPr>
          <a:xfrm>
            <a:off x="8115707" y="5296077"/>
            <a:ext cx="2319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(15) - 4 (11) =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74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54C8B7-5F06-4A6B-ABD8-1C92DC58739A}"/>
              </a:ext>
            </a:extLst>
          </p:cNvPr>
          <p:cNvSpPr/>
          <p:nvPr/>
        </p:nvSpPr>
        <p:spPr>
          <a:xfrm>
            <a:off x="5026241" y="2949606"/>
            <a:ext cx="2139518" cy="7989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Euclidean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8312DCB8-A104-46AE-B9B4-A4482DE80177}"/>
              </a:ext>
            </a:extLst>
          </p:cNvPr>
          <p:cNvSpPr txBox="1"/>
          <p:nvPr/>
        </p:nvSpPr>
        <p:spPr>
          <a:xfrm>
            <a:off x="838200" y="1398481"/>
            <a:ext cx="10283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Euclid</a:t>
            </a:r>
            <a:r>
              <a:rPr lang="hu-HU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ean</a:t>
            </a:r>
            <a:r>
              <a:rPr lang="en-GB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algorithm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 is an efficient method for computing the 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greatest common 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divisor</a:t>
            </a:r>
            <a:r>
              <a:rPr lang="en-GB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(GCD) of two integers</a:t>
            </a:r>
            <a:r>
              <a:rPr lang="hu-HU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– 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 largest number that divides them </a:t>
            </a:r>
            <a:endParaRPr lang="hu-HU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both without a 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remainder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A61B2-2CD1-4D47-9959-3DD39B8DF413}"/>
              </a:ext>
            </a:extLst>
          </p:cNvPr>
          <p:cNvSpPr txBox="1"/>
          <p:nvPr/>
        </p:nvSpPr>
        <p:spPr>
          <a:xfrm>
            <a:off x="5210982" y="3118269"/>
            <a:ext cx="1766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GCD(45, 10) 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5600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Extended Euclidean Algorithm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1A0346-8D33-4B04-90BD-70BDE761B4C7}"/>
              </a:ext>
            </a:extLst>
          </p:cNvPr>
          <p:cNvCxnSpPr>
            <a:cxnSpLocks/>
          </p:cNvCxnSpPr>
          <p:nvPr/>
        </p:nvCxnSpPr>
        <p:spPr>
          <a:xfrm>
            <a:off x="838200" y="3764134"/>
            <a:ext cx="975433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95A4C6-B365-4776-A015-F9A0BCCA1339}"/>
              </a:ext>
            </a:extLst>
          </p:cNvPr>
          <p:cNvCxnSpPr>
            <a:cxnSpLocks/>
          </p:cNvCxnSpPr>
          <p:nvPr/>
        </p:nvCxnSpPr>
        <p:spPr>
          <a:xfrm>
            <a:off x="3906174" y="3195962"/>
            <a:ext cx="0" cy="319596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D184DD-DB17-4ACF-A72C-0BD443108A15}"/>
              </a:ext>
            </a:extLst>
          </p:cNvPr>
          <p:cNvCxnSpPr>
            <a:cxnSpLocks/>
          </p:cNvCxnSpPr>
          <p:nvPr/>
        </p:nvCxnSpPr>
        <p:spPr>
          <a:xfrm>
            <a:off x="7716174" y="3195961"/>
            <a:ext cx="0" cy="319596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1695DB-318A-4D8F-A5B1-F787CBEA7DB4}"/>
              </a:ext>
            </a:extLst>
          </p:cNvPr>
          <p:cNvSpPr txBox="1"/>
          <p:nvPr/>
        </p:nvSpPr>
        <p:spPr>
          <a:xfrm>
            <a:off x="1278385" y="3297601"/>
            <a:ext cx="251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EUCLIDEAN ALGORITHM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681EE2-3CD6-4DAD-98CE-E536D047C2A5}"/>
              </a:ext>
            </a:extLst>
          </p:cNvPr>
          <p:cNvSpPr txBox="1"/>
          <p:nvPr/>
        </p:nvSpPr>
        <p:spPr>
          <a:xfrm>
            <a:off x="4516877" y="3297601"/>
            <a:ext cx="2588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REARRANGED EQUATION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EB9377-5440-4466-8F86-5929FE44BA4F}"/>
              </a:ext>
            </a:extLst>
          </p:cNvPr>
          <p:cNvSpPr txBox="1"/>
          <p:nvPr/>
        </p:nvSpPr>
        <p:spPr>
          <a:xfrm>
            <a:off x="8423906" y="3297601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EXTENDED GCD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F7884-EC7D-423C-BC31-C1D5C6B2BF08}"/>
              </a:ext>
            </a:extLst>
          </p:cNvPr>
          <p:cNvSpPr txBox="1"/>
          <p:nvPr/>
        </p:nvSpPr>
        <p:spPr>
          <a:xfrm>
            <a:off x="1395518" y="3887947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56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15 (3) + 11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6F679C-991D-4FDE-8AAC-2500D83E09B1}"/>
              </a:ext>
            </a:extLst>
          </p:cNvPr>
          <p:cNvSpPr txBox="1"/>
          <p:nvPr/>
        </p:nvSpPr>
        <p:spPr>
          <a:xfrm>
            <a:off x="1395518" y="4349612"/>
            <a:ext cx="1962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11 (1) + 4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179464-7F7A-4C7F-A7D6-1E21AFFF8E00}"/>
              </a:ext>
            </a:extLst>
          </p:cNvPr>
          <p:cNvSpPr txBox="1"/>
          <p:nvPr/>
        </p:nvSpPr>
        <p:spPr>
          <a:xfrm>
            <a:off x="1395517" y="4820155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4 (2) + 3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5D668B-4C39-44CC-A85C-04B096C73013}"/>
              </a:ext>
            </a:extLst>
          </p:cNvPr>
          <p:cNvSpPr txBox="1"/>
          <p:nvPr/>
        </p:nvSpPr>
        <p:spPr>
          <a:xfrm>
            <a:off x="1395517" y="5290698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3 (1) + 1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86D52C-A075-411E-963D-320403CE50A5}"/>
              </a:ext>
            </a:extLst>
          </p:cNvPr>
          <p:cNvSpPr txBox="1"/>
          <p:nvPr/>
        </p:nvSpPr>
        <p:spPr>
          <a:xfrm>
            <a:off x="1395517" y="5767013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 (3) + 0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6E07D7-1652-4B90-996A-B998533F21E5}"/>
              </a:ext>
            </a:extLst>
          </p:cNvPr>
          <p:cNvSpPr txBox="1"/>
          <p:nvPr/>
        </p:nvSpPr>
        <p:spPr>
          <a:xfrm>
            <a:off x="4631302" y="3887947"/>
            <a:ext cx="205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56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- 15 (3) = 11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C143F0-76AC-4855-B19A-E89C3ED6CE2D}"/>
              </a:ext>
            </a:extLst>
          </p:cNvPr>
          <p:cNvSpPr txBox="1"/>
          <p:nvPr/>
        </p:nvSpPr>
        <p:spPr>
          <a:xfrm>
            <a:off x="4631302" y="4349612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- 11 (1) = 4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A99921-BA3D-40B1-82B7-FDC8B317B449}"/>
              </a:ext>
            </a:extLst>
          </p:cNvPr>
          <p:cNvSpPr txBox="1"/>
          <p:nvPr/>
        </p:nvSpPr>
        <p:spPr>
          <a:xfrm>
            <a:off x="4631301" y="4820155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- 4 (2) = 3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0C488A-BA85-47CC-B279-1C3DB294CC15}"/>
              </a:ext>
            </a:extLst>
          </p:cNvPr>
          <p:cNvSpPr txBox="1"/>
          <p:nvPr/>
        </p:nvSpPr>
        <p:spPr>
          <a:xfrm>
            <a:off x="4631301" y="5290698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- 3 (1) =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D074932-3422-4D2A-A8AB-630BC01375E0}"/>
              </a:ext>
            </a:extLst>
          </p:cNvPr>
          <p:cNvSpPr/>
          <p:nvPr/>
        </p:nvSpPr>
        <p:spPr>
          <a:xfrm>
            <a:off x="4078811" y="1766657"/>
            <a:ext cx="4034377" cy="8788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15x + 56y = gcd(15,56)</a:t>
            </a:r>
            <a:endParaRPr lang="en-GB" sz="28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36F785-F29F-4189-B06F-40E8EBF4C52E}"/>
              </a:ext>
            </a:extLst>
          </p:cNvPr>
          <p:cNvSpPr txBox="1"/>
          <p:nvPr/>
        </p:nvSpPr>
        <p:spPr>
          <a:xfrm>
            <a:off x="8352887" y="4349612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(3) 4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11 =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1E6E1A-0EBD-4E58-941F-CC16D4D603C7}"/>
              </a:ext>
            </a:extLst>
          </p:cNvPr>
          <p:cNvSpPr txBox="1"/>
          <p:nvPr/>
        </p:nvSpPr>
        <p:spPr>
          <a:xfrm>
            <a:off x="8654726" y="3887947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- 3 =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3F05B3-549A-46A6-87B8-B76AA998669B}"/>
              </a:ext>
            </a:extLst>
          </p:cNvPr>
          <p:cNvSpPr txBox="1"/>
          <p:nvPr/>
        </p:nvSpPr>
        <p:spPr>
          <a:xfrm>
            <a:off x="7997777" y="4820155"/>
            <a:ext cx="2667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[15 – 11]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11 =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64C7D2-FCCB-4DE8-B113-7AA9AF8A1326}"/>
              </a:ext>
            </a:extLst>
          </p:cNvPr>
          <p:cNvSpPr txBox="1"/>
          <p:nvPr/>
        </p:nvSpPr>
        <p:spPr>
          <a:xfrm>
            <a:off x="7811344" y="5290305"/>
            <a:ext cx="3148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(15) - 4 [56-15 (3)] =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699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Extended Euclidean Algorithm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1A0346-8D33-4B04-90BD-70BDE761B4C7}"/>
              </a:ext>
            </a:extLst>
          </p:cNvPr>
          <p:cNvCxnSpPr>
            <a:cxnSpLocks/>
          </p:cNvCxnSpPr>
          <p:nvPr/>
        </p:nvCxnSpPr>
        <p:spPr>
          <a:xfrm>
            <a:off x="838200" y="3764134"/>
            <a:ext cx="975433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95A4C6-B365-4776-A015-F9A0BCCA1339}"/>
              </a:ext>
            </a:extLst>
          </p:cNvPr>
          <p:cNvCxnSpPr>
            <a:cxnSpLocks/>
          </p:cNvCxnSpPr>
          <p:nvPr/>
        </p:nvCxnSpPr>
        <p:spPr>
          <a:xfrm>
            <a:off x="3906174" y="3195962"/>
            <a:ext cx="0" cy="319596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D184DD-DB17-4ACF-A72C-0BD443108A15}"/>
              </a:ext>
            </a:extLst>
          </p:cNvPr>
          <p:cNvCxnSpPr>
            <a:cxnSpLocks/>
          </p:cNvCxnSpPr>
          <p:nvPr/>
        </p:nvCxnSpPr>
        <p:spPr>
          <a:xfrm>
            <a:off x="7716174" y="3195961"/>
            <a:ext cx="0" cy="319596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1695DB-318A-4D8F-A5B1-F787CBEA7DB4}"/>
              </a:ext>
            </a:extLst>
          </p:cNvPr>
          <p:cNvSpPr txBox="1"/>
          <p:nvPr/>
        </p:nvSpPr>
        <p:spPr>
          <a:xfrm>
            <a:off x="1278385" y="3297601"/>
            <a:ext cx="251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EUCLIDEAN ALGORITHM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681EE2-3CD6-4DAD-98CE-E536D047C2A5}"/>
              </a:ext>
            </a:extLst>
          </p:cNvPr>
          <p:cNvSpPr txBox="1"/>
          <p:nvPr/>
        </p:nvSpPr>
        <p:spPr>
          <a:xfrm>
            <a:off x="4516877" y="3297601"/>
            <a:ext cx="2588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REARRANGED EQUATION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EB9377-5440-4466-8F86-5929FE44BA4F}"/>
              </a:ext>
            </a:extLst>
          </p:cNvPr>
          <p:cNvSpPr txBox="1"/>
          <p:nvPr/>
        </p:nvSpPr>
        <p:spPr>
          <a:xfrm>
            <a:off x="8423906" y="3297601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EXTENDED GCD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F7884-EC7D-423C-BC31-C1D5C6B2BF08}"/>
              </a:ext>
            </a:extLst>
          </p:cNvPr>
          <p:cNvSpPr txBox="1"/>
          <p:nvPr/>
        </p:nvSpPr>
        <p:spPr>
          <a:xfrm>
            <a:off x="1395518" y="3887947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56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15 (3) + 11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6F679C-991D-4FDE-8AAC-2500D83E09B1}"/>
              </a:ext>
            </a:extLst>
          </p:cNvPr>
          <p:cNvSpPr txBox="1"/>
          <p:nvPr/>
        </p:nvSpPr>
        <p:spPr>
          <a:xfrm>
            <a:off x="1395518" y="4349612"/>
            <a:ext cx="1962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11 (1) + 4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179464-7F7A-4C7F-A7D6-1E21AFFF8E00}"/>
              </a:ext>
            </a:extLst>
          </p:cNvPr>
          <p:cNvSpPr txBox="1"/>
          <p:nvPr/>
        </p:nvSpPr>
        <p:spPr>
          <a:xfrm>
            <a:off x="1395517" y="4820155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4 (2) + 3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5D668B-4C39-44CC-A85C-04B096C73013}"/>
              </a:ext>
            </a:extLst>
          </p:cNvPr>
          <p:cNvSpPr txBox="1"/>
          <p:nvPr/>
        </p:nvSpPr>
        <p:spPr>
          <a:xfrm>
            <a:off x="1395517" y="5290698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3 (1) + 1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86D52C-A075-411E-963D-320403CE50A5}"/>
              </a:ext>
            </a:extLst>
          </p:cNvPr>
          <p:cNvSpPr txBox="1"/>
          <p:nvPr/>
        </p:nvSpPr>
        <p:spPr>
          <a:xfrm>
            <a:off x="1395517" y="5767013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 (3) + 0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6E07D7-1652-4B90-996A-B998533F21E5}"/>
              </a:ext>
            </a:extLst>
          </p:cNvPr>
          <p:cNvSpPr txBox="1"/>
          <p:nvPr/>
        </p:nvSpPr>
        <p:spPr>
          <a:xfrm>
            <a:off x="4631302" y="3887947"/>
            <a:ext cx="205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56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- 15 (3) = 11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C143F0-76AC-4855-B19A-E89C3ED6CE2D}"/>
              </a:ext>
            </a:extLst>
          </p:cNvPr>
          <p:cNvSpPr txBox="1"/>
          <p:nvPr/>
        </p:nvSpPr>
        <p:spPr>
          <a:xfrm>
            <a:off x="4631302" y="4349612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- 11 (1) = 4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A99921-BA3D-40B1-82B7-FDC8B317B449}"/>
              </a:ext>
            </a:extLst>
          </p:cNvPr>
          <p:cNvSpPr txBox="1"/>
          <p:nvPr/>
        </p:nvSpPr>
        <p:spPr>
          <a:xfrm>
            <a:off x="4631301" y="4820155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- 4 (2) = 3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0C488A-BA85-47CC-B279-1C3DB294CC15}"/>
              </a:ext>
            </a:extLst>
          </p:cNvPr>
          <p:cNvSpPr txBox="1"/>
          <p:nvPr/>
        </p:nvSpPr>
        <p:spPr>
          <a:xfrm>
            <a:off x="4631301" y="5290698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- 3 (1) =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D074932-3422-4D2A-A8AB-630BC01375E0}"/>
              </a:ext>
            </a:extLst>
          </p:cNvPr>
          <p:cNvSpPr/>
          <p:nvPr/>
        </p:nvSpPr>
        <p:spPr>
          <a:xfrm>
            <a:off x="4078811" y="1766657"/>
            <a:ext cx="4034377" cy="8788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15x + 56y = gcd(15,56)</a:t>
            </a:r>
            <a:endParaRPr lang="en-GB" sz="28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36F785-F29F-4189-B06F-40E8EBF4C52E}"/>
              </a:ext>
            </a:extLst>
          </p:cNvPr>
          <p:cNvSpPr txBox="1"/>
          <p:nvPr/>
        </p:nvSpPr>
        <p:spPr>
          <a:xfrm>
            <a:off x="8352887" y="4349612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(3) 4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11 =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1E6E1A-0EBD-4E58-941F-CC16D4D603C7}"/>
              </a:ext>
            </a:extLst>
          </p:cNvPr>
          <p:cNvSpPr txBox="1"/>
          <p:nvPr/>
        </p:nvSpPr>
        <p:spPr>
          <a:xfrm>
            <a:off x="8654726" y="3887947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- 3 =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3F05B3-549A-46A6-87B8-B76AA998669B}"/>
              </a:ext>
            </a:extLst>
          </p:cNvPr>
          <p:cNvSpPr txBox="1"/>
          <p:nvPr/>
        </p:nvSpPr>
        <p:spPr>
          <a:xfrm>
            <a:off x="7997777" y="4820155"/>
            <a:ext cx="2667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[15 – 11]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11 =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64C7D2-FCCB-4DE8-B113-7AA9AF8A1326}"/>
              </a:ext>
            </a:extLst>
          </p:cNvPr>
          <p:cNvSpPr txBox="1"/>
          <p:nvPr/>
        </p:nvSpPr>
        <p:spPr>
          <a:xfrm>
            <a:off x="7811344" y="5290305"/>
            <a:ext cx="3594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(15) - 4 (56) + 12 (15)] =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7862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Extended Euclidean Algorithm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1A0346-8D33-4B04-90BD-70BDE761B4C7}"/>
              </a:ext>
            </a:extLst>
          </p:cNvPr>
          <p:cNvCxnSpPr>
            <a:cxnSpLocks/>
          </p:cNvCxnSpPr>
          <p:nvPr/>
        </p:nvCxnSpPr>
        <p:spPr>
          <a:xfrm>
            <a:off x="838200" y="3764134"/>
            <a:ext cx="975433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95A4C6-B365-4776-A015-F9A0BCCA1339}"/>
              </a:ext>
            </a:extLst>
          </p:cNvPr>
          <p:cNvCxnSpPr>
            <a:cxnSpLocks/>
          </p:cNvCxnSpPr>
          <p:nvPr/>
        </p:nvCxnSpPr>
        <p:spPr>
          <a:xfrm>
            <a:off x="3906174" y="3195962"/>
            <a:ext cx="0" cy="319596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D184DD-DB17-4ACF-A72C-0BD443108A15}"/>
              </a:ext>
            </a:extLst>
          </p:cNvPr>
          <p:cNvCxnSpPr>
            <a:cxnSpLocks/>
          </p:cNvCxnSpPr>
          <p:nvPr/>
        </p:nvCxnSpPr>
        <p:spPr>
          <a:xfrm>
            <a:off x="7716174" y="3195961"/>
            <a:ext cx="0" cy="319596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1695DB-318A-4D8F-A5B1-F787CBEA7DB4}"/>
              </a:ext>
            </a:extLst>
          </p:cNvPr>
          <p:cNvSpPr txBox="1"/>
          <p:nvPr/>
        </p:nvSpPr>
        <p:spPr>
          <a:xfrm>
            <a:off x="1278385" y="3297601"/>
            <a:ext cx="251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EUCLIDEAN ALGORITHM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681EE2-3CD6-4DAD-98CE-E536D047C2A5}"/>
              </a:ext>
            </a:extLst>
          </p:cNvPr>
          <p:cNvSpPr txBox="1"/>
          <p:nvPr/>
        </p:nvSpPr>
        <p:spPr>
          <a:xfrm>
            <a:off x="4516877" y="3297601"/>
            <a:ext cx="2588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REARRANGED EQUATION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EB9377-5440-4466-8F86-5929FE44BA4F}"/>
              </a:ext>
            </a:extLst>
          </p:cNvPr>
          <p:cNvSpPr txBox="1"/>
          <p:nvPr/>
        </p:nvSpPr>
        <p:spPr>
          <a:xfrm>
            <a:off x="8423906" y="3297601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EXTENDED GCD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F7884-EC7D-423C-BC31-C1D5C6B2BF08}"/>
              </a:ext>
            </a:extLst>
          </p:cNvPr>
          <p:cNvSpPr txBox="1"/>
          <p:nvPr/>
        </p:nvSpPr>
        <p:spPr>
          <a:xfrm>
            <a:off x="1395518" y="3887947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56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15 (3) + 11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6F679C-991D-4FDE-8AAC-2500D83E09B1}"/>
              </a:ext>
            </a:extLst>
          </p:cNvPr>
          <p:cNvSpPr txBox="1"/>
          <p:nvPr/>
        </p:nvSpPr>
        <p:spPr>
          <a:xfrm>
            <a:off x="1395518" y="4349612"/>
            <a:ext cx="1962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11 (1) + 4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179464-7F7A-4C7F-A7D6-1E21AFFF8E00}"/>
              </a:ext>
            </a:extLst>
          </p:cNvPr>
          <p:cNvSpPr txBox="1"/>
          <p:nvPr/>
        </p:nvSpPr>
        <p:spPr>
          <a:xfrm>
            <a:off x="1395517" y="4820155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4 (2) + 3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5D668B-4C39-44CC-A85C-04B096C73013}"/>
              </a:ext>
            </a:extLst>
          </p:cNvPr>
          <p:cNvSpPr txBox="1"/>
          <p:nvPr/>
        </p:nvSpPr>
        <p:spPr>
          <a:xfrm>
            <a:off x="1395517" y="5290698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3 (1) + 1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86D52C-A075-411E-963D-320403CE50A5}"/>
              </a:ext>
            </a:extLst>
          </p:cNvPr>
          <p:cNvSpPr txBox="1"/>
          <p:nvPr/>
        </p:nvSpPr>
        <p:spPr>
          <a:xfrm>
            <a:off x="1395517" y="5767013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 (3) + 0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6E07D7-1652-4B90-996A-B998533F21E5}"/>
              </a:ext>
            </a:extLst>
          </p:cNvPr>
          <p:cNvSpPr txBox="1"/>
          <p:nvPr/>
        </p:nvSpPr>
        <p:spPr>
          <a:xfrm>
            <a:off x="4631302" y="3887947"/>
            <a:ext cx="205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56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- 15 (3) = 11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C143F0-76AC-4855-B19A-E89C3ED6CE2D}"/>
              </a:ext>
            </a:extLst>
          </p:cNvPr>
          <p:cNvSpPr txBox="1"/>
          <p:nvPr/>
        </p:nvSpPr>
        <p:spPr>
          <a:xfrm>
            <a:off x="4631302" y="4349612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- 11 (1) = 4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A99921-BA3D-40B1-82B7-FDC8B317B449}"/>
              </a:ext>
            </a:extLst>
          </p:cNvPr>
          <p:cNvSpPr txBox="1"/>
          <p:nvPr/>
        </p:nvSpPr>
        <p:spPr>
          <a:xfrm>
            <a:off x="4631301" y="4820155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- 4 (2) = 3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0C488A-BA85-47CC-B279-1C3DB294CC15}"/>
              </a:ext>
            </a:extLst>
          </p:cNvPr>
          <p:cNvSpPr txBox="1"/>
          <p:nvPr/>
        </p:nvSpPr>
        <p:spPr>
          <a:xfrm>
            <a:off x="4631301" y="5290698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- 3 (1) =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D074932-3422-4D2A-A8AB-630BC01375E0}"/>
              </a:ext>
            </a:extLst>
          </p:cNvPr>
          <p:cNvSpPr/>
          <p:nvPr/>
        </p:nvSpPr>
        <p:spPr>
          <a:xfrm>
            <a:off x="4078811" y="1766657"/>
            <a:ext cx="4034377" cy="8788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15x + 56y = gcd(15,56)</a:t>
            </a:r>
            <a:endParaRPr lang="en-GB" sz="28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36F785-F29F-4189-B06F-40E8EBF4C52E}"/>
              </a:ext>
            </a:extLst>
          </p:cNvPr>
          <p:cNvSpPr txBox="1"/>
          <p:nvPr/>
        </p:nvSpPr>
        <p:spPr>
          <a:xfrm>
            <a:off x="8352887" y="4349612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(3) 4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11 =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1E6E1A-0EBD-4E58-941F-CC16D4D603C7}"/>
              </a:ext>
            </a:extLst>
          </p:cNvPr>
          <p:cNvSpPr txBox="1"/>
          <p:nvPr/>
        </p:nvSpPr>
        <p:spPr>
          <a:xfrm>
            <a:off x="8654726" y="3887947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- 3 =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3F05B3-549A-46A6-87B8-B76AA998669B}"/>
              </a:ext>
            </a:extLst>
          </p:cNvPr>
          <p:cNvSpPr txBox="1"/>
          <p:nvPr/>
        </p:nvSpPr>
        <p:spPr>
          <a:xfrm>
            <a:off x="7997777" y="4820155"/>
            <a:ext cx="2667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[15 – 11]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– 11 =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64C7D2-FCCB-4DE8-B113-7AA9AF8A1326}"/>
              </a:ext>
            </a:extLst>
          </p:cNvPr>
          <p:cNvSpPr txBox="1"/>
          <p:nvPr/>
        </p:nvSpPr>
        <p:spPr>
          <a:xfrm>
            <a:off x="7811344" y="5290305"/>
            <a:ext cx="3594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(15) - 4 (56) + 12 (15)] = 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2F96CA-3096-491C-B4C9-194E6DB86540}"/>
              </a:ext>
            </a:extLst>
          </p:cNvPr>
          <p:cNvSpPr txBox="1"/>
          <p:nvPr/>
        </p:nvSpPr>
        <p:spPr>
          <a:xfrm>
            <a:off x="8137501" y="5767013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15 (15) - 4 (56) = 1</a:t>
            </a:r>
            <a:endParaRPr lang="en-GB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1777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5509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Extended Euclidean Algorithm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(Cryptography)</a:t>
            </a:r>
          </a:p>
        </p:txBody>
      </p:sp>
    </p:spTree>
    <p:extLst>
      <p:ext uri="{BB962C8B-B14F-4D97-AF65-F5344CB8AC3E}">
        <p14:creationId xmlns:p14="http://schemas.microsoft.com/office/powerpoint/2010/main" val="18197546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Extended Euclidean Algorithm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1A0346-8D33-4B04-90BD-70BDE761B4C7}"/>
              </a:ext>
            </a:extLst>
          </p:cNvPr>
          <p:cNvCxnSpPr>
            <a:cxnSpLocks/>
          </p:cNvCxnSpPr>
          <p:nvPr/>
        </p:nvCxnSpPr>
        <p:spPr>
          <a:xfrm>
            <a:off x="838200" y="3977494"/>
            <a:ext cx="975433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95A4C6-B365-4776-A015-F9A0BCCA1339}"/>
              </a:ext>
            </a:extLst>
          </p:cNvPr>
          <p:cNvCxnSpPr>
            <a:cxnSpLocks/>
          </p:cNvCxnSpPr>
          <p:nvPr/>
        </p:nvCxnSpPr>
        <p:spPr>
          <a:xfrm>
            <a:off x="3906174" y="3409322"/>
            <a:ext cx="0" cy="319596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D184DD-DB17-4ACF-A72C-0BD443108A15}"/>
              </a:ext>
            </a:extLst>
          </p:cNvPr>
          <p:cNvCxnSpPr>
            <a:cxnSpLocks/>
          </p:cNvCxnSpPr>
          <p:nvPr/>
        </p:nvCxnSpPr>
        <p:spPr>
          <a:xfrm>
            <a:off x="7716174" y="3409321"/>
            <a:ext cx="0" cy="319596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1695DB-318A-4D8F-A5B1-F787CBEA7DB4}"/>
              </a:ext>
            </a:extLst>
          </p:cNvPr>
          <p:cNvSpPr txBox="1"/>
          <p:nvPr/>
        </p:nvSpPr>
        <p:spPr>
          <a:xfrm>
            <a:off x="1278385" y="3510961"/>
            <a:ext cx="251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EUCLIDEAN ALGORITHM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681EE2-3CD6-4DAD-98CE-E536D047C2A5}"/>
              </a:ext>
            </a:extLst>
          </p:cNvPr>
          <p:cNvSpPr txBox="1"/>
          <p:nvPr/>
        </p:nvSpPr>
        <p:spPr>
          <a:xfrm>
            <a:off x="4516877" y="3510961"/>
            <a:ext cx="2588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REARRANGED EQUATION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EB9377-5440-4466-8F86-5929FE44BA4F}"/>
              </a:ext>
            </a:extLst>
          </p:cNvPr>
          <p:cNvSpPr txBox="1"/>
          <p:nvPr/>
        </p:nvSpPr>
        <p:spPr>
          <a:xfrm>
            <a:off x="8423906" y="3510961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EXTENDED GCD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2F7884-EC7D-423C-BC31-C1D5C6B2BF08}"/>
              </a:ext>
            </a:extLst>
          </p:cNvPr>
          <p:cNvSpPr txBox="1"/>
          <p:nvPr/>
        </p:nvSpPr>
        <p:spPr>
          <a:xfrm>
            <a:off x="1395518" y="4141947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56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15 (3) + 11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6E07D7-1652-4B90-996A-B998533F21E5}"/>
              </a:ext>
            </a:extLst>
          </p:cNvPr>
          <p:cNvSpPr txBox="1"/>
          <p:nvPr/>
        </p:nvSpPr>
        <p:spPr>
          <a:xfrm>
            <a:off x="4631302" y="4141947"/>
            <a:ext cx="205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56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- 15 (3) = 11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D074932-3422-4D2A-A8AB-630BC01375E0}"/>
              </a:ext>
            </a:extLst>
          </p:cNvPr>
          <p:cNvSpPr/>
          <p:nvPr/>
        </p:nvSpPr>
        <p:spPr>
          <a:xfrm>
            <a:off x="4078811" y="1517890"/>
            <a:ext cx="4034377" cy="7016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ax + by = gcd(a,b)</a:t>
            </a:r>
            <a:endParaRPr lang="en-GB" sz="24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F2220B-3F1D-4A8C-882F-9A18E2EF1481}"/>
              </a:ext>
            </a:extLst>
          </p:cNvPr>
          <p:cNvSpPr txBox="1"/>
          <p:nvPr/>
        </p:nvSpPr>
        <p:spPr>
          <a:xfrm>
            <a:off x="1365038" y="4712201"/>
            <a:ext cx="2052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a (b//a) + r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37AA287-6F65-40C5-BCE9-19BA549A8209}"/>
              </a:ext>
            </a:extLst>
          </p:cNvPr>
          <p:cNvSpPr/>
          <p:nvPr/>
        </p:nvSpPr>
        <p:spPr>
          <a:xfrm>
            <a:off x="4078810" y="2402626"/>
            <a:ext cx="4034375" cy="7016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15x + 56y = gcd(15,56)</a:t>
            </a:r>
            <a:endParaRPr lang="en-GB" sz="24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85FB04-A0F9-4757-818E-E63FC6CBE25A}"/>
              </a:ext>
            </a:extLst>
          </p:cNvPr>
          <p:cNvSpPr txBox="1"/>
          <p:nvPr/>
        </p:nvSpPr>
        <p:spPr>
          <a:xfrm>
            <a:off x="4394375" y="4712200"/>
            <a:ext cx="2832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a (b//a) = r = b%a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8871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Extended Euclidean Algorithm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D074932-3422-4D2A-A8AB-630BC01375E0}"/>
              </a:ext>
            </a:extLst>
          </p:cNvPr>
          <p:cNvSpPr/>
          <p:nvPr/>
        </p:nvSpPr>
        <p:spPr>
          <a:xfrm>
            <a:off x="4078811" y="1674496"/>
            <a:ext cx="4034377" cy="7016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ax + by = gcd(a,b)</a:t>
            </a:r>
            <a:endParaRPr lang="en-GB" sz="24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7495DC3-AF2F-4AB6-9DDE-02BAE407A56F}"/>
              </a:ext>
            </a:extLst>
          </p:cNvPr>
          <p:cNvSpPr/>
          <p:nvPr/>
        </p:nvSpPr>
        <p:spPr>
          <a:xfrm>
            <a:off x="4078809" y="3685503"/>
            <a:ext cx="4034377" cy="7016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(b%a) x</a:t>
            </a:r>
            <a:r>
              <a:rPr lang="hu-HU" sz="24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a y</a:t>
            </a:r>
            <a:r>
              <a:rPr lang="hu-HU" sz="24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gcd(a,b)</a:t>
            </a:r>
            <a:endParaRPr lang="en-GB" sz="24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EB1101-8499-4666-B34C-62015D78C750}"/>
              </a:ext>
            </a:extLst>
          </p:cNvPr>
          <p:cNvSpPr txBox="1"/>
          <p:nvPr/>
        </p:nvSpPr>
        <p:spPr>
          <a:xfrm>
            <a:off x="2965141" y="2646116"/>
            <a:ext cx="6261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we use recursion then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results for input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b%a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(note that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b%a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always smaller than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55A972-CBBE-4CE2-853D-6EDBAFC3AC27}"/>
              </a:ext>
            </a:extLst>
          </p:cNvPr>
          <p:cNvSpPr txBox="1"/>
          <p:nvPr/>
        </p:nvSpPr>
        <p:spPr>
          <a:xfrm>
            <a:off x="2946174" y="4627316"/>
            <a:ext cx="629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already came to the conclusion that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b%a = b – [b//a] a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4211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Extended Euclidean Algorithm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D074932-3422-4D2A-A8AB-630BC01375E0}"/>
              </a:ext>
            </a:extLst>
          </p:cNvPr>
          <p:cNvSpPr/>
          <p:nvPr/>
        </p:nvSpPr>
        <p:spPr>
          <a:xfrm>
            <a:off x="4078811" y="1674496"/>
            <a:ext cx="4034377" cy="7016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ax + by = gcd(a,b)</a:t>
            </a:r>
            <a:endParaRPr lang="en-GB" sz="24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7495DC3-AF2F-4AB6-9DDE-02BAE407A56F}"/>
              </a:ext>
            </a:extLst>
          </p:cNvPr>
          <p:cNvSpPr/>
          <p:nvPr/>
        </p:nvSpPr>
        <p:spPr>
          <a:xfrm>
            <a:off x="3827562" y="3685503"/>
            <a:ext cx="4536871" cy="7016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(b-[b//a] a) x</a:t>
            </a:r>
            <a:r>
              <a:rPr lang="hu-HU" sz="24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a y</a:t>
            </a:r>
            <a:r>
              <a:rPr lang="hu-HU" sz="24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gcd(a,b)</a:t>
            </a:r>
            <a:endParaRPr lang="en-GB" sz="24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EB1101-8499-4666-B34C-62015D78C750}"/>
              </a:ext>
            </a:extLst>
          </p:cNvPr>
          <p:cNvSpPr txBox="1"/>
          <p:nvPr/>
        </p:nvSpPr>
        <p:spPr>
          <a:xfrm>
            <a:off x="2965141" y="2646116"/>
            <a:ext cx="6261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we use recursion then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results for input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b%a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(note that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b%a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always smaller than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55A972-CBBE-4CE2-853D-6EDBAFC3AC27}"/>
              </a:ext>
            </a:extLst>
          </p:cNvPr>
          <p:cNvSpPr txBox="1"/>
          <p:nvPr/>
        </p:nvSpPr>
        <p:spPr>
          <a:xfrm>
            <a:off x="2946174" y="4627316"/>
            <a:ext cx="629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already came to the conclusion that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b%a = b – [b//a] a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290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Extended Euclidean Algorithm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D074932-3422-4D2A-A8AB-630BC01375E0}"/>
              </a:ext>
            </a:extLst>
          </p:cNvPr>
          <p:cNvSpPr/>
          <p:nvPr/>
        </p:nvSpPr>
        <p:spPr>
          <a:xfrm>
            <a:off x="4078811" y="1674496"/>
            <a:ext cx="4034377" cy="7016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ax + by = gcd(a,b)</a:t>
            </a:r>
            <a:endParaRPr lang="en-GB" sz="24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7495DC3-AF2F-4AB6-9DDE-02BAE407A56F}"/>
              </a:ext>
            </a:extLst>
          </p:cNvPr>
          <p:cNvSpPr/>
          <p:nvPr/>
        </p:nvSpPr>
        <p:spPr>
          <a:xfrm>
            <a:off x="3827562" y="3685503"/>
            <a:ext cx="4536871" cy="7016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(b-[b//a] a) x</a:t>
            </a:r>
            <a:r>
              <a:rPr lang="hu-HU" sz="24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a y</a:t>
            </a:r>
            <a:r>
              <a:rPr lang="hu-HU" sz="24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gcd(a,b)</a:t>
            </a:r>
            <a:endParaRPr lang="en-GB" sz="24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EB1101-8499-4666-B34C-62015D78C750}"/>
              </a:ext>
            </a:extLst>
          </p:cNvPr>
          <p:cNvSpPr txBox="1"/>
          <p:nvPr/>
        </p:nvSpPr>
        <p:spPr>
          <a:xfrm>
            <a:off x="2965141" y="2646116"/>
            <a:ext cx="6261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we use recursion then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results for input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b%a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(note that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b%a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always smaller than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55A972-CBBE-4CE2-853D-6EDBAFC3AC27}"/>
              </a:ext>
            </a:extLst>
          </p:cNvPr>
          <p:cNvSpPr txBox="1"/>
          <p:nvPr/>
        </p:nvSpPr>
        <p:spPr>
          <a:xfrm>
            <a:off x="2946174" y="4627316"/>
            <a:ext cx="629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already came to the conclusion that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b%a = b – [b//a] a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B579ECD-E339-4358-A0C9-F9287226D133}"/>
              </a:ext>
            </a:extLst>
          </p:cNvPr>
          <p:cNvSpPr/>
          <p:nvPr/>
        </p:nvSpPr>
        <p:spPr>
          <a:xfrm>
            <a:off x="3827562" y="5285104"/>
            <a:ext cx="4536871" cy="7016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(y</a:t>
            </a:r>
            <a:r>
              <a:rPr lang="hu-HU" sz="24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-[b//a] x</a:t>
            </a:r>
            <a:r>
              <a:rPr lang="hu-HU" sz="24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+ b x</a:t>
            </a:r>
            <a:r>
              <a:rPr lang="hu-HU" sz="24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gcd(a,b)</a:t>
            </a:r>
            <a:endParaRPr lang="en-GB" sz="24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1344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Extended Euclidean Algorithm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D074932-3422-4D2A-A8AB-630BC01375E0}"/>
              </a:ext>
            </a:extLst>
          </p:cNvPr>
          <p:cNvSpPr/>
          <p:nvPr/>
        </p:nvSpPr>
        <p:spPr>
          <a:xfrm>
            <a:off x="4078811" y="1674496"/>
            <a:ext cx="4034377" cy="7016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ax + by = gcd(a,b)</a:t>
            </a:r>
            <a:endParaRPr lang="en-GB" sz="24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7495DC3-AF2F-4AB6-9DDE-02BAE407A56F}"/>
              </a:ext>
            </a:extLst>
          </p:cNvPr>
          <p:cNvSpPr/>
          <p:nvPr/>
        </p:nvSpPr>
        <p:spPr>
          <a:xfrm>
            <a:off x="3827562" y="3685503"/>
            <a:ext cx="4536871" cy="7016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(b-[b//a] a) x</a:t>
            </a:r>
            <a:r>
              <a:rPr lang="hu-HU" sz="24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a y</a:t>
            </a:r>
            <a:r>
              <a:rPr lang="hu-HU" sz="24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gcd(a,b)</a:t>
            </a:r>
            <a:endParaRPr lang="en-GB" sz="24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EB1101-8499-4666-B34C-62015D78C750}"/>
              </a:ext>
            </a:extLst>
          </p:cNvPr>
          <p:cNvSpPr txBox="1"/>
          <p:nvPr/>
        </p:nvSpPr>
        <p:spPr>
          <a:xfrm>
            <a:off x="2965141" y="2646116"/>
            <a:ext cx="6261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we use recursion then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results for input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b%a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(note that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b%a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always smaller than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55A972-CBBE-4CE2-853D-6EDBAFC3AC27}"/>
              </a:ext>
            </a:extLst>
          </p:cNvPr>
          <p:cNvSpPr txBox="1"/>
          <p:nvPr/>
        </p:nvSpPr>
        <p:spPr>
          <a:xfrm>
            <a:off x="2946174" y="4627316"/>
            <a:ext cx="629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already came to the conclusion that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b%a = b – [b//a] a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EBCF2D-A161-428A-9EA8-F050CA77A0BE}"/>
              </a:ext>
            </a:extLst>
          </p:cNvPr>
          <p:cNvSpPr/>
          <p:nvPr/>
        </p:nvSpPr>
        <p:spPr>
          <a:xfrm>
            <a:off x="4597395" y="5214110"/>
            <a:ext cx="2997203" cy="134774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b="1" i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13FC5E-C4E6-4A2A-AB53-09CC0E55FA42}"/>
              </a:ext>
            </a:extLst>
          </p:cNvPr>
          <p:cNvSpPr txBox="1"/>
          <p:nvPr/>
        </p:nvSpPr>
        <p:spPr>
          <a:xfrm>
            <a:off x="5026914" y="5479953"/>
            <a:ext cx="21788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 =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hu-HU" sz="24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[b//a] x</a:t>
            </a:r>
            <a:r>
              <a:rPr lang="hu-HU" sz="24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 =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6910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5509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Extended Euclidean Algorithm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Stack Memory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(Cryptography)</a:t>
            </a:r>
          </a:p>
        </p:txBody>
      </p:sp>
    </p:spTree>
    <p:extLst>
      <p:ext uri="{BB962C8B-B14F-4D97-AF65-F5344CB8AC3E}">
        <p14:creationId xmlns:p14="http://schemas.microsoft.com/office/powerpoint/2010/main" val="311201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54C8B7-5F06-4A6B-ABD8-1C92DC58739A}"/>
              </a:ext>
            </a:extLst>
          </p:cNvPr>
          <p:cNvSpPr/>
          <p:nvPr/>
        </p:nvSpPr>
        <p:spPr>
          <a:xfrm>
            <a:off x="5026241" y="2949606"/>
            <a:ext cx="2139518" cy="7989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Euclidean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8312DCB8-A104-46AE-B9B4-A4482DE80177}"/>
              </a:ext>
            </a:extLst>
          </p:cNvPr>
          <p:cNvSpPr txBox="1"/>
          <p:nvPr/>
        </p:nvSpPr>
        <p:spPr>
          <a:xfrm>
            <a:off x="838200" y="1398481"/>
            <a:ext cx="10283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Euclid</a:t>
            </a:r>
            <a:r>
              <a:rPr lang="hu-HU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ean</a:t>
            </a:r>
            <a:r>
              <a:rPr lang="en-GB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algorithm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 is an efficient method for computing the 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greatest common 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divisor</a:t>
            </a:r>
            <a:r>
              <a:rPr lang="en-GB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(GCD) of two integers</a:t>
            </a:r>
            <a:r>
              <a:rPr lang="hu-HU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– 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 largest number that divides them </a:t>
            </a:r>
            <a:endParaRPr lang="hu-HU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both without a 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remainder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A61B2-2CD1-4D47-9959-3DD39B8DF413}"/>
              </a:ext>
            </a:extLst>
          </p:cNvPr>
          <p:cNvSpPr txBox="1"/>
          <p:nvPr/>
        </p:nvSpPr>
        <p:spPr>
          <a:xfrm>
            <a:off x="5210982" y="3118269"/>
            <a:ext cx="1766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GCD(45, 10) 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CBEF44-A771-494C-A4AC-3409E590A78F}"/>
              </a:ext>
            </a:extLst>
          </p:cNvPr>
          <p:cNvSpPr txBox="1"/>
          <p:nvPr/>
        </p:nvSpPr>
        <p:spPr>
          <a:xfrm>
            <a:off x="5124419" y="4021699"/>
            <a:ext cx="1939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45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10 x q + r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8157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6900911" y="1005396"/>
            <a:ext cx="3859046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272741" y="5979316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543210" y="2085942"/>
            <a:ext cx="39516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rgbClr val="FFC000"/>
                </a:solidFill>
              </a:rPr>
              <a:t>egcd(a, b):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if a == 0: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    return b, 0, 1</a:t>
            </a:r>
          </a:p>
          <a:p>
            <a:endParaRPr lang="hu-HU" sz="2400" b="1" i="1" dirty="0">
              <a:solidFill>
                <a:srgbClr val="FFC000"/>
              </a:solidFill>
            </a:endParaRPr>
          </a:p>
          <a:p>
            <a:r>
              <a:rPr lang="hu-HU" sz="2400" b="1" i="1" dirty="0">
                <a:solidFill>
                  <a:srgbClr val="FFC000"/>
                </a:solidFill>
              </a:rPr>
              <a:t>     gcd, x1, y1 = egcd(b % a, a)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x = y1 – (b//a)*x1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y = 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return gcd, x, y</a:t>
            </a:r>
          </a:p>
          <a:p>
            <a:endParaRPr lang="en-GB" sz="2400" b="1" i="1" dirty="0">
              <a:solidFill>
                <a:srgbClr val="FFC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4ABE6F-CB27-4679-AFC7-B84D75E8393D}"/>
              </a:ext>
            </a:extLst>
          </p:cNvPr>
          <p:cNvSpPr/>
          <p:nvPr/>
        </p:nvSpPr>
        <p:spPr>
          <a:xfrm>
            <a:off x="1746990" y="559293"/>
            <a:ext cx="3544101" cy="10409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7x + 9y = gcd(7, 9)</a:t>
            </a:r>
            <a:endParaRPr lang="en-GB" sz="28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8520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6900911" y="1005396"/>
            <a:ext cx="3859046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272741" y="5979316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543210" y="2085942"/>
            <a:ext cx="39516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rgbClr val="FFC000"/>
                </a:solidFill>
              </a:rPr>
              <a:t>egcd(a, b):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if a == 0: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    return b, 0, 1</a:t>
            </a:r>
          </a:p>
          <a:p>
            <a:endParaRPr lang="hu-HU" sz="2400" b="1" i="1" dirty="0">
              <a:solidFill>
                <a:srgbClr val="FFC000"/>
              </a:solidFill>
            </a:endParaRPr>
          </a:p>
          <a:p>
            <a:r>
              <a:rPr lang="hu-HU" sz="2400" b="1" i="1" dirty="0">
                <a:solidFill>
                  <a:srgbClr val="FFC000"/>
                </a:solidFill>
              </a:rPr>
              <a:t>     gcd, x1, y1 = egcd(b % a, a)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x = y1 – (b//a)*x1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y = 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return gcd, x, y</a:t>
            </a:r>
          </a:p>
          <a:p>
            <a:endParaRPr lang="en-GB" sz="2400" b="1" i="1" dirty="0">
              <a:solidFill>
                <a:srgbClr val="FFC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4ABE6F-CB27-4679-AFC7-B84D75E8393D}"/>
              </a:ext>
            </a:extLst>
          </p:cNvPr>
          <p:cNvSpPr/>
          <p:nvPr/>
        </p:nvSpPr>
        <p:spPr>
          <a:xfrm>
            <a:off x="1746990" y="559293"/>
            <a:ext cx="3544101" cy="10409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7x + 9y = gcd(7, 9)</a:t>
            </a:r>
            <a:endParaRPr lang="en-GB" sz="28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Lekerekített téglalap 24">
            <a:extLst>
              <a:ext uri="{FF2B5EF4-FFF2-40B4-BE49-F238E27FC236}">
                <a16:creationId xmlns:a16="http://schemas.microsoft.com/office/drawing/2014/main" id="{CD1505C5-52A8-401E-ADA7-6558EC693DF9}"/>
              </a:ext>
            </a:extLst>
          </p:cNvPr>
          <p:cNvSpPr/>
          <p:nvPr/>
        </p:nvSpPr>
        <p:spPr>
          <a:xfrm>
            <a:off x="6969947" y="5095784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egcd(7,9)</a:t>
            </a:r>
          </a:p>
        </p:txBody>
      </p:sp>
    </p:spTree>
    <p:extLst>
      <p:ext uri="{BB962C8B-B14F-4D97-AF65-F5344CB8AC3E}">
        <p14:creationId xmlns:p14="http://schemas.microsoft.com/office/powerpoint/2010/main" val="3267407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6900911" y="1005396"/>
            <a:ext cx="3859046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272741" y="5979316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543210" y="2085942"/>
            <a:ext cx="39516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rgbClr val="FFC000"/>
                </a:solidFill>
              </a:rPr>
              <a:t>egcd(a, b):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</a:t>
            </a: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a == 0: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    return b, 0, 1</a:t>
            </a:r>
          </a:p>
          <a:p>
            <a:endParaRPr lang="hu-HU" sz="2400" b="1" i="1" dirty="0">
              <a:solidFill>
                <a:srgbClr val="FFC000"/>
              </a:solidFill>
            </a:endParaRPr>
          </a:p>
          <a:p>
            <a:r>
              <a:rPr lang="hu-HU" sz="2400" b="1" i="1" dirty="0">
                <a:solidFill>
                  <a:srgbClr val="FFC000"/>
                </a:solidFill>
              </a:rPr>
              <a:t>     gcd, x1, y1 = egcd(b % a, a)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x = y1 – (b//a)*x1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y = 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return gcd, x, y</a:t>
            </a:r>
          </a:p>
          <a:p>
            <a:endParaRPr lang="en-GB" sz="2400" b="1" i="1" dirty="0">
              <a:solidFill>
                <a:srgbClr val="FFC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4ABE6F-CB27-4679-AFC7-B84D75E8393D}"/>
              </a:ext>
            </a:extLst>
          </p:cNvPr>
          <p:cNvSpPr/>
          <p:nvPr/>
        </p:nvSpPr>
        <p:spPr>
          <a:xfrm>
            <a:off x="1746990" y="559293"/>
            <a:ext cx="3544101" cy="10409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7x + 9y = gcd(7, 9)</a:t>
            </a:r>
            <a:endParaRPr lang="en-GB" sz="28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Lekerekített téglalap 24">
            <a:extLst>
              <a:ext uri="{FF2B5EF4-FFF2-40B4-BE49-F238E27FC236}">
                <a16:creationId xmlns:a16="http://schemas.microsoft.com/office/drawing/2014/main" id="{CD1505C5-52A8-401E-ADA7-6558EC693DF9}"/>
              </a:ext>
            </a:extLst>
          </p:cNvPr>
          <p:cNvSpPr/>
          <p:nvPr/>
        </p:nvSpPr>
        <p:spPr>
          <a:xfrm>
            <a:off x="6969947" y="5095784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egcd(7,9)</a:t>
            </a:r>
          </a:p>
        </p:txBody>
      </p:sp>
    </p:spTree>
    <p:extLst>
      <p:ext uri="{BB962C8B-B14F-4D97-AF65-F5344CB8AC3E}">
        <p14:creationId xmlns:p14="http://schemas.microsoft.com/office/powerpoint/2010/main" val="4321125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6900911" y="1005396"/>
            <a:ext cx="3859046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272741" y="5979316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543210" y="2085942"/>
            <a:ext cx="39516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rgbClr val="FFC000"/>
                </a:solidFill>
              </a:rPr>
              <a:t>egcd(a, b):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if a == 0: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    return b, 0, 1</a:t>
            </a:r>
          </a:p>
          <a:p>
            <a:endParaRPr lang="hu-HU" sz="2400" b="1" i="1" dirty="0">
              <a:solidFill>
                <a:srgbClr val="FFC000"/>
              </a:solidFill>
            </a:endParaRPr>
          </a:p>
          <a:p>
            <a:r>
              <a:rPr lang="hu-HU" sz="2400" b="1" i="1" dirty="0">
                <a:solidFill>
                  <a:srgbClr val="FFC000"/>
                </a:solidFill>
              </a:rPr>
              <a:t>     </a:t>
            </a: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gcd, x1, y1 = egcd(b % a, a)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x = y1 – (b//a)*x1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y = 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return gcd, x, y</a:t>
            </a:r>
          </a:p>
          <a:p>
            <a:endParaRPr lang="en-GB" sz="2400" b="1" i="1" dirty="0">
              <a:solidFill>
                <a:srgbClr val="FFC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4ABE6F-CB27-4679-AFC7-B84D75E8393D}"/>
              </a:ext>
            </a:extLst>
          </p:cNvPr>
          <p:cNvSpPr/>
          <p:nvPr/>
        </p:nvSpPr>
        <p:spPr>
          <a:xfrm>
            <a:off x="1746990" y="559293"/>
            <a:ext cx="3544101" cy="10409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7x + 9y = gcd(7, 9)</a:t>
            </a:r>
            <a:endParaRPr lang="en-GB" sz="28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Lekerekített téglalap 24">
            <a:extLst>
              <a:ext uri="{FF2B5EF4-FFF2-40B4-BE49-F238E27FC236}">
                <a16:creationId xmlns:a16="http://schemas.microsoft.com/office/drawing/2014/main" id="{CD1505C5-52A8-401E-ADA7-6558EC693DF9}"/>
              </a:ext>
            </a:extLst>
          </p:cNvPr>
          <p:cNvSpPr/>
          <p:nvPr/>
        </p:nvSpPr>
        <p:spPr>
          <a:xfrm>
            <a:off x="6969947" y="5095784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egcd(7,9)</a:t>
            </a:r>
          </a:p>
        </p:txBody>
      </p:sp>
    </p:spTree>
    <p:extLst>
      <p:ext uri="{BB962C8B-B14F-4D97-AF65-F5344CB8AC3E}">
        <p14:creationId xmlns:p14="http://schemas.microsoft.com/office/powerpoint/2010/main" val="17921888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6900911" y="1005396"/>
            <a:ext cx="3859046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272741" y="5979316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543210" y="2085942"/>
            <a:ext cx="39516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rgbClr val="FFC000"/>
                </a:solidFill>
              </a:rPr>
              <a:t>egcd(a, b):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if a == 0: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    return b, 0, 1</a:t>
            </a:r>
          </a:p>
          <a:p>
            <a:endParaRPr lang="hu-HU" sz="2400" b="1" i="1" dirty="0">
              <a:solidFill>
                <a:srgbClr val="FFC000"/>
              </a:solidFill>
            </a:endParaRPr>
          </a:p>
          <a:p>
            <a:r>
              <a:rPr lang="hu-HU" sz="2400" b="1" i="1" dirty="0">
                <a:solidFill>
                  <a:srgbClr val="FFC000"/>
                </a:solidFill>
              </a:rPr>
              <a:t>     </a:t>
            </a: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gcd, x1, y1 = egcd(b % a, a)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x = y1 – (b//a)*x1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y = 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return gcd, x, y</a:t>
            </a:r>
          </a:p>
          <a:p>
            <a:endParaRPr lang="en-GB" sz="2400" b="1" i="1" dirty="0">
              <a:solidFill>
                <a:srgbClr val="FFC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4ABE6F-CB27-4679-AFC7-B84D75E8393D}"/>
              </a:ext>
            </a:extLst>
          </p:cNvPr>
          <p:cNvSpPr/>
          <p:nvPr/>
        </p:nvSpPr>
        <p:spPr>
          <a:xfrm>
            <a:off x="1746990" y="559293"/>
            <a:ext cx="3544101" cy="10409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7x + 9y = gcd(7, 9)</a:t>
            </a:r>
            <a:endParaRPr lang="en-GB" sz="28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Lekerekített téglalap 24">
            <a:extLst>
              <a:ext uri="{FF2B5EF4-FFF2-40B4-BE49-F238E27FC236}">
                <a16:creationId xmlns:a16="http://schemas.microsoft.com/office/drawing/2014/main" id="{CD1505C5-52A8-401E-ADA7-6558EC693DF9}"/>
              </a:ext>
            </a:extLst>
          </p:cNvPr>
          <p:cNvSpPr/>
          <p:nvPr/>
        </p:nvSpPr>
        <p:spPr>
          <a:xfrm>
            <a:off x="6969947" y="5095784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egcd(7,9)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A6697830-2E69-4790-96DF-D7702C627ECD}"/>
              </a:ext>
            </a:extLst>
          </p:cNvPr>
          <p:cNvSpPr/>
          <p:nvPr/>
        </p:nvSpPr>
        <p:spPr>
          <a:xfrm>
            <a:off x="6969946" y="4356721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egcd(2,7)</a:t>
            </a:r>
          </a:p>
        </p:txBody>
      </p:sp>
    </p:spTree>
    <p:extLst>
      <p:ext uri="{BB962C8B-B14F-4D97-AF65-F5344CB8AC3E}">
        <p14:creationId xmlns:p14="http://schemas.microsoft.com/office/powerpoint/2010/main" val="7151385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6900911" y="1005396"/>
            <a:ext cx="3859046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272741" y="5979316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543210" y="2085942"/>
            <a:ext cx="39516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rgbClr val="FFC000"/>
                </a:solidFill>
              </a:rPr>
              <a:t>egcd(a, b):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if a == 0: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    return b, 0, 1</a:t>
            </a:r>
          </a:p>
          <a:p>
            <a:endParaRPr lang="hu-HU" sz="2400" b="1" i="1" dirty="0">
              <a:solidFill>
                <a:srgbClr val="FFC000"/>
              </a:solidFill>
            </a:endParaRPr>
          </a:p>
          <a:p>
            <a:r>
              <a:rPr lang="hu-HU" sz="2400" b="1" i="1" dirty="0">
                <a:solidFill>
                  <a:srgbClr val="FFC000"/>
                </a:solidFill>
              </a:rPr>
              <a:t>     gcd, x1, y1 = egcd(b % a, a)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x = y1 – (b//a)*x1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y = 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return gcd, x, y</a:t>
            </a:r>
          </a:p>
          <a:p>
            <a:endParaRPr lang="en-GB" sz="2400" b="1" i="1" dirty="0">
              <a:solidFill>
                <a:srgbClr val="FFC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4ABE6F-CB27-4679-AFC7-B84D75E8393D}"/>
              </a:ext>
            </a:extLst>
          </p:cNvPr>
          <p:cNvSpPr/>
          <p:nvPr/>
        </p:nvSpPr>
        <p:spPr>
          <a:xfrm>
            <a:off x="1746990" y="559293"/>
            <a:ext cx="3544101" cy="10409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7x + 9y = gcd(7, 9)</a:t>
            </a:r>
            <a:endParaRPr lang="en-GB" sz="28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Lekerekített téglalap 24">
            <a:extLst>
              <a:ext uri="{FF2B5EF4-FFF2-40B4-BE49-F238E27FC236}">
                <a16:creationId xmlns:a16="http://schemas.microsoft.com/office/drawing/2014/main" id="{CD1505C5-52A8-401E-ADA7-6558EC693DF9}"/>
              </a:ext>
            </a:extLst>
          </p:cNvPr>
          <p:cNvSpPr/>
          <p:nvPr/>
        </p:nvSpPr>
        <p:spPr>
          <a:xfrm>
            <a:off x="6969947" y="5095784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egcd(7,9)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A6697830-2E69-4790-96DF-D7702C627ECD}"/>
              </a:ext>
            </a:extLst>
          </p:cNvPr>
          <p:cNvSpPr/>
          <p:nvPr/>
        </p:nvSpPr>
        <p:spPr>
          <a:xfrm>
            <a:off x="6969946" y="4356721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egcd(2,7)</a:t>
            </a:r>
          </a:p>
        </p:txBody>
      </p:sp>
    </p:spTree>
    <p:extLst>
      <p:ext uri="{BB962C8B-B14F-4D97-AF65-F5344CB8AC3E}">
        <p14:creationId xmlns:p14="http://schemas.microsoft.com/office/powerpoint/2010/main" val="9670540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6900911" y="1005396"/>
            <a:ext cx="3859046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272741" y="5979316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543210" y="2085942"/>
            <a:ext cx="39516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rgbClr val="FFC000"/>
                </a:solidFill>
              </a:rPr>
              <a:t>egcd(a, b):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</a:t>
            </a: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a == 0: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    return b, 0, 1</a:t>
            </a:r>
          </a:p>
          <a:p>
            <a:endParaRPr lang="hu-HU" sz="2400" b="1" i="1" dirty="0">
              <a:solidFill>
                <a:srgbClr val="FFC000"/>
              </a:solidFill>
            </a:endParaRPr>
          </a:p>
          <a:p>
            <a:r>
              <a:rPr lang="hu-HU" sz="2400" b="1" i="1" dirty="0">
                <a:solidFill>
                  <a:srgbClr val="FFC000"/>
                </a:solidFill>
              </a:rPr>
              <a:t>     gcd, x1, y1 = egcd(b % a, a)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x = y1 – (b//a)*x1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y = 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return gcd, x, y</a:t>
            </a:r>
          </a:p>
          <a:p>
            <a:endParaRPr lang="en-GB" sz="2400" b="1" i="1" dirty="0">
              <a:solidFill>
                <a:srgbClr val="FFC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4ABE6F-CB27-4679-AFC7-B84D75E8393D}"/>
              </a:ext>
            </a:extLst>
          </p:cNvPr>
          <p:cNvSpPr/>
          <p:nvPr/>
        </p:nvSpPr>
        <p:spPr>
          <a:xfrm>
            <a:off x="1746990" y="559293"/>
            <a:ext cx="3544101" cy="10409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7x + 9y = gcd(7, 9)</a:t>
            </a:r>
            <a:endParaRPr lang="en-GB" sz="28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Lekerekített téglalap 24">
            <a:extLst>
              <a:ext uri="{FF2B5EF4-FFF2-40B4-BE49-F238E27FC236}">
                <a16:creationId xmlns:a16="http://schemas.microsoft.com/office/drawing/2014/main" id="{CD1505C5-52A8-401E-ADA7-6558EC693DF9}"/>
              </a:ext>
            </a:extLst>
          </p:cNvPr>
          <p:cNvSpPr/>
          <p:nvPr/>
        </p:nvSpPr>
        <p:spPr>
          <a:xfrm>
            <a:off x="6969947" y="5095784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egcd(7,9)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A6697830-2E69-4790-96DF-D7702C627ECD}"/>
              </a:ext>
            </a:extLst>
          </p:cNvPr>
          <p:cNvSpPr/>
          <p:nvPr/>
        </p:nvSpPr>
        <p:spPr>
          <a:xfrm>
            <a:off x="6969946" y="4356721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egcd(2,7)</a:t>
            </a:r>
          </a:p>
        </p:txBody>
      </p:sp>
    </p:spTree>
    <p:extLst>
      <p:ext uri="{BB962C8B-B14F-4D97-AF65-F5344CB8AC3E}">
        <p14:creationId xmlns:p14="http://schemas.microsoft.com/office/powerpoint/2010/main" val="20712421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6900911" y="1005396"/>
            <a:ext cx="3859046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272741" y="5979316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543210" y="2085942"/>
            <a:ext cx="39516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rgbClr val="FFC000"/>
                </a:solidFill>
              </a:rPr>
              <a:t>egcd(a, b):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if a == 0: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    return b, 0, 1</a:t>
            </a:r>
          </a:p>
          <a:p>
            <a:endParaRPr lang="hu-HU" sz="2400" b="1" i="1" dirty="0">
              <a:solidFill>
                <a:srgbClr val="FFC000"/>
              </a:solidFill>
            </a:endParaRPr>
          </a:p>
          <a:p>
            <a:r>
              <a:rPr lang="hu-HU" sz="2400" b="1" i="1" dirty="0">
                <a:solidFill>
                  <a:srgbClr val="FFC000"/>
                </a:solidFill>
              </a:rPr>
              <a:t>     </a:t>
            </a: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gcd, x1, y1 = egcd(b % a, a)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x = y1 – (b//a)*x1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y = 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return gcd, x, y</a:t>
            </a:r>
          </a:p>
          <a:p>
            <a:endParaRPr lang="en-GB" sz="2400" b="1" i="1" dirty="0">
              <a:solidFill>
                <a:srgbClr val="FFC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4ABE6F-CB27-4679-AFC7-B84D75E8393D}"/>
              </a:ext>
            </a:extLst>
          </p:cNvPr>
          <p:cNvSpPr/>
          <p:nvPr/>
        </p:nvSpPr>
        <p:spPr>
          <a:xfrm>
            <a:off x="1746990" y="559293"/>
            <a:ext cx="3544101" cy="10409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7x + 9y = gcd(7, 9)</a:t>
            </a:r>
            <a:endParaRPr lang="en-GB" sz="28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Lekerekített téglalap 24">
            <a:extLst>
              <a:ext uri="{FF2B5EF4-FFF2-40B4-BE49-F238E27FC236}">
                <a16:creationId xmlns:a16="http://schemas.microsoft.com/office/drawing/2014/main" id="{CD1505C5-52A8-401E-ADA7-6558EC693DF9}"/>
              </a:ext>
            </a:extLst>
          </p:cNvPr>
          <p:cNvSpPr/>
          <p:nvPr/>
        </p:nvSpPr>
        <p:spPr>
          <a:xfrm>
            <a:off x="6969947" y="5095784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egcd(7,9)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A6697830-2E69-4790-96DF-D7702C627ECD}"/>
              </a:ext>
            </a:extLst>
          </p:cNvPr>
          <p:cNvSpPr/>
          <p:nvPr/>
        </p:nvSpPr>
        <p:spPr>
          <a:xfrm>
            <a:off x="6969946" y="4356721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egcd(2,7)</a:t>
            </a:r>
          </a:p>
        </p:txBody>
      </p:sp>
    </p:spTree>
    <p:extLst>
      <p:ext uri="{BB962C8B-B14F-4D97-AF65-F5344CB8AC3E}">
        <p14:creationId xmlns:p14="http://schemas.microsoft.com/office/powerpoint/2010/main" val="6350373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6900911" y="1005396"/>
            <a:ext cx="3859046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272741" y="5979316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543210" y="2085942"/>
            <a:ext cx="39516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rgbClr val="FFC000"/>
                </a:solidFill>
              </a:rPr>
              <a:t>egcd(a, b):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if a == 0: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    return b, 0, 1</a:t>
            </a:r>
          </a:p>
          <a:p>
            <a:endParaRPr lang="hu-HU" sz="2400" b="1" i="1" dirty="0">
              <a:solidFill>
                <a:srgbClr val="FFC000"/>
              </a:solidFill>
            </a:endParaRPr>
          </a:p>
          <a:p>
            <a:r>
              <a:rPr lang="hu-HU" sz="2400" b="1" i="1" dirty="0">
                <a:solidFill>
                  <a:srgbClr val="FFC000"/>
                </a:solidFill>
              </a:rPr>
              <a:t>     </a:t>
            </a: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gcd, x1, y1 = egcd(b % a, a)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x = y1 – (b//a)*x1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y = 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return gcd, x, y</a:t>
            </a:r>
          </a:p>
          <a:p>
            <a:endParaRPr lang="en-GB" sz="2400" b="1" i="1" dirty="0">
              <a:solidFill>
                <a:srgbClr val="FFC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4ABE6F-CB27-4679-AFC7-B84D75E8393D}"/>
              </a:ext>
            </a:extLst>
          </p:cNvPr>
          <p:cNvSpPr/>
          <p:nvPr/>
        </p:nvSpPr>
        <p:spPr>
          <a:xfrm>
            <a:off x="1746990" y="559293"/>
            <a:ext cx="3544101" cy="10409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7x + 9y = gcd(7, 9)</a:t>
            </a:r>
            <a:endParaRPr lang="en-GB" sz="28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Lekerekített téglalap 24">
            <a:extLst>
              <a:ext uri="{FF2B5EF4-FFF2-40B4-BE49-F238E27FC236}">
                <a16:creationId xmlns:a16="http://schemas.microsoft.com/office/drawing/2014/main" id="{CD1505C5-52A8-401E-ADA7-6558EC693DF9}"/>
              </a:ext>
            </a:extLst>
          </p:cNvPr>
          <p:cNvSpPr/>
          <p:nvPr/>
        </p:nvSpPr>
        <p:spPr>
          <a:xfrm>
            <a:off x="6969947" y="5095784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egcd(7,9)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A6697830-2E69-4790-96DF-D7702C627ECD}"/>
              </a:ext>
            </a:extLst>
          </p:cNvPr>
          <p:cNvSpPr/>
          <p:nvPr/>
        </p:nvSpPr>
        <p:spPr>
          <a:xfrm>
            <a:off x="6969946" y="4356721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egcd(2,7)</a:t>
            </a: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F5579AB0-C7B0-461B-8BE6-D455E9727C4E}"/>
              </a:ext>
            </a:extLst>
          </p:cNvPr>
          <p:cNvSpPr/>
          <p:nvPr/>
        </p:nvSpPr>
        <p:spPr>
          <a:xfrm>
            <a:off x="6969945" y="3621674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egcd(1,2)</a:t>
            </a:r>
          </a:p>
        </p:txBody>
      </p:sp>
    </p:spTree>
    <p:extLst>
      <p:ext uri="{BB962C8B-B14F-4D97-AF65-F5344CB8AC3E}">
        <p14:creationId xmlns:p14="http://schemas.microsoft.com/office/powerpoint/2010/main" val="36625626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6900911" y="1005396"/>
            <a:ext cx="3859046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272741" y="5979316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543210" y="2085942"/>
            <a:ext cx="39516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rgbClr val="FFC000"/>
                </a:solidFill>
              </a:rPr>
              <a:t>egcd(a, b):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if a == 0: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    return b, 0, 1</a:t>
            </a:r>
          </a:p>
          <a:p>
            <a:endParaRPr lang="hu-HU" sz="2400" b="1" i="1" dirty="0">
              <a:solidFill>
                <a:srgbClr val="FFC000"/>
              </a:solidFill>
            </a:endParaRPr>
          </a:p>
          <a:p>
            <a:r>
              <a:rPr lang="hu-HU" sz="2400" b="1" i="1" dirty="0">
                <a:solidFill>
                  <a:srgbClr val="FFC000"/>
                </a:solidFill>
              </a:rPr>
              <a:t>     gcd, x1, y1 = egcd(b % a, a)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x = y1 – (b//a)*x1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y = 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return gcd, x, y</a:t>
            </a:r>
          </a:p>
          <a:p>
            <a:endParaRPr lang="en-GB" sz="2400" b="1" i="1" dirty="0">
              <a:solidFill>
                <a:srgbClr val="FFC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4ABE6F-CB27-4679-AFC7-B84D75E8393D}"/>
              </a:ext>
            </a:extLst>
          </p:cNvPr>
          <p:cNvSpPr/>
          <p:nvPr/>
        </p:nvSpPr>
        <p:spPr>
          <a:xfrm>
            <a:off x="1746990" y="559293"/>
            <a:ext cx="3544101" cy="10409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7x + 9y = gcd(7, 9)</a:t>
            </a:r>
            <a:endParaRPr lang="en-GB" sz="28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Lekerekített téglalap 24">
            <a:extLst>
              <a:ext uri="{FF2B5EF4-FFF2-40B4-BE49-F238E27FC236}">
                <a16:creationId xmlns:a16="http://schemas.microsoft.com/office/drawing/2014/main" id="{CD1505C5-52A8-401E-ADA7-6558EC693DF9}"/>
              </a:ext>
            </a:extLst>
          </p:cNvPr>
          <p:cNvSpPr/>
          <p:nvPr/>
        </p:nvSpPr>
        <p:spPr>
          <a:xfrm>
            <a:off x="6969947" y="5095784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egcd(7,9)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A6697830-2E69-4790-96DF-D7702C627ECD}"/>
              </a:ext>
            </a:extLst>
          </p:cNvPr>
          <p:cNvSpPr/>
          <p:nvPr/>
        </p:nvSpPr>
        <p:spPr>
          <a:xfrm>
            <a:off x="6969946" y="4356721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egcd(2,7)</a:t>
            </a: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F5579AB0-C7B0-461B-8BE6-D455E9727C4E}"/>
              </a:ext>
            </a:extLst>
          </p:cNvPr>
          <p:cNvSpPr/>
          <p:nvPr/>
        </p:nvSpPr>
        <p:spPr>
          <a:xfrm>
            <a:off x="6969945" y="3621674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egcd(1,2)</a:t>
            </a:r>
          </a:p>
        </p:txBody>
      </p:sp>
    </p:spTree>
    <p:extLst>
      <p:ext uri="{BB962C8B-B14F-4D97-AF65-F5344CB8AC3E}">
        <p14:creationId xmlns:p14="http://schemas.microsoft.com/office/powerpoint/2010/main" val="197270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54C8B7-5F06-4A6B-ABD8-1C92DC58739A}"/>
              </a:ext>
            </a:extLst>
          </p:cNvPr>
          <p:cNvSpPr/>
          <p:nvPr/>
        </p:nvSpPr>
        <p:spPr>
          <a:xfrm>
            <a:off x="5026241" y="2949606"/>
            <a:ext cx="2139518" cy="7989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Euclidean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8312DCB8-A104-46AE-B9B4-A4482DE80177}"/>
              </a:ext>
            </a:extLst>
          </p:cNvPr>
          <p:cNvSpPr txBox="1"/>
          <p:nvPr/>
        </p:nvSpPr>
        <p:spPr>
          <a:xfrm>
            <a:off x="838200" y="1398481"/>
            <a:ext cx="10283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Euclid</a:t>
            </a:r>
            <a:r>
              <a:rPr lang="hu-HU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ean</a:t>
            </a:r>
            <a:r>
              <a:rPr lang="en-GB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algorithm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 is an efficient method for computing the 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greatest common 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divisor</a:t>
            </a:r>
            <a:r>
              <a:rPr lang="en-GB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(GCD) of two integers</a:t>
            </a:r>
            <a:r>
              <a:rPr lang="hu-HU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– 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 largest number that divides them </a:t>
            </a:r>
            <a:endParaRPr lang="hu-HU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both without a 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remainder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A61B2-2CD1-4D47-9959-3DD39B8DF413}"/>
              </a:ext>
            </a:extLst>
          </p:cNvPr>
          <p:cNvSpPr txBox="1"/>
          <p:nvPr/>
        </p:nvSpPr>
        <p:spPr>
          <a:xfrm>
            <a:off x="5210982" y="3118269"/>
            <a:ext cx="1766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GCD(45, 10) 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CBEF44-A771-494C-A4AC-3409E590A78F}"/>
              </a:ext>
            </a:extLst>
          </p:cNvPr>
          <p:cNvSpPr txBox="1"/>
          <p:nvPr/>
        </p:nvSpPr>
        <p:spPr>
          <a:xfrm>
            <a:off x="5124419" y="4021699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45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10 x 4 + 5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5357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6900911" y="1005396"/>
            <a:ext cx="3859046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272741" y="5979316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543210" y="2085942"/>
            <a:ext cx="39516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rgbClr val="FFC000"/>
                </a:solidFill>
              </a:rPr>
              <a:t>egcd(a, b):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</a:t>
            </a: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a == 0: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    return b, 0, 1</a:t>
            </a:r>
          </a:p>
          <a:p>
            <a:endParaRPr lang="hu-HU" sz="2400" b="1" i="1" dirty="0">
              <a:solidFill>
                <a:srgbClr val="FFC000"/>
              </a:solidFill>
            </a:endParaRPr>
          </a:p>
          <a:p>
            <a:r>
              <a:rPr lang="hu-HU" sz="2400" b="1" i="1" dirty="0">
                <a:solidFill>
                  <a:srgbClr val="FFC000"/>
                </a:solidFill>
              </a:rPr>
              <a:t>     gcd, x1, y1 = egcd(b % a, a)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x = y1 – (b//a)*x1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y = 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return gcd, x, y</a:t>
            </a:r>
          </a:p>
          <a:p>
            <a:endParaRPr lang="en-GB" sz="2400" b="1" i="1" dirty="0">
              <a:solidFill>
                <a:srgbClr val="FFC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4ABE6F-CB27-4679-AFC7-B84D75E8393D}"/>
              </a:ext>
            </a:extLst>
          </p:cNvPr>
          <p:cNvSpPr/>
          <p:nvPr/>
        </p:nvSpPr>
        <p:spPr>
          <a:xfrm>
            <a:off x="1746990" y="559293"/>
            <a:ext cx="3544101" cy="10409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7x + 9y = gcd(7, 9)</a:t>
            </a:r>
            <a:endParaRPr lang="en-GB" sz="28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Lekerekített téglalap 24">
            <a:extLst>
              <a:ext uri="{FF2B5EF4-FFF2-40B4-BE49-F238E27FC236}">
                <a16:creationId xmlns:a16="http://schemas.microsoft.com/office/drawing/2014/main" id="{CD1505C5-52A8-401E-ADA7-6558EC693DF9}"/>
              </a:ext>
            </a:extLst>
          </p:cNvPr>
          <p:cNvSpPr/>
          <p:nvPr/>
        </p:nvSpPr>
        <p:spPr>
          <a:xfrm>
            <a:off x="6969947" y="5095784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egcd(7,9)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A6697830-2E69-4790-96DF-D7702C627ECD}"/>
              </a:ext>
            </a:extLst>
          </p:cNvPr>
          <p:cNvSpPr/>
          <p:nvPr/>
        </p:nvSpPr>
        <p:spPr>
          <a:xfrm>
            <a:off x="6969946" y="4356721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egcd(2,7)</a:t>
            </a: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F5579AB0-C7B0-461B-8BE6-D455E9727C4E}"/>
              </a:ext>
            </a:extLst>
          </p:cNvPr>
          <p:cNvSpPr/>
          <p:nvPr/>
        </p:nvSpPr>
        <p:spPr>
          <a:xfrm>
            <a:off x="6969945" y="3621674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egcd(1,2)</a:t>
            </a:r>
          </a:p>
        </p:txBody>
      </p:sp>
    </p:spTree>
    <p:extLst>
      <p:ext uri="{BB962C8B-B14F-4D97-AF65-F5344CB8AC3E}">
        <p14:creationId xmlns:p14="http://schemas.microsoft.com/office/powerpoint/2010/main" val="34234701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6900911" y="1005396"/>
            <a:ext cx="3859046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272741" y="5979316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543210" y="2085942"/>
            <a:ext cx="39516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rgbClr val="FFC000"/>
                </a:solidFill>
              </a:rPr>
              <a:t>egcd(a, b):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if a == 0: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    return b, 0, 1</a:t>
            </a:r>
          </a:p>
          <a:p>
            <a:endParaRPr lang="hu-HU" sz="2400" b="1" i="1" dirty="0">
              <a:solidFill>
                <a:srgbClr val="FFC000"/>
              </a:solidFill>
            </a:endParaRPr>
          </a:p>
          <a:p>
            <a:r>
              <a:rPr lang="hu-HU" sz="2400" b="1" i="1" dirty="0">
                <a:solidFill>
                  <a:srgbClr val="FFC000"/>
                </a:solidFill>
              </a:rPr>
              <a:t>     </a:t>
            </a: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gcd, x1, y1 = egcd(b % a, a)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x = y1 – (b//a)*x1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y = 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return gcd, x, y</a:t>
            </a:r>
          </a:p>
          <a:p>
            <a:endParaRPr lang="en-GB" sz="2400" b="1" i="1" dirty="0">
              <a:solidFill>
                <a:srgbClr val="FFC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4ABE6F-CB27-4679-AFC7-B84D75E8393D}"/>
              </a:ext>
            </a:extLst>
          </p:cNvPr>
          <p:cNvSpPr/>
          <p:nvPr/>
        </p:nvSpPr>
        <p:spPr>
          <a:xfrm>
            <a:off x="1746990" y="559293"/>
            <a:ext cx="3544101" cy="10409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7x + 9y = gcd(7, 9)</a:t>
            </a:r>
            <a:endParaRPr lang="en-GB" sz="28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Lekerekített téglalap 24">
            <a:extLst>
              <a:ext uri="{FF2B5EF4-FFF2-40B4-BE49-F238E27FC236}">
                <a16:creationId xmlns:a16="http://schemas.microsoft.com/office/drawing/2014/main" id="{CD1505C5-52A8-401E-ADA7-6558EC693DF9}"/>
              </a:ext>
            </a:extLst>
          </p:cNvPr>
          <p:cNvSpPr/>
          <p:nvPr/>
        </p:nvSpPr>
        <p:spPr>
          <a:xfrm>
            <a:off x="6969947" y="5095784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egcd(7,9)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A6697830-2E69-4790-96DF-D7702C627ECD}"/>
              </a:ext>
            </a:extLst>
          </p:cNvPr>
          <p:cNvSpPr/>
          <p:nvPr/>
        </p:nvSpPr>
        <p:spPr>
          <a:xfrm>
            <a:off x="6969946" y="4356721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egcd(2,7)</a:t>
            </a: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F5579AB0-C7B0-461B-8BE6-D455E9727C4E}"/>
              </a:ext>
            </a:extLst>
          </p:cNvPr>
          <p:cNvSpPr/>
          <p:nvPr/>
        </p:nvSpPr>
        <p:spPr>
          <a:xfrm>
            <a:off x="6969945" y="3621674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egcd(1,2)</a:t>
            </a:r>
          </a:p>
        </p:txBody>
      </p:sp>
    </p:spTree>
    <p:extLst>
      <p:ext uri="{BB962C8B-B14F-4D97-AF65-F5344CB8AC3E}">
        <p14:creationId xmlns:p14="http://schemas.microsoft.com/office/powerpoint/2010/main" val="26602980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6900911" y="1005396"/>
            <a:ext cx="3859046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272741" y="5979316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543210" y="2085942"/>
            <a:ext cx="39516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rgbClr val="FFC000"/>
                </a:solidFill>
              </a:rPr>
              <a:t>egcd(a, b):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if a == 0: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    return b, 0, 1</a:t>
            </a:r>
          </a:p>
          <a:p>
            <a:endParaRPr lang="hu-HU" sz="2400" b="1" i="1" dirty="0">
              <a:solidFill>
                <a:srgbClr val="FFC000"/>
              </a:solidFill>
            </a:endParaRPr>
          </a:p>
          <a:p>
            <a:r>
              <a:rPr lang="hu-HU" sz="2400" b="1" i="1" dirty="0">
                <a:solidFill>
                  <a:srgbClr val="FFC000"/>
                </a:solidFill>
              </a:rPr>
              <a:t>     </a:t>
            </a: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gcd, x1, y1 = egcd(b % a, a)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x = y1 – (b//a)*x1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y = 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return gcd, x, y</a:t>
            </a:r>
          </a:p>
          <a:p>
            <a:endParaRPr lang="en-GB" sz="2400" b="1" i="1" dirty="0">
              <a:solidFill>
                <a:srgbClr val="FFC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4ABE6F-CB27-4679-AFC7-B84D75E8393D}"/>
              </a:ext>
            </a:extLst>
          </p:cNvPr>
          <p:cNvSpPr/>
          <p:nvPr/>
        </p:nvSpPr>
        <p:spPr>
          <a:xfrm>
            <a:off x="1746990" y="559293"/>
            <a:ext cx="3544101" cy="10409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7x + 9y = gcd(7, 9)</a:t>
            </a:r>
            <a:endParaRPr lang="en-GB" sz="28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Lekerekített téglalap 24">
            <a:extLst>
              <a:ext uri="{FF2B5EF4-FFF2-40B4-BE49-F238E27FC236}">
                <a16:creationId xmlns:a16="http://schemas.microsoft.com/office/drawing/2014/main" id="{CD1505C5-52A8-401E-ADA7-6558EC693DF9}"/>
              </a:ext>
            </a:extLst>
          </p:cNvPr>
          <p:cNvSpPr/>
          <p:nvPr/>
        </p:nvSpPr>
        <p:spPr>
          <a:xfrm>
            <a:off x="6969947" y="5095784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egcd(7,9)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A6697830-2E69-4790-96DF-D7702C627ECD}"/>
              </a:ext>
            </a:extLst>
          </p:cNvPr>
          <p:cNvSpPr/>
          <p:nvPr/>
        </p:nvSpPr>
        <p:spPr>
          <a:xfrm>
            <a:off x="6969946" y="4356721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egcd(2,7)</a:t>
            </a: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F5579AB0-C7B0-461B-8BE6-D455E9727C4E}"/>
              </a:ext>
            </a:extLst>
          </p:cNvPr>
          <p:cNvSpPr/>
          <p:nvPr/>
        </p:nvSpPr>
        <p:spPr>
          <a:xfrm>
            <a:off x="6969945" y="3621674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egcd(1,2)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FFBE2C2-BABB-4707-BA0B-45B0FD8A8D51}"/>
              </a:ext>
            </a:extLst>
          </p:cNvPr>
          <p:cNvSpPr/>
          <p:nvPr/>
        </p:nvSpPr>
        <p:spPr>
          <a:xfrm>
            <a:off x="6969945" y="2885263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egcd(0,1)</a:t>
            </a:r>
          </a:p>
        </p:txBody>
      </p:sp>
    </p:spTree>
    <p:extLst>
      <p:ext uri="{BB962C8B-B14F-4D97-AF65-F5344CB8AC3E}">
        <p14:creationId xmlns:p14="http://schemas.microsoft.com/office/powerpoint/2010/main" val="3008058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6900911" y="1005396"/>
            <a:ext cx="3859046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272741" y="5979316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543210" y="2085942"/>
            <a:ext cx="39516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rgbClr val="FFC000"/>
                </a:solidFill>
              </a:rPr>
              <a:t>egcd(a, b):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if a == 0: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    return b, 0, 1</a:t>
            </a:r>
          </a:p>
          <a:p>
            <a:endParaRPr lang="hu-HU" sz="2400" b="1" i="1" dirty="0">
              <a:solidFill>
                <a:srgbClr val="FFC000"/>
              </a:solidFill>
            </a:endParaRPr>
          </a:p>
          <a:p>
            <a:r>
              <a:rPr lang="hu-HU" sz="2400" b="1" i="1" dirty="0">
                <a:solidFill>
                  <a:srgbClr val="FFC000"/>
                </a:solidFill>
              </a:rPr>
              <a:t>     gcd, x1, y1 = egcd(b % a, a)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x = y1 – (b//a)*x1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y = 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return gcd, x, y</a:t>
            </a:r>
          </a:p>
          <a:p>
            <a:endParaRPr lang="en-GB" sz="2400" b="1" i="1" dirty="0">
              <a:solidFill>
                <a:srgbClr val="FFC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4ABE6F-CB27-4679-AFC7-B84D75E8393D}"/>
              </a:ext>
            </a:extLst>
          </p:cNvPr>
          <p:cNvSpPr/>
          <p:nvPr/>
        </p:nvSpPr>
        <p:spPr>
          <a:xfrm>
            <a:off x="1746990" y="559293"/>
            <a:ext cx="3544101" cy="10409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7x + 9y = gcd(7, 9)</a:t>
            </a:r>
            <a:endParaRPr lang="en-GB" sz="28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Lekerekített téglalap 24">
            <a:extLst>
              <a:ext uri="{FF2B5EF4-FFF2-40B4-BE49-F238E27FC236}">
                <a16:creationId xmlns:a16="http://schemas.microsoft.com/office/drawing/2014/main" id="{CD1505C5-52A8-401E-ADA7-6558EC693DF9}"/>
              </a:ext>
            </a:extLst>
          </p:cNvPr>
          <p:cNvSpPr/>
          <p:nvPr/>
        </p:nvSpPr>
        <p:spPr>
          <a:xfrm>
            <a:off x="6969947" y="5095784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egcd(7,9)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A6697830-2E69-4790-96DF-D7702C627ECD}"/>
              </a:ext>
            </a:extLst>
          </p:cNvPr>
          <p:cNvSpPr/>
          <p:nvPr/>
        </p:nvSpPr>
        <p:spPr>
          <a:xfrm>
            <a:off x="6969946" y="4356721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egcd(2,7)</a:t>
            </a: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F5579AB0-C7B0-461B-8BE6-D455E9727C4E}"/>
              </a:ext>
            </a:extLst>
          </p:cNvPr>
          <p:cNvSpPr/>
          <p:nvPr/>
        </p:nvSpPr>
        <p:spPr>
          <a:xfrm>
            <a:off x="6969945" y="3621674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egcd(1,2)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FFBE2C2-BABB-4707-BA0B-45B0FD8A8D51}"/>
              </a:ext>
            </a:extLst>
          </p:cNvPr>
          <p:cNvSpPr/>
          <p:nvPr/>
        </p:nvSpPr>
        <p:spPr>
          <a:xfrm>
            <a:off x="6969945" y="2885263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egcd(0,1)</a:t>
            </a:r>
          </a:p>
        </p:txBody>
      </p:sp>
    </p:spTree>
    <p:extLst>
      <p:ext uri="{BB962C8B-B14F-4D97-AF65-F5344CB8AC3E}">
        <p14:creationId xmlns:p14="http://schemas.microsoft.com/office/powerpoint/2010/main" val="22274639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6900911" y="1005396"/>
            <a:ext cx="3859046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272741" y="5979316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543210" y="2085942"/>
            <a:ext cx="39516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rgbClr val="FFC000"/>
                </a:solidFill>
              </a:rPr>
              <a:t>egcd(a, b):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</a:t>
            </a: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a == 0: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    return b, 0, 1</a:t>
            </a:r>
          </a:p>
          <a:p>
            <a:endParaRPr lang="hu-HU" sz="2400" b="1" i="1" dirty="0">
              <a:solidFill>
                <a:srgbClr val="FFC000"/>
              </a:solidFill>
            </a:endParaRPr>
          </a:p>
          <a:p>
            <a:r>
              <a:rPr lang="hu-HU" sz="2400" b="1" i="1" dirty="0">
                <a:solidFill>
                  <a:srgbClr val="FFC000"/>
                </a:solidFill>
              </a:rPr>
              <a:t>     gcd, x1, y1 = egcd(b % a, a)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x = y1 – (b//a)*x1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y = 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return gcd, x, y</a:t>
            </a:r>
          </a:p>
          <a:p>
            <a:endParaRPr lang="en-GB" sz="2400" b="1" i="1" dirty="0">
              <a:solidFill>
                <a:srgbClr val="FFC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4ABE6F-CB27-4679-AFC7-B84D75E8393D}"/>
              </a:ext>
            </a:extLst>
          </p:cNvPr>
          <p:cNvSpPr/>
          <p:nvPr/>
        </p:nvSpPr>
        <p:spPr>
          <a:xfrm>
            <a:off x="1746990" y="559293"/>
            <a:ext cx="3544101" cy="10409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7x + 9y = gcd(7, 9)</a:t>
            </a:r>
            <a:endParaRPr lang="en-GB" sz="28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Lekerekített téglalap 24">
            <a:extLst>
              <a:ext uri="{FF2B5EF4-FFF2-40B4-BE49-F238E27FC236}">
                <a16:creationId xmlns:a16="http://schemas.microsoft.com/office/drawing/2014/main" id="{CD1505C5-52A8-401E-ADA7-6558EC693DF9}"/>
              </a:ext>
            </a:extLst>
          </p:cNvPr>
          <p:cNvSpPr/>
          <p:nvPr/>
        </p:nvSpPr>
        <p:spPr>
          <a:xfrm>
            <a:off x="6969947" y="5095784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egcd(7,9)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A6697830-2E69-4790-96DF-D7702C627ECD}"/>
              </a:ext>
            </a:extLst>
          </p:cNvPr>
          <p:cNvSpPr/>
          <p:nvPr/>
        </p:nvSpPr>
        <p:spPr>
          <a:xfrm>
            <a:off x="6969946" y="4356721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egcd(2,7)</a:t>
            </a: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F5579AB0-C7B0-461B-8BE6-D455E9727C4E}"/>
              </a:ext>
            </a:extLst>
          </p:cNvPr>
          <p:cNvSpPr/>
          <p:nvPr/>
        </p:nvSpPr>
        <p:spPr>
          <a:xfrm>
            <a:off x="6969945" y="3621674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egcd(1,2)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FFBE2C2-BABB-4707-BA0B-45B0FD8A8D51}"/>
              </a:ext>
            </a:extLst>
          </p:cNvPr>
          <p:cNvSpPr/>
          <p:nvPr/>
        </p:nvSpPr>
        <p:spPr>
          <a:xfrm>
            <a:off x="6969945" y="2885263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egcd(0,1)</a:t>
            </a:r>
          </a:p>
        </p:txBody>
      </p:sp>
    </p:spTree>
    <p:extLst>
      <p:ext uri="{BB962C8B-B14F-4D97-AF65-F5344CB8AC3E}">
        <p14:creationId xmlns:p14="http://schemas.microsoft.com/office/powerpoint/2010/main" val="9621321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6900911" y="1005396"/>
            <a:ext cx="3859046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272741" y="5979316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543210" y="2085942"/>
            <a:ext cx="39516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rgbClr val="FFC000"/>
                </a:solidFill>
              </a:rPr>
              <a:t>egcd(a, b):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if a == 0:</a:t>
            </a:r>
          </a:p>
          <a:p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return b, 0, 1</a:t>
            </a:r>
          </a:p>
          <a:p>
            <a:endParaRPr lang="hu-HU" sz="2400" b="1" i="1" dirty="0">
              <a:solidFill>
                <a:srgbClr val="FFC000"/>
              </a:solidFill>
            </a:endParaRPr>
          </a:p>
          <a:p>
            <a:r>
              <a:rPr lang="hu-HU" sz="2400" b="1" i="1" dirty="0">
                <a:solidFill>
                  <a:srgbClr val="FFC000"/>
                </a:solidFill>
              </a:rPr>
              <a:t>     gcd, x1, y1 = egcd(b % a, a)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x = y1 – (b//a)*x1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y = 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return gcd, x, y</a:t>
            </a:r>
          </a:p>
          <a:p>
            <a:endParaRPr lang="en-GB" sz="2400" b="1" i="1" dirty="0">
              <a:solidFill>
                <a:srgbClr val="FFC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4ABE6F-CB27-4679-AFC7-B84D75E8393D}"/>
              </a:ext>
            </a:extLst>
          </p:cNvPr>
          <p:cNvSpPr/>
          <p:nvPr/>
        </p:nvSpPr>
        <p:spPr>
          <a:xfrm>
            <a:off x="1746990" y="559293"/>
            <a:ext cx="3544101" cy="10409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7x + 9y = gcd(7, 9)</a:t>
            </a:r>
            <a:endParaRPr lang="en-GB" sz="28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Lekerekített téglalap 24">
            <a:extLst>
              <a:ext uri="{FF2B5EF4-FFF2-40B4-BE49-F238E27FC236}">
                <a16:creationId xmlns:a16="http://schemas.microsoft.com/office/drawing/2014/main" id="{CD1505C5-52A8-401E-ADA7-6558EC693DF9}"/>
              </a:ext>
            </a:extLst>
          </p:cNvPr>
          <p:cNvSpPr/>
          <p:nvPr/>
        </p:nvSpPr>
        <p:spPr>
          <a:xfrm>
            <a:off x="6969947" y="5095784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egcd(7,9)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A6697830-2E69-4790-96DF-D7702C627ECD}"/>
              </a:ext>
            </a:extLst>
          </p:cNvPr>
          <p:cNvSpPr/>
          <p:nvPr/>
        </p:nvSpPr>
        <p:spPr>
          <a:xfrm>
            <a:off x="6969946" y="4356721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egcd(2,7)</a:t>
            </a: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F5579AB0-C7B0-461B-8BE6-D455E9727C4E}"/>
              </a:ext>
            </a:extLst>
          </p:cNvPr>
          <p:cNvSpPr/>
          <p:nvPr/>
        </p:nvSpPr>
        <p:spPr>
          <a:xfrm>
            <a:off x="6969945" y="3621674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egcd(1,2)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FFBE2C2-BABB-4707-BA0B-45B0FD8A8D51}"/>
              </a:ext>
            </a:extLst>
          </p:cNvPr>
          <p:cNvSpPr/>
          <p:nvPr/>
        </p:nvSpPr>
        <p:spPr>
          <a:xfrm>
            <a:off x="6969945" y="2885263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egcd(0,1)</a:t>
            </a:r>
          </a:p>
        </p:txBody>
      </p:sp>
    </p:spTree>
    <p:extLst>
      <p:ext uri="{BB962C8B-B14F-4D97-AF65-F5344CB8AC3E}">
        <p14:creationId xmlns:p14="http://schemas.microsoft.com/office/powerpoint/2010/main" val="37619114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6900911" y="1005396"/>
            <a:ext cx="3859046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272741" y="5979316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543210" y="2085942"/>
            <a:ext cx="39516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rgbClr val="FFC000"/>
                </a:solidFill>
              </a:rPr>
              <a:t>egcd(a, b):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if a == 0:</a:t>
            </a:r>
          </a:p>
          <a:p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</a:t>
            </a:r>
            <a:r>
              <a:rPr lang="hu-HU" sz="2400" b="1" i="1" dirty="0">
                <a:solidFill>
                  <a:srgbClr val="FFC000"/>
                </a:solidFill>
              </a:rPr>
              <a:t>return b, 0, 1</a:t>
            </a:r>
          </a:p>
          <a:p>
            <a:endParaRPr lang="hu-HU" sz="2400" b="1" i="1" dirty="0">
              <a:solidFill>
                <a:srgbClr val="FFC000"/>
              </a:solidFill>
            </a:endParaRPr>
          </a:p>
          <a:p>
            <a:r>
              <a:rPr lang="hu-HU" sz="2400" b="1" i="1" dirty="0">
                <a:solidFill>
                  <a:srgbClr val="FFC000"/>
                </a:solidFill>
              </a:rPr>
              <a:t>     gcd, x1, y1 = egcd(b % a, a)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x = y1 – (b//a)*x1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y = 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return gcd, x, y</a:t>
            </a:r>
          </a:p>
          <a:p>
            <a:endParaRPr lang="en-GB" sz="2400" b="1" i="1" dirty="0">
              <a:solidFill>
                <a:srgbClr val="FFC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4ABE6F-CB27-4679-AFC7-B84D75E8393D}"/>
              </a:ext>
            </a:extLst>
          </p:cNvPr>
          <p:cNvSpPr/>
          <p:nvPr/>
        </p:nvSpPr>
        <p:spPr>
          <a:xfrm>
            <a:off x="1746990" y="559293"/>
            <a:ext cx="3544101" cy="10409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7x + 9y = gcd(7, 9)</a:t>
            </a:r>
            <a:endParaRPr lang="en-GB" sz="28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Lekerekített téglalap 24">
            <a:extLst>
              <a:ext uri="{FF2B5EF4-FFF2-40B4-BE49-F238E27FC236}">
                <a16:creationId xmlns:a16="http://schemas.microsoft.com/office/drawing/2014/main" id="{CD1505C5-52A8-401E-ADA7-6558EC693DF9}"/>
              </a:ext>
            </a:extLst>
          </p:cNvPr>
          <p:cNvSpPr/>
          <p:nvPr/>
        </p:nvSpPr>
        <p:spPr>
          <a:xfrm>
            <a:off x="6969947" y="5095784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egcd(7,9)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A6697830-2E69-4790-96DF-D7702C627ECD}"/>
              </a:ext>
            </a:extLst>
          </p:cNvPr>
          <p:cNvSpPr/>
          <p:nvPr/>
        </p:nvSpPr>
        <p:spPr>
          <a:xfrm>
            <a:off x="6969946" y="4356721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egcd(2,7)</a:t>
            </a: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F5579AB0-C7B0-461B-8BE6-D455E9727C4E}"/>
              </a:ext>
            </a:extLst>
          </p:cNvPr>
          <p:cNvSpPr/>
          <p:nvPr/>
        </p:nvSpPr>
        <p:spPr>
          <a:xfrm>
            <a:off x="6969945" y="3621674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egcd(1,2)</a:t>
            </a:r>
          </a:p>
        </p:txBody>
      </p:sp>
      <p:sp>
        <p:nvSpPr>
          <p:cNvPr id="9" name="Lekerekített téglalap 24">
            <a:extLst>
              <a:ext uri="{FF2B5EF4-FFF2-40B4-BE49-F238E27FC236}">
                <a16:creationId xmlns:a16="http://schemas.microsoft.com/office/drawing/2014/main" id="{DFFBE2C2-BABB-4707-BA0B-45B0FD8A8D51}"/>
              </a:ext>
            </a:extLst>
          </p:cNvPr>
          <p:cNvSpPr/>
          <p:nvPr/>
        </p:nvSpPr>
        <p:spPr>
          <a:xfrm>
            <a:off x="6969945" y="2885263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egcd(0,1)</a:t>
            </a:r>
          </a:p>
        </p:txBody>
      </p:sp>
    </p:spTree>
    <p:extLst>
      <p:ext uri="{BB962C8B-B14F-4D97-AF65-F5344CB8AC3E}">
        <p14:creationId xmlns:p14="http://schemas.microsoft.com/office/powerpoint/2010/main" val="14752312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6900911" y="1005396"/>
            <a:ext cx="3859046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272741" y="5979316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543210" y="2085942"/>
            <a:ext cx="39516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rgbClr val="FFC000"/>
                </a:solidFill>
              </a:rPr>
              <a:t>egcd(a, b):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if a == 0:</a:t>
            </a:r>
          </a:p>
          <a:p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</a:t>
            </a:r>
            <a:r>
              <a:rPr lang="hu-HU" sz="2400" b="1" i="1" dirty="0">
                <a:solidFill>
                  <a:srgbClr val="FFC000"/>
                </a:solidFill>
              </a:rPr>
              <a:t>return b, 0, 1</a:t>
            </a:r>
          </a:p>
          <a:p>
            <a:endParaRPr lang="hu-HU" sz="2400" b="1" i="1" dirty="0">
              <a:solidFill>
                <a:srgbClr val="FFC000"/>
              </a:solidFill>
            </a:endParaRPr>
          </a:p>
          <a:p>
            <a:r>
              <a:rPr lang="hu-HU" sz="2400" b="1" i="1" dirty="0">
                <a:solidFill>
                  <a:srgbClr val="FFC000"/>
                </a:solidFill>
              </a:rPr>
              <a:t>     </a:t>
            </a: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gcd, x1, y1 = egcd(b % a, a)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x = y1 – (b//a)*x1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y = 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return gcd, x, y</a:t>
            </a:r>
          </a:p>
          <a:p>
            <a:endParaRPr lang="en-GB" sz="2400" b="1" i="1" dirty="0">
              <a:solidFill>
                <a:srgbClr val="FFC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4ABE6F-CB27-4679-AFC7-B84D75E8393D}"/>
              </a:ext>
            </a:extLst>
          </p:cNvPr>
          <p:cNvSpPr/>
          <p:nvPr/>
        </p:nvSpPr>
        <p:spPr>
          <a:xfrm>
            <a:off x="1746990" y="559293"/>
            <a:ext cx="3544101" cy="10409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7x + 9y = gcd(7, 9)</a:t>
            </a:r>
            <a:endParaRPr lang="en-GB" sz="28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Lekerekített téglalap 24">
            <a:extLst>
              <a:ext uri="{FF2B5EF4-FFF2-40B4-BE49-F238E27FC236}">
                <a16:creationId xmlns:a16="http://schemas.microsoft.com/office/drawing/2014/main" id="{CD1505C5-52A8-401E-ADA7-6558EC693DF9}"/>
              </a:ext>
            </a:extLst>
          </p:cNvPr>
          <p:cNvSpPr/>
          <p:nvPr/>
        </p:nvSpPr>
        <p:spPr>
          <a:xfrm>
            <a:off x="6969947" y="5095784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egcd(7,9)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A6697830-2E69-4790-96DF-D7702C627ECD}"/>
              </a:ext>
            </a:extLst>
          </p:cNvPr>
          <p:cNvSpPr/>
          <p:nvPr/>
        </p:nvSpPr>
        <p:spPr>
          <a:xfrm>
            <a:off x="6969946" y="4356721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egcd(2,7)</a:t>
            </a: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F5579AB0-C7B0-461B-8BE6-D455E9727C4E}"/>
              </a:ext>
            </a:extLst>
          </p:cNvPr>
          <p:cNvSpPr/>
          <p:nvPr/>
        </p:nvSpPr>
        <p:spPr>
          <a:xfrm>
            <a:off x="6969945" y="3621674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egcd(1,2)</a:t>
            </a:r>
          </a:p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gcd=1, x1=0, y1=1</a:t>
            </a:r>
          </a:p>
        </p:txBody>
      </p:sp>
    </p:spTree>
    <p:extLst>
      <p:ext uri="{BB962C8B-B14F-4D97-AF65-F5344CB8AC3E}">
        <p14:creationId xmlns:p14="http://schemas.microsoft.com/office/powerpoint/2010/main" val="15994523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6900911" y="1005396"/>
            <a:ext cx="3859046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272741" y="5979316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543210" y="2085942"/>
            <a:ext cx="39516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rgbClr val="FFC000"/>
                </a:solidFill>
              </a:rPr>
              <a:t>egcd(a, b):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if a == 0:</a:t>
            </a:r>
          </a:p>
          <a:p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</a:t>
            </a:r>
            <a:r>
              <a:rPr lang="hu-HU" sz="2400" b="1" i="1" dirty="0">
                <a:solidFill>
                  <a:srgbClr val="FFC000"/>
                </a:solidFill>
              </a:rPr>
              <a:t>return b, 0, 1</a:t>
            </a:r>
          </a:p>
          <a:p>
            <a:endParaRPr lang="hu-HU" sz="2400" b="1" i="1" dirty="0">
              <a:solidFill>
                <a:srgbClr val="FFC000"/>
              </a:solidFill>
            </a:endParaRPr>
          </a:p>
          <a:p>
            <a:r>
              <a:rPr lang="hu-HU" sz="2400" b="1" i="1" dirty="0">
                <a:solidFill>
                  <a:srgbClr val="FFC000"/>
                </a:solidFill>
              </a:rPr>
              <a:t>     gcd, x1, y1 = egcd(b % a, a)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</a:t>
            </a: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x = y1 – (b//a)*x1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y = 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return gcd, x, y</a:t>
            </a:r>
          </a:p>
          <a:p>
            <a:endParaRPr lang="en-GB" sz="2400" b="1" i="1" dirty="0">
              <a:solidFill>
                <a:srgbClr val="FFC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4ABE6F-CB27-4679-AFC7-B84D75E8393D}"/>
              </a:ext>
            </a:extLst>
          </p:cNvPr>
          <p:cNvSpPr/>
          <p:nvPr/>
        </p:nvSpPr>
        <p:spPr>
          <a:xfrm>
            <a:off x="1746990" y="559293"/>
            <a:ext cx="3544101" cy="10409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7x + 9y = gcd(7, 9)</a:t>
            </a:r>
            <a:endParaRPr lang="en-GB" sz="28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Lekerekített téglalap 24">
            <a:extLst>
              <a:ext uri="{FF2B5EF4-FFF2-40B4-BE49-F238E27FC236}">
                <a16:creationId xmlns:a16="http://schemas.microsoft.com/office/drawing/2014/main" id="{CD1505C5-52A8-401E-ADA7-6558EC693DF9}"/>
              </a:ext>
            </a:extLst>
          </p:cNvPr>
          <p:cNvSpPr/>
          <p:nvPr/>
        </p:nvSpPr>
        <p:spPr>
          <a:xfrm>
            <a:off x="6969947" y="5095784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egcd(7,9)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A6697830-2E69-4790-96DF-D7702C627ECD}"/>
              </a:ext>
            </a:extLst>
          </p:cNvPr>
          <p:cNvSpPr/>
          <p:nvPr/>
        </p:nvSpPr>
        <p:spPr>
          <a:xfrm>
            <a:off x="6969946" y="4356721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egcd(2,7)</a:t>
            </a: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F5579AB0-C7B0-461B-8BE6-D455E9727C4E}"/>
              </a:ext>
            </a:extLst>
          </p:cNvPr>
          <p:cNvSpPr/>
          <p:nvPr/>
        </p:nvSpPr>
        <p:spPr>
          <a:xfrm>
            <a:off x="6969945" y="3621674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egcd(1,2)</a:t>
            </a:r>
          </a:p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gcd=1, x1=0, y1=1, x=1</a:t>
            </a:r>
          </a:p>
        </p:txBody>
      </p:sp>
    </p:spTree>
    <p:extLst>
      <p:ext uri="{BB962C8B-B14F-4D97-AF65-F5344CB8AC3E}">
        <p14:creationId xmlns:p14="http://schemas.microsoft.com/office/powerpoint/2010/main" val="3780132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6900911" y="1005396"/>
            <a:ext cx="3859046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272741" y="5979316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543210" y="2085942"/>
            <a:ext cx="39516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rgbClr val="FFC000"/>
                </a:solidFill>
              </a:rPr>
              <a:t>egcd(a, b):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if a == 0:</a:t>
            </a:r>
          </a:p>
          <a:p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</a:t>
            </a:r>
            <a:r>
              <a:rPr lang="hu-HU" sz="2400" b="1" i="1" dirty="0">
                <a:solidFill>
                  <a:srgbClr val="FFC000"/>
                </a:solidFill>
              </a:rPr>
              <a:t>return b, 0, 1</a:t>
            </a:r>
          </a:p>
          <a:p>
            <a:endParaRPr lang="hu-HU" sz="2400" b="1" i="1" dirty="0">
              <a:solidFill>
                <a:srgbClr val="FFC000"/>
              </a:solidFill>
            </a:endParaRPr>
          </a:p>
          <a:p>
            <a:r>
              <a:rPr lang="hu-HU" sz="2400" b="1" i="1" dirty="0">
                <a:solidFill>
                  <a:srgbClr val="FFC000"/>
                </a:solidFill>
              </a:rPr>
              <a:t>     gcd, x1, y1 = egcd(b % a, a)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x = y1 – (b//a)*x1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</a:t>
            </a: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 = 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return gcd, x, y</a:t>
            </a:r>
          </a:p>
          <a:p>
            <a:endParaRPr lang="en-GB" sz="2400" b="1" i="1" dirty="0">
              <a:solidFill>
                <a:srgbClr val="FFC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4ABE6F-CB27-4679-AFC7-B84D75E8393D}"/>
              </a:ext>
            </a:extLst>
          </p:cNvPr>
          <p:cNvSpPr/>
          <p:nvPr/>
        </p:nvSpPr>
        <p:spPr>
          <a:xfrm>
            <a:off x="1746990" y="559293"/>
            <a:ext cx="3544101" cy="10409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7x + 9y = gcd(7, 9)</a:t>
            </a:r>
            <a:endParaRPr lang="en-GB" sz="28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Lekerekített téglalap 24">
            <a:extLst>
              <a:ext uri="{FF2B5EF4-FFF2-40B4-BE49-F238E27FC236}">
                <a16:creationId xmlns:a16="http://schemas.microsoft.com/office/drawing/2014/main" id="{CD1505C5-52A8-401E-ADA7-6558EC693DF9}"/>
              </a:ext>
            </a:extLst>
          </p:cNvPr>
          <p:cNvSpPr/>
          <p:nvPr/>
        </p:nvSpPr>
        <p:spPr>
          <a:xfrm>
            <a:off x="6969947" y="5095784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egcd(7,9)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A6697830-2E69-4790-96DF-D7702C627ECD}"/>
              </a:ext>
            </a:extLst>
          </p:cNvPr>
          <p:cNvSpPr/>
          <p:nvPr/>
        </p:nvSpPr>
        <p:spPr>
          <a:xfrm>
            <a:off x="6969946" y="4356721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egcd(2,7)</a:t>
            </a: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F5579AB0-C7B0-461B-8BE6-D455E9727C4E}"/>
              </a:ext>
            </a:extLst>
          </p:cNvPr>
          <p:cNvSpPr/>
          <p:nvPr/>
        </p:nvSpPr>
        <p:spPr>
          <a:xfrm>
            <a:off x="6969945" y="3621674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egcd(1,2)</a:t>
            </a:r>
          </a:p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gcd=1, x1=0, y1=1, x=1, y=0</a:t>
            </a:r>
          </a:p>
        </p:txBody>
      </p:sp>
    </p:spTree>
    <p:extLst>
      <p:ext uri="{BB962C8B-B14F-4D97-AF65-F5344CB8AC3E}">
        <p14:creationId xmlns:p14="http://schemas.microsoft.com/office/powerpoint/2010/main" val="17009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54C8B7-5F06-4A6B-ABD8-1C92DC58739A}"/>
              </a:ext>
            </a:extLst>
          </p:cNvPr>
          <p:cNvSpPr/>
          <p:nvPr/>
        </p:nvSpPr>
        <p:spPr>
          <a:xfrm>
            <a:off x="5026241" y="2949606"/>
            <a:ext cx="2139518" cy="7989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Euclidean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8312DCB8-A104-46AE-B9B4-A4482DE80177}"/>
              </a:ext>
            </a:extLst>
          </p:cNvPr>
          <p:cNvSpPr txBox="1"/>
          <p:nvPr/>
        </p:nvSpPr>
        <p:spPr>
          <a:xfrm>
            <a:off x="838200" y="1398481"/>
            <a:ext cx="10283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Euclid</a:t>
            </a:r>
            <a:r>
              <a:rPr lang="hu-HU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ean</a:t>
            </a:r>
            <a:r>
              <a:rPr lang="en-GB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algorithm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 is an efficient method for computing the 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greatest common 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divisor</a:t>
            </a:r>
            <a:r>
              <a:rPr lang="en-GB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(GCD) of two integers</a:t>
            </a:r>
            <a:r>
              <a:rPr lang="hu-HU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– 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 largest number that divides them </a:t>
            </a:r>
            <a:endParaRPr lang="hu-HU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both without a 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remainder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A61B2-2CD1-4D47-9959-3DD39B8DF413}"/>
              </a:ext>
            </a:extLst>
          </p:cNvPr>
          <p:cNvSpPr txBox="1"/>
          <p:nvPr/>
        </p:nvSpPr>
        <p:spPr>
          <a:xfrm>
            <a:off x="5210982" y="3118269"/>
            <a:ext cx="1766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GCD(45, 10) 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CBEF44-A771-494C-A4AC-3409E590A78F}"/>
              </a:ext>
            </a:extLst>
          </p:cNvPr>
          <p:cNvSpPr txBox="1"/>
          <p:nvPr/>
        </p:nvSpPr>
        <p:spPr>
          <a:xfrm>
            <a:off x="5124419" y="4021699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45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10 x 4 + 5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60F0A1-9F51-4AE3-B81D-6A31173AE26D}"/>
              </a:ext>
            </a:extLst>
          </p:cNvPr>
          <p:cNvSpPr txBox="1"/>
          <p:nvPr/>
        </p:nvSpPr>
        <p:spPr>
          <a:xfrm>
            <a:off x="5124419" y="4525634"/>
            <a:ext cx="1784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5 x q + r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0441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6900911" y="1005396"/>
            <a:ext cx="3859046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272741" y="5979316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543210" y="2085942"/>
            <a:ext cx="39516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rgbClr val="FFC000"/>
                </a:solidFill>
              </a:rPr>
              <a:t>egcd(a, b):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if a == 0:</a:t>
            </a:r>
          </a:p>
          <a:p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</a:t>
            </a:r>
            <a:r>
              <a:rPr lang="hu-HU" sz="2400" b="1" i="1" dirty="0">
                <a:solidFill>
                  <a:srgbClr val="FFC000"/>
                </a:solidFill>
              </a:rPr>
              <a:t>return b, 0, 1</a:t>
            </a:r>
          </a:p>
          <a:p>
            <a:endParaRPr lang="hu-HU" sz="2400" b="1" i="1" dirty="0">
              <a:solidFill>
                <a:srgbClr val="FFC000"/>
              </a:solidFill>
            </a:endParaRPr>
          </a:p>
          <a:p>
            <a:r>
              <a:rPr lang="hu-HU" sz="2400" b="1" i="1" dirty="0">
                <a:solidFill>
                  <a:srgbClr val="FFC000"/>
                </a:solidFill>
              </a:rPr>
              <a:t>     gcd, x1, y1 = egcd(b % a, a)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x = y1 – (b//a)*x1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y = 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</a:t>
            </a: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return gcd, x, y</a:t>
            </a:r>
          </a:p>
          <a:p>
            <a:endParaRPr lang="en-GB" sz="2400" b="1" i="1" dirty="0">
              <a:solidFill>
                <a:srgbClr val="FFC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4ABE6F-CB27-4679-AFC7-B84D75E8393D}"/>
              </a:ext>
            </a:extLst>
          </p:cNvPr>
          <p:cNvSpPr/>
          <p:nvPr/>
        </p:nvSpPr>
        <p:spPr>
          <a:xfrm>
            <a:off x="1746990" y="559293"/>
            <a:ext cx="3544101" cy="10409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7x + 9y = gcd(7, 9)</a:t>
            </a:r>
            <a:endParaRPr lang="en-GB" sz="28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Lekerekített téglalap 24">
            <a:extLst>
              <a:ext uri="{FF2B5EF4-FFF2-40B4-BE49-F238E27FC236}">
                <a16:creationId xmlns:a16="http://schemas.microsoft.com/office/drawing/2014/main" id="{CD1505C5-52A8-401E-ADA7-6558EC693DF9}"/>
              </a:ext>
            </a:extLst>
          </p:cNvPr>
          <p:cNvSpPr/>
          <p:nvPr/>
        </p:nvSpPr>
        <p:spPr>
          <a:xfrm>
            <a:off x="6969947" y="5095784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egcd(7,9)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A6697830-2E69-4790-96DF-D7702C627ECD}"/>
              </a:ext>
            </a:extLst>
          </p:cNvPr>
          <p:cNvSpPr/>
          <p:nvPr/>
        </p:nvSpPr>
        <p:spPr>
          <a:xfrm>
            <a:off x="6969946" y="4356721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egcd(2,7)</a:t>
            </a: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F5579AB0-C7B0-461B-8BE6-D455E9727C4E}"/>
              </a:ext>
            </a:extLst>
          </p:cNvPr>
          <p:cNvSpPr/>
          <p:nvPr/>
        </p:nvSpPr>
        <p:spPr>
          <a:xfrm>
            <a:off x="6969945" y="3621674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egcd(1,2)</a:t>
            </a:r>
          </a:p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gcd=1, x1=0, y1=1, x=1, y=0</a:t>
            </a:r>
          </a:p>
        </p:txBody>
      </p:sp>
    </p:spTree>
    <p:extLst>
      <p:ext uri="{BB962C8B-B14F-4D97-AF65-F5344CB8AC3E}">
        <p14:creationId xmlns:p14="http://schemas.microsoft.com/office/powerpoint/2010/main" val="12355007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6900911" y="1005396"/>
            <a:ext cx="3859046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272741" y="5979316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543210" y="2085942"/>
            <a:ext cx="39516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rgbClr val="FFC000"/>
                </a:solidFill>
              </a:rPr>
              <a:t>egcd(a, b):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if a == 0:</a:t>
            </a:r>
          </a:p>
          <a:p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</a:t>
            </a:r>
            <a:r>
              <a:rPr lang="hu-HU" sz="2400" b="1" i="1" dirty="0">
                <a:solidFill>
                  <a:srgbClr val="FFC000"/>
                </a:solidFill>
              </a:rPr>
              <a:t>return b, 0, 1</a:t>
            </a:r>
          </a:p>
          <a:p>
            <a:endParaRPr lang="hu-HU" sz="2400" b="1" i="1" dirty="0">
              <a:solidFill>
                <a:srgbClr val="FFC000"/>
              </a:solidFill>
            </a:endParaRPr>
          </a:p>
          <a:p>
            <a:r>
              <a:rPr lang="hu-HU" sz="2400" b="1" i="1" dirty="0">
                <a:solidFill>
                  <a:srgbClr val="FFC000"/>
                </a:solidFill>
              </a:rPr>
              <a:t>     </a:t>
            </a: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gcd, x1, y1 = egcd(b % a, a)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x = y1 – (b//a)*x1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y = 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return gcd, x, y</a:t>
            </a:r>
          </a:p>
          <a:p>
            <a:endParaRPr lang="en-GB" sz="2400" b="1" i="1" dirty="0">
              <a:solidFill>
                <a:srgbClr val="FFC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4ABE6F-CB27-4679-AFC7-B84D75E8393D}"/>
              </a:ext>
            </a:extLst>
          </p:cNvPr>
          <p:cNvSpPr/>
          <p:nvPr/>
        </p:nvSpPr>
        <p:spPr>
          <a:xfrm>
            <a:off x="1746990" y="559293"/>
            <a:ext cx="3544101" cy="10409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7x + 9y = gcd(7, 9)</a:t>
            </a:r>
            <a:endParaRPr lang="en-GB" sz="28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Lekerekített téglalap 24">
            <a:extLst>
              <a:ext uri="{FF2B5EF4-FFF2-40B4-BE49-F238E27FC236}">
                <a16:creationId xmlns:a16="http://schemas.microsoft.com/office/drawing/2014/main" id="{CD1505C5-52A8-401E-ADA7-6558EC693DF9}"/>
              </a:ext>
            </a:extLst>
          </p:cNvPr>
          <p:cNvSpPr/>
          <p:nvPr/>
        </p:nvSpPr>
        <p:spPr>
          <a:xfrm>
            <a:off x="6969947" y="5095784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egcd(7,9)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A6697830-2E69-4790-96DF-D7702C627ECD}"/>
              </a:ext>
            </a:extLst>
          </p:cNvPr>
          <p:cNvSpPr/>
          <p:nvPr/>
        </p:nvSpPr>
        <p:spPr>
          <a:xfrm>
            <a:off x="6969946" y="4356721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egcd(2,7)</a:t>
            </a:r>
          </a:p>
        </p:txBody>
      </p:sp>
      <p:sp>
        <p:nvSpPr>
          <p:cNvPr id="8" name="Lekerekített téglalap 24">
            <a:extLst>
              <a:ext uri="{FF2B5EF4-FFF2-40B4-BE49-F238E27FC236}">
                <a16:creationId xmlns:a16="http://schemas.microsoft.com/office/drawing/2014/main" id="{F5579AB0-C7B0-461B-8BE6-D455E9727C4E}"/>
              </a:ext>
            </a:extLst>
          </p:cNvPr>
          <p:cNvSpPr/>
          <p:nvPr/>
        </p:nvSpPr>
        <p:spPr>
          <a:xfrm>
            <a:off x="6969945" y="3621674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egcd(1,2)</a:t>
            </a:r>
          </a:p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gcd=1, x1=0, y1=1, x=1, y=0</a:t>
            </a:r>
          </a:p>
        </p:txBody>
      </p:sp>
    </p:spTree>
    <p:extLst>
      <p:ext uri="{BB962C8B-B14F-4D97-AF65-F5344CB8AC3E}">
        <p14:creationId xmlns:p14="http://schemas.microsoft.com/office/powerpoint/2010/main" val="297568922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6900911" y="1005396"/>
            <a:ext cx="3859046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272741" y="5979316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543210" y="2085942"/>
            <a:ext cx="39516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rgbClr val="FFC000"/>
                </a:solidFill>
              </a:rPr>
              <a:t>egcd(a, b):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if a == 0:</a:t>
            </a:r>
          </a:p>
          <a:p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</a:t>
            </a:r>
            <a:r>
              <a:rPr lang="hu-HU" sz="2400" b="1" i="1" dirty="0">
                <a:solidFill>
                  <a:srgbClr val="FFC000"/>
                </a:solidFill>
              </a:rPr>
              <a:t>return b, 0, 1</a:t>
            </a:r>
          </a:p>
          <a:p>
            <a:endParaRPr lang="hu-HU" sz="2400" b="1" i="1" dirty="0">
              <a:solidFill>
                <a:srgbClr val="FFC000"/>
              </a:solidFill>
            </a:endParaRPr>
          </a:p>
          <a:p>
            <a:r>
              <a:rPr lang="hu-HU" sz="2400" b="1" i="1" dirty="0">
                <a:solidFill>
                  <a:srgbClr val="FFC000"/>
                </a:solidFill>
              </a:rPr>
              <a:t>     </a:t>
            </a: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gcd, x1, y1 = egcd(b % a, a)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x = y1 – (b//a)*x1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y = 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return gcd, x, y</a:t>
            </a:r>
          </a:p>
          <a:p>
            <a:endParaRPr lang="en-GB" sz="2400" b="1" i="1" dirty="0">
              <a:solidFill>
                <a:srgbClr val="FFC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4ABE6F-CB27-4679-AFC7-B84D75E8393D}"/>
              </a:ext>
            </a:extLst>
          </p:cNvPr>
          <p:cNvSpPr/>
          <p:nvPr/>
        </p:nvSpPr>
        <p:spPr>
          <a:xfrm>
            <a:off x="1746990" y="559293"/>
            <a:ext cx="3544101" cy="10409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7x + 9y = gcd(7, 9)</a:t>
            </a:r>
            <a:endParaRPr lang="en-GB" sz="28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Lekerekített téglalap 24">
            <a:extLst>
              <a:ext uri="{FF2B5EF4-FFF2-40B4-BE49-F238E27FC236}">
                <a16:creationId xmlns:a16="http://schemas.microsoft.com/office/drawing/2014/main" id="{CD1505C5-52A8-401E-ADA7-6558EC693DF9}"/>
              </a:ext>
            </a:extLst>
          </p:cNvPr>
          <p:cNvSpPr/>
          <p:nvPr/>
        </p:nvSpPr>
        <p:spPr>
          <a:xfrm>
            <a:off x="6969947" y="5095784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egcd(7,9)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A6697830-2E69-4790-96DF-D7702C627ECD}"/>
              </a:ext>
            </a:extLst>
          </p:cNvPr>
          <p:cNvSpPr/>
          <p:nvPr/>
        </p:nvSpPr>
        <p:spPr>
          <a:xfrm>
            <a:off x="6969946" y="4356721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egcd(2,7)</a:t>
            </a:r>
          </a:p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gcd=1, x1=1, y1=0</a:t>
            </a:r>
          </a:p>
        </p:txBody>
      </p:sp>
    </p:spTree>
    <p:extLst>
      <p:ext uri="{BB962C8B-B14F-4D97-AF65-F5344CB8AC3E}">
        <p14:creationId xmlns:p14="http://schemas.microsoft.com/office/powerpoint/2010/main" val="7851951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6900911" y="1005396"/>
            <a:ext cx="3859046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272741" y="5979316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543210" y="2085942"/>
            <a:ext cx="39516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rgbClr val="FFC000"/>
                </a:solidFill>
              </a:rPr>
              <a:t>egcd(a, b):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if a == 0:</a:t>
            </a:r>
          </a:p>
          <a:p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</a:t>
            </a:r>
            <a:r>
              <a:rPr lang="hu-HU" sz="2400" b="1" i="1" dirty="0">
                <a:solidFill>
                  <a:srgbClr val="FFC000"/>
                </a:solidFill>
              </a:rPr>
              <a:t>return b, 0, 1</a:t>
            </a:r>
          </a:p>
          <a:p>
            <a:endParaRPr lang="hu-HU" sz="2400" b="1" i="1" dirty="0">
              <a:solidFill>
                <a:srgbClr val="FFC000"/>
              </a:solidFill>
            </a:endParaRPr>
          </a:p>
          <a:p>
            <a:r>
              <a:rPr lang="hu-HU" sz="2400" b="1" i="1" dirty="0">
                <a:solidFill>
                  <a:srgbClr val="FFC000"/>
                </a:solidFill>
              </a:rPr>
              <a:t>     gcd, x1, y1 = egcd(b % a, a)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</a:t>
            </a: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x = y1 – (b//a)*x1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y = 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return gcd, x, y</a:t>
            </a:r>
          </a:p>
          <a:p>
            <a:endParaRPr lang="en-GB" sz="2400" b="1" i="1" dirty="0">
              <a:solidFill>
                <a:srgbClr val="FFC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4ABE6F-CB27-4679-AFC7-B84D75E8393D}"/>
              </a:ext>
            </a:extLst>
          </p:cNvPr>
          <p:cNvSpPr/>
          <p:nvPr/>
        </p:nvSpPr>
        <p:spPr>
          <a:xfrm>
            <a:off x="1746990" y="559293"/>
            <a:ext cx="3544101" cy="10409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7x + 9y = gcd(7, 9)</a:t>
            </a:r>
            <a:endParaRPr lang="en-GB" sz="28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Lekerekített téglalap 24">
            <a:extLst>
              <a:ext uri="{FF2B5EF4-FFF2-40B4-BE49-F238E27FC236}">
                <a16:creationId xmlns:a16="http://schemas.microsoft.com/office/drawing/2014/main" id="{CD1505C5-52A8-401E-ADA7-6558EC693DF9}"/>
              </a:ext>
            </a:extLst>
          </p:cNvPr>
          <p:cNvSpPr/>
          <p:nvPr/>
        </p:nvSpPr>
        <p:spPr>
          <a:xfrm>
            <a:off x="6969947" y="5095784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egcd(7,9)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A6697830-2E69-4790-96DF-D7702C627ECD}"/>
              </a:ext>
            </a:extLst>
          </p:cNvPr>
          <p:cNvSpPr/>
          <p:nvPr/>
        </p:nvSpPr>
        <p:spPr>
          <a:xfrm>
            <a:off x="6969946" y="4356721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egcd(2,7)</a:t>
            </a:r>
          </a:p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gcd=1, x1=1, y1=0, x=-3</a:t>
            </a:r>
          </a:p>
        </p:txBody>
      </p:sp>
    </p:spTree>
    <p:extLst>
      <p:ext uri="{BB962C8B-B14F-4D97-AF65-F5344CB8AC3E}">
        <p14:creationId xmlns:p14="http://schemas.microsoft.com/office/powerpoint/2010/main" val="6778718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6900911" y="1005396"/>
            <a:ext cx="3859046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272741" y="5979316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543210" y="2085942"/>
            <a:ext cx="39516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rgbClr val="FFC000"/>
                </a:solidFill>
              </a:rPr>
              <a:t>egcd(a, b):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if a == 0:</a:t>
            </a:r>
          </a:p>
          <a:p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</a:t>
            </a:r>
            <a:r>
              <a:rPr lang="hu-HU" sz="2400" b="1" i="1" dirty="0">
                <a:solidFill>
                  <a:srgbClr val="FFC000"/>
                </a:solidFill>
              </a:rPr>
              <a:t>return b, 0, 1</a:t>
            </a:r>
          </a:p>
          <a:p>
            <a:endParaRPr lang="hu-HU" sz="2400" b="1" i="1" dirty="0">
              <a:solidFill>
                <a:srgbClr val="FFC000"/>
              </a:solidFill>
            </a:endParaRPr>
          </a:p>
          <a:p>
            <a:r>
              <a:rPr lang="hu-HU" sz="2400" b="1" i="1" dirty="0">
                <a:solidFill>
                  <a:srgbClr val="FFC000"/>
                </a:solidFill>
              </a:rPr>
              <a:t>     gcd, x1, y1 = egcd(b % a, a)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x = y1 – (b//a)*x1</a:t>
            </a:r>
          </a:p>
          <a:p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y = 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return gcd, x, y</a:t>
            </a:r>
          </a:p>
          <a:p>
            <a:endParaRPr lang="en-GB" sz="2400" b="1" i="1" dirty="0">
              <a:solidFill>
                <a:srgbClr val="FFC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4ABE6F-CB27-4679-AFC7-B84D75E8393D}"/>
              </a:ext>
            </a:extLst>
          </p:cNvPr>
          <p:cNvSpPr/>
          <p:nvPr/>
        </p:nvSpPr>
        <p:spPr>
          <a:xfrm>
            <a:off x="1746990" y="559293"/>
            <a:ext cx="3544101" cy="10409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7x + 9y = gcd(7, 9)</a:t>
            </a:r>
            <a:endParaRPr lang="en-GB" sz="28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Lekerekített téglalap 24">
            <a:extLst>
              <a:ext uri="{FF2B5EF4-FFF2-40B4-BE49-F238E27FC236}">
                <a16:creationId xmlns:a16="http://schemas.microsoft.com/office/drawing/2014/main" id="{CD1505C5-52A8-401E-ADA7-6558EC693DF9}"/>
              </a:ext>
            </a:extLst>
          </p:cNvPr>
          <p:cNvSpPr/>
          <p:nvPr/>
        </p:nvSpPr>
        <p:spPr>
          <a:xfrm>
            <a:off x="6969947" y="5095784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egcd(7,9)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A6697830-2E69-4790-96DF-D7702C627ECD}"/>
              </a:ext>
            </a:extLst>
          </p:cNvPr>
          <p:cNvSpPr/>
          <p:nvPr/>
        </p:nvSpPr>
        <p:spPr>
          <a:xfrm>
            <a:off x="6969946" y="4356721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egcd(2,7)</a:t>
            </a:r>
          </a:p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gcd=1, x1=1, y1=0, x=-3, y=1</a:t>
            </a:r>
          </a:p>
        </p:txBody>
      </p:sp>
    </p:spTree>
    <p:extLst>
      <p:ext uri="{BB962C8B-B14F-4D97-AF65-F5344CB8AC3E}">
        <p14:creationId xmlns:p14="http://schemas.microsoft.com/office/powerpoint/2010/main" val="27434178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6900911" y="1005396"/>
            <a:ext cx="3859046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272741" y="5979316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543210" y="2085942"/>
            <a:ext cx="39516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rgbClr val="FFC000"/>
                </a:solidFill>
              </a:rPr>
              <a:t>egcd(a, b):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if a == 0:</a:t>
            </a:r>
          </a:p>
          <a:p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</a:t>
            </a:r>
            <a:r>
              <a:rPr lang="hu-HU" sz="2400" b="1" i="1" dirty="0">
                <a:solidFill>
                  <a:srgbClr val="FFC000"/>
                </a:solidFill>
              </a:rPr>
              <a:t>return b, 0, 1</a:t>
            </a:r>
          </a:p>
          <a:p>
            <a:endParaRPr lang="hu-HU" sz="2400" b="1" i="1" dirty="0">
              <a:solidFill>
                <a:srgbClr val="FFC000"/>
              </a:solidFill>
            </a:endParaRPr>
          </a:p>
          <a:p>
            <a:r>
              <a:rPr lang="hu-HU" sz="2400" b="1" i="1" dirty="0">
                <a:solidFill>
                  <a:srgbClr val="FFC000"/>
                </a:solidFill>
              </a:rPr>
              <a:t>     gcd, x1, y1 = egcd(b % a, a)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x = y1 – (b//a)*x1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y = 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return gcd, x, y</a:t>
            </a:r>
          </a:p>
          <a:p>
            <a:endParaRPr lang="en-GB" sz="2400" b="1" i="1" dirty="0">
              <a:solidFill>
                <a:srgbClr val="FFC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4ABE6F-CB27-4679-AFC7-B84D75E8393D}"/>
              </a:ext>
            </a:extLst>
          </p:cNvPr>
          <p:cNvSpPr/>
          <p:nvPr/>
        </p:nvSpPr>
        <p:spPr>
          <a:xfrm>
            <a:off x="1746990" y="559293"/>
            <a:ext cx="3544101" cy="10409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7x + 9y = gcd(7, 9)</a:t>
            </a:r>
            <a:endParaRPr lang="en-GB" sz="28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Lekerekített téglalap 24">
            <a:extLst>
              <a:ext uri="{FF2B5EF4-FFF2-40B4-BE49-F238E27FC236}">
                <a16:creationId xmlns:a16="http://schemas.microsoft.com/office/drawing/2014/main" id="{CD1505C5-52A8-401E-ADA7-6558EC693DF9}"/>
              </a:ext>
            </a:extLst>
          </p:cNvPr>
          <p:cNvSpPr/>
          <p:nvPr/>
        </p:nvSpPr>
        <p:spPr>
          <a:xfrm>
            <a:off x="6969947" y="5095784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egcd(7,9)</a:t>
            </a:r>
          </a:p>
        </p:txBody>
      </p:sp>
      <p:sp>
        <p:nvSpPr>
          <p:cNvPr id="7" name="Lekerekített téglalap 24">
            <a:extLst>
              <a:ext uri="{FF2B5EF4-FFF2-40B4-BE49-F238E27FC236}">
                <a16:creationId xmlns:a16="http://schemas.microsoft.com/office/drawing/2014/main" id="{A6697830-2E69-4790-96DF-D7702C627ECD}"/>
              </a:ext>
            </a:extLst>
          </p:cNvPr>
          <p:cNvSpPr/>
          <p:nvPr/>
        </p:nvSpPr>
        <p:spPr>
          <a:xfrm>
            <a:off x="6969946" y="4356721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egcd(2,7)</a:t>
            </a:r>
          </a:p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gcd=1, x1=1, y1=0, x=-3, y=1</a:t>
            </a:r>
          </a:p>
        </p:txBody>
      </p:sp>
    </p:spTree>
    <p:extLst>
      <p:ext uri="{BB962C8B-B14F-4D97-AF65-F5344CB8AC3E}">
        <p14:creationId xmlns:p14="http://schemas.microsoft.com/office/powerpoint/2010/main" val="220868132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6900911" y="1005396"/>
            <a:ext cx="3859046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272741" y="5979316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543210" y="2085942"/>
            <a:ext cx="39516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rgbClr val="FFC000"/>
                </a:solidFill>
              </a:rPr>
              <a:t>egcd(a, b):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if a == 0:</a:t>
            </a:r>
          </a:p>
          <a:p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</a:t>
            </a:r>
            <a:r>
              <a:rPr lang="hu-HU" sz="2400" b="1" i="1" dirty="0">
                <a:solidFill>
                  <a:srgbClr val="FFC000"/>
                </a:solidFill>
              </a:rPr>
              <a:t>return b, 0, 1</a:t>
            </a:r>
          </a:p>
          <a:p>
            <a:endParaRPr lang="hu-HU" sz="2400" b="1" i="1" dirty="0">
              <a:solidFill>
                <a:srgbClr val="FFC000"/>
              </a:solidFill>
            </a:endParaRPr>
          </a:p>
          <a:p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gcd, x1, y1 = egcd(b % a, a)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x = y1 – (b//a)*x1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y = 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return gcd, x, y</a:t>
            </a:r>
          </a:p>
          <a:p>
            <a:endParaRPr lang="en-GB" sz="2400" b="1" i="1" dirty="0">
              <a:solidFill>
                <a:srgbClr val="FFC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4ABE6F-CB27-4679-AFC7-B84D75E8393D}"/>
              </a:ext>
            </a:extLst>
          </p:cNvPr>
          <p:cNvSpPr/>
          <p:nvPr/>
        </p:nvSpPr>
        <p:spPr>
          <a:xfrm>
            <a:off x="1746990" y="559293"/>
            <a:ext cx="3544101" cy="10409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7x + 9y = gcd(7, 9)</a:t>
            </a:r>
            <a:endParaRPr lang="en-GB" sz="28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Lekerekített téglalap 24">
            <a:extLst>
              <a:ext uri="{FF2B5EF4-FFF2-40B4-BE49-F238E27FC236}">
                <a16:creationId xmlns:a16="http://schemas.microsoft.com/office/drawing/2014/main" id="{CD1505C5-52A8-401E-ADA7-6558EC693DF9}"/>
              </a:ext>
            </a:extLst>
          </p:cNvPr>
          <p:cNvSpPr/>
          <p:nvPr/>
        </p:nvSpPr>
        <p:spPr>
          <a:xfrm>
            <a:off x="6969947" y="5095784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egcd(7,9)</a:t>
            </a:r>
          </a:p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gcd=1, x1=-3, y1=1</a:t>
            </a:r>
          </a:p>
        </p:txBody>
      </p:sp>
    </p:spTree>
    <p:extLst>
      <p:ext uri="{BB962C8B-B14F-4D97-AF65-F5344CB8AC3E}">
        <p14:creationId xmlns:p14="http://schemas.microsoft.com/office/powerpoint/2010/main" val="27663165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6900911" y="1005396"/>
            <a:ext cx="3859046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272741" y="5979316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543210" y="2085942"/>
            <a:ext cx="39516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rgbClr val="FFC000"/>
                </a:solidFill>
              </a:rPr>
              <a:t>egcd(a, b):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if a == 0:</a:t>
            </a:r>
          </a:p>
          <a:p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</a:t>
            </a:r>
            <a:r>
              <a:rPr lang="hu-HU" sz="2400" b="1" i="1" dirty="0">
                <a:solidFill>
                  <a:srgbClr val="FFC000"/>
                </a:solidFill>
              </a:rPr>
              <a:t>return b, 0, 1</a:t>
            </a:r>
          </a:p>
          <a:p>
            <a:endParaRPr lang="hu-HU" sz="2400" b="1" i="1" dirty="0">
              <a:solidFill>
                <a:srgbClr val="FFC000"/>
              </a:solidFill>
            </a:endParaRPr>
          </a:p>
          <a:p>
            <a:r>
              <a:rPr lang="hu-HU" sz="2400" b="1" i="1" dirty="0">
                <a:solidFill>
                  <a:srgbClr val="FFC000"/>
                </a:solidFill>
              </a:rPr>
              <a:t>     gcd, x1, y1 = egcd(b % a, a)</a:t>
            </a:r>
          </a:p>
          <a:p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x = y1 – (b//a)*x1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y = 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return gcd, x, y</a:t>
            </a:r>
          </a:p>
          <a:p>
            <a:endParaRPr lang="en-GB" sz="2400" b="1" i="1" dirty="0">
              <a:solidFill>
                <a:srgbClr val="FFC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4ABE6F-CB27-4679-AFC7-B84D75E8393D}"/>
              </a:ext>
            </a:extLst>
          </p:cNvPr>
          <p:cNvSpPr/>
          <p:nvPr/>
        </p:nvSpPr>
        <p:spPr>
          <a:xfrm>
            <a:off x="1746990" y="559293"/>
            <a:ext cx="3544101" cy="10409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7x + 9y = gcd(7, 9)</a:t>
            </a:r>
            <a:endParaRPr lang="en-GB" sz="28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Lekerekített téglalap 24">
            <a:extLst>
              <a:ext uri="{FF2B5EF4-FFF2-40B4-BE49-F238E27FC236}">
                <a16:creationId xmlns:a16="http://schemas.microsoft.com/office/drawing/2014/main" id="{CD1505C5-52A8-401E-ADA7-6558EC693DF9}"/>
              </a:ext>
            </a:extLst>
          </p:cNvPr>
          <p:cNvSpPr/>
          <p:nvPr/>
        </p:nvSpPr>
        <p:spPr>
          <a:xfrm>
            <a:off x="6969947" y="5095784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egcd(7,9)</a:t>
            </a:r>
          </a:p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gcd=1, x1=-3, y1=1, x=4</a:t>
            </a:r>
          </a:p>
        </p:txBody>
      </p:sp>
    </p:spTree>
    <p:extLst>
      <p:ext uri="{BB962C8B-B14F-4D97-AF65-F5344CB8AC3E}">
        <p14:creationId xmlns:p14="http://schemas.microsoft.com/office/powerpoint/2010/main" val="20114834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6900911" y="1005396"/>
            <a:ext cx="3859046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272741" y="5979316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543210" y="2085942"/>
            <a:ext cx="39516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rgbClr val="FFC000"/>
                </a:solidFill>
              </a:rPr>
              <a:t>egcd(a, b):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if a == 0:</a:t>
            </a:r>
          </a:p>
          <a:p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</a:t>
            </a:r>
            <a:r>
              <a:rPr lang="hu-HU" sz="2400" b="1" i="1" dirty="0">
                <a:solidFill>
                  <a:srgbClr val="FFC000"/>
                </a:solidFill>
              </a:rPr>
              <a:t>return b, 0, 1</a:t>
            </a:r>
          </a:p>
          <a:p>
            <a:endParaRPr lang="hu-HU" sz="2400" b="1" i="1" dirty="0">
              <a:solidFill>
                <a:srgbClr val="FFC000"/>
              </a:solidFill>
            </a:endParaRPr>
          </a:p>
          <a:p>
            <a:r>
              <a:rPr lang="hu-HU" sz="2400" b="1" i="1" dirty="0">
                <a:solidFill>
                  <a:srgbClr val="FFC000"/>
                </a:solidFill>
              </a:rPr>
              <a:t>     gcd, x1, y1 = egcd(b % a, a)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x = y1 – (b//a)*x1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</a:t>
            </a: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 = 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return gcd, x, y</a:t>
            </a:r>
          </a:p>
          <a:p>
            <a:endParaRPr lang="en-GB" sz="2400" b="1" i="1" dirty="0">
              <a:solidFill>
                <a:srgbClr val="FFC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4ABE6F-CB27-4679-AFC7-B84D75E8393D}"/>
              </a:ext>
            </a:extLst>
          </p:cNvPr>
          <p:cNvSpPr/>
          <p:nvPr/>
        </p:nvSpPr>
        <p:spPr>
          <a:xfrm>
            <a:off x="1746990" y="559293"/>
            <a:ext cx="3544101" cy="10409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7x + 9y = gcd(7, 9)</a:t>
            </a:r>
            <a:endParaRPr lang="en-GB" sz="28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Lekerekített téglalap 24">
            <a:extLst>
              <a:ext uri="{FF2B5EF4-FFF2-40B4-BE49-F238E27FC236}">
                <a16:creationId xmlns:a16="http://schemas.microsoft.com/office/drawing/2014/main" id="{CD1505C5-52A8-401E-ADA7-6558EC693DF9}"/>
              </a:ext>
            </a:extLst>
          </p:cNvPr>
          <p:cNvSpPr/>
          <p:nvPr/>
        </p:nvSpPr>
        <p:spPr>
          <a:xfrm>
            <a:off x="6969947" y="5095784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egcd(7,9)</a:t>
            </a:r>
          </a:p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gcd=1, x1=-3, y1=1, x=4, y=-3</a:t>
            </a:r>
          </a:p>
        </p:txBody>
      </p:sp>
    </p:spTree>
    <p:extLst>
      <p:ext uri="{BB962C8B-B14F-4D97-AF65-F5344CB8AC3E}">
        <p14:creationId xmlns:p14="http://schemas.microsoft.com/office/powerpoint/2010/main" val="4055748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6900911" y="1005396"/>
            <a:ext cx="3859046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272741" y="5979316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543210" y="2085942"/>
            <a:ext cx="39516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rgbClr val="FFC000"/>
                </a:solidFill>
              </a:rPr>
              <a:t>egcd(a, b):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if a == 0:</a:t>
            </a:r>
          </a:p>
          <a:p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</a:t>
            </a:r>
            <a:r>
              <a:rPr lang="hu-HU" sz="2400" b="1" i="1" dirty="0">
                <a:solidFill>
                  <a:srgbClr val="FFC000"/>
                </a:solidFill>
              </a:rPr>
              <a:t>return b, 0, 1</a:t>
            </a:r>
          </a:p>
          <a:p>
            <a:endParaRPr lang="hu-HU" sz="2400" b="1" i="1" dirty="0">
              <a:solidFill>
                <a:srgbClr val="FFC000"/>
              </a:solidFill>
            </a:endParaRPr>
          </a:p>
          <a:p>
            <a:r>
              <a:rPr lang="hu-HU" sz="2400" b="1" i="1" dirty="0">
                <a:solidFill>
                  <a:srgbClr val="FFC000"/>
                </a:solidFill>
              </a:rPr>
              <a:t>     gcd, x1, y1 = egcd(b % a, a)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x = y1 – (b//a)*x1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y = 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</a:t>
            </a: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return gcd, x, y</a:t>
            </a:r>
          </a:p>
          <a:p>
            <a:endParaRPr lang="en-GB" sz="2400" b="1" i="1" dirty="0">
              <a:solidFill>
                <a:srgbClr val="FFC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4ABE6F-CB27-4679-AFC7-B84D75E8393D}"/>
              </a:ext>
            </a:extLst>
          </p:cNvPr>
          <p:cNvSpPr/>
          <p:nvPr/>
        </p:nvSpPr>
        <p:spPr>
          <a:xfrm>
            <a:off x="1746990" y="559293"/>
            <a:ext cx="3544101" cy="10409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7x + 9y = gcd(7, 9)</a:t>
            </a:r>
            <a:endParaRPr lang="en-GB" sz="28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Lekerekített téglalap 24">
            <a:extLst>
              <a:ext uri="{FF2B5EF4-FFF2-40B4-BE49-F238E27FC236}">
                <a16:creationId xmlns:a16="http://schemas.microsoft.com/office/drawing/2014/main" id="{CD1505C5-52A8-401E-ADA7-6558EC693DF9}"/>
              </a:ext>
            </a:extLst>
          </p:cNvPr>
          <p:cNvSpPr/>
          <p:nvPr/>
        </p:nvSpPr>
        <p:spPr>
          <a:xfrm>
            <a:off x="6969947" y="5095784"/>
            <a:ext cx="3720971" cy="6803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egcd(7,9)</a:t>
            </a:r>
          </a:p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gcd=1, x1=-3, y1=1, x=4, y=-3</a:t>
            </a:r>
          </a:p>
        </p:txBody>
      </p:sp>
    </p:spTree>
    <p:extLst>
      <p:ext uri="{BB962C8B-B14F-4D97-AF65-F5344CB8AC3E}">
        <p14:creationId xmlns:p14="http://schemas.microsoft.com/office/powerpoint/2010/main" val="1214991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54C8B7-5F06-4A6B-ABD8-1C92DC58739A}"/>
              </a:ext>
            </a:extLst>
          </p:cNvPr>
          <p:cNvSpPr/>
          <p:nvPr/>
        </p:nvSpPr>
        <p:spPr>
          <a:xfrm>
            <a:off x="5026241" y="2949606"/>
            <a:ext cx="2139518" cy="7989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Euclidean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8312DCB8-A104-46AE-B9B4-A4482DE80177}"/>
              </a:ext>
            </a:extLst>
          </p:cNvPr>
          <p:cNvSpPr txBox="1"/>
          <p:nvPr/>
        </p:nvSpPr>
        <p:spPr>
          <a:xfrm>
            <a:off x="838200" y="1398481"/>
            <a:ext cx="10283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Euclid</a:t>
            </a:r>
            <a:r>
              <a:rPr lang="hu-HU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ean</a:t>
            </a:r>
            <a:r>
              <a:rPr lang="en-GB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algorithm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 is an efficient method for computing the 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greatest common 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divisor</a:t>
            </a:r>
            <a:r>
              <a:rPr lang="en-GB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(GCD) of two integers</a:t>
            </a:r>
            <a:r>
              <a:rPr lang="hu-HU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– 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 largest number that divides them </a:t>
            </a:r>
            <a:endParaRPr lang="hu-HU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both without a 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remainder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A61B2-2CD1-4D47-9959-3DD39B8DF413}"/>
              </a:ext>
            </a:extLst>
          </p:cNvPr>
          <p:cNvSpPr txBox="1"/>
          <p:nvPr/>
        </p:nvSpPr>
        <p:spPr>
          <a:xfrm>
            <a:off x="5210982" y="3118269"/>
            <a:ext cx="1766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GCD(45, 10) 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CBEF44-A771-494C-A4AC-3409E590A78F}"/>
              </a:ext>
            </a:extLst>
          </p:cNvPr>
          <p:cNvSpPr txBox="1"/>
          <p:nvPr/>
        </p:nvSpPr>
        <p:spPr>
          <a:xfrm>
            <a:off x="5124419" y="4021699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45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10 x 4 + 5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60F0A1-9F51-4AE3-B81D-6A31173AE26D}"/>
              </a:ext>
            </a:extLst>
          </p:cNvPr>
          <p:cNvSpPr txBox="1"/>
          <p:nvPr/>
        </p:nvSpPr>
        <p:spPr>
          <a:xfrm>
            <a:off x="5124419" y="4525634"/>
            <a:ext cx="1824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5 x 2 + 0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4044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6900911" y="1005396"/>
            <a:ext cx="3859046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272741" y="5979316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543210" y="2085942"/>
            <a:ext cx="395165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rgbClr val="FFC000"/>
                </a:solidFill>
              </a:rPr>
              <a:t>egcd(a, b):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if a == 0:</a:t>
            </a:r>
          </a:p>
          <a:p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</a:t>
            </a:r>
            <a:r>
              <a:rPr lang="hu-HU" sz="2400" b="1" i="1" dirty="0">
                <a:solidFill>
                  <a:srgbClr val="FFC000"/>
                </a:solidFill>
              </a:rPr>
              <a:t>return b, 0, 1</a:t>
            </a:r>
          </a:p>
          <a:p>
            <a:endParaRPr lang="hu-HU" sz="2400" b="1" i="1" dirty="0">
              <a:solidFill>
                <a:srgbClr val="FFC000"/>
              </a:solidFill>
            </a:endParaRPr>
          </a:p>
          <a:p>
            <a:r>
              <a:rPr lang="hu-HU" sz="2400" b="1" i="1" dirty="0">
                <a:solidFill>
                  <a:srgbClr val="FFC000"/>
                </a:solidFill>
              </a:rPr>
              <a:t>     gcd, x1, y1 = egcd(b % a, a)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x = y1 – (b//a)*x1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y = x1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 </a:t>
            </a:r>
          </a:p>
          <a:p>
            <a:r>
              <a:rPr lang="hu-HU" sz="2400" b="1" i="1" dirty="0">
                <a:solidFill>
                  <a:srgbClr val="FFC000"/>
                </a:solidFill>
              </a:rPr>
              <a:t>     return gcd, x, y</a:t>
            </a:r>
          </a:p>
          <a:p>
            <a:endParaRPr lang="en-GB" sz="2400" b="1" i="1" dirty="0">
              <a:solidFill>
                <a:srgbClr val="FFC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4ABE6F-CB27-4679-AFC7-B84D75E8393D}"/>
              </a:ext>
            </a:extLst>
          </p:cNvPr>
          <p:cNvSpPr/>
          <p:nvPr/>
        </p:nvSpPr>
        <p:spPr>
          <a:xfrm>
            <a:off x="1746990" y="559293"/>
            <a:ext cx="3544101" cy="10409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7x + 9y = gcd(7, 9)</a:t>
            </a:r>
            <a:endParaRPr lang="en-GB" sz="28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9406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0">
            <a:extLst>
              <a:ext uri="{FF2B5EF4-FFF2-40B4-BE49-F238E27FC236}">
                <a16:creationId xmlns:a16="http://schemas.microsoft.com/office/drawing/2014/main" id="{72B5FD7E-5D8F-457D-B5DD-85D1298E9482}"/>
              </a:ext>
            </a:extLst>
          </p:cNvPr>
          <p:cNvSpPr/>
          <p:nvPr/>
        </p:nvSpPr>
        <p:spPr>
          <a:xfrm>
            <a:off x="6900911" y="1005396"/>
            <a:ext cx="3859046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2C60C3C-5B24-442B-B1CF-7D59003882CD}"/>
              </a:ext>
            </a:extLst>
          </p:cNvPr>
          <p:cNvSpPr txBox="1"/>
          <p:nvPr/>
        </p:nvSpPr>
        <p:spPr>
          <a:xfrm>
            <a:off x="8272741" y="5979316"/>
            <a:ext cx="1115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98730-5C8D-4C9D-A12F-508F6DBF546D}"/>
              </a:ext>
            </a:extLst>
          </p:cNvPr>
          <p:cNvSpPr txBox="1"/>
          <p:nvPr/>
        </p:nvSpPr>
        <p:spPr>
          <a:xfrm>
            <a:off x="1746990" y="1979410"/>
            <a:ext cx="37870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u="sng" dirty="0">
                <a:solidFill>
                  <a:srgbClr val="00B050"/>
                </a:solidFill>
              </a:rPr>
              <a:t>SOLUTION</a:t>
            </a:r>
            <a:r>
              <a:rPr lang="hu-HU" sz="2400" b="1" i="1" dirty="0">
                <a:solidFill>
                  <a:srgbClr val="00B050"/>
                </a:solidFill>
              </a:rPr>
              <a:t>:</a:t>
            </a:r>
          </a:p>
          <a:p>
            <a:endParaRPr lang="hu-HU" sz="2400" b="1" i="1" dirty="0">
              <a:solidFill>
                <a:srgbClr val="00B050"/>
              </a:solidFill>
            </a:endParaRPr>
          </a:p>
          <a:p>
            <a:r>
              <a:rPr lang="hu-HU" sz="2400" b="1" i="1" dirty="0">
                <a:solidFill>
                  <a:srgbClr val="00B050"/>
                </a:solidFill>
              </a:rPr>
              <a:t>greatest common divisor = 1</a:t>
            </a:r>
          </a:p>
          <a:p>
            <a:r>
              <a:rPr lang="hu-HU" sz="2400" b="1" i="1" dirty="0">
                <a:solidFill>
                  <a:srgbClr val="00B050"/>
                </a:solidFill>
              </a:rPr>
              <a:t>x = 4</a:t>
            </a:r>
          </a:p>
          <a:p>
            <a:r>
              <a:rPr lang="hu-HU" sz="2400" b="1" i="1" dirty="0">
                <a:solidFill>
                  <a:srgbClr val="00B050"/>
                </a:solidFill>
              </a:rPr>
              <a:t>y = -3</a:t>
            </a:r>
          </a:p>
          <a:p>
            <a:endParaRPr lang="en-GB" sz="2400" b="1" i="1" dirty="0">
              <a:solidFill>
                <a:srgbClr val="00B05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4ABE6F-CB27-4679-AFC7-B84D75E8393D}"/>
              </a:ext>
            </a:extLst>
          </p:cNvPr>
          <p:cNvSpPr/>
          <p:nvPr/>
        </p:nvSpPr>
        <p:spPr>
          <a:xfrm>
            <a:off x="1746990" y="559293"/>
            <a:ext cx="3544101" cy="10409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7x + 9y = gcd(7, 9)</a:t>
            </a:r>
            <a:endParaRPr lang="en-GB" sz="28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59972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Elliptic Curve Cryptography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(ECC)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(Cryptography)</a:t>
            </a:r>
          </a:p>
        </p:txBody>
      </p:sp>
    </p:spTree>
    <p:extLst>
      <p:ext uri="{BB962C8B-B14F-4D97-AF65-F5344CB8AC3E}">
        <p14:creationId xmlns:p14="http://schemas.microsoft.com/office/powerpoint/2010/main" val="133291660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Elliptic Curve Cryptography (ECC)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several problems with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RSA cryptosystem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factorization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trapdoor-function in RSA – but it has never been proven that factorization is hard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General Number Field Sieve (GNFS) algorithm is the fastest known algorithm for prime factorization</a:t>
            </a:r>
          </a:p>
          <a:p>
            <a:r>
              <a:rPr lang="hu-HU" b="1" dirty="0">
                <a:solidFill>
                  <a:srgbClr val="FF9999"/>
                </a:solidFill>
              </a:rPr>
              <a:t>THIS IS WHY WE NEED HUGE PRIME NUMBERS !!!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at least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2048 bits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long sequences as RSA keys – which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512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hexadecimal digits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quantum computing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will make RSA obsolete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1953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Elliptic Curve Cryptography (ECC)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he use of elliptic curves in cryptography was suggested independently by 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Neal </a:t>
            </a:r>
            <a:r>
              <a:rPr lang="en-GB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Koblitz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and 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Victor S. Miller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in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1985</a:t>
            </a:r>
            <a:endParaRPr lang="hu-HU" b="1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one of the most popular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key cryptosystems</a:t>
            </a: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BITCOIN USES ELLIPTIC CURVE CRYPTOGRAPHY !!!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4936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Elliptic Curve Cryptography (ECC)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EB4A3F-0CCD-4005-9887-4A703EA7AF8D}"/>
              </a:ext>
            </a:extLst>
          </p:cNvPr>
          <p:cNvCxnSpPr/>
          <p:nvPr/>
        </p:nvCxnSpPr>
        <p:spPr>
          <a:xfrm>
            <a:off x="340187" y="4132163"/>
            <a:ext cx="512758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05DAE6-9578-476D-B228-988495A645D4}"/>
              </a:ext>
            </a:extLst>
          </p:cNvPr>
          <p:cNvCxnSpPr/>
          <p:nvPr/>
        </p:nvCxnSpPr>
        <p:spPr>
          <a:xfrm flipV="1">
            <a:off x="2141312" y="2019781"/>
            <a:ext cx="0" cy="39816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93837A7-BA6C-40FC-9AF8-8D0203E2B0B9}"/>
              </a:ext>
            </a:extLst>
          </p:cNvPr>
          <p:cNvSpPr/>
          <p:nvPr/>
        </p:nvSpPr>
        <p:spPr>
          <a:xfrm>
            <a:off x="1305571" y="2222360"/>
            <a:ext cx="2919184" cy="3779112"/>
          </a:xfrm>
          <a:custGeom>
            <a:avLst/>
            <a:gdLst>
              <a:gd name="connsiteX0" fmla="*/ 1308041 w 1319615"/>
              <a:gd name="connsiteY0" fmla="*/ 0 h 1678329"/>
              <a:gd name="connsiteX1" fmla="*/ 868203 w 1319615"/>
              <a:gd name="connsiteY1" fmla="*/ 544010 h 1678329"/>
              <a:gd name="connsiteX2" fmla="*/ 405215 w 1319615"/>
              <a:gd name="connsiteY2" fmla="*/ 381964 h 1678329"/>
              <a:gd name="connsiteX3" fmla="*/ 101 w 1319615"/>
              <a:gd name="connsiteY3" fmla="*/ 856526 h 1678329"/>
              <a:gd name="connsiteX4" fmla="*/ 370491 w 1319615"/>
              <a:gd name="connsiteY4" fmla="*/ 1342663 h 1678329"/>
              <a:gd name="connsiteX5" fmla="*/ 798754 w 1319615"/>
              <a:gd name="connsiteY5" fmla="*/ 1145894 h 1678329"/>
              <a:gd name="connsiteX6" fmla="*/ 1319615 w 1319615"/>
              <a:gd name="connsiteY6" fmla="*/ 1678329 h 167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9615" h="1678329">
                <a:moveTo>
                  <a:pt x="1308041" y="0"/>
                </a:moveTo>
                <a:cubicBezTo>
                  <a:pt x="1163357" y="240174"/>
                  <a:pt x="1018674" y="480349"/>
                  <a:pt x="868203" y="544010"/>
                </a:cubicBezTo>
                <a:cubicBezTo>
                  <a:pt x="717732" y="607671"/>
                  <a:pt x="549899" y="329878"/>
                  <a:pt x="405215" y="381964"/>
                </a:cubicBezTo>
                <a:cubicBezTo>
                  <a:pt x="260531" y="434050"/>
                  <a:pt x="5888" y="696410"/>
                  <a:pt x="101" y="856526"/>
                </a:cubicBezTo>
                <a:cubicBezTo>
                  <a:pt x="-5686" y="1016642"/>
                  <a:pt x="237382" y="1294435"/>
                  <a:pt x="370491" y="1342663"/>
                </a:cubicBezTo>
                <a:cubicBezTo>
                  <a:pt x="503600" y="1390891"/>
                  <a:pt x="640567" y="1089950"/>
                  <a:pt x="798754" y="1145894"/>
                </a:cubicBezTo>
                <a:cubicBezTo>
                  <a:pt x="956941" y="1201838"/>
                  <a:pt x="1138278" y="1440083"/>
                  <a:pt x="1319615" y="1678329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72A8AB-D9DA-4E48-94BA-7788DADEAEEC}"/>
              </a:ext>
            </a:extLst>
          </p:cNvPr>
          <p:cNvSpPr txBox="1"/>
          <p:nvPr/>
        </p:nvSpPr>
        <p:spPr>
          <a:xfrm>
            <a:off x="4885958" y="1932610"/>
            <a:ext cx="7031477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 </a:t>
            </a: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 Unicode MS" pitchFamily="34" charset="-128"/>
              </a:rPr>
              <a:t>∈</a:t>
            </a: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 Unicode MS" pitchFamily="34" charset="-128"/>
              </a:rPr>
              <a:t>ℝ</a:t>
            </a: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b </a:t>
            </a: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 Unicode MS" pitchFamily="34" charset="-128"/>
              </a:rPr>
              <a:t>∈</a:t>
            </a: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 Unicode MS" pitchFamily="34" charset="-128"/>
              </a:rPr>
              <a:t>ℝ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be constants such that</a:t>
            </a:r>
            <a:r>
              <a:rPr lang="hu-HU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4a³ + 27b² </a:t>
            </a: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 Unicode MS" pitchFamily="34" charset="-128"/>
              </a:rPr>
              <a:t>≠</a:t>
            </a: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0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hu-HU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non-singular</a:t>
            </a:r>
            <a:r>
              <a:rPr lang="hu-HU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elliptic curve 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set </a:t>
            </a: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solutions</a:t>
            </a:r>
            <a:endParaRPr lang="hu-HU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x,y</a:t>
            </a: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 Unicode MS" pitchFamily="34" charset="-128"/>
              </a:rPr>
              <a:t>∈</a:t>
            </a: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 Unicode MS" pitchFamily="34" charset="-128"/>
              </a:rPr>
              <a:t>ℝ x ℝ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Arial Unicode MS" pitchFamily="34" charset="-128"/>
              </a:rPr>
              <a:t> to the equation</a:t>
            </a:r>
            <a:r>
              <a:rPr lang="hu-HU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Arial Unicode MS" pitchFamily="34" charset="-128"/>
              </a:rPr>
              <a:t>:</a:t>
            </a:r>
            <a:endParaRPr lang="en-US" altLang="en-US" sz="2400" dirty="0">
              <a:solidFill>
                <a:schemeClr val="tx1">
                  <a:lumMod val="65000"/>
                  <a:lumOff val="35000"/>
                </a:schemeClr>
              </a:solidFill>
              <a:ea typeface="Arial Unicode MS" pitchFamily="34" charset="-128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9F154D2-5BB0-4494-A9A3-7D140648066B}"/>
              </a:ext>
            </a:extLst>
          </p:cNvPr>
          <p:cNvSpPr/>
          <p:nvPr/>
        </p:nvSpPr>
        <p:spPr>
          <a:xfrm>
            <a:off x="6688643" y="3591062"/>
            <a:ext cx="3426106" cy="9954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hu-HU" sz="32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x</a:t>
            </a:r>
            <a:r>
              <a:rPr lang="hu-HU" sz="32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ax + b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E66B21-25A7-4C25-9FE5-552AEAE4877C}"/>
              </a:ext>
            </a:extLst>
          </p:cNvPr>
          <p:cNvSpPr txBox="1"/>
          <p:nvPr/>
        </p:nvSpPr>
        <p:spPr>
          <a:xfrm>
            <a:off x="5502497" y="388108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A02352-6B34-4E9E-818B-CB532747B799}"/>
              </a:ext>
            </a:extLst>
          </p:cNvPr>
          <p:cNvSpPr txBox="1"/>
          <p:nvPr/>
        </p:nvSpPr>
        <p:spPr>
          <a:xfrm>
            <a:off x="1976042" y="1504189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5819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Elliptic Curve Cryptography (ECC)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EB4A3F-0CCD-4005-9887-4A703EA7AF8D}"/>
              </a:ext>
            </a:extLst>
          </p:cNvPr>
          <p:cNvCxnSpPr/>
          <p:nvPr/>
        </p:nvCxnSpPr>
        <p:spPr>
          <a:xfrm>
            <a:off x="340187" y="4132163"/>
            <a:ext cx="512758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05DAE6-9578-476D-B228-988495A645D4}"/>
              </a:ext>
            </a:extLst>
          </p:cNvPr>
          <p:cNvCxnSpPr/>
          <p:nvPr/>
        </p:nvCxnSpPr>
        <p:spPr>
          <a:xfrm flipV="1">
            <a:off x="2141312" y="2019781"/>
            <a:ext cx="0" cy="39816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93837A7-BA6C-40FC-9AF8-8D0203E2B0B9}"/>
              </a:ext>
            </a:extLst>
          </p:cNvPr>
          <p:cNvSpPr/>
          <p:nvPr/>
        </p:nvSpPr>
        <p:spPr>
          <a:xfrm>
            <a:off x="1305571" y="2222360"/>
            <a:ext cx="2919184" cy="3779112"/>
          </a:xfrm>
          <a:custGeom>
            <a:avLst/>
            <a:gdLst>
              <a:gd name="connsiteX0" fmla="*/ 1308041 w 1319615"/>
              <a:gd name="connsiteY0" fmla="*/ 0 h 1678329"/>
              <a:gd name="connsiteX1" fmla="*/ 868203 w 1319615"/>
              <a:gd name="connsiteY1" fmla="*/ 544010 h 1678329"/>
              <a:gd name="connsiteX2" fmla="*/ 405215 w 1319615"/>
              <a:gd name="connsiteY2" fmla="*/ 381964 h 1678329"/>
              <a:gd name="connsiteX3" fmla="*/ 101 w 1319615"/>
              <a:gd name="connsiteY3" fmla="*/ 856526 h 1678329"/>
              <a:gd name="connsiteX4" fmla="*/ 370491 w 1319615"/>
              <a:gd name="connsiteY4" fmla="*/ 1342663 h 1678329"/>
              <a:gd name="connsiteX5" fmla="*/ 798754 w 1319615"/>
              <a:gd name="connsiteY5" fmla="*/ 1145894 h 1678329"/>
              <a:gd name="connsiteX6" fmla="*/ 1319615 w 1319615"/>
              <a:gd name="connsiteY6" fmla="*/ 1678329 h 167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9615" h="1678329">
                <a:moveTo>
                  <a:pt x="1308041" y="0"/>
                </a:moveTo>
                <a:cubicBezTo>
                  <a:pt x="1163357" y="240174"/>
                  <a:pt x="1018674" y="480349"/>
                  <a:pt x="868203" y="544010"/>
                </a:cubicBezTo>
                <a:cubicBezTo>
                  <a:pt x="717732" y="607671"/>
                  <a:pt x="549899" y="329878"/>
                  <a:pt x="405215" y="381964"/>
                </a:cubicBezTo>
                <a:cubicBezTo>
                  <a:pt x="260531" y="434050"/>
                  <a:pt x="5888" y="696410"/>
                  <a:pt x="101" y="856526"/>
                </a:cubicBezTo>
                <a:cubicBezTo>
                  <a:pt x="-5686" y="1016642"/>
                  <a:pt x="237382" y="1294435"/>
                  <a:pt x="370491" y="1342663"/>
                </a:cubicBezTo>
                <a:cubicBezTo>
                  <a:pt x="503600" y="1390891"/>
                  <a:pt x="640567" y="1089950"/>
                  <a:pt x="798754" y="1145894"/>
                </a:cubicBezTo>
                <a:cubicBezTo>
                  <a:pt x="956941" y="1201838"/>
                  <a:pt x="1138278" y="1440083"/>
                  <a:pt x="1319615" y="1678329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72A8AB-D9DA-4E48-94BA-7788DADEAEEC}"/>
              </a:ext>
            </a:extLst>
          </p:cNvPr>
          <p:cNvSpPr txBox="1"/>
          <p:nvPr/>
        </p:nvSpPr>
        <p:spPr>
          <a:xfrm>
            <a:off x="4885958" y="1932610"/>
            <a:ext cx="7031477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 </a:t>
            </a: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 Unicode MS" pitchFamily="34" charset="-128"/>
              </a:rPr>
              <a:t>∈</a:t>
            </a: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 Unicode MS" pitchFamily="34" charset="-128"/>
              </a:rPr>
              <a:t>ℝ</a:t>
            </a: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b </a:t>
            </a: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 Unicode MS" pitchFamily="34" charset="-128"/>
              </a:rPr>
              <a:t>∈</a:t>
            </a: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 Unicode MS" pitchFamily="34" charset="-128"/>
              </a:rPr>
              <a:t>ℝ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be constants such that</a:t>
            </a:r>
            <a:r>
              <a:rPr lang="hu-HU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4a³ + 27b² </a:t>
            </a: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 Unicode MS" pitchFamily="34" charset="-128"/>
              </a:rPr>
              <a:t>≠</a:t>
            </a: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0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hu-HU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non-singular</a:t>
            </a:r>
            <a:r>
              <a:rPr lang="hu-HU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elliptic curve 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set </a:t>
            </a: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solutions</a:t>
            </a:r>
            <a:endParaRPr lang="hu-HU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x,y</a:t>
            </a: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 Unicode MS" pitchFamily="34" charset="-128"/>
              </a:rPr>
              <a:t>∈</a:t>
            </a: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 Unicode MS" pitchFamily="34" charset="-128"/>
              </a:rPr>
              <a:t>ℝ x ℝ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Arial Unicode MS" pitchFamily="34" charset="-128"/>
              </a:rPr>
              <a:t> to the equation</a:t>
            </a:r>
            <a:r>
              <a:rPr lang="hu-HU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Arial Unicode MS" pitchFamily="34" charset="-128"/>
              </a:rPr>
              <a:t>:</a:t>
            </a:r>
            <a:endParaRPr lang="en-US" altLang="en-US" sz="2400" dirty="0">
              <a:solidFill>
                <a:schemeClr val="tx1">
                  <a:lumMod val="65000"/>
                  <a:lumOff val="35000"/>
                </a:schemeClr>
              </a:solidFill>
              <a:ea typeface="Arial Unicode MS" pitchFamily="34" charset="-128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9F154D2-5BB0-4494-A9A3-7D140648066B}"/>
              </a:ext>
            </a:extLst>
          </p:cNvPr>
          <p:cNvSpPr/>
          <p:nvPr/>
        </p:nvSpPr>
        <p:spPr>
          <a:xfrm>
            <a:off x="6688643" y="3591062"/>
            <a:ext cx="3426106" cy="9954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hu-HU" sz="32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x</a:t>
            </a:r>
            <a:r>
              <a:rPr lang="hu-HU" sz="32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ax + b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E66B21-25A7-4C25-9FE5-552AEAE4877C}"/>
              </a:ext>
            </a:extLst>
          </p:cNvPr>
          <p:cNvSpPr txBox="1"/>
          <p:nvPr/>
        </p:nvSpPr>
        <p:spPr>
          <a:xfrm>
            <a:off x="5502497" y="388108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A02352-6B34-4E9E-818B-CB532747B799}"/>
              </a:ext>
            </a:extLst>
          </p:cNvPr>
          <p:cNvSpPr txBox="1"/>
          <p:nvPr/>
        </p:nvSpPr>
        <p:spPr>
          <a:xfrm>
            <a:off x="1976042" y="1504189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3EBC81-A9E5-4B4C-8D6A-92DE0008A5C6}"/>
              </a:ext>
            </a:extLst>
          </p:cNvPr>
          <p:cNvSpPr txBox="1"/>
          <p:nvPr/>
        </p:nvSpPr>
        <p:spPr>
          <a:xfrm>
            <a:off x="5172191" y="5105625"/>
            <a:ext cx="6745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if </a:t>
            </a: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4a³ + 27b² </a:t>
            </a:r>
            <a:r>
              <a:rPr lang="hu-HU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 Unicode MS" pitchFamily="34" charset="-128"/>
              </a:rPr>
              <a:t>=</a:t>
            </a: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0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then the elliptic curve is singular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   which means it does not have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3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distinct roots</a:t>
            </a:r>
          </a:p>
        </p:txBody>
      </p:sp>
    </p:spTree>
    <p:extLst>
      <p:ext uri="{BB962C8B-B14F-4D97-AF65-F5344CB8AC3E}">
        <p14:creationId xmlns:p14="http://schemas.microsoft.com/office/powerpoint/2010/main" val="176004578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Elliptic Curve Cryptography (ECC)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EB4A3F-0CCD-4005-9887-4A703EA7AF8D}"/>
              </a:ext>
            </a:extLst>
          </p:cNvPr>
          <p:cNvCxnSpPr/>
          <p:nvPr/>
        </p:nvCxnSpPr>
        <p:spPr>
          <a:xfrm>
            <a:off x="340187" y="4132163"/>
            <a:ext cx="512758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05DAE6-9578-476D-B228-988495A645D4}"/>
              </a:ext>
            </a:extLst>
          </p:cNvPr>
          <p:cNvCxnSpPr/>
          <p:nvPr/>
        </p:nvCxnSpPr>
        <p:spPr>
          <a:xfrm flipV="1">
            <a:off x="2141312" y="2019781"/>
            <a:ext cx="0" cy="39816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93837A7-BA6C-40FC-9AF8-8D0203E2B0B9}"/>
              </a:ext>
            </a:extLst>
          </p:cNvPr>
          <p:cNvSpPr/>
          <p:nvPr/>
        </p:nvSpPr>
        <p:spPr>
          <a:xfrm>
            <a:off x="1305571" y="2222360"/>
            <a:ext cx="2919184" cy="3779112"/>
          </a:xfrm>
          <a:custGeom>
            <a:avLst/>
            <a:gdLst>
              <a:gd name="connsiteX0" fmla="*/ 1308041 w 1319615"/>
              <a:gd name="connsiteY0" fmla="*/ 0 h 1678329"/>
              <a:gd name="connsiteX1" fmla="*/ 868203 w 1319615"/>
              <a:gd name="connsiteY1" fmla="*/ 544010 h 1678329"/>
              <a:gd name="connsiteX2" fmla="*/ 405215 w 1319615"/>
              <a:gd name="connsiteY2" fmla="*/ 381964 h 1678329"/>
              <a:gd name="connsiteX3" fmla="*/ 101 w 1319615"/>
              <a:gd name="connsiteY3" fmla="*/ 856526 h 1678329"/>
              <a:gd name="connsiteX4" fmla="*/ 370491 w 1319615"/>
              <a:gd name="connsiteY4" fmla="*/ 1342663 h 1678329"/>
              <a:gd name="connsiteX5" fmla="*/ 798754 w 1319615"/>
              <a:gd name="connsiteY5" fmla="*/ 1145894 h 1678329"/>
              <a:gd name="connsiteX6" fmla="*/ 1319615 w 1319615"/>
              <a:gd name="connsiteY6" fmla="*/ 1678329 h 167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9615" h="1678329">
                <a:moveTo>
                  <a:pt x="1308041" y="0"/>
                </a:moveTo>
                <a:cubicBezTo>
                  <a:pt x="1163357" y="240174"/>
                  <a:pt x="1018674" y="480349"/>
                  <a:pt x="868203" y="544010"/>
                </a:cubicBezTo>
                <a:cubicBezTo>
                  <a:pt x="717732" y="607671"/>
                  <a:pt x="549899" y="329878"/>
                  <a:pt x="405215" y="381964"/>
                </a:cubicBezTo>
                <a:cubicBezTo>
                  <a:pt x="260531" y="434050"/>
                  <a:pt x="5888" y="696410"/>
                  <a:pt x="101" y="856526"/>
                </a:cubicBezTo>
                <a:cubicBezTo>
                  <a:pt x="-5686" y="1016642"/>
                  <a:pt x="237382" y="1294435"/>
                  <a:pt x="370491" y="1342663"/>
                </a:cubicBezTo>
                <a:cubicBezTo>
                  <a:pt x="503600" y="1390891"/>
                  <a:pt x="640567" y="1089950"/>
                  <a:pt x="798754" y="1145894"/>
                </a:cubicBezTo>
                <a:cubicBezTo>
                  <a:pt x="956941" y="1201838"/>
                  <a:pt x="1138278" y="1440083"/>
                  <a:pt x="1319615" y="1678329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72A8AB-D9DA-4E48-94BA-7788DADEAEEC}"/>
              </a:ext>
            </a:extLst>
          </p:cNvPr>
          <p:cNvSpPr txBox="1"/>
          <p:nvPr/>
        </p:nvSpPr>
        <p:spPr>
          <a:xfrm>
            <a:off x="5958756" y="2902354"/>
            <a:ext cx="5649688" cy="2751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hu-HU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1.)</a:t>
            </a:r>
            <a:r>
              <a:rPr lang="hu-HU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elliptic curves are symmetric along </a:t>
            </a:r>
            <a:r>
              <a:rPr lang="hu-HU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axis</a:t>
            </a:r>
            <a:endParaRPr lang="en-GB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GB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hu-HU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-P(x,y) = P(x,-y)</a:t>
            </a:r>
          </a:p>
          <a:p>
            <a:pPr>
              <a:lnSpc>
                <a:spcPct val="90000"/>
              </a:lnSpc>
            </a:pPr>
            <a:endParaRPr lang="hu-HU" altLang="en-US" sz="2400" dirty="0">
              <a:solidFill>
                <a:schemeClr val="tx1">
                  <a:lumMod val="65000"/>
                  <a:lumOff val="35000"/>
                </a:schemeClr>
              </a:solidFill>
              <a:ea typeface="Arial Unicode MS" pitchFamily="34" charset="-128"/>
            </a:endParaRPr>
          </a:p>
          <a:p>
            <a:pPr>
              <a:lnSpc>
                <a:spcPct val="90000"/>
              </a:lnSpc>
            </a:pPr>
            <a:r>
              <a:rPr lang="hu-HU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 Unicode MS" pitchFamily="34" charset="-128"/>
              </a:rPr>
              <a:t>2.) </a:t>
            </a:r>
            <a:r>
              <a:rPr lang="hu-HU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Arial Unicode MS" pitchFamily="34" charset="-128"/>
              </a:rPr>
              <a:t>a straight line meets the </a:t>
            </a:r>
            <a:r>
              <a:rPr lang="hu-HU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 Unicode MS" pitchFamily="34" charset="-128"/>
              </a:rPr>
              <a:t>x</a:t>
            </a:r>
            <a:r>
              <a:rPr lang="hu-HU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Arial Unicode MS" pitchFamily="34" charset="-128"/>
              </a:rPr>
              <a:t> axis</a:t>
            </a:r>
          </a:p>
          <a:p>
            <a:pPr>
              <a:lnSpc>
                <a:spcPct val="90000"/>
              </a:lnSpc>
            </a:pPr>
            <a:r>
              <a:rPr lang="hu-HU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Arial Unicode MS" pitchFamily="34" charset="-128"/>
              </a:rPr>
              <a:t>	either at </a:t>
            </a:r>
            <a:r>
              <a:rPr lang="hu-HU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 Unicode MS" pitchFamily="34" charset="-128"/>
              </a:rPr>
              <a:t>1</a:t>
            </a:r>
            <a:r>
              <a:rPr lang="hu-HU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Arial Unicode MS" pitchFamily="34" charset="-128"/>
              </a:rPr>
              <a:t> or </a:t>
            </a:r>
            <a:r>
              <a:rPr lang="hu-HU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 Unicode MS" pitchFamily="34" charset="-128"/>
              </a:rPr>
              <a:t>3</a:t>
            </a:r>
            <a:r>
              <a:rPr lang="hu-HU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Arial Unicode MS" pitchFamily="34" charset="-128"/>
              </a:rPr>
              <a:t> points</a:t>
            </a:r>
          </a:p>
          <a:p>
            <a:pPr>
              <a:lnSpc>
                <a:spcPct val="90000"/>
              </a:lnSpc>
            </a:pPr>
            <a:endParaRPr lang="hu-HU" altLang="en-US" sz="2400" dirty="0">
              <a:solidFill>
                <a:schemeClr val="tx1">
                  <a:lumMod val="65000"/>
                  <a:lumOff val="35000"/>
                </a:schemeClr>
              </a:solidFill>
              <a:ea typeface="Arial Unicode MS" pitchFamily="34" charset="-128"/>
            </a:endParaRPr>
          </a:p>
          <a:p>
            <a:pPr>
              <a:lnSpc>
                <a:spcPct val="90000"/>
              </a:lnSpc>
            </a:pPr>
            <a:r>
              <a:rPr lang="hu-HU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 Unicode MS" pitchFamily="34" charset="-128"/>
              </a:rPr>
              <a:t>3.)</a:t>
            </a:r>
            <a:r>
              <a:rPr lang="hu-HU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Arial Unicode MS" pitchFamily="34" charset="-128"/>
              </a:rPr>
              <a:t> elliptic curves are non-singular</a:t>
            </a:r>
          </a:p>
          <a:p>
            <a:pPr>
              <a:lnSpc>
                <a:spcPct val="90000"/>
              </a:lnSpc>
            </a:pPr>
            <a:r>
              <a:rPr lang="hu-HU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Arial Unicode MS" pitchFamily="34" charset="-128"/>
              </a:rPr>
              <a:t>	(if we assume 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</a:t>
            </a:r>
            <a:r>
              <a:rPr lang="hu-HU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4a³ + 27b² </a:t>
            </a: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Arial Unicode MS" pitchFamily="34" charset="-128"/>
              </a:rPr>
              <a:t>≠</a:t>
            </a: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0</a:t>
            </a:r>
            <a:r>
              <a:rPr lang="hu-HU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EB71A5-5D69-4442-983A-EABEC8113F3B}"/>
              </a:ext>
            </a:extLst>
          </p:cNvPr>
          <p:cNvSpPr txBox="1"/>
          <p:nvPr/>
        </p:nvSpPr>
        <p:spPr>
          <a:xfrm>
            <a:off x="5502497" y="388108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5C3BB9-430D-4CF5-BCB1-3FC764DF2D51}"/>
              </a:ext>
            </a:extLst>
          </p:cNvPr>
          <p:cNvSpPr txBox="1"/>
          <p:nvPr/>
        </p:nvSpPr>
        <p:spPr>
          <a:xfrm>
            <a:off x="1976042" y="1504189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9876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Elliptic Curve Cryptography (ECC)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EB4A3F-0CCD-4005-9887-4A703EA7AF8D}"/>
              </a:ext>
            </a:extLst>
          </p:cNvPr>
          <p:cNvCxnSpPr/>
          <p:nvPr/>
        </p:nvCxnSpPr>
        <p:spPr>
          <a:xfrm>
            <a:off x="340187" y="4132163"/>
            <a:ext cx="512758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05DAE6-9578-476D-B228-988495A645D4}"/>
              </a:ext>
            </a:extLst>
          </p:cNvPr>
          <p:cNvCxnSpPr/>
          <p:nvPr/>
        </p:nvCxnSpPr>
        <p:spPr>
          <a:xfrm flipV="1">
            <a:off x="2141312" y="2019781"/>
            <a:ext cx="0" cy="39816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93837A7-BA6C-40FC-9AF8-8D0203E2B0B9}"/>
              </a:ext>
            </a:extLst>
          </p:cNvPr>
          <p:cNvSpPr/>
          <p:nvPr/>
        </p:nvSpPr>
        <p:spPr>
          <a:xfrm>
            <a:off x="1305571" y="2222360"/>
            <a:ext cx="2919184" cy="3779112"/>
          </a:xfrm>
          <a:custGeom>
            <a:avLst/>
            <a:gdLst>
              <a:gd name="connsiteX0" fmla="*/ 1308041 w 1319615"/>
              <a:gd name="connsiteY0" fmla="*/ 0 h 1678329"/>
              <a:gd name="connsiteX1" fmla="*/ 868203 w 1319615"/>
              <a:gd name="connsiteY1" fmla="*/ 544010 h 1678329"/>
              <a:gd name="connsiteX2" fmla="*/ 405215 w 1319615"/>
              <a:gd name="connsiteY2" fmla="*/ 381964 h 1678329"/>
              <a:gd name="connsiteX3" fmla="*/ 101 w 1319615"/>
              <a:gd name="connsiteY3" fmla="*/ 856526 h 1678329"/>
              <a:gd name="connsiteX4" fmla="*/ 370491 w 1319615"/>
              <a:gd name="connsiteY4" fmla="*/ 1342663 h 1678329"/>
              <a:gd name="connsiteX5" fmla="*/ 798754 w 1319615"/>
              <a:gd name="connsiteY5" fmla="*/ 1145894 h 1678329"/>
              <a:gd name="connsiteX6" fmla="*/ 1319615 w 1319615"/>
              <a:gd name="connsiteY6" fmla="*/ 1678329 h 167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9615" h="1678329">
                <a:moveTo>
                  <a:pt x="1308041" y="0"/>
                </a:moveTo>
                <a:cubicBezTo>
                  <a:pt x="1163357" y="240174"/>
                  <a:pt x="1018674" y="480349"/>
                  <a:pt x="868203" y="544010"/>
                </a:cubicBezTo>
                <a:cubicBezTo>
                  <a:pt x="717732" y="607671"/>
                  <a:pt x="549899" y="329878"/>
                  <a:pt x="405215" y="381964"/>
                </a:cubicBezTo>
                <a:cubicBezTo>
                  <a:pt x="260531" y="434050"/>
                  <a:pt x="5888" y="696410"/>
                  <a:pt x="101" y="856526"/>
                </a:cubicBezTo>
                <a:cubicBezTo>
                  <a:pt x="-5686" y="1016642"/>
                  <a:pt x="237382" y="1294435"/>
                  <a:pt x="370491" y="1342663"/>
                </a:cubicBezTo>
                <a:cubicBezTo>
                  <a:pt x="503600" y="1390891"/>
                  <a:pt x="640567" y="1089950"/>
                  <a:pt x="798754" y="1145894"/>
                </a:cubicBezTo>
                <a:cubicBezTo>
                  <a:pt x="956941" y="1201838"/>
                  <a:pt x="1138278" y="1440083"/>
                  <a:pt x="1319615" y="1678329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72A8AB-D9DA-4E48-94BA-7788DADEAEEC}"/>
              </a:ext>
            </a:extLst>
          </p:cNvPr>
          <p:cNvSpPr txBox="1"/>
          <p:nvPr/>
        </p:nvSpPr>
        <p:spPr>
          <a:xfrm>
            <a:off x="6808390" y="2377837"/>
            <a:ext cx="4307012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hu-HU" altLang="en-US" sz="24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POINT ADDITION</a:t>
            </a:r>
          </a:p>
          <a:p>
            <a:pPr algn="ctr">
              <a:lnSpc>
                <a:spcPct val="90000"/>
              </a:lnSpc>
            </a:pPr>
            <a:endParaRPr lang="hu-HU" altLang="en-US" sz="2400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define the </a:t>
            </a: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addition</a:t>
            </a:r>
          </a:p>
          <a:p>
            <a:pPr algn="ctr">
              <a:lnSpc>
                <a:spcPct val="90000"/>
              </a:lnSpc>
            </a:pP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 </a:t>
            </a: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 elliptic curves</a:t>
            </a:r>
          </a:p>
          <a:p>
            <a:pPr algn="ctr">
              <a:lnSpc>
                <a:spcPct val="90000"/>
              </a:lnSpc>
            </a:pP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(not the same as vector addition)</a:t>
            </a:r>
          </a:p>
          <a:p>
            <a:pPr algn="ctr">
              <a:lnSpc>
                <a:spcPct val="90000"/>
              </a:lnSpc>
            </a:pPr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EB71A5-5D69-4442-983A-EABEC8113F3B}"/>
              </a:ext>
            </a:extLst>
          </p:cNvPr>
          <p:cNvSpPr txBox="1"/>
          <p:nvPr/>
        </p:nvSpPr>
        <p:spPr>
          <a:xfrm>
            <a:off x="5502497" y="388108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5C3BB9-430D-4CF5-BCB1-3FC764DF2D51}"/>
              </a:ext>
            </a:extLst>
          </p:cNvPr>
          <p:cNvSpPr txBox="1"/>
          <p:nvPr/>
        </p:nvSpPr>
        <p:spPr>
          <a:xfrm>
            <a:off x="1976042" y="1504189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8581B2C-AB34-4041-83FA-83D9FE1D2AF7}"/>
              </a:ext>
            </a:extLst>
          </p:cNvPr>
          <p:cNvSpPr/>
          <p:nvPr/>
        </p:nvSpPr>
        <p:spPr>
          <a:xfrm>
            <a:off x="6884241" y="4715938"/>
            <a:ext cx="4155310" cy="10012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hu-HU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P(x</a:t>
            </a:r>
            <a:r>
              <a:rPr lang="hu-HU" altLang="en-US" sz="24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,y</a:t>
            </a:r>
            <a:r>
              <a:rPr lang="hu-HU" altLang="en-US" sz="24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+ Q(x</a:t>
            </a:r>
            <a:r>
              <a:rPr lang="hu-HU" altLang="en-US" sz="24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,y</a:t>
            </a:r>
            <a:r>
              <a:rPr lang="hu-HU" altLang="en-US" sz="24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= R(x</a:t>
            </a:r>
            <a:r>
              <a:rPr lang="hu-HU" altLang="en-US" sz="24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,y</a:t>
            </a:r>
            <a:r>
              <a:rPr lang="hu-HU" altLang="en-US" sz="24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7B51C9-8622-4B76-B5AC-3019281BB911}"/>
              </a:ext>
            </a:extLst>
          </p:cNvPr>
          <p:cNvCxnSpPr/>
          <p:nvPr/>
        </p:nvCxnSpPr>
        <p:spPr>
          <a:xfrm>
            <a:off x="717630" y="4342748"/>
            <a:ext cx="4097438" cy="1374399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F5EB91D-1B22-4640-9DF7-D1A8FED09C09}"/>
              </a:ext>
            </a:extLst>
          </p:cNvPr>
          <p:cNvSpPr/>
          <p:nvPr/>
        </p:nvSpPr>
        <p:spPr>
          <a:xfrm>
            <a:off x="1374942" y="4506441"/>
            <a:ext cx="166726" cy="1667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4700A7-9B53-47B7-82CE-F0D94A54B6F8}"/>
              </a:ext>
            </a:extLst>
          </p:cNvPr>
          <p:cNvSpPr/>
          <p:nvPr/>
        </p:nvSpPr>
        <p:spPr>
          <a:xfrm>
            <a:off x="2531393" y="4881883"/>
            <a:ext cx="166726" cy="1667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53028C-9DDF-44B9-A084-BAC8ECACE15C}"/>
              </a:ext>
            </a:extLst>
          </p:cNvPr>
          <p:cNvSpPr txBox="1"/>
          <p:nvPr/>
        </p:nvSpPr>
        <p:spPr>
          <a:xfrm>
            <a:off x="531341" y="474500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P(x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,y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93B75C-9BB2-4295-AD21-1883C96F0AB0}"/>
              </a:ext>
            </a:extLst>
          </p:cNvPr>
          <p:cNvSpPr txBox="1"/>
          <p:nvPr/>
        </p:nvSpPr>
        <p:spPr>
          <a:xfrm>
            <a:off x="2425921" y="4321775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Q(x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,y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18410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Elliptic Curve Cryptography (ECC)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EB4A3F-0CCD-4005-9887-4A703EA7AF8D}"/>
              </a:ext>
            </a:extLst>
          </p:cNvPr>
          <p:cNvCxnSpPr/>
          <p:nvPr/>
        </p:nvCxnSpPr>
        <p:spPr>
          <a:xfrm>
            <a:off x="340187" y="4132163"/>
            <a:ext cx="512758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05DAE6-9578-476D-B228-988495A645D4}"/>
              </a:ext>
            </a:extLst>
          </p:cNvPr>
          <p:cNvCxnSpPr/>
          <p:nvPr/>
        </p:nvCxnSpPr>
        <p:spPr>
          <a:xfrm flipV="1">
            <a:off x="2141312" y="2019781"/>
            <a:ext cx="0" cy="39816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93837A7-BA6C-40FC-9AF8-8D0203E2B0B9}"/>
              </a:ext>
            </a:extLst>
          </p:cNvPr>
          <p:cNvSpPr/>
          <p:nvPr/>
        </p:nvSpPr>
        <p:spPr>
          <a:xfrm>
            <a:off x="1305571" y="2222360"/>
            <a:ext cx="2919184" cy="3779112"/>
          </a:xfrm>
          <a:custGeom>
            <a:avLst/>
            <a:gdLst>
              <a:gd name="connsiteX0" fmla="*/ 1308041 w 1319615"/>
              <a:gd name="connsiteY0" fmla="*/ 0 h 1678329"/>
              <a:gd name="connsiteX1" fmla="*/ 868203 w 1319615"/>
              <a:gd name="connsiteY1" fmla="*/ 544010 h 1678329"/>
              <a:gd name="connsiteX2" fmla="*/ 405215 w 1319615"/>
              <a:gd name="connsiteY2" fmla="*/ 381964 h 1678329"/>
              <a:gd name="connsiteX3" fmla="*/ 101 w 1319615"/>
              <a:gd name="connsiteY3" fmla="*/ 856526 h 1678329"/>
              <a:gd name="connsiteX4" fmla="*/ 370491 w 1319615"/>
              <a:gd name="connsiteY4" fmla="*/ 1342663 h 1678329"/>
              <a:gd name="connsiteX5" fmla="*/ 798754 w 1319615"/>
              <a:gd name="connsiteY5" fmla="*/ 1145894 h 1678329"/>
              <a:gd name="connsiteX6" fmla="*/ 1319615 w 1319615"/>
              <a:gd name="connsiteY6" fmla="*/ 1678329 h 167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9615" h="1678329">
                <a:moveTo>
                  <a:pt x="1308041" y="0"/>
                </a:moveTo>
                <a:cubicBezTo>
                  <a:pt x="1163357" y="240174"/>
                  <a:pt x="1018674" y="480349"/>
                  <a:pt x="868203" y="544010"/>
                </a:cubicBezTo>
                <a:cubicBezTo>
                  <a:pt x="717732" y="607671"/>
                  <a:pt x="549899" y="329878"/>
                  <a:pt x="405215" y="381964"/>
                </a:cubicBezTo>
                <a:cubicBezTo>
                  <a:pt x="260531" y="434050"/>
                  <a:pt x="5888" y="696410"/>
                  <a:pt x="101" y="856526"/>
                </a:cubicBezTo>
                <a:cubicBezTo>
                  <a:pt x="-5686" y="1016642"/>
                  <a:pt x="237382" y="1294435"/>
                  <a:pt x="370491" y="1342663"/>
                </a:cubicBezTo>
                <a:cubicBezTo>
                  <a:pt x="503600" y="1390891"/>
                  <a:pt x="640567" y="1089950"/>
                  <a:pt x="798754" y="1145894"/>
                </a:cubicBezTo>
                <a:cubicBezTo>
                  <a:pt x="956941" y="1201838"/>
                  <a:pt x="1138278" y="1440083"/>
                  <a:pt x="1319615" y="1678329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72A8AB-D9DA-4E48-94BA-7788DADEAEEC}"/>
              </a:ext>
            </a:extLst>
          </p:cNvPr>
          <p:cNvSpPr txBox="1"/>
          <p:nvPr/>
        </p:nvSpPr>
        <p:spPr>
          <a:xfrm>
            <a:off x="6808390" y="2377837"/>
            <a:ext cx="4307012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hu-HU" altLang="en-US" sz="24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POINT ADDITION</a:t>
            </a:r>
          </a:p>
          <a:p>
            <a:pPr algn="ctr">
              <a:lnSpc>
                <a:spcPct val="90000"/>
              </a:lnSpc>
            </a:pPr>
            <a:endParaRPr lang="hu-HU" altLang="en-US" sz="2400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define the </a:t>
            </a: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addition</a:t>
            </a:r>
          </a:p>
          <a:p>
            <a:pPr algn="ctr">
              <a:lnSpc>
                <a:spcPct val="90000"/>
              </a:lnSpc>
            </a:pP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 </a:t>
            </a: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 elliptic curves</a:t>
            </a:r>
          </a:p>
          <a:p>
            <a:pPr algn="ctr">
              <a:lnSpc>
                <a:spcPct val="90000"/>
              </a:lnSpc>
            </a:pP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(not the same as vector addition)</a:t>
            </a:r>
          </a:p>
          <a:p>
            <a:pPr algn="ctr">
              <a:lnSpc>
                <a:spcPct val="90000"/>
              </a:lnSpc>
            </a:pPr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EB71A5-5D69-4442-983A-EABEC8113F3B}"/>
              </a:ext>
            </a:extLst>
          </p:cNvPr>
          <p:cNvSpPr txBox="1"/>
          <p:nvPr/>
        </p:nvSpPr>
        <p:spPr>
          <a:xfrm>
            <a:off x="5502497" y="388108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5C3BB9-430D-4CF5-BCB1-3FC764DF2D51}"/>
              </a:ext>
            </a:extLst>
          </p:cNvPr>
          <p:cNvSpPr txBox="1"/>
          <p:nvPr/>
        </p:nvSpPr>
        <p:spPr>
          <a:xfrm>
            <a:off x="1976042" y="1504189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8581B2C-AB34-4041-83FA-83D9FE1D2AF7}"/>
              </a:ext>
            </a:extLst>
          </p:cNvPr>
          <p:cNvSpPr/>
          <p:nvPr/>
        </p:nvSpPr>
        <p:spPr>
          <a:xfrm>
            <a:off x="6884241" y="4715938"/>
            <a:ext cx="4155310" cy="10012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hu-HU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P(x</a:t>
            </a:r>
            <a:r>
              <a:rPr lang="hu-HU" altLang="en-US" sz="24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,y</a:t>
            </a:r>
            <a:r>
              <a:rPr lang="hu-HU" altLang="en-US" sz="24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+ Q(x</a:t>
            </a:r>
            <a:r>
              <a:rPr lang="hu-HU" altLang="en-US" sz="24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,y</a:t>
            </a:r>
            <a:r>
              <a:rPr lang="hu-HU" altLang="en-US" sz="24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= R(x</a:t>
            </a:r>
            <a:r>
              <a:rPr lang="hu-HU" altLang="en-US" sz="24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,y</a:t>
            </a:r>
            <a:r>
              <a:rPr lang="hu-HU" altLang="en-US" sz="24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7B51C9-8622-4B76-B5AC-3019281BB911}"/>
              </a:ext>
            </a:extLst>
          </p:cNvPr>
          <p:cNvCxnSpPr/>
          <p:nvPr/>
        </p:nvCxnSpPr>
        <p:spPr>
          <a:xfrm>
            <a:off x="717630" y="4342748"/>
            <a:ext cx="4097438" cy="1374399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F5EB91D-1B22-4640-9DF7-D1A8FED09C09}"/>
              </a:ext>
            </a:extLst>
          </p:cNvPr>
          <p:cNvSpPr/>
          <p:nvPr/>
        </p:nvSpPr>
        <p:spPr>
          <a:xfrm>
            <a:off x="1374942" y="4506441"/>
            <a:ext cx="166726" cy="1667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4700A7-9B53-47B7-82CE-F0D94A54B6F8}"/>
              </a:ext>
            </a:extLst>
          </p:cNvPr>
          <p:cNvSpPr/>
          <p:nvPr/>
        </p:nvSpPr>
        <p:spPr>
          <a:xfrm>
            <a:off x="2531393" y="4881883"/>
            <a:ext cx="166726" cy="1667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53028C-9DDF-44B9-A084-BAC8ECACE15C}"/>
              </a:ext>
            </a:extLst>
          </p:cNvPr>
          <p:cNvSpPr txBox="1"/>
          <p:nvPr/>
        </p:nvSpPr>
        <p:spPr>
          <a:xfrm>
            <a:off x="531341" y="474500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P(x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,y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93B75C-9BB2-4295-AD21-1883C96F0AB0}"/>
              </a:ext>
            </a:extLst>
          </p:cNvPr>
          <p:cNvSpPr txBox="1"/>
          <p:nvPr/>
        </p:nvSpPr>
        <p:spPr>
          <a:xfrm>
            <a:off x="2425921" y="4321775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Q(x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,y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ACA462A-43BE-4525-8A7D-3E901F26B481}"/>
              </a:ext>
            </a:extLst>
          </p:cNvPr>
          <p:cNvSpPr/>
          <p:nvPr/>
        </p:nvSpPr>
        <p:spPr>
          <a:xfrm>
            <a:off x="3645403" y="5258217"/>
            <a:ext cx="166726" cy="1667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A468A5-620B-4848-8765-A0ADF281B4D4}"/>
              </a:ext>
            </a:extLst>
          </p:cNvPr>
          <p:cNvSpPr txBox="1"/>
          <p:nvPr/>
        </p:nvSpPr>
        <p:spPr>
          <a:xfrm>
            <a:off x="3809607" y="497077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-R(x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,-y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802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54C8B7-5F06-4A6B-ABD8-1C92DC58739A}"/>
              </a:ext>
            </a:extLst>
          </p:cNvPr>
          <p:cNvSpPr/>
          <p:nvPr/>
        </p:nvSpPr>
        <p:spPr>
          <a:xfrm>
            <a:off x="5026241" y="2949606"/>
            <a:ext cx="2139518" cy="7989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Euclidean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8312DCB8-A104-46AE-B9B4-A4482DE80177}"/>
              </a:ext>
            </a:extLst>
          </p:cNvPr>
          <p:cNvSpPr txBox="1"/>
          <p:nvPr/>
        </p:nvSpPr>
        <p:spPr>
          <a:xfrm>
            <a:off x="838200" y="1398481"/>
            <a:ext cx="10283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Euclid</a:t>
            </a:r>
            <a:r>
              <a:rPr lang="hu-HU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ean</a:t>
            </a:r>
            <a:r>
              <a:rPr lang="en-GB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algorithm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 is an efficient method for computing the 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greatest common 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divisor</a:t>
            </a:r>
            <a:r>
              <a:rPr lang="en-GB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(GCD) of two integers</a:t>
            </a:r>
            <a:r>
              <a:rPr lang="hu-HU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– 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 largest number that divides them </a:t>
            </a:r>
            <a:endParaRPr lang="hu-HU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both without a 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remainder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A61B2-2CD1-4D47-9959-3DD39B8DF413}"/>
              </a:ext>
            </a:extLst>
          </p:cNvPr>
          <p:cNvSpPr txBox="1"/>
          <p:nvPr/>
        </p:nvSpPr>
        <p:spPr>
          <a:xfrm>
            <a:off x="5210982" y="3118269"/>
            <a:ext cx="1766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GCD(45, 10) 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CBEF44-A771-494C-A4AC-3409E590A78F}"/>
              </a:ext>
            </a:extLst>
          </p:cNvPr>
          <p:cNvSpPr txBox="1"/>
          <p:nvPr/>
        </p:nvSpPr>
        <p:spPr>
          <a:xfrm>
            <a:off x="5124419" y="4021699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45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10 x 4 + 5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60F0A1-9F51-4AE3-B81D-6A31173AE26D}"/>
              </a:ext>
            </a:extLst>
          </p:cNvPr>
          <p:cNvSpPr txBox="1"/>
          <p:nvPr/>
        </p:nvSpPr>
        <p:spPr>
          <a:xfrm>
            <a:off x="5124419" y="4525634"/>
            <a:ext cx="1824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5 x 2 + </a:t>
            </a:r>
            <a:r>
              <a:rPr lang="hu-HU" sz="2400" b="1" i="1" dirty="0">
                <a:solidFill>
                  <a:srgbClr val="FF9999"/>
                </a:solidFill>
              </a:rPr>
              <a:t>0</a:t>
            </a:r>
            <a:endParaRPr lang="en-GB" b="1" i="1" dirty="0">
              <a:solidFill>
                <a:srgbClr val="FF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1141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473233-BB2A-43D5-8612-65D466CEB634}"/>
              </a:ext>
            </a:extLst>
          </p:cNvPr>
          <p:cNvCxnSpPr>
            <a:cxnSpLocks/>
          </p:cNvCxnSpPr>
          <p:nvPr/>
        </p:nvCxnSpPr>
        <p:spPr>
          <a:xfrm flipH="1" flipV="1">
            <a:off x="3666932" y="2995127"/>
            <a:ext cx="70553" cy="23557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Elliptic Curve Cryptography (ECC)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EB4A3F-0CCD-4005-9887-4A703EA7AF8D}"/>
              </a:ext>
            </a:extLst>
          </p:cNvPr>
          <p:cNvCxnSpPr/>
          <p:nvPr/>
        </p:nvCxnSpPr>
        <p:spPr>
          <a:xfrm>
            <a:off x="340187" y="4132163"/>
            <a:ext cx="512758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05DAE6-9578-476D-B228-988495A645D4}"/>
              </a:ext>
            </a:extLst>
          </p:cNvPr>
          <p:cNvCxnSpPr/>
          <p:nvPr/>
        </p:nvCxnSpPr>
        <p:spPr>
          <a:xfrm flipV="1">
            <a:off x="2141312" y="2019781"/>
            <a:ext cx="0" cy="39816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93837A7-BA6C-40FC-9AF8-8D0203E2B0B9}"/>
              </a:ext>
            </a:extLst>
          </p:cNvPr>
          <p:cNvSpPr/>
          <p:nvPr/>
        </p:nvSpPr>
        <p:spPr>
          <a:xfrm>
            <a:off x="1305571" y="2222360"/>
            <a:ext cx="2919184" cy="3779112"/>
          </a:xfrm>
          <a:custGeom>
            <a:avLst/>
            <a:gdLst>
              <a:gd name="connsiteX0" fmla="*/ 1308041 w 1319615"/>
              <a:gd name="connsiteY0" fmla="*/ 0 h 1678329"/>
              <a:gd name="connsiteX1" fmla="*/ 868203 w 1319615"/>
              <a:gd name="connsiteY1" fmla="*/ 544010 h 1678329"/>
              <a:gd name="connsiteX2" fmla="*/ 405215 w 1319615"/>
              <a:gd name="connsiteY2" fmla="*/ 381964 h 1678329"/>
              <a:gd name="connsiteX3" fmla="*/ 101 w 1319615"/>
              <a:gd name="connsiteY3" fmla="*/ 856526 h 1678329"/>
              <a:gd name="connsiteX4" fmla="*/ 370491 w 1319615"/>
              <a:gd name="connsiteY4" fmla="*/ 1342663 h 1678329"/>
              <a:gd name="connsiteX5" fmla="*/ 798754 w 1319615"/>
              <a:gd name="connsiteY5" fmla="*/ 1145894 h 1678329"/>
              <a:gd name="connsiteX6" fmla="*/ 1319615 w 1319615"/>
              <a:gd name="connsiteY6" fmla="*/ 1678329 h 167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9615" h="1678329">
                <a:moveTo>
                  <a:pt x="1308041" y="0"/>
                </a:moveTo>
                <a:cubicBezTo>
                  <a:pt x="1163357" y="240174"/>
                  <a:pt x="1018674" y="480349"/>
                  <a:pt x="868203" y="544010"/>
                </a:cubicBezTo>
                <a:cubicBezTo>
                  <a:pt x="717732" y="607671"/>
                  <a:pt x="549899" y="329878"/>
                  <a:pt x="405215" y="381964"/>
                </a:cubicBezTo>
                <a:cubicBezTo>
                  <a:pt x="260531" y="434050"/>
                  <a:pt x="5888" y="696410"/>
                  <a:pt x="101" y="856526"/>
                </a:cubicBezTo>
                <a:cubicBezTo>
                  <a:pt x="-5686" y="1016642"/>
                  <a:pt x="237382" y="1294435"/>
                  <a:pt x="370491" y="1342663"/>
                </a:cubicBezTo>
                <a:cubicBezTo>
                  <a:pt x="503600" y="1390891"/>
                  <a:pt x="640567" y="1089950"/>
                  <a:pt x="798754" y="1145894"/>
                </a:cubicBezTo>
                <a:cubicBezTo>
                  <a:pt x="956941" y="1201838"/>
                  <a:pt x="1138278" y="1440083"/>
                  <a:pt x="1319615" y="1678329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72A8AB-D9DA-4E48-94BA-7788DADEAEEC}"/>
              </a:ext>
            </a:extLst>
          </p:cNvPr>
          <p:cNvSpPr txBox="1"/>
          <p:nvPr/>
        </p:nvSpPr>
        <p:spPr>
          <a:xfrm>
            <a:off x="6808390" y="2377837"/>
            <a:ext cx="4307012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hu-HU" altLang="en-US" sz="24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POINT ADDITION</a:t>
            </a:r>
          </a:p>
          <a:p>
            <a:pPr algn="ctr">
              <a:lnSpc>
                <a:spcPct val="90000"/>
              </a:lnSpc>
            </a:pPr>
            <a:endParaRPr lang="hu-HU" altLang="en-US" sz="2400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define the </a:t>
            </a: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addition</a:t>
            </a:r>
          </a:p>
          <a:p>
            <a:pPr algn="ctr">
              <a:lnSpc>
                <a:spcPct val="90000"/>
              </a:lnSpc>
            </a:pP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 </a:t>
            </a: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 elliptic curves</a:t>
            </a:r>
          </a:p>
          <a:p>
            <a:pPr algn="ctr">
              <a:lnSpc>
                <a:spcPct val="90000"/>
              </a:lnSpc>
            </a:pP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(not the same as vector addition)</a:t>
            </a:r>
          </a:p>
          <a:p>
            <a:pPr algn="ctr">
              <a:lnSpc>
                <a:spcPct val="90000"/>
              </a:lnSpc>
            </a:pPr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EB71A5-5D69-4442-983A-EABEC8113F3B}"/>
              </a:ext>
            </a:extLst>
          </p:cNvPr>
          <p:cNvSpPr txBox="1"/>
          <p:nvPr/>
        </p:nvSpPr>
        <p:spPr>
          <a:xfrm>
            <a:off x="5502497" y="388108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5C3BB9-430D-4CF5-BCB1-3FC764DF2D51}"/>
              </a:ext>
            </a:extLst>
          </p:cNvPr>
          <p:cNvSpPr txBox="1"/>
          <p:nvPr/>
        </p:nvSpPr>
        <p:spPr>
          <a:xfrm>
            <a:off x="1976042" y="1504189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8581B2C-AB34-4041-83FA-83D9FE1D2AF7}"/>
              </a:ext>
            </a:extLst>
          </p:cNvPr>
          <p:cNvSpPr/>
          <p:nvPr/>
        </p:nvSpPr>
        <p:spPr>
          <a:xfrm>
            <a:off x="6884241" y="4715938"/>
            <a:ext cx="4155310" cy="10012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hu-HU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P(x</a:t>
            </a:r>
            <a:r>
              <a:rPr lang="hu-HU" altLang="en-US" sz="24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,y</a:t>
            </a:r>
            <a:r>
              <a:rPr lang="hu-HU" altLang="en-US" sz="24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+ Q(x</a:t>
            </a:r>
            <a:r>
              <a:rPr lang="hu-HU" altLang="en-US" sz="24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,y</a:t>
            </a:r>
            <a:r>
              <a:rPr lang="hu-HU" altLang="en-US" sz="24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= R(x</a:t>
            </a:r>
            <a:r>
              <a:rPr lang="hu-HU" altLang="en-US" sz="24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,y</a:t>
            </a:r>
            <a:r>
              <a:rPr lang="hu-HU" altLang="en-US" sz="24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7B51C9-8622-4B76-B5AC-3019281BB911}"/>
              </a:ext>
            </a:extLst>
          </p:cNvPr>
          <p:cNvCxnSpPr/>
          <p:nvPr/>
        </p:nvCxnSpPr>
        <p:spPr>
          <a:xfrm>
            <a:off x="717630" y="4342748"/>
            <a:ext cx="4097438" cy="1374399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F5EB91D-1B22-4640-9DF7-D1A8FED09C09}"/>
              </a:ext>
            </a:extLst>
          </p:cNvPr>
          <p:cNvSpPr/>
          <p:nvPr/>
        </p:nvSpPr>
        <p:spPr>
          <a:xfrm>
            <a:off x="1374942" y="4506441"/>
            <a:ext cx="166726" cy="1667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4700A7-9B53-47B7-82CE-F0D94A54B6F8}"/>
              </a:ext>
            </a:extLst>
          </p:cNvPr>
          <p:cNvSpPr/>
          <p:nvPr/>
        </p:nvSpPr>
        <p:spPr>
          <a:xfrm>
            <a:off x="2531393" y="4881883"/>
            <a:ext cx="166726" cy="1667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53028C-9DDF-44B9-A084-BAC8ECACE15C}"/>
              </a:ext>
            </a:extLst>
          </p:cNvPr>
          <p:cNvSpPr txBox="1"/>
          <p:nvPr/>
        </p:nvSpPr>
        <p:spPr>
          <a:xfrm>
            <a:off x="531341" y="474500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P(x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,y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93B75C-9BB2-4295-AD21-1883C96F0AB0}"/>
              </a:ext>
            </a:extLst>
          </p:cNvPr>
          <p:cNvSpPr txBox="1"/>
          <p:nvPr/>
        </p:nvSpPr>
        <p:spPr>
          <a:xfrm>
            <a:off x="2425921" y="4321775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Q(x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,y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ACA462A-43BE-4525-8A7D-3E901F26B481}"/>
              </a:ext>
            </a:extLst>
          </p:cNvPr>
          <p:cNvSpPr/>
          <p:nvPr/>
        </p:nvSpPr>
        <p:spPr>
          <a:xfrm>
            <a:off x="3645403" y="5258217"/>
            <a:ext cx="166726" cy="1667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A468A5-620B-4848-8765-A0ADF281B4D4}"/>
              </a:ext>
            </a:extLst>
          </p:cNvPr>
          <p:cNvSpPr txBox="1"/>
          <p:nvPr/>
        </p:nvSpPr>
        <p:spPr>
          <a:xfrm>
            <a:off x="3809607" y="497077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-R(x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,-y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E8354B-2AB3-463B-B42A-C844CA0125B7}"/>
              </a:ext>
            </a:extLst>
          </p:cNvPr>
          <p:cNvSpPr/>
          <p:nvPr/>
        </p:nvSpPr>
        <p:spPr>
          <a:xfrm>
            <a:off x="3601274" y="2971782"/>
            <a:ext cx="166726" cy="1667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BEC292-CA17-4A64-9C29-C75C3D30FFD3}"/>
              </a:ext>
            </a:extLst>
          </p:cNvPr>
          <p:cNvSpPr txBox="1"/>
          <p:nvPr/>
        </p:nvSpPr>
        <p:spPr>
          <a:xfrm>
            <a:off x="2867709" y="255846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R(x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,y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13940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473233-BB2A-43D5-8612-65D466CEB634}"/>
              </a:ext>
            </a:extLst>
          </p:cNvPr>
          <p:cNvCxnSpPr>
            <a:cxnSpLocks/>
          </p:cNvCxnSpPr>
          <p:nvPr/>
        </p:nvCxnSpPr>
        <p:spPr>
          <a:xfrm flipH="1" flipV="1">
            <a:off x="3835769" y="2832734"/>
            <a:ext cx="61905" cy="27278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Elliptic Curve Cryptography (ECC)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EB4A3F-0CCD-4005-9887-4A703EA7AF8D}"/>
              </a:ext>
            </a:extLst>
          </p:cNvPr>
          <p:cNvCxnSpPr/>
          <p:nvPr/>
        </p:nvCxnSpPr>
        <p:spPr>
          <a:xfrm>
            <a:off x="340187" y="4132163"/>
            <a:ext cx="512758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05DAE6-9578-476D-B228-988495A645D4}"/>
              </a:ext>
            </a:extLst>
          </p:cNvPr>
          <p:cNvCxnSpPr/>
          <p:nvPr/>
        </p:nvCxnSpPr>
        <p:spPr>
          <a:xfrm flipV="1">
            <a:off x="2141312" y="2019781"/>
            <a:ext cx="0" cy="39816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93837A7-BA6C-40FC-9AF8-8D0203E2B0B9}"/>
              </a:ext>
            </a:extLst>
          </p:cNvPr>
          <p:cNvSpPr/>
          <p:nvPr/>
        </p:nvSpPr>
        <p:spPr>
          <a:xfrm>
            <a:off x="1305571" y="2222360"/>
            <a:ext cx="2919184" cy="3779112"/>
          </a:xfrm>
          <a:custGeom>
            <a:avLst/>
            <a:gdLst>
              <a:gd name="connsiteX0" fmla="*/ 1308041 w 1319615"/>
              <a:gd name="connsiteY0" fmla="*/ 0 h 1678329"/>
              <a:gd name="connsiteX1" fmla="*/ 868203 w 1319615"/>
              <a:gd name="connsiteY1" fmla="*/ 544010 h 1678329"/>
              <a:gd name="connsiteX2" fmla="*/ 405215 w 1319615"/>
              <a:gd name="connsiteY2" fmla="*/ 381964 h 1678329"/>
              <a:gd name="connsiteX3" fmla="*/ 101 w 1319615"/>
              <a:gd name="connsiteY3" fmla="*/ 856526 h 1678329"/>
              <a:gd name="connsiteX4" fmla="*/ 370491 w 1319615"/>
              <a:gd name="connsiteY4" fmla="*/ 1342663 h 1678329"/>
              <a:gd name="connsiteX5" fmla="*/ 798754 w 1319615"/>
              <a:gd name="connsiteY5" fmla="*/ 1145894 h 1678329"/>
              <a:gd name="connsiteX6" fmla="*/ 1319615 w 1319615"/>
              <a:gd name="connsiteY6" fmla="*/ 1678329 h 167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9615" h="1678329">
                <a:moveTo>
                  <a:pt x="1308041" y="0"/>
                </a:moveTo>
                <a:cubicBezTo>
                  <a:pt x="1163357" y="240174"/>
                  <a:pt x="1018674" y="480349"/>
                  <a:pt x="868203" y="544010"/>
                </a:cubicBezTo>
                <a:cubicBezTo>
                  <a:pt x="717732" y="607671"/>
                  <a:pt x="549899" y="329878"/>
                  <a:pt x="405215" y="381964"/>
                </a:cubicBezTo>
                <a:cubicBezTo>
                  <a:pt x="260531" y="434050"/>
                  <a:pt x="5888" y="696410"/>
                  <a:pt x="101" y="856526"/>
                </a:cubicBezTo>
                <a:cubicBezTo>
                  <a:pt x="-5686" y="1016642"/>
                  <a:pt x="237382" y="1294435"/>
                  <a:pt x="370491" y="1342663"/>
                </a:cubicBezTo>
                <a:cubicBezTo>
                  <a:pt x="503600" y="1390891"/>
                  <a:pt x="640567" y="1089950"/>
                  <a:pt x="798754" y="1145894"/>
                </a:cubicBezTo>
                <a:cubicBezTo>
                  <a:pt x="956941" y="1201838"/>
                  <a:pt x="1138278" y="1440083"/>
                  <a:pt x="1319615" y="1678329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72A8AB-D9DA-4E48-94BA-7788DADEAEEC}"/>
              </a:ext>
            </a:extLst>
          </p:cNvPr>
          <p:cNvSpPr txBox="1"/>
          <p:nvPr/>
        </p:nvSpPr>
        <p:spPr>
          <a:xfrm>
            <a:off x="6808390" y="2377837"/>
            <a:ext cx="4307012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hu-HU" altLang="en-US" sz="24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POINT ADDITION</a:t>
            </a:r>
          </a:p>
          <a:p>
            <a:pPr algn="ctr">
              <a:lnSpc>
                <a:spcPct val="90000"/>
              </a:lnSpc>
            </a:pPr>
            <a:endParaRPr lang="hu-HU" altLang="en-US" sz="2400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define the </a:t>
            </a: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addition</a:t>
            </a:r>
          </a:p>
          <a:p>
            <a:pPr algn="ctr">
              <a:lnSpc>
                <a:spcPct val="90000"/>
              </a:lnSpc>
            </a:pP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 </a:t>
            </a: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 elliptic curves</a:t>
            </a:r>
          </a:p>
          <a:p>
            <a:pPr algn="ctr">
              <a:lnSpc>
                <a:spcPct val="90000"/>
              </a:lnSpc>
            </a:pP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(not the same as vector addition)</a:t>
            </a:r>
          </a:p>
          <a:p>
            <a:pPr algn="ctr">
              <a:lnSpc>
                <a:spcPct val="90000"/>
              </a:lnSpc>
            </a:pPr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EB71A5-5D69-4442-983A-EABEC8113F3B}"/>
              </a:ext>
            </a:extLst>
          </p:cNvPr>
          <p:cNvSpPr txBox="1"/>
          <p:nvPr/>
        </p:nvSpPr>
        <p:spPr>
          <a:xfrm>
            <a:off x="5502497" y="388108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5C3BB9-430D-4CF5-BCB1-3FC764DF2D51}"/>
              </a:ext>
            </a:extLst>
          </p:cNvPr>
          <p:cNvSpPr txBox="1"/>
          <p:nvPr/>
        </p:nvSpPr>
        <p:spPr>
          <a:xfrm>
            <a:off x="1976042" y="1504189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8581B2C-AB34-4041-83FA-83D9FE1D2AF7}"/>
              </a:ext>
            </a:extLst>
          </p:cNvPr>
          <p:cNvSpPr/>
          <p:nvPr/>
        </p:nvSpPr>
        <p:spPr>
          <a:xfrm>
            <a:off x="6884241" y="4715938"/>
            <a:ext cx="4155310" cy="10012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hu-HU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P(x</a:t>
            </a:r>
            <a:r>
              <a:rPr lang="hu-HU" altLang="en-US" sz="24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,y</a:t>
            </a:r>
            <a:r>
              <a:rPr lang="hu-HU" altLang="en-US" sz="24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+ Q(x</a:t>
            </a:r>
            <a:r>
              <a:rPr lang="hu-HU" altLang="en-US" sz="24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,y</a:t>
            </a:r>
            <a:r>
              <a:rPr lang="hu-HU" altLang="en-US" sz="24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= R(x</a:t>
            </a:r>
            <a:r>
              <a:rPr lang="hu-HU" altLang="en-US" sz="24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,y</a:t>
            </a:r>
            <a:r>
              <a:rPr lang="hu-HU" altLang="en-US" sz="24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7B51C9-8622-4B76-B5AC-3019281BB911}"/>
              </a:ext>
            </a:extLst>
          </p:cNvPr>
          <p:cNvCxnSpPr>
            <a:cxnSpLocks/>
          </p:cNvCxnSpPr>
          <p:nvPr/>
        </p:nvCxnSpPr>
        <p:spPr>
          <a:xfrm flipV="1">
            <a:off x="717630" y="2640563"/>
            <a:ext cx="3507125" cy="1702185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F5EB91D-1B22-4640-9DF7-D1A8FED09C09}"/>
              </a:ext>
            </a:extLst>
          </p:cNvPr>
          <p:cNvSpPr/>
          <p:nvPr/>
        </p:nvSpPr>
        <p:spPr>
          <a:xfrm>
            <a:off x="1210866" y="3987631"/>
            <a:ext cx="166726" cy="1667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4700A7-9B53-47B7-82CE-F0D94A54B6F8}"/>
              </a:ext>
            </a:extLst>
          </p:cNvPr>
          <p:cNvSpPr/>
          <p:nvPr/>
        </p:nvSpPr>
        <p:spPr>
          <a:xfrm>
            <a:off x="2717814" y="3262274"/>
            <a:ext cx="166726" cy="1667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53028C-9DDF-44B9-A084-BAC8ECACE15C}"/>
              </a:ext>
            </a:extLst>
          </p:cNvPr>
          <p:cNvSpPr txBox="1"/>
          <p:nvPr/>
        </p:nvSpPr>
        <p:spPr>
          <a:xfrm>
            <a:off x="430553" y="356391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P(x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,y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93B75C-9BB2-4295-AD21-1883C96F0AB0}"/>
              </a:ext>
            </a:extLst>
          </p:cNvPr>
          <p:cNvSpPr txBox="1"/>
          <p:nvPr/>
        </p:nvSpPr>
        <p:spPr>
          <a:xfrm>
            <a:off x="2445359" y="3549504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Q(x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,y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ACA462A-43BE-4525-8A7D-3E901F26B481}"/>
              </a:ext>
            </a:extLst>
          </p:cNvPr>
          <p:cNvSpPr/>
          <p:nvPr/>
        </p:nvSpPr>
        <p:spPr>
          <a:xfrm>
            <a:off x="3818938" y="5505239"/>
            <a:ext cx="166726" cy="1667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A468A5-620B-4848-8765-A0ADF281B4D4}"/>
              </a:ext>
            </a:extLst>
          </p:cNvPr>
          <p:cNvSpPr txBox="1"/>
          <p:nvPr/>
        </p:nvSpPr>
        <p:spPr>
          <a:xfrm>
            <a:off x="3918541" y="519655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R(x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,y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E8354B-2AB3-463B-B42A-C844CA0125B7}"/>
              </a:ext>
            </a:extLst>
          </p:cNvPr>
          <p:cNvSpPr/>
          <p:nvPr/>
        </p:nvSpPr>
        <p:spPr>
          <a:xfrm>
            <a:off x="3748862" y="2744361"/>
            <a:ext cx="166726" cy="1667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BEC292-CA17-4A64-9C29-C75C3D30FFD3}"/>
              </a:ext>
            </a:extLst>
          </p:cNvPr>
          <p:cNvSpPr txBox="1"/>
          <p:nvPr/>
        </p:nvSpPr>
        <p:spPr>
          <a:xfrm>
            <a:off x="2977054" y="228877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-R(x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,-y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38687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473233-BB2A-43D5-8612-65D466CEB634}"/>
              </a:ext>
            </a:extLst>
          </p:cNvPr>
          <p:cNvCxnSpPr>
            <a:cxnSpLocks/>
          </p:cNvCxnSpPr>
          <p:nvPr/>
        </p:nvCxnSpPr>
        <p:spPr>
          <a:xfrm flipH="1" flipV="1">
            <a:off x="3873093" y="2823403"/>
            <a:ext cx="61905" cy="27278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Elliptic Curve Cryptography (ECC)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EB4A3F-0CCD-4005-9887-4A703EA7AF8D}"/>
              </a:ext>
            </a:extLst>
          </p:cNvPr>
          <p:cNvCxnSpPr/>
          <p:nvPr/>
        </p:nvCxnSpPr>
        <p:spPr>
          <a:xfrm>
            <a:off x="340187" y="4132163"/>
            <a:ext cx="512758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05DAE6-9578-476D-B228-988495A645D4}"/>
              </a:ext>
            </a:extLst>
          </p:cNvPr>
          <p:cNvCxnSpPr/>
          <p:nvPr/>
        </p:nvCxnSpPr>
        <p:spPr>
          <a:xfrm flipV="1">
            <a:off x="2141312" y="2019781"/>
            <a:ext cx="0" cy="39816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93837A7-BA6C-40FC-9AF8-8D0203E2B0B9}"/>
              </a:ext>
            </a:extLst>
          </p:cNvPr>
          <p:cNvSpPr/>
          <p:nvPr/>
        </p:nvSpPr>
        <p:spPr>
          <a:xfrm>
            <a:off x="1305571" y="2222360"/>
            <a:ext cx="2919184" cy="3779112"/>
          </a:xfrm>
          <a:custGeom>
            <a:avLst/>
            <a:gdLst>
              <a:gd name="connsiteX0" fmla="*/ 1308041 w 1319615"/>
              <a:gd name="connsiteY0" fmla="*/ 0 h 1678329"/>
              <a:gd name="connsiteX1" fmla="*/ 868203 w 1319615"/>
              <a:gd name="connsiteY1" fmla="*/ 544010 h 1678329"/>
              <a:gd name="connsiteX2" fmla="*/ 405215 w 1319615"/>
              <a:gd name="connsiteY2" fmla="*/ 381964 h 1678329"/>
              <a:gd name="connsiteX3" fmla="*/ 101 w 1319615"/>
              <a:gd name="connsiteY3" fmla="*/ 856526 h 1678329"/>
              <a:gd name="connsiteX4" fmla="*/ 370491 w 1319615"/>
              <a:gd name="connsiteY4" fmla="*/ 1342663 h 1678329"/>
              <a:gd name="connsiteX5" fmla="*/ 798754 w 1319615"/>
              <a:gd name="connsiteY5" fmla="*/ 1145894 h 1678329"/>
              <a:gd name="connsiteX6" fmla="*/ 1319615 w 1319615"/>
              <a:gd name="connsiteY6" fmla="*/ 1678329 h 167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9615" h="1678329">
                <a:moveTo>
                  <a:pt x="1308041" y="0"/>
                </a:moveTo>
                <a:cubicBezTo>
                  <a:pt x="1163357" y="240174"/>
                  <a:pt x="1018674" y="480349"/>
                  <a:pt x="868203" y="544010"/>
                </a:cubicBezTo>
                <a:cubicBezTo>
                  <a:pt x="717732" y="607671"/>
                  <a:pt x="549899" y="329878"/>
                  <a:pt x="405215" y="381964"/>
                </a:cubicBezTo>
                <a:cubicBezTo>
                  <a:pt x="260531" y="434050"/>
                  <a:pt x="5888" y="696410"/>
                  <a:pt x="101" y="856526"/>
                </a:cubicBezTo>
                <a:cubicBezTo>
                  <a:pt x="-5686" y="1016642"/>
                  <a:pt x="237382" y="1294435"/>
                  <a:pt x="370491" y="1342663"/>
                </a:cubicBezTo>
                <a:cubicBezTo>
                  <a:pt x="503600" y="1390891"/>
                  <a:pt x="640567" y="1089950"/>
                  <a:pt x="798754" y="1145894"/>
                </a:cubicBezTo>
                <a:cubicBezTo>
                  <a:pt x="956941" y="1201838"/>
                  <a:pt x="1138278" y="1440083"/>
                  <a:pt x="1319615" y="1678329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72A8AB-D9DA-4E48-94BA-7788DADEAEEC}"/>
              </a:ext>
            </a:extLst>
          </p:cNvPr>
          <p:cNvSpPr txBox="1"/>
          <p:nvPr/>
        </p:nvSpPr>
        <p:spPr>
          <a:xfrm>
            <a:off x="6841669" y="2377837"/>
            <a:ext cx="4240456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hu-HU" altLang="en-US" sz="24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POINT DOUBLING</a:t>
            </a:r>
          </a:p>
          <a:p>
            <a:pPr algn="ctr">
              <a:lnSpc>
                <a:spcPct val="90000"/>
              </a:lnSpc>
            </a:pPr>
            <a:endParaRPr lang="hu-HU" altLang="en-US" sz="2400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define the </a:t>
            </a: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doubling</a:t>
            </a:r>
          </a:p>
          <a:p>
            <a:pPr algn="ctr">
              <a:lnSpc>
                <a:spcPct val="90000"/>
              </a:lnSpc>
            </a:pP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 </a:t>
            </a: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 elliptic curves</a:t>
            </a:r>
          </a:p>
          <a:p>
            <a:pPr algn="ctr">
              <a:lnSpc>
                <a:spcPct val="90000"/>
              </a:lnSpc>
            </a:pP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(we have to draw a tangent line)</a:t>
            </a:r>
          </a:p>
          <a:p>
            <a:pPr algn="ctr">
              <a:lnSpc>
                <a:spcPct val="90000"/>
              </a:lnSpc>
            </a:pPr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EB71A5-5D69-4442-983A-EABEC8113F3B}"/>
              </a:ext>
            </a:extLst>
          </p:cNvPr>
          <p:cNvSpPr txBox="1"/>
          <p:nvPr/>
        </p:nvSpPr>
        <p:spPr>
          <a:xfrm>
            <a:off x="5502497" y="388108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5C3BB9-430D-4CF5-BCB1-3FC764DF2D51}"/>
              </a:ext>
            </a:extLst>
          </p:cNvPr>
          <p:cNvSpPr txBox="1"/>
          <p:nvPr/>
        </p:nvSpPr>
        <p:spPr>
          <a:xfrm>
            <a:off x="1976042" y="1504189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8581B2C-AB34-4041-83FA-83D9FE1D2AF7}"/>
              </a:ext>
            </a:extLst>
          </p:cNvPr>
          <p:cNvSpPr/>
          <p:nvPr/>
        </p:nvSpPr>
        <p:spPr>
          <a:xfrm>
            <a:off x="6884241" y="4715938"/>
            <a:ext cx="4155310" cy="10012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hu-HU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P(x</a:t>
            </a:r>
            <a:r>
              <a:rPr lang="hu-HU" altLang="en-US" sz="24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,y</a:t>
            </a:r>
            <a:r>
              <a:rPr lang="hu-HU" altLang="en-US" sz="24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+ P(x</a:t>
            </a:r>
            <a:r>
              <a:rPr lang="hu-HU" altLang="en-US" sz="24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,y</a:t>
            </a:r>
            <a:r>
              <a:rPr lang="hu-HU" altLang="en-US" sz="24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= 2P(x</a:t>
            </a:r>
            <a:r>
              <a:rPr lang="hu-HU" altLang="en-US" sz="24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,y</a:t>
            </a:r>
            <a:r>
              <a:rPr lang="hu-HU" altLang="en-US" sz="24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7B51C9-8622-4B76-B5AC-3019281BB911}"/>
              </a:ext>
            </a:extLst>
          </p:cNvPr>
          <p:cNvCxnSpPr>
            <a:cxnSpLocks/>
          </p:cNvCxnSpPr>
          <p:nvPr/>
        </p:nvCxnSpPr>
        <p:spPr>
          <a:xfrm flipV="1">
            <a:off x="1305571" y="2671720"/>
            <a:ext cx="2919184" cy="590554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F5EB91D-1B22-4640-9DF7-D1A8FED09C09}"/>
              </a:ext>
            </a:extLst>
          </p:cNvPr>
          <p:cNvSpPr/>
          <p:nvPr/>
        </p:nvSpPr>
        <p:spPr>
          <a:xfrm>
            <a:off x="2188090" y="2984405"/>
            <a:ext cx="166726" cy="1667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ACA462A-43BE-4525-8A7D-3E901F26B481}"/>
              </a:ext>
            </a:extLst>
          </p:cNvPr>
          <p:cNvSpPr/>
          <p:nvPr/>
        </p:nvSpPr>
        <p:spPr>
          <a:xfrm>
            <a:off x="3846931" y="5514570"/>
            <a:ext cx="166726" cy="1667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A468A5-620B-4848-8765-A0ADF281B4D4}"/>
              </a:ext>
            </a:extLst>
          </p:cNvPr>
          <p:cNvSpPr txBox="1"/>
          <p:nvPr/>
        </p:nvSpPr>
        <p:spPr>
          <a:xfrm>
            <a:off x="4013657" y="5181946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2P(x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,y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E8354B-2AB3-463B-B42A-C844CA0125B7}"/>
              </a:ext>
            </a:extLst>
          </p:cNvPr>
          <p:cNvSpPr/>
          <p:nvPr/>
        </p:nvSpPr>
        <p:spPr>
          <a:xfrm>
            <a:off x="3783358" y="2661349"/>
            <a:ext cx="166726" cy="1667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BEC292-CA17-4A64-9C29-C75C3D30FFD3}"/>
              </a:ext>
            </a:extLst>
          </p:cNvPr>
          <p:cNvSpPr txBox="1"/>
          <p:nvPr/>
        </p:nvSpPr>
        <p:spPr>
          <a:xfrm>
            <a:off x="2183162" y="249752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P(x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,y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31697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473233-BB2A-43D5-8612-65D466CEB634}"/>
              </a:ext>
            </a:extLst>
          </p:cNvPr>
          <p:cNvCxnSpPr>
            <a:cxnSpLocks/>
          </p:cNvCxnSpPr>
          <p:nvPr/>
        </p:nvCxnSpPr>
        <p:spPr>
          <a:xfrm flipH="1" flipV="1">
            <a:off x="3835769" y="2832734"/>
            <a:ext cx="61905" cy="27278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Elliptic Curve Cryptography (ECC)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EB4A3F-0CCD-4005-9887-4A703EA7AF8D}"/>
              </a:ext>
            </a:extLst>
          </p:cNvPr>
          <p:cNvCxnSpPr/>
          <p:nvPr/>
        </p:nvCxnSpPr>
        <p:spPr>
          <a:xfrm>
            <a:off x="340187" y="4132163"/>
            <a:ext cx="512758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05DAE6-9578-476D-B228-988495A645D4}"/>
              </a:ext>
            </a:extLst>
          </p:cNvPr>
          <p:cNvCxnSpPr/>
          <p:nvPr/>
        </p:nvCxnSpPr>
        <p:spPr>
          <a:xfrm flipV="1">
            <a:off x="2141312" y="2019781"/>
            <a:ext cx="0" cy="39816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93837A7-BA6C-40FC-9AF8-8D0203E2B0B9}"/>
              </a:ext>
            </a:extLst>
          </p:cNvPr>
          <p:cNvSpPr/>
          <p:nvPr/>
        </p:nvSpPr>
        <p:spPr>
          <a:xfrm>
            <a:off x="1305571" y="2222360"/>
            <a:ext cx="2919184" cy="3779112"/>
          </a:xfrm>
          <a:custGeom>
            <a:avLst/>
            <a:gdLst>
              <a:gd name="connsiteX0" fmla="*/ 1308041 w 1319615"/>
              <a:gd name="connsiteY0" fmla="*/ 0 h 1678329"/>
              <a:gd name="connsiteX1" fmla="*/ 868203 w 1319615"/>
              <a:gd name="connsiteY1" fmla="*/ 544010 h 1678329"/>
              <a:gd name="connsiteX2" fmla="*/ 405215 w 1319615"/>
              <a:gd name="connsiteY2" fmla="*/ 381964 h 1678329"/>
              <a:gd name="connsiteX3" fmla="*/ 101 w 1319615"/>
              <a:gd name="connsiteY3" fmla="*/ 856526 h 1678329"/>
              <a:gd name="connsiteX4" fmla="*/ 370491 w 1319615"/>
              <a:gd name="connsiteY4" fmla="*/ 1342663 h 1678329"/>
              <a:gd name="connsiteX5" fmla="*/ 798754 w 1319615"/>
              <a:gd name="connsiteY5" fmla="*/ 1145894 h 1678329"/>
              <a:gd name="connsiteX6" fmla="*/ 1319615 w 1319615"/>
              <a:gd name="connsiteY6" fmla="*/ 1678329 h 167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9615" h="1678329">
                <a:moveTo>
                  <a:pt x="1308041" y="0"/>
                </a:moveTo>
                <a:cubicBezTo>
                  <a:pt x="1163357" y="240174"/>
                  <a:pt x="1018674" y="480349"/>
                  <a:pt x="868203" y="544010"/>
                </a:cubicBezTo>
                <a:cubicBezTo>
                  <a:pt x="717732" y="607671"/>
                  <a:pt x="549899" y="329878"/>
                  <a:pt x="405215" y="381964"/>
                </a:cubicBezTo>
                <a:cubicBezTo>
                  <a:pt x="260531" y="434050"/>
                  <a:pt x="5888" y="696410"/>
                  <a:pt x="101" y="856526"/>
                </a:cubicBezTo>
                <a:cubicBezTo>
                  <a:pt x="-5686" y="1016642"/>
                  <a:pt x="237382" y="1294435"/>
                  <a:pt x="370491" y="1342663"/>
                </a:cubicBezTo>
                <a:cubicBezTo>
                  <a:pt x="503600" y="1390891"/>
                  <a:pt x="640567" y="1089950"/>
                  <a:pt x="798754" y="1145894"/>
                </a:cubicBezTo>
                <a:cubicBezTo>
                  <a:pt x="956941" y="1201838"/>
                  <a:pt x="1138278" y="1440083"/>
                  <a:pt x="1319615" y="1678329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EB71A5-5D69-4442-983A-EABEC8113F3B}"/>
              </a:ext>
            </a:extLst>
          </p:cNvPr>
          <p:cNvSpPr txBox="1"/>
          <p:nvPr/>
        </p:nvSpPr>
        <p:spPr>
          <a:xfrm>
            <a:off x="5502497" y="388108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5C3BB9-430D-4CF5-BCB1-3FC764DF2D51}"/>
              </a:ext>
            </a:extLst>
          </p:cNvPr>
          <p:cNvSpPr txBox="1"/>
          <p:nvPr/>
        </p:nvSpPr>
        <p:spPr>
          <a:xfrm>
            <a:off x="1976042" y="1504189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7B51C9-8622-4B76-B5AC-3019281BB911}"/>
              </a:ext>
            </a:extLst>
          </p:cNvPr>
          <p:cNvCxnSpPr>
            <a:cxnSpLocks/>
          </p:cNvCxnSpPr>
          <p:nvPr/>
        </p:nvCxnSpPr>
        <p:spPr>
          <a:xfrm flipV="1">
            <a:off x="717630" y="2640563"/>
            <a:ext cx="3507125" cy="1702185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F5EB91D-1B22-4640-9DF7-D1A8FED09C09}"/>
              </a:ext>
            </a:extLst>
          </p:cNvPr>
          <p:cNvSpPr/>
          <p:nvPr/>
        </p:nvSpPr>
        <p:spPr>
          <a:xfrm>
            <a:off x="1210866" y="3987631"/>
            <a:ext cx="166726" cy="1667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4700A7-9B53-47B7-82CE-F0D94A54B6F8}"/>
              </a:ext>
            </a:extLst>
          </p:cNvPr>
          <p:cNvSpPr/>
          <p:nvPr/>
        </p:nvSpPr>
        <p:spPr>
          <a:xfrm>
            <a:off x="2717814" y="3262274"/>
            <a:ext cx="166726" cy="1667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53028C-9DDF-44B9-A084-BAC8ECACE15C}"/>
              </a:ext>
            </a:extLst>
          </p:cNvPr>
          <p:cNvSpPr txBox="1"/>
          <p:nvPr/>
        </p:nvSpPr>
        <p:spPr>
          <a:xfrm>
            <a:off x="430553" y="356391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P(x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,y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93B75C-9BB2-4295-AD21-1883C96F0AB0}"/>
              </a:ext>
            </a:extLst>
          </p:cNvPr>
          <p:cNvSpPr txBox="1"/>
          <p:nvPr/>
        </p:nvSpPr>
        <p:spPr>
          <a:xfrm>
            <a:off x="2445359" y="3549504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Q(x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,y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ACA462A-43BE-4525-8A7D-3E901F26B481}"/>
              </a:ext>
            </a:extLst>
          </p:cNvPr>
          <p:cNvSpPr/>
          <p:nvPr/>
        </p:nvSpPr>
        <p:spPr>
          <a:xfrm>
            <a:off x="3818938" y="5505239"/>
            <a:ext cx="166726" cy="1667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A468A5-620B-4848-8765-A0ADF281B4D4}"/>
              </a:ext>
            </a:extLst>
          </p:cNvPr>
          <p:cNvSpPr txBox="1"/>
          <p:nvPr/>
        </p:nvSpPr>
        <p:spPr>
          <a:xfrm>
            <a:off x="3918541" y="519655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R(x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,y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E8354B-2AB3-463B-B42A-C844CA0125B7}"/>
              </a:ext>
            </a:extLst>
          </p:cNvPr>
          <p:cNvSpPr/>
          <p:nvPr/>
        </p:nvSpPr>
        <p:spPr>
          <a:xfrm>
            <a:off x="3748862" y="2744361"/>
            <a:ext cx="166726" cy="1667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BEC292-CA17-4A64-9C29-C75C3D30FFD3}"/>
              </a:ext>
            </a:extLst>
          </p:cNvPr>
          <p:cNvSpPr txBox="1"/>
          <p:nvPr/>
        </p:nvSpPr>
        <p:spPr>
          <a:xfrm>
            <a:off x="2977054" y="228877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-R(x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,-y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32740E-99BD-4F01-9E3F-9AAD3ADDBC3F}"/>
              </a:ext>
            </a:extLst>
          </p:cNvPr>
          <p:cNvSpPr txBox="1"/>
          <p:nvPr/>
        </p:nvSpPr>
        <p:spPr>
          <a:xfrm>
            <a:off x="6715042" y="2377837"/>
            <a:ext cx="4493731" cy="308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hu-HU" altLang="en-US" sz="24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FINDING x</a:t>
            </a:r>
            <a:r>
              <a:rPr lang="hu-HU" altLang="en-US" sz="2400" b="1" baseline="-25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r>
              <a:rPr lang="hu-HU" altLang="en-US" sz="24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AND y</a:t>
            </a:r>
            <a:r>
              <a:rPr lang="hu-HU" altLang="en-US" sz="2400" b="1" baseline="-25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r>
              <a:rPr lang="hu-HU" altLang="en-US" sz="24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VARIABLES</a:t>
            </a:r>
          </a:p>
          <a:p>
            <a:pPr algn="ctr">
              <a:lnSpc>
                <a:spcPct val="90000"/>
              </a:lnSpc>
            </a:pPr>
            <a:endParaRPr lang="hu-HU" altLang="en-US" sz="2400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assume that </a:t>
            </a: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P(x,y)</a:t>
            </a: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</a:t>
            </a:r>
          </a:p>
          <a:p>
            <a:pPr algn="ctr">
              <a:lnSpc>
                <a:spcPct val="90000"/>
              </a:lnSpc>
            </a:pP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-R(x,y)</a:t>
            </a: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points are on the green line</a:t>
            </a:r>
          </a:p>
          <a:p>
            <a:pPr algn="ctr">
              <a:lnSpc>
                <a:spcPct val="90000"/>
              </a:lnSpc>
            </a:pP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then they must satisfy the </a:t>
            </a:r>
          </a:p>
          <a:p>
            <a:pPr algn="ctr">
              <a:lnSpc>
                <a:spcPct val="90000"/>
              </a:lnSpc>
            </a:pP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 = m    x + b </a:t>
            </a: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equation</a:t>
            </a:r>
          </a:p>
          <a:p>
            <a:pPr algn="ctr">
              <a:lnSpc>
                <a:spcPct val="90000"/>
              </a:lnSpc>
            </a:pPr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542D73-AC79-4589-B221-7550F31C6E0F}"/>
              </a:ext>
            </a:extLst>
          </p:cNvPr>
          <p:cNvSpPr txBox="1"/>
          <p:nvPr/>
        </p:nvSpPr>
        <p:spPr>
          <a:xfrm>
            <a:off x="8277758" y="41058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89717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473233-BB2A-43D5-8612-65D466CEB634}"/>
              </a:ext>
            </a:extLst>
          </p:cNvPr>
          <p:cNvCxnSpPr>
            <a:cxnSpLocks/>
          </p:cNvCxnSpPr>
          <p:nvPr/>
        </p:nvCxnSpPr>
        <p:spPr>
          <a:xfrm flipH="1" flipV="1">
            <a:off x="3835769" y="2832734"/>
            <a:ext cx="61905" cy="27278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Elliptic Curve Cryptography (ECC)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EB4A3F-0CCD-4005-9887-4A703EA7AF8D}"/>
              </a:ext>
            </a:extLst>
          </p:cNvPr>
          <p:cNvCxnSpPr/>
          <p:nvPr/>
        </p:nvCxnSpPr>
        <p:spPr>
          <a:xfrm>
            <a:off x="340187" y="4132163"/>
            <a:ext cx="512758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05DAE6-9578-476D-B228-988495A645D4}"/>
              </a:ext>
            </a:extLst>
          </p:cNvPr>
          <p:cNvCxnSpPr/>
          <p:nvPr/>
        </p:nvCxnSpPr>
        <p:spPr>
          <a:xfrm flipV="1">
            <a:off x="2141312" y="2019781"/>
            <a:ext cx="0" cy="39816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93837A7-BA6C-40FC-9AF8-8D0203E2B0B9}"/>
              </a:ext>
            </a:extLst>
          </p:cNvPr>
          <p:cNvSpPr/>
          <p:nvPr/>
        </p:nvSpPr>
        <p:spPr>
          <a:xfrm>
            <a:off x="1305571" y="2222360"/>
            <a:ext cx="2919184" cy="3779112"/>
          </a:xfrm>
          <a:custGeom>
            <a:avLst/>
            <a:gdLst>
              <a:gd name="connsiteX0" fmla="*/ 1308041 w 1319615"/>
              <a:gd name="connsiteY0" fmla="*/ 0 h 1678329"/>
              <a:gd name="connsiteX1" fmla="*/ 868203 w 1319615"/>
              <a:gd name="connsiteY1" fmla="*/ 544010 h 1678329"/>
              <a:gd name="connsiteX2" fmla="*/ 405215 w 1319615"/>
              <a:gd name="connsiteY2" fmla="*/ 381964 h 1678329"/>
              <a:gd name="connsiteX3" fmla="*/ 101 w 1319615"/>
              <a:gd name="connsiteY3" fmla="*/ 856526 h 1678329"/>
              <a:gd name="connsiteX4" fmla="*/ 370491 w 1319615"/>
              <a:gd name="connsiteY4" fmla="*/ 1342663 h 1678329"/>
              <a:gd name="connsiteX5" fmla="*/ 798754 w 1319615"/>
              <a:gd name="connsiteY5" fmla="*/ 1145894 h 1678329"/>
              <a:gd name="connsiteX6" fmla="*/ 1319615 w 1319615"/>
              <a:gd name="connsiteY6" fmla="*/ 1678329 h 167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9615" h="1678329">
                <a:moveTo>
                  <a:pt x="1308041" y="0"/>
                </a:moveTo>
                <a:cubicBezTo>
                  <a:pt x="1163357" y="240174"/>
                  <a:pt x="1018674" y="480349"/>
                  <a:pt x="868203" y="544010"/>
                </a:cubicBezTo>
                <a:cubicBezTo>
                  <a:pt x="717732" y="607671"/>
                  <a:pt x="549899" y="329878"/>
                  <a:pt x="405215" y="381964"/>
                </a:cubicBezTo>
                <a:cubicBezTo>
                  <a:pt x="260531" y="434050"/>
                  <a:pt x="5888" y="696410"/>
                  <a:pt x="101" y="856526"/>
                </a:cubicBezTo>
                <a:cubicBezTo>
                  <a:pt x="-5686" y="1016642"/>
                  <a:pt x="237382" y="1294435"/>
                  <a:pt x="370491" y="1342663"/>
                </a:cubicBezTo>
                <a:cubicBezTo>
                  <a:pt x="503600" y="1390891"/>
                  <a:pt x="640567" y="1089950"/>
                  <a:pt x="798754" y="1145894"/>
                </a:cubicBezTo>
                <a:cubicBezTo>
                  <a:pt x="956941" y="1201838"/>
                  <a:pt x="1138278" y="1440083"/>
                  <a:pt x="1319615" y="1678329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EB71A5-5D69-4442-983A-EABEC8113F3B}"/>
              </a:ext>
            </a:extLst>
          </p:cNvPr>
          <p:cNvSpPr txBox="1"/>
          <p:nvPr/>
        </p:nvSpPr>
        <p:spPr>
          <a:xfrm>
            <a:off x="5502497" y="388108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5C3BB9-430D-4CF5-BCB1-3FC764DF2D51}"/>
              </a:ext>
            </a:extLst>
          </p:cNvPr>
          <p:cNvSpPr txBox="1"/>
          <p:nvPr/>
        </p:nvSpPr>
        <p:spPr>
          <a:xfrm>
            <a:off x="1976042" y="1504189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7B51C9-8622-4B76-B5AC-3019281BB911}"/>
              </a:ext>
            </a:extLst>
          </p:cNvPr>
          <p:cNvCxnSpPr>
            <a:cxnSpLocks/>
          </p:cNvCxnSpPr>
          <p:nvPr/>
        </p:nvCxnSpPr>
        <p:spPr>
          <a:xfrm flipV="1">
            <a:off x="717630" y="2640563"/>
            <a:ext cx="3507125" cy="1702185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F5EB91D-1B22-4640-9DF7-D1A8FED09C09}"/>
              </a:ext>
            </a:extLst>
          </p:cNvPr>
          <p:cNvSpPr/>
          <p:nvPr/>
        </p:nvSpPr>
        <p:spPr>
          <a:xfrm>
            <a:off x="1210866" y="3987631"/>
            <a:ext cx="166726" cy="1667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4700A7-9B53-47B7-82CE-F0D94A54B6F8}"/>
              </a:ext>
            </a:extLst>
          </p:cNvPr>
          <p:cNvSpPr/>
          <p:nvPr/>
        </p:nvSpPr>
        <p:spPr>
          <a:xfrm>
            <a:off x="2717814" y="3262274"/>
            <a:ext cx="166726" cy="1667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53028C-9DDF-44B9-A084-BAC8ECACE15C}"/>
              </a:ext>
            </a:extLst>
          </p:cNvPr>
          <p:cNvSpPr txBox="1"/>
          <p:nvPr/>
        </p:nvSpPr>
        <p:spPr>
          <a:xfrm>
            <a:off x="430553" y="356391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P(x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,y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93B75C-9BB2-4295-AD21-1883C96F0AB0}"/>
              </a:ext>
            </a:extLst>
          </p:cNvPr>
          <p:cNvSpPr txBox="1"/>
          <p:nvPr/>
        </p:nvSpPr>
        <p:spPr>
          <a:xfrm>
            <a:off x="2445359" y="3549504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Q(x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,y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ACA462A-43BE-4525-8A7D-3E901F26B481}"/>
              </a:ext>
            </a:extLst>
          </p:cNvPr>
          <p:cNvSpPr/>
          <p:nvPr/>
        </p:nvSpPr>
        <p:spPr>
          <a:xfrm>
            <a:off x="3818938" y="5505239"/>
            <a:ext cx="166726" cy="1667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A468A5-620B-4848-8765-A0ADF281B4D4}"/>
              </a:ext>
            </a:extLst>
          </p:cNvPr>
          <p:cNvSpPr txBox="1"/>
          <p:nvPr/>
        </p:nvSpPr>
        <p:spPr>
          <a:xfrm>
            <a:off x="3918541" y="519655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R(x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,y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E8354B-2AB3-463B-B42A-C844CA0125B7}"/>
              </a:ext>
            </a:extLst>
          </p:cNvPr>
          <p:cNvSpPr/>
          <p:nvPr/>
        </p:nvSpPr>
        <p:spPr>
          <a:xfrm>
            <a:off x="3748862" y="2744361"/>
            <a:ext cx="166726" cy="1667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BEC292-CA17-4A64-9C29-C75C3D30FFD3}"/>
              </a:ext>
            </a:extLst>
          </p:cNvPr>
          <p:cNvSpPr txBox="1"/>
          <p:nvPr/>
        </p:nvSpPr>
        <p:spPr>
          <a:xfrm>
            <a:off x="2977054" y="228877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-R(x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,-y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32740E-99BD-4F01-9E3F-9AAD3ADDBC3F}"/>
              </a:ext>
            </a:extLst>
          </p:cNvPr>
          <p:cNvSpPr txBox="1"/>
          <p:nvPr/>
        </p:nvSpPr>
        <p:spPr>
          <a:xfrm>
            <a:off x="6949241" y="2377837"/>
            <a:ext cx="4025333" cy="4413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hu-HU" altLang="en-US" sz="24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FINDING x</a:t>
            </a:r>
            <a:r>
              <a:rPr lang="hu-HU" altLang="en-US" sz="2400" b="1" baseline="-25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r>
              <a:rPr lang="hu-HU" altLang="en-US" sz="24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AND y</a:t>
            </a:r>
            <a:r>
              <a:rPr lang="hu-HU" altLang="en-US" sz="2400" b="1" baseline="-25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r>
              <a:rPr lang="hu-HU" altLang="en-US" sz="24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VARIABLES</a:t>
            </a:r>
          </a:p>
          <a:p>
            <a:pPr algn="ctr">
              <a:lnSpc>
                <a:spcPct val="90000"/>
              </a:lnSpc>
            </a:pPr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altLang="en-US" sz="24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m    x</a:t>
            </a:r>
            <a:r>
              <a:rPr lang="hu-HU" altLang="en-US" sz="24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b</a:t>
            </a:r>
          </a:p>
          <a:p>
            <a:pPr algn="ctr">
              <a:lnSpc>
                <a:spcPct val="90000"/>
              </a:lnSpc>
            </a:pPr>
            <a:endParaRPr lang="hu-HU" altLang="en-US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-y</a:t>
            </a:r>
            <a:r>
              <a:rPr lang="hu-HU" altLang="en-US" sz="24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m    x</a:t>
            </a:r>
            <a:r>
              <a:rPr lang="hu-HU" altLang="en-US" sz="24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b</a:t>
            </a:r>
          </a:p>
          <a:p>
            <a:pPr algn="ctr">
              <a:lnSpc>
                <a:spcPct val="90000"/>
              </a:lnSpc>
            </a:pPr>
            <a:endParaRPr lang="hu-HU" altLang="en-US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-y</a:t>
            </a:r>
            <a:r>
              <a:rPr lang="hu-HU" altLang="en-US" sz="24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m    x</a:t>
            </a:r>
            <a:r>
              <a:rPr lang="hu-HU" altLang="en-US" sz="24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(y</a:t>
            </a:r>
            <a:r>
              <a:rPr lang="hu-HU" altLang="en-US" sz="24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m   x</a:t>
            </a:r>
            <a:r>
              <a:rPr lang="hu-HU" altLang="en-US" sz="24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ctr">
              <a:lnSpc>
                <a:spcPct val="90000"/>
              </a:lnSpc>
            </a:pPr>
            <a:endParaRPr lang="hu-HU" altLang="en-US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hu-HU" altLang="en-US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hu-HU" altLang="en-US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542D73-AC79-4589-B221-7550F31C6E0F}"/>
              </a:ext>
            </a:extLst>
          </p:cNvPr>
          <p:cNvSpPr txBox="1"/>
          <p:nvPr/>
        </p:nvSpPr>
        <p:spPr>
          <a:xfrm>
            <a:off x="8852197" y="31263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48FE61-93E0-42F0-AAB2-BA52F52D2DAA}"/>
              </a:ext>
            </a:extLst>
          </p:cNvPr>
          <p:cNvSpPr txBox="1"/>
          <p:nvPr/>
        </p:nvSpPr>
        <p:spPr>
          <a:xfrm>
            <a:off x="8896591" y="37893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3F1C33-1D39-464E-9584-0A7C8AFA09F9}"/>
              </a:ext>
            </a:extLst>
          </p:cNvPr>
          <p:cNvSpPr txBox="1"/>
          <p:nvPr/>
        </p:nvSpPr>
        <p:spPr>
          <a:xfrm>
            <a:off x="8290096" y="4439191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B8430D-718F-40C3-91D8-2551CFD337C5}"/>
              </a:ext>
            </a:extLst>
          </p:cNvPr>
          <p:cNvSpPr txBox="1"/>
          <p:nvPr/>
        </p:nvSpPr>
        <p:spPr>
          <a:xfrm>
            <a:off x="9935397" y="4432965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4B10969-C74E-4EED-ADCC-BA9D6185DE02}"/>
              </a:ext>
            </a:extLst>
          </p:cNvPr>
          <p:cNvSpPr/>
          <p:nvPr/>
        </p:nvSpPr>
        <p:spPr>
          <a:xfrm>
            <a:off x="6802535" y="5171360"/>
            <a:ext cx="4155310" cy="10012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hu-HU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hu-HU" altLang="en-US" sz="24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m    (  x</a:t>
            </a:r>
            <a:r>
              <a:rPr lang="hu-HU" altLang="en-US" sz="24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x</a:t>
            </a:r>
            <a:r>
              <a:rPr lang="hu-HU" altLang="en-US" sz="24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</a:t>
            </a:r>
            <a:r>
              <a:rPr lang="hu-HU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– y</a:t>
            </a:r>
            <a:r>
              <a:rPr lang="hu-HU" altLang="en-US" sz="24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hu-HU" altLang="en-US" sz="24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4F7E07-87A6-4C50-8A23-14E77C0EB35B}"/>
              </a:ext>
            </a:extLst>
          </p:cNvPr>
          <p:cNvSpPr txBox="1"/>
          <p:nvPr/>
        </p:nvSpPr>
        <p:spPr>
          <a:xfrm>
            <a:off x="8290096" y="5545207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74000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473233-BB2A-43D5-8612-65D466CEB634}"/>
              </a:ext>
            </a:extLst>
          </p:cNvPr>
          <p:cNvCxnSpPr>
            <a:cxnSpLocks/>
          </p:cNvCxnSpPr>
          <p:nvPr/>
        </p:nvCxnSpPr>
        <p:spPr>
          <a:xfrm flipH="1" flipV="1">
            <a:off x="3835769" y="2832734"/>
            <a:ext cx="61905" cy="27278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Elliptic Curve Cryptography (ECC)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EB4A3F-0CCD-4005-9887-4A703EA7AF8D}"/>
              </a:ext>
            </a:extLst>
          </p:cNvPr>
          <p:cNvCxnSpPr/>
          <p:nvPr/>
        </p:nvCxnSpPr>
        <p:spPr>
          <a:xfrm>
            <a:off x="340187" y="4132163"/>
            <a:ext cx="512758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05DAE6-9578-476D-B228-988495A645D4}"/>
              </a:ext>
            </a:extLst>
          </p:cNvPr>
          <p:cNvCxnSpPr/>
          <p:nvPr/>
        </p:nvCxnSpPr>
        <p:spPr>
          <a:xfrm flipV="1">
            <a:off x="2141312" y="2019781"/>
            <a:ext cx="0" cy="39816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93837A7-BA6C-40FC-9AF8-8D0203E2B0B9}"/>
              </a:ext>
            </a:extLst>
          </p:cNvPr>
          <p:cNvSpPr/>
          <p:nvPr/>
        </p:nvSpPr>
        <p:spPr>
          <a:xfrm>
            <a:off x="1305571" y="2222360"/>
            <a:ext cx="2919184" cy="3779112"/>
          </a:xfrm>
          <a:custGeom>
            <a:avLst/>
            <a:gdLst>
              <a:gd name="connsiteX0" fmla="*/ 1308041 w 1319615"/>
              <a:gd name="connsiteY0" fmla="*/ 0 h 1678329"/>
              <a:gd name="connsiteX1" fmla="*/ 868203 w 1319615"/>
              <a:gd name="connsiteY1" fmla="*/ 544010 h 1678329"/>
              <a:gd name="connsiteX2" fmla="*/ 405215 w 1319615"/>
              <a:gd name="connsiteY2" fmla="*/ 381964 h 1678329"/>
              <a:gd name="connsiteX3" fmla="*/ 101 w 1319615"/>
              <a:gd name="connsiteY3" fmla="*/ 856526 h 1678329"/>
              <a:gd name="connsiteX4" fmla="*/ 370491 w 1319615"/>
              <a:gd name="connsiteY4" fmla="*/ 1342663 h 1678329"/>
              <a:gd name="connsiteX5" fmla="*/ 798754 w 1319615"/>
              <a:gd name="connsiteY5" fmla="*/ 1145894 h 1678329"/>
              <a:gd name="connsiteX6" fmla="*/ 1319615 w 1319615"/>
              <a:gd name="connsiteY6" fmla="*/ 1678329 h 167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9615" h="1678329">
                <a:moveTo>
                  <a:pt x="1308041" y="0"/>
                </a:moveTo>
                <a:cubicBezTo>
                  <a:pt x="1163357" y="240174"/>
                  <a:pt x="1018674" y="480349"/>
                  <a:pt x="868203" y="544010"/>
                </a:cubicBezTo>
                <a:cubicBezTo>
                  <a:pt x="717732" y="607671"/>
                  <a:pt x="549899" y="329878"/>
                  <a:pt x="405215" y="381964"/>
                </a:cubicBezTo>
                <a:cubicBezTo>
                  <a:pt x="260531" y="434050"/>
                  <a:pt x="5888" y="696410"/>
                  <a:pt x="101" y="856526"/>
                </a:cubicBezTo>
                <a:cubicBezTo>
                  <a:pt x="-5686" y="1016642"/>
                  <a:pt x="237382" y="1294435"/>
                  <a:pt x="370491" y="1342663"/>
                </a:cubicBezTo>
                <a:cubicBezTo>
                  <a:pt x="503600" y="1390891"/>
                  <a:pt x="640567" y="1089950"/>
                  <a:pt x="798754" y="1145894"/>
                </a:cubicBezTo>
                <a:cubicBezTo>
                  <a:pt x="956941" y="1201838"/>
                  <a:pt x="1138278" y="1440083"/>
                  <a:pt x="1319615" y="1678329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EB71A5-5D69-4442-983A-EABEC8113F3B}"/>
              </a:ext>
            </a:extLst>
          </p:cNvPr>
          <p:cNvSpPr txBox="1"/>
          <p:nvPr/>
        </p:nvSpPr>
        <p:spPr>
          <a:xfrm>
            <a:off x="5502497" y="388108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5C3BB9-430D-4CF5-BCB1-3FC764DF2D51}"/>
              </a:ext>
            </a:extLst>
          </p:cNvPr>
          <p:cNvSpPr txBox="1"/>
          <p:nvPr/>
        </p:nvSpPr>
        <p:spPr>
          <a:xfrm>
            <a:off x="1976042" y="1504189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7B51C9-8622-4B76-B5AC-3019281BB911}"/>
              </a:ext>
            </a:extLst>
          </p:cNvPr>
          <p:cNvCxnSpPr>
            <a:cxnSpLocks/>
          </p:cNvCxnSpPr>
          <p:nvPr/>
        </p:nvCxnSpPr>
        <p:spPr>
          <a:xfrm flipV="1">
            <a:off x="717630" y="2640563"/>
            <a:ext cx="3507125" cy="1702185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F5EB91D-1B22-4640-9DF7-D1A8FED09C09}"/>
              </a:ext>
            </a:extLst>
          </p:cNvPr>
          <p:cNvSpPr/>
          <p:nvPr/>
        </p:nvSpPr>
        <p:spPr>
          <a:xfrm>
            <a:off x="1210866" y="3987631"/>
            <a:ext cx="166726" cy="1667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4700A7-9B53-47B7-82CE-F0D94A54B6F8}"/>
              </a:ext>
            </a:extLst>
          </p:cNvPr>
          <p:cNvSpPr/>
          <p:nvPr/>
        </p:nvSpPr>
        <p:spPr>
          <a:xfrm>
            <a:off x="2717814" y="3262274"/>
            <a:ext cx="166726" cy="1667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53028C-9DDF-44B9-A084-BAC8ECACE15C}"/>
              </a:ext>
            </a:extLst>
          </p:cNvPr>
          <p:cNvSpPr txBox="1"/>
          <p:nvPr/>
        </p:nvSpPr>
        <p:spPr>
          <a:xfrm>
            <a:off x="430553" y="356391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P(x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,y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93B75C-9BB2-4295-AD21-1883C96F0AB0}"/>
              </a:ext>
            </a:extLst>
          </p:cNvPr>
          <p:cNvSpPr txBox="1"/>
          <p:nvPr/>
        </p:nvSpPr>
        <p:spPr>
          <a:xfrm>
            <a:off x="2445359" y="3549504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Q(x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,y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ACA462A-43BE-4525-8A7D-3E901F26B481}"/>
              </a:ext>
            </a:extLst>
          </p:cNvPr>
          <p:cNvSpPr/>
          <p:nvPr/>
        </p:nvSpPr>
        <p:spPr>
          <a:xfrm>
            <a:off x="3818938" y="5505239"/>
            <a:ext cx="166726" cy="1667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A468A5-620B-4848-8765-A0ADF281B4D4}"/>
              </a:ext>
            </a:extLst>
          </p:cNvPr>
          <p:cNvSpPr txBox="1"/>
          <p:nvPr/>
        </p:nvSpPr>
        <p:spPr>
          <a:xfrm>
            <a:off x="3918541" y="519655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R(x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,y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E8354B-2AB3-463B-B42A-C844CA0125B7}"/>
              </a:ext>
            </a:extLst>
          </p:cNvPr>
          <p:cNvSpPr/>
          <p:nvPr/>
        </p:nvSpPr>
        <p:spPr>
          <a:xfrm>
            <a:off x="3748862" y="2744361"/>
            <a:ext cx="166726" cy="1667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BEC292-CA17-4A64-9C29-C75C3D30FFD3}"/>
              </a:ext>
            </a:extLst>
          </p:cNvPr>
          <p:cNvSpPr txBox="1"/>
          <p:nvPr/>
        </p:nvSpPr>
        <p:spPr>
          <a:xfrm>
            <a:off x="2977054" y="228877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-R(x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,-y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32740E-99BD-4F01-9E3F-9AAD3ADDBC3F}"/>
              </a:ext>
            </a:extLst>
          </p:cNvPr>
          <p:cNvSpPr txBox="1"/>
          <p:nvPr/>
        </p:nvSpPr>
        <p:spPr>
          <a:xfrm>
            <a:off x="6438878" y="1622056"/>
            <a:ext cx="5046060" cy="4081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hu-HU" altLang="en-US" sz="24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FINDING x</a:t>
            </a:r>
            <a:r>
              <a:rPr lang="hu-HU" altLang="en-US" sz="2400" b="1" baseline="-25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r>
              <a:rPr lang="hu-HU" altLang="en-US" sz="24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AND y</a:t>
            </a:r>
            <a:r>
              <a:rPr lang="hu-HU" altLang="en-US" sz="2400" b="1" baseline="-25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r>
              <a:rPr lang="hu-HU" altLang="en-US" sz="24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VARIABLES</a:t>
            </a:r>
          </a:p>
          <a:p>
            <a:pPr algn="ctr">
              <a:lnSpc>
                <a:spcPct val="90000"/>
              </a:lnSpc>
            </a:pPr>
            <a:endParaRPr lang="hu-HU" altLang="en-US" sz="2400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know that we can define a line with</a:t>
            </a:r>
          </a:p>
          <a:p>
            <a:pPr algn="ctr">
              <a:lnSpc>
                <a:spcPct val="90000"/>
              </a:lnSpc>
            </a:pP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 = m    x + </a:t>
            </a:r>
            <a:r>
              <a:rPr lang="el-G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β</a:t>
            </a: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</a:t>
            </a: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equation</a:t>
            </a:r>
          </a:p>
          <a:p>
            <a:pPr algn="ctr">
              <a:lnSpc>
                <a:spcPct val="90000"/>
              </a:lnSpc>
            </a:pPr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we have the elliptic curve itself</a:t>
            </a:r>
          </a:p>
          <a:p>
            <a:pPr algn="ctr">
              <a:lnSpc>
                <a:spcPct val="90000"/>
              </a:lnSpc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sz="24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x</a:t>
            </a:r>
            <a:r>
              <a:rPr lang="hu-HU" sz="24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ax + b</a:t>
            </a:r>
          </a:p>
          <a:p>
            <a:pPr algn="ctr">
              <a:lnSpc>
                <a:spcPct val="90000"/>
              </a:lnSpc>
            </a:pP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(m  x + </a:t>
            </a:r>
            <a:r>
              <a:rPr lang="el-G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β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sz="24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x</a:t>
            </a:r>
            <a:r>
              <a:rPr lang="hu-HU" sz="24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ax + b</a:t>
            </a:r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r>
              <a:rPr lang="hu-HU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altLang="en-US" sz="24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>
              <a:rPr lang="hu-HU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altLang="en-US" sz="24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+ 2mx</a:t>
            </a:r>
            <a:r>
              <a:rPr lang="el-G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β</a:t>
            </a:r>
            <a:r>
              <a:rPr lang="hu-HU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</a:t>
            </a:r>
            <a:r>
              <a:rPr lang="el-G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β </a:t>
            </a:r>
            <a:r>
              <a:rPr lang="hu-HU" altLang="en-US" sz="24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4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ax + b</a:t>
            </a:r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542D73-AC79-4589-B221-7550F31C6E0F}"/>
              </a:ext>
            </a:extLst>
          </p:cNvPr>
          <p:cNvSpPr txBox="1"/>
          <p:nvPr/>
        </p:nvSpPr>
        <p:spPr>
          <a:xfrm>
            <a:off x="7992646" y="26899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8E6D86-0432-44A2-AEB8-EA0D8AC66039}"/>
              </a:ext>
            </a:extLst>
          </p:cNvPr>
          <p:cNvSpPr txBox="1"/>
          <p:nvPr/>
        </p:nvSpPr>
        <p:spPr>
          <a:xfrm>
            <a:off x="7810650" y="43448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BB0FE15-5C94-43ED-9BF3-5E6F49D37241}"/>
              </a:ext>
            </a:extLst>
          </p:cNvPr>
          <p:cNvSpPr/>
          <p:nvPr/>
        </p:nvSpPr>
        <p:spPr>
          <a:xfrm>
            <a:off x="6837597" y="5580758"/>
            <a:ext cx="4667037" cy="10012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hu-HU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altLang="en-US" sz="24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m</a:t>
            </a:r>
            <a:r>
              <a:rPr lang="hu-HU" altLang="en-US" sz="24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altLang="en-US" sz="24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(a-2m</a:t>
            </a:r>
            <a:r>
              <a:rPr lang="el-G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β</a:t>
            </a:r>
            <a:r>
              <a:rPr lang="hu-HU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)x + (b -</a:t>
            </a:r>
            <a:r>
              <a:rPr lang="el-G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β</a:t>
            </a:r>
            <a:r>
              <a:rPr lang="hu-HU" altLang="en-US" sz="24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= 0</a:t>
            </a:r>
          </a:p>
        </p:txBody>
      </p:sp>
    </p:spTree>
    <p:extLst>
      <p:ext uri="{BB962C8B-B14F-4D97-AF65-F5344CB8AC3E}">
        <p14:creationId xmlns:p14="http://schemas.microsoft.com/office/powerpoint/2010/main" val="71809158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473233-BB2A-43D5-8612-65D466CEB634}"/>
              </a:ext>
            </a:extLst>
          </p:cNvPr>
          <p:cNvCxnSpPr>
            <a:cxnSpLocks/>
          </p:cNvCxnSpPr>
          <p:nvPr/>
        </p:nvCxnSpPr>
        <p:spPr>
          <a:xfrm flipH="1" flipV="1">
            <a:off x="3835769" y="2832734"/>
            <a:ext cx="61905" cy="27278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Elliptic Curve Cryptography (ECC)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EB4A3F-0CCD-4005-9887-4A703EA7AF8D}"/>
              </a:ext>
            </a:extLst>
          </p:cNvPr>
          <p:cNvCxnSpPr/>
          <p:nvPr/>
        </p:nvCxnSpPr>
        <p:spPr>
          <a:xfrm>
            <a:off x="340187" y="4132163"/>
            <a:ext cx="512758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05DAE6-9578-476D-B228-988495A645D4}"/>
              </a:ext>
            </a:extLst>
          </p:cNvPr>
          <p:cNvCxnSpPr/>
          <p:nvPr/>
        </p:nvCxnSpPr>
        <p:spPr>
          <a:xfrm flipV="1">
            <a:off x="2141312" y="2019781"/>
            <a:ext cx="0" cy="39816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93837A7-BA6C-40FC-9AF8-8D0203E2B0B9}"/>
              </a:ext>
            </a:extLst>
          </p:cNvPr>
          <p:cNvSpPr/>
          <p:nvPr/>
        </p:nvSpPr>
        <p:spPr>
          <a:xfrm>
            <a:off x="1305571" y="2222360"/>
            <a:ext cx="2919184" cy="3779112"/>
          </a:xfrm>
          <a:custGeom>
            <a:avLst/>
            <a:gdLst>
              <a:gd name="connsiteX0" fmla="*/ 1308041 w 1319615"/>
              <a:gd name="connsiteY0" fmla="*/ 0 h 1678329"/>
              <a:gd name="connsiteX1" fmla="*/ 868203 w 1319615"/>
              <a:gd name="connsiteY1" fmla="*/ 544010 h 1678329"/>
              <a:gd name="connsiteX2" fmla="*/ 405215 w 1319615"/>
              <a:gd name="connsiteY2" fmla="*/ 381964 h 1678329"/>
              <a:gd name="connsiteX3" fmla="*/ 101 w 1319615"/>
              <a:gd name="connsiteY3" fmla="*/ 856526 h 1678329"/>
              <a:gd name="connsiteX4" fmla="*/ 370491 w 1319615"/>
              <a:gd name="connsiteY4" fmla="*/ 1342663 h 1678329"/>
              <a:gd name="connsiteX5" fmla="*/ 798754 w 1319615"/>
              <a:gd name="connsiteY5" fmla="*/ 1145894 h 1678329"/>
              <a:gd name="connsiteX6" fmla="*/ 1319615 w 1319615"/>
              <a:gd name="connsiteY6" fmla="*/ 1678329 h 167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9615" h="1678329">
                <a:moveTo>
                  <a:pt x="1308041" y="0"/>
                </a:moveTo>
                <a:cubicBezTo>
                  <a:pt x="1163357" y="240174"/>
                  <a:pt x="1018674" y="480349"/>
                  <a:pt x="868203" y="544010"/>
                </a:cubicBezTo>
                <a:cubicBezTo>
                  <a:pt x="717732" y="607671"/>
                  <a:pt x="549899" y="329878"/>
                  <a:pt x="405215" y="381964"/>
                </a:cubicBezTo>
                <a:cubicBezTo>
                  <a:pt x="260531" y="434050"/>
                  <a:pt x="5888" y="696410"/>
                  <a:pt x="101" y="856526"/>
                </a:cubicBezTo>
                <a:cubicBezTo>
                  <a:pt x="-5686" y="1016642"/>
                  <a:pt x="237382" y="1294435"/>
                  <a:pt x="370491" y="1342663"/>
                </a:cubicBezTo>
                <a:cubicBezTo>
                  <a:pt x="503600" y="1390891"/>
                  <a:pt x="640567" y="1089950"/>
                  <a:pt x="798754" y="1145894"/>
                </a:cubicBezTo>
                <a:cubicBezTo>
                  <a:pt x="956941" y="1201838"/>
                  <a:pt x="1138278" y="1440083"/>
                  <a:pt x="1319615" y="1678329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EB71A5-5D69-4442-983A-EABEC8113F3B}"/>
              </a:ext>
            </a:extLst>
          </p:cNvPr>
          <p:cNvSpPr txBox="1"/>
          <p:nvPr/>
        </p:nvSpPr>
        <p:spPr>
          <a:xfrm>
            <a:off x="5502497" y="388108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5C3BB9-430D-4CF5-BCB1-3FC764DF2D51}"/>
              </a:ext>
            </a:extLst>
          </p:cNvPr>
          <p:cNvSpPr txBox="1"/>
          <p:nvPr/>
        </p:nvSpPr>
        <p:spPr>
          <a:xfrm>
            <a:off x="1976042" y="1504189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7B51C9-8622-4B76-B5AC-3019281BB911}"/>
              </a:ext>
            </a:extLst>
          </p:cNvPr>
          <p:cNvCxnSpPr>
            <a:cxnSpLocks/>
          </p:cNvCxnSpPr>
          <p:nvPr/>
        </p:nvCxnSpPr>
        <p:spPr>
          <a:xfrm flipV="1">
            <a:off x="717630" y="2640563"/>
            <a:ext cx="3507125" cy="1702185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F5EB91D-1B22-4640-9DF7-D1A8FED09C09}"/>
              </a:ext>
            </a:extLst>
          </p:cNvPr>
          <p:cNvSpPr/>
          <p:nvPr/>
        </p:nvSpPr>
        <p:spPr>
          <a:xfrm>
            <a:off x="1210866" y="3987631"/>
            <a:ext cx="166726" cy="1667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4700A7-9B53-47B7-82CE-F0D94A54B6F8}"/>
              </a:ext>
            </a:extLst>
          </p:cNvPr>
          <p:cNvSpPr/>
          <p:nvPr/>
        </p:nvSpPr>
        <p:spPr>
          <a:xfrm>
            <a:off x="2717814" y="3262274"/>
            <a:ext cx="166726" cy="1667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53028C-9DDF-44B9-A084-BAC8ECACE15C}"/>
              </a:ext>
            </a:extLst>
          </p:cNvPr>
          <p:cNvSpPr txBox="1"/>
          <p:nvPr/>
        </p:nvSpPr>
        <p:spPr>
          <a:xfrm>
            <a:off x="430553" y="356391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P(x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,y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93B75C-9BB2-4295-AD21-1883C96F0AB0}"/>
              </a:ext>
            </a:extLst>
          </p:cNvPr>
          <p:cNvSpPr txBox="1"/>
          <p:nvPr/>
        </p:nvSpPr>
        <p:spPr>
          <a:xfrm>
            <a:off x="2445359" y="3549504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Q(x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,y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ACA462A-43BE-4525-8A7D-3E901F26B481}"/>
              </a:ext>
            </a:extLst>
          </p:cNvPr>
          <p:cNvSpPr/>
          <p:nvPr/>
        </p:nvSpPr>
        <p:spPr>
          <a:xfrm>
            <a:off x="3818938" y="5505239"/>
            <a:ext cx="166726" cy="1667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A468A5-620B-4848-8765-A0ADF281B4D4}"/>
              </a:ext>
            </a:extLst>
          </p:cNvPr>
          <p:cNvSpPr txBox="1"/>
          <p:nvPr/>
        </p:nvSpPr>
        <p:spPr>
          <a:xfrm>
            <a:off x="3918541" y="519655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R(x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,y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E8354B-2AB3-463B-B42A-C844CA0125B7}"/>
              </a:ext>
            </a:extLst>
          </p:cNvPr>
          <p:cNvSpPr/>
          <p:nvPr/>
        </p:nvSpPr>
        <p:spPr>
          <a:xfrm>
            <a:off x="3748862" y="2744361"/>
            <a:ext cx="166726" cy="1667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BEC292-CA17-4A64-9C29-C75C3D30FFD3}"/>
              </a:ext>
            </a:extLst>
          </p:cNvPr>
          <p:cNvSpPr txBox="1"/>
          <p:nvPr/>
        </p:nvSpPr>
        <p:spPr>
          <a:xfrm>
            <a:off x="2977054" y="228877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-R(x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,-y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32740E-99BD-4F01-9E3F-9AAD3ADDBC3F}"/>
              </a:ext>
            </a:extLst>
          </p:cNvPr>
          <p:cNvSpPr txBox="1"/>
          <p:nvPr/>
        </p:nvSpPr>
        <p:spPr>
          <a:xfrm>
            <a:off x="6690453" y="1622056"/>
            <a:ext cx="4542910" cy="4081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hu-HU" altLang="en-US" sz="24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FINDING x</a:t>
            </a:r>
            <a:r>
              <a:rPr lang="hu-HU" altLang="en-US" sz="2400" b="1" baseline="-25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r>
              <a:rPr lang="hu-HU" altLang="en-US" sz="24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AND y</a:t>
            </a:r>
            <a:r>
              <a:rPr lang="hu-HU" altLang="en-US" sz="2400" b="1" baseline="-25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r>
              <a:rPr lang="hu-HU" altLang="en-US" sz="24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VARIABLES</a:t>
            </a:r>
          </a:p>
          <a:p>
            <a:pPr algn="ctr">
              <a:lnSpc>
                <a:spcPct val="90000"/>
              </a:lnSpc>
            </a:pPr>
            <a:endParaRPr lang="hu-HU" altLang="en-US" sz="2400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assume that a non-singular</a:t>
            </a:r>
          </a:p>
          <a:p>
            <a:pPr algn="ctr">
              <a:lnSpc>
                <a:spcPct val="90000"/>
              </a:lnSpc>
            </a:pP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elliptic curve has </a:t>
            </a: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roots because</a:t>
            </a:r>
          </a:p>
          <a:p>
            <a:pPr algn="ctr">
              <a:lnSpc>
                <a:spcPct val="90000"/>
              </a:lnSpc>
            </a:pP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 cubic equation</a:t>
            </a:r>
          </a:p>
          <a:p>
            <a:pPr algn="ctr">
              <a:lnSpc>
                <a:spcPct val="90000"/>
              </a:lnSpc>
            </a:pPr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(x-a)(x-b)(x-c) = 0</a:t>
            </a: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if we assume</a:t>
            </a:r>
          </a:p>
          <a:p>
            <a:pPr algn="ctr">
              <a:lnSpc>
                <a:spcPct val="90000"/>
              </a:lnSpc>
            </a:pP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roots are </a:t>
            </a: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(a,b,c)</a:t>
            </a: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accordingly</a:t>
            </a:r>
          </a:p>
          <a:p>
            <a:pPr algn="ctr">
              <a:lnSpc>
                <a:spcPct val="90000"/>
              </a:lnSpc>
            </a:pPr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</a:t>
            </a:r>
            <a:r>
              <a:rPr lang="hu-HU" altLang="en-US" sz="2400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-bx-ax-ab)(x-c) = 0</a:t>
            </a:r>
          </a:p>
          <a:p>
            <a:pPr algn="ctr">
              <a:lnSpc>
                <a:spcPct val="90000"/>
              </a:lnSpc>
            </a:pPr>
            <a:endParaRPr lang="hu-HU" altLang="en-US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hu-HU" altLang="en-US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F51F3C7-13A4-4624-A275-4F7C09DB2856}"/>
              </a:ext>
            </a:extLst>
          </p:cNvPr>
          <p:cNvSpPr/>
          <p:nvPr/>
        </p:nvSpPr>
        <p:spPr>
          <a:xfrm>
            <a:off x="6413779" y="5380789"/>
            <a:ext cx="5096258" cy="10012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hu-HU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altLang="en-US" sz="24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(a+b+c)x</a:t>
            </a:r>
            <a:r>
              <a:rPr lang="hu-HU" altLang="en-US" sz="24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(ab+ac+bc)x + abc = 0</a:t>
            </a:r>
          </a:p>
        </p:txBody>
      </p:sp>
    </p:spTree>
    <p:extLst>
      <p:ext uri="{BB962C8B-B14F-4D97-AF65-F5344CB8AC3E}">
        <p14:creationId xmlns:p14="http://schemas.microsoft.com/office/powerpoint/2010/main" val="422860841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473233-BB2A-43D5-8612-65D466CEB634}"/>
              </a:ext>
            </a:extLst>
          </p:cNvPr>
          <p:cNvCxnSpPr>
            <a:cxnSpLocks/>
          </p:cNvCxnSpPr>
          <p:nvPr/>
        </p:nvCxnSpPr>
        <p:spPr>
          <a:xfrm flipH="1" flipV="1">
            <a:off x="3835769" y="2832734"/>
            <a:ext cx="61905" cy="27278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Elliptic Curve Cryptography (ECC)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EB4A3F-0CCD-4005-9887-4A703EA7AF8D}"/>
              </a:ext>
            </a:extLst>
          </p:cNvPr>
          <p:cNvCxnSpPr/>
          <p:nvPr/>
        </p:nvCxnSpPr>
        <p:spPr>
          <a:xfrm>
            <a:off x="340187" y="4132163"/>
            <a:ext cx="512758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05DAE6-9578-476D-B228-988495A645D4}"/>
              </a:ext>
            </a:extLst>
          </p:cNvPr>
          <p:cNvCxnSpPr/>
          <p:nvPr/>
        </p:nvCxnSpPr>
        <p:spPr>
          <a:xfrm flipV="1">
            <a:off x="2141312" y="2019781"/>
            <a:ext cx="0" cy="39816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93837A7-BA6C-40FC-9AF8-8D0203E2B0B9}"/>
              </a:ext>
            </a:extLst>
          </p:cNvPr>
          <p:cNvSpPr/>
          <p:nvPr/>
        </p:nvSpPr>
        <p:spPr>
          <a:xfrm>
            <a:off x="1305571" y="2222360"/>
            <a:ext cx="2919184" cy="3779112"/>
          </a:xfrm>
          <a:custGeom>
            <a:avLst/>
            <a:gdLst>
              <a:gd name="connsiteX0" fmla="*/ 1308041 w 1319615"/>
              <a:gd name="connsiteY0" fmla="*/ 0 h 1678329"/>
              <a:gd name="connsiteX1" fmla="*/ 868203 w 1319615"/>
              <a:gd name="connsiteY1" fmla="*/ 544010 h 1678329"/>
              <a:gd name="connsiteX2" fmla="*/ 405215 w 1319615"/>
              <a:gd name="connsiteY2" fmla="*/ 381964 h 1678329"/>
              <a:gd name="connsiteX3" fmla="*/ 101 w 1319615"/>
              <a:gd name="connsiteY3" fmla="*/ 856526 h 1678329"/>
              <a:gd name="connsiteX4" fmla="*/ 370491 w 1319615"/>
              <a:gd name="connsiteY4" fmla="*/ 1342663 h 1678329"/>
              <a:gd name="connsiteX5" fmla="*/ 798754 w 1319615"/>
              <a:gd name="connsiteY5" fmla="*/ 1145894 h 1678329"/>
              <a:gd name="connsiteX6" fmla="*/ 1319615 w 1319615"/>
              <a:gd name="connsiteY6" fmla="*/ 1678329 h 167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9615" h="1678329">
                <a:moveTo>
                  <a:pt x="1308041" y="0"/>
                </a:moveTo>
                <a:cubicBezTo>
                  <a:pt x="1163357" y="240174"/>
                  <a:pt x="1018674" y="480349"/>
                  <a:pt x="868203" y="544010"/>
                </a:cubicBezTo>
                <a:cubicBezTo>
                  <a:pt x="717732" y="607671"/>
                  <a:pt x="549899" y="329878"/>
                  <a:pt x="405215" y="381964"/>
                </a:cubicBezTo>
                <a:cubicBezTo>
                  <a:pt x="260531" y="434050"/>
                  <a:pt x="5888" y="696410"/>
                  <a:pt x="101" y="856526"/>
                </a:cubicBezTo>
                <a:cubicBezTo>
                  <a:pt x="-5686" y="1016642"/>
                  <a:pt x="237382" y="1294435"/>
                  <a:pt x="370491" y="1342663"/>
                </a:cubicBezTo>
                <a:cubicBezTo>
                  <a:pt x="503600" y="1390891"/>
                  <a:pt x="640567" y="1089950"/>
                  <a:pt x="798754" y="1145894"/>
                </a:cubicBezTo>
                <a:cubicBezTo>
                  <a:pt x="956941" y="1201838"/>
                  <a:pt x="1138278" y="1440083"/>
                  <a:pt x="1319615" y="1678329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EB71A5-5D69-4442-983A-EABEC8113F3B}"/>
              </a:ext>
            </a:extLst>
          </p:cNvPr>
          <p:cNvSpPr txBox="1"/>
          <p:nvPr/>
        </p:nvSpPr>
        <p:spPr>
          <a:xfrm>
            <a:off x="5502497" y="388108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5C3BB9-430D-4CF5-BCB1-3FC764DF2D51}"/>
              </a:ext>
            </a:extLst>
          </p:cNvPr>
          <p:cNvSpPr txBox="1"/>
          <p:nvPr/>
        </p:nvSpPr>
        <p:spPr>
          <a:xfrm>
            <a:off x="1976042" y="1504189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7B51C9-8622-4B76-B5AC-3019281BB911}"/>
              </a:ext>
            </a:extLst>
          </p:cNvPr>
          <p:cNvCxnSpPr>
            <a:cxnSpLocks/>
          </p:cNvCxnSpPr>
          <p:nvPr/>
        </p:nvCxnSpPr>
        <p:spPr>
          <a:xfrm flipV="1">
            <a:off x="717630" y="2640563"/>
            <a:ext cx="3507125" cy="1702185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F5EB91D-1B22-4640-9DF7-D1A8FED09C09}"/>
              </a:ext>
            </a:extLst>
          </p:cNvPr>
          <p:cNvSpPr/>
          <p:nvPr/>
        </p:nvSpPr>
        <p:spPr>
          <a:xfrm>
            <a:off x="1210866" y="3987631"/>
            <a:ext cx="166726" cy="1667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4700A7-9B53-47B7-82CE-F0D94A54B6F8}"/>
              </a:ext>
            </a:extLst>
          </p:cNvPr>
          <p:cNvSpPr/>
          <p:nvPr/>
        </p:nvSpPr>
        <p:spPr>
          <a:xfrm>
            <a:off x="2717814" y="3262274"/>
            <a:ext cx="166726" cy="1667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53028C-9DDF-44B9-A084-BAC8ECACE15C}"/>
              </a:ext>
            </a:extLst>
          </p:cNvPr>
          <p:cNvSpPr txBox="1"/>
          <p:nvPr/>
        </p:nvSpPr>
        <p:spPr>
          <a:xfrm>
            <a:off x="430553" y="356391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P(x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,y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93B75C-9BB2-4295-AD21-1883C96F0AB0}"/>
              </a:ext>
            </a:extLst>
          </p:cNvPr>
          <p:cNvSpPr txBox="1"/>
          <p:nvPr/>
        </p:nvSpPr>
        <p:spPr>
          <a:xfrm>
            <a:off x="2445359" y="3549504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Q(x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,y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ACA462A-43BE-4525-8A7D-3E901F26B481}"/>
              </a:ext>
            </a:extLst>
          </p:cNvPr>
          <p:cNvSpPr/>
          <p:nvPr/>
        </p:nvSpPr>
        <p:spPr>
          <a:xfrm>
            <a:off x="3818938" y="5505239"/>
            <a:ext cx="166726" cy="1667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A468A5-620B-4848-8765-A0ADF281B4D4}"/>
              </a:ext>
            </a:extLst>
          </p:cNvPr>
          <p:cNvSpPr txBox="1"/>
          <p:nvPr/>
        </p:nvSpPr>
        <p:spPr>
          <a:xfrm>
            <a:off x="3918541" y="519655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R(x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,y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E8354B-2AB3-463B-B42A-C844CA0125B7}"/>
              </a:ext>
            </a:extLst>
          </p:cNvPr>
          <p:cNvSpPr/>
          <p:nvPr/>
        </p:nvSpPr>
        <p:spPr>
          <a:xfrm>
            <a:off x="3748862" y="2744361"/>
            <a:ext cx="166726" cy="1667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BEC292-CA17-4A64-9C29-C75C3D30FFD3}"/>
              </a:ext>
            </a:extLst>
          </p:cNvPr>
          <p:cNvSpPr txBox="1"/>
          <p:nvPr/>
        </p:nvSpPr>
        <p:spPr>
          <a:xfrm>
            <a:off x="2977054" y="228877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-R(x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,-y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32740E-99BD-4F01-9E3F-9AAD3ADDBC3F}"/>
              </a:ext>
            </a:extLst>
          </p:cNvPr>
          <p:cNvSpPr txBox="1"/>
          <p:nvPr/>
        </p:nvSpPr>
        <p:spPr>
          <a:xfrm>
            <a:off x="6690453" y="1622056"/>
            <a:ext cx="4542910" cy="4081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hu-HU" altLang="en-US" sz="24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FINDING x</a:t>
            </a:r>
            <a:r>
              <a:rPr lang="hu-HU" altLang="en-US" sz="2400" b="1" baseline="-25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r>
              <a:rPr lang="hu-HU" altLang="en-US" sz="24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AND y</a:t>
            </a:r>
            <a:r>
              <a:rPr lang="hu-HU" altLang="en-US" sz="2400" b="1" baseline="-25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r>
              <a:rPr lang="hu-HU" altLang="en-US" sz="24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VARIABLES</a:t>
            </a:r>
          </a:p>
          <a:p>
            <a:pPr algn="ctr">
              <a:lnSpc>
                <a:spcPct val="90000"/>
              </a:lnSpc>
            </a:pPr>
            <a:endParaRPr lang="hu-HU" altLang="en-US" sz="2400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assume that a non-singular</a:t>
            </a:r>
          </a:p>
          <a:p>
            <a:pPr algn="ctr">
              <a:lnSpc>
                <a:spcPct val="90000"/>
              </a:lnSpc>
            </a:pP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elliptic curve has </a:t>
            </a: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roots because</a:t>
            </a:r>
          </a:p>
          <a:p>
            <a:pPr algn="ctr">
              <a:lnSpc>
                <a:spcPct val="90000"/>
              </a:lnSpc>
            </a:pP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 cubic equation</a:t>
            </a:r>
          </a:p>
          <a:p>
            <a:pPr algn="ctr">
              <a:lnSpc>
                <a:spcPct val="90000"/>
              </a:lnSpc>
            </a:pPr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(x-a)(x-b)(x-c) = 0</a:t>
            </a: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if we assume</a:t>
            </a:r>
          </a:p>
          <a:p>
            <a:pPr algn="ctr">
              <a:lnSpc>
                <a:spcPct val="90000"/>
              </a:lnSpc>
            </a:pP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roots are </a:t>
            </a: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(a,b,c)</a:t>
            </a: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accordingly</a:t>
            </a:r>
          </a:p>
          <a:p>
            <a:pPr algn="ctr">
              <a:lnSpc>
                <a:spcPct val="90000"/>
              </a:lnSpc>
            </a:pPr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</a:t>
            </a:r>
            <a:r>
              <a:rPr lang="hu-HU" altLang="en-US" sz="2400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-bx-ax-ab)(x-c) = 0</a:t>
            </a:r>
          </a:p>
          <a:p>
            <a:pPr algn="ctr">
              <a:lnSpc>
                <a:spcPct val="90000"/>
              </a:lnSpc>
            </a:pPr>
            <a:endParaRPr lang="hu-HU" altLang="en-US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hu-HU" altLang="en-US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F51F3C7-13A4-4624-A275-4F7C09DB2856}"/>
              </a:ext>
            </a:extLst>
          </p:cNvPr>
          <p:cNvSpPr/>
          <p:nvPr/>
        </p:nvSpPr>
        <p:spPr>
          <a:xfrm>
            <a:off x="6413779" y="5380789"/>
            <a:ext cx="5096258" cy="10012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hu-HU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hu-HU" altLang="en-US" sz="24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x</a:t>
            </a:r>
            <a:r>
              <a:rPr lang="hu-HU" altLang="en-US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x</a:t>
            </a:r>
            <a:r>
              <a:rPr lang="hu-HU" altLang="en-US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x</a:t>
            </a:r>
            <a:r>
              <a:rPr lang="hu-HU" altLang="en-US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9229528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473233-BB2A-43D5-8612-65D466CEB634}"/>
              </a:ext>
            </a:extLst>
          </p:cNvPr>
          <p:cNvCxnSpPr>
            <a:cxnSpLocks/>
          </p:cNvCxnSpPr>
          <p:nvPr/>
        </p:nvCxnSpPr>
        <p:spPr>
          <a:xfrm flipH="1" flipV="1">
            <a:off x="3835769" y="2832734"/>
            <a:ext cx="61905" cy="27278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Elliptic Curve Cryptography (ECC)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EB4A3F-0CCD-4005-9887-4A703EA7AF8D}"/>
              </a:ext>
            </a:extLst>
          </p:cNvPr>
          <p:cNvCxnSpPr/>
          <p:nvPr/>
        </p:nvCxnSpPr>
        <p:spPr>
          <a:xfrm>
            <a:off x="340187" y="4132163"/>
            <a:ext cx="512758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05DAE6-9578-476D-B228-988495A645D4}"/>
              </a:ext>
            </a:extLst>
          </p:cNvPr>
          <p:cNvCxnSpPr/>
          <p:nvPr/>
        </p:nvCxnSpPr>
        <p:spPr>
          <a:xfrm flipV="1">
            <a:off x="2141312" y="2019781"/>
            <a:ext cx="0" cy="39816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93837A7-BA6C-40FC-9AF8-8D0203E2B0B9}"/>
              </a:ext>
            </a:extLst>
          </p:cNvPr>
          <p:cNvSpPr/>
          <p:nvPr/>
        </p:nvSpPr>
        <p:spPr>
          <a:xfrm>
            <a:off x="1305571" y="2222360"/>
            <a:ext cx="2919184" cy="3779112"/>
          </a:xfrm>
          <a:custGeom>
            <a:avLst/>
            <a:gdLst>
              <a:gd name="connsiteX0" fmla="*/ 1308041 w 1319615"/>
              <a:gd name="connsiteY0" fmla="*/ 0 h 1678329"/>
              <a:gd name="connsiteX1" fmla="*/ 868203 w 1319615"/>
              <a:gd name="connsiteY1" fmla="*/ 544010 h 1678329"/>
              <a:gd name="connsiteX2" fmla="*/ 405215 w 1319615"/>
              <a:gd name="connsiteY2" fmla="*/ 381964 h 1678329"/>
              <a:gd name="connsiteX3" fmla="*/ 101 w 1319615"/>
              <a:gd name="connsiteY3" fmla="*/ 856526 h 1678329"/>
              <a:gd name="connsiteX4" fmla="*/ 370491 w 1319615"/>
              <a:gd name="connsiteY4" fmla="*/ 1342663 h 1678329"/>
              <a:gd name="connsiteX5" fmla="*/ 798754 w 1319615"/>
              <a:gd name="connsiteY5" fmla="*/ 1145894 h 1678329"/>
              <a:gd name="connsiteX6" fmla="*/ 1319615 w 1319615"/>
              <a:gd name="connsiteY6" fmla="*/ 1678329 h 167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9615" h="1678329">
                <a:moveTo>
                  <a:pt x="1308041" y="0"/>
                </a:moveTo>
                <a:cubicBezTo>
                  <a:pt x="1163357" y="240174"/>
                  <a:pt x="1018674" y="480349"/>
                  <a:pt x="868203" y="544010"/>
                </a:cubicBezTo>
                <a:cubicBezTo>
                  <a:pt x="717732" y="607671"/>
                  <a:pt x="549899" y="329878"/>
                  <a:pt x="405215" y="381964"/>
                </a:cubicBezTo>
                <a:cubicBezTo>
                  <a:pt x="260531" y="434050"/>
                  <a:pt x="5888" y="696410"/>
                  <a:pt x="101" y="856526"/>
                </a:cubicBezTo>
                <a:cubicBezTo>
                  <a:pt x="-5686" y="1016642"/>
                  <a:pt x="237382" y="1294435"/>
                  <a:pt x="370491" y="1342663"/>
                </a:cubicBezTo>
                <a:cubicBezTo>
                  <a:pt x="503600" y="1390891"/>
                  <a:pt x="640567" y="1089950"/>
                  <a:pt x="798754" y="1145894"/>
                </a:cubicBezTo>
                <a:cubicBezTo>
                  <a:pt x="956941" y="1201838"/>
                  <a:pt x="1138278" y="1440083"/>
                  <a:pt x="1319615" y="1678329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EB71A5-5D69-4442-983A-EABEC8113F3B}"/>
              </a:ext>
            </a:extLst>
          </p:cNvPr>
          <p:cNvSpPr txBox="1"/>
          <p:nvPr/>
        </p:nvSpPr>
        <p:spPr>
          <a:xfrm>
            <a:off x="5502497" y="388108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5C3BB9-430D-4CF5-BCB1-3FC764DF2D51}"/>
              </a:ext>
            </a:extLst>
          </p:cNvPr>
          <p:cNvSpPr txBox="1"/>
          <p:nvPr/>
        </p:nvSpPr>
        <p:spPr>
          <a:xfrm>
            <a:off x="1976042" y="1504189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7B51C9-8622-4B76-B5AC-3019281BB911}"/>
              </a:ext>
            </a:extLst>
          </p:cNvPr>
          <p:cNvCxnSpPr>
            <a:cxnSpLocks/>
          </p:cNvCxnSpPr>
          <p:nvPr/>
        </p:nvCxnSpPr>
        <p:spPr>
          <a:xfrm flipV="1">
            <a:off x="717630" y="2640563"/>
            <a:ext cx="3507125" cy="1702185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F5EB91D-1B22-4640-9DF7-D1A8FED09C09}"/>
              </a:ext>
            </a:extLst>
          </p:cNvPr>
          <p:cNvSpPr/>
          <p:nvPr/>
        </p:nvSpPr>
        <p:spPr>
          <a:xfrm>
            <a:off x="1210866" y="3987631"/>
            <a:ext cx="166726" cy="1667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4700A7-9B53-47B7-82CE-F0D94A54B6F8}"/>
              </a:ext>
            </a:extLst>
          </p:cNvPr>
          <p:cNvSpPr/>
          <p:nvPr/>
        </p:nvSpPr>
        <p:spPr>
          <a:xfrm>
            <a:off x="2717814" y="3262274"/>
            <a:ext cx="166726" cy="1667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53028C-9DDF-44B9-A084-BAC8ECACE15C}"/>
              </a:ext>
            </a:extLst>
          </p:cNvPr>
          <p:cNvSpPr txBox="1"/>
          <p:nvPr/>
        </p:nvSpPr>
        <p:spPr>
          <a:xfrm>
            <a:off x="430553" y="356391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P(x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,y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93B75C-9BB2-4295-AD21-1883C96F0AB0}"/>
              </a:ext>
            </a:extLst>
          </p:cNvPr>
          <p:cNvSpPr txBox="1"/>
          <p:nvPr/>
        </p:nvSpPr>
        <p:spPr>
          <a:xfrm>
            <a:off x="2445359" y="3549504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Q(x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,y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ACA462A-43BE-4525-8A7D-3E901F26B481}"/>
              </a:ext>
            </a:extLst>
          </p:cNvPr>
          <p:cNvSpPr/>
          <p:nvPr/>
        </p:nvSpPr>
        <p:spPr>
          <a:xfrm>
            <a:off x="3818938" y="5505239"/>
            <a:ext cx="166726" cy="1667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A468A5-620B-4848-8765-A0ADF281B4D4}"/>
              </a:ext>
            </a:extLst>
          </p:cNvPr>
          <p:cNvSpPr txBox="1"/>
          <p:nvPr/>
        </p:nvSpPr>
        <p:spPr>
          <a:xfrm>
            <a:off x="3918541" y="519655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R(x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,y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E8354B-2AB3-463B-B42A-C844CA0125B7}"/>
              </a:ext>
            </a:extLst>
          </p:cNvPr>
          <p:cNvSpPr/>
          <p:nvPr/>
        </p:nvSpPr>
        <p:spPr>
          <a:xfrm>
            <a:off x="3748862" y="2744361"/>
            <a:ext cx="166726" cy="1667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BEC292-CA17-4A64-9C29-C75C3D30FFD3}"/>
              </a:ext>
            </a:extLst>
          </p:cNvPr>
          <p:cNvSpPr txBox="1"/>
          <p:nvPr/>
        </p:nvSpPr>
        <p:spPr>
          <a:xfrm>
            <a:off x="2977054" y="228877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-R(x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,-y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32740E-99BD-4F01-9E3F-9AAD3ADDBC3F}"/>
              </a:ext>
            </a:extLst>
          </p:cNvPr>
          <p:cNvSpPr txBox="1"/>
          <p:nvPr/>
        </p:nvSpPr>
        <p:spPr>
          <a:xfrm>
            <a:off x="6690453" y="1622056"/>
            <a:ext cx="4542910" cy="4081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hu-HU" altLang="en-US" sz="24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FINDING x</a:t>
            </a:r>
            <a:r>
              <a:rPr lang="hu-HU" altLang="en-US" sz="2400" b="1" baseline="-25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r>
              <a:rPr lang="hu-HU" altLang="en-US" sz="24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AND y</a:t>
            </a:r>
            <a:r>
              <a:rPr lang="hu-HU" altLang="en-US" sz="2400" b="1" baseline="-25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r>
              <a:rPr lang="hu-HU" altLang="en-US" sz="24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VARIABLES</a:t>
            </a:r>
          </a:p>
          <a:p>
            <a:pPr algn="ctr">
              <a:lnSpc>
                <a:spcPct val="90000"/>
              </a:lnSpc>
            </a:pPr>
            <a:endParaRPr lang="hu-HU" altLang="en-US" sz="2400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assume that a non-singular</a:t>
            </a:r>
          </a:p>
          <a:p>
            <a:pPr algn="ctr">
              <a:lnSpc>
                <a:spcPct val="90000"/>
              </a:lnSpc>
            </a:pP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elliptic curve has </a:t>
            </a: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roots because</a:t>
            </a:r>
          </a:p>
          <a:p>
            <a:pPr algn="ctr">
              <a:lnSpc>
                <a:spcPct val="90000"/>
              </a:lnSpc>
            </a:pP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 cubic equation</a:t>
            </a:r>
          </a:p>
          <a:p>
            <a:pPr algn="ctr">
              <a:lnSpc>
                <a:spcPct val="90000"/>
              </a:lnSpc>
            </a:pPr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(x-a)(x-b)(x-c) = 0</a:t>
            </a: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if we assume</a:t>
            </a:r>
          </a:p>
          <a:p>
            <a:pPr algn="ctr">
              <a:lnSpc>
                <a:spcPct val="90000"/>
              </a:lnSpc>
            </a:pP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roots are </a:t>
            </a: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(a,b,c)</a:t>
            </a: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accordingly</a:t>
            </a:r>
          </a:p>
          <a:p>
            <a:pPr algn="ctr">
              <a:lnSpc>
                <a:spcPct val="90000"/>
              </a:lnSpc>
            </a:pPr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</a:t>
            </a:r>
            <a:r>
              <a:rPr lang="hu-HU" altLang="en-US" sz="2400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-bx-ax-ab)(x-c) = 0</a:t>
            </a:r>
          </a:p>
          <a:p>
            <a:pPr algn="ctr">
              <a:lnSpc>
                <a:spcPct val="90000"/>
              </a:lnSpc>
            </a:pPr>
            <a:endParaRPr lang="hu-HU" altLang="en-US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hu-HU" altLang="en-US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F51F3C7-13A4-4624-A275-4F7C09DB2856}"/>
              </a:ext>
            </a:extLst>
          </p:cNvPr>
          <p:cNvSpPr/>
          <p:nvPr/>
        </p:nvSpPr>
        <p:spPr>
          <a:xfrm>
            <a:off x="7204912" y="5381225"/>
            <a:ext cx="3513992" cy="10012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hu-HU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altLang="en-US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hu-HU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m</a:t>
            </a:r>
            <a:r>
              <a:rPr lang="hu-HU" altLang="en-US" sz="24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x</a:t>
            </a:r>
            <a:r>
              <a:rPr lang="hu-HU" altLang="en-US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x</a:t>
            </a:r>
            <a:r>
              <a:rPr lang="hu-HU" altLang="en-US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0520747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Elliptic Curve Cryptography (ECC)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7B51C9-8622-4B76-B5AC-3019281BB911}"/>
              </a:ext>
            </a:extLst>
          </p:cNvPr>
          <p:cNvCxnSpPr>
            <a:cxnSpLocks/>
          </p:cNvCxnSpPr>
          <p:nvPr/>
        </p:nvCxnSpPr>
        <p:spPr>
          <a:xfrm flipV="1">
            <a:off x="1723538" y="2786842"/>
            <a:ext cx="2847163" cy="263123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853028C-9DDF-44B9-A084-BAC8ECACE15C}"/>
              </a:ext>
            </a:extLst>
          </p:cNvPr>
          <p:cNvSpPr txBox="1"/>
          <p:nvPr/>
        </p:nvSpPr>
        <p:spPr>
          <a:xfrm>
            <a:off x="1325782" y="4392630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P(x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,y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BEC292-CA17-4A64-9C29-C75C3D30FFD3}"/>
              </a:ext>
            </a:extLst>
          </p:cNvPr>
          <p:cNvSpPr txBox="1"/>
          <p:nvPr/>
        </p:nvSpPr>
        <p:spPr>
          <a:xfrm>
            <a:off x="3021596" y="274947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R(x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,y</a:t>
            </a:r>
            <a:r>
              <a:rPr lang="hu-HU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32740E-99BD-4F01-9E3F-9AAD3ADDBC3F}"/>
              </a:ext>
            </a:extLst>
          </p:cNvPr>
          <p:cNvSpPr txBox="1"/>
          <p:nvPr/>
        </p:nvSpPr>
        <p:spPr>
          <a:xfrm>
            <a:off x="6168719" y="1716537"/>
            <a:ext cx="4223399" cy="374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hu-HU" altLang="en-US" sz="24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FINDING m SLOPE</a:t>
            </a:r>
          </a:p>
          <a:p>
            <a:pPr algn="ctr">
              <a:lnSpc>
                <a:spcPct val="90000"/>
              </a:lnSpc>
            </a:pPr>
            <a:endParaRPr lang="hu-HU" altLang="en-US" sz="2400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want to calculate the </a:t>
            </a: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slope</a:t>
            </a:r>
          </a:p>
          <a:p>
            <a:pPr algn="ctr">
              <a:lnSpc>
                <a:spcPct val="90000"/>
              </a:lnSpc>
            </a:pP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a given line </a:t>
            </a: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use </a:t>
            </a:r>
          </a:p>
          <a:p>
            <a:pPr algn="ctr">
              <a:lnSpc>
                <a:spcPct val="90000"/>
              </a:lnSpc>
            </a:pP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following formula</a:t>
            </a:r>
          </a:p>
          <a:p>
            <a:pPr algn="ctr">
              <a:lnSpc>
                <a:spcPct val="90000"/>
              </a:lnSpc>
            </a:pPr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(here we assume </a:t>
            </a: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 </a:t>
            </a: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not </a:t>
            </a:r>
            <a:r>
              <a:rPr lang="hu-HU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</a:p>
          <a:p>
            <a:pPr algn="ctr">
              <a:lnSpc>
                <a:spcPct val="90000"/>
              </a:lnSpc>
            </a:pPr>
            <a:r>
              <a:rPr lang="hu-HU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these are two distinc points)</a:t>
            </a:r>
          </a:p>
          <a:p>
            <a:pPr algn="ctr">
              <a:lnSpc>
                <a:spcPct val="90000"/>
              </a:lnSpc>
            </a:pPr>
            <a:endParaRPr lang="hu-HU" altLang="en-US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hu-HU" altLang="en-US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hu-HU" altLang="en-US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F51F3C7-13A4-4624-A275-4F7C09DB2856}"/>
              </a:ext>
            </a:extLst>
          </p:cNvPr>
          <p:cNvSpPr/>
          <p:nvPr/>
        </p:nvSpPr>
        <p:spPr>
          <a:xfrm>
            <a:off x="6365124" y="5074269"/>
            <a:ext cx="3830588" cy="10012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hu-HU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 = (y</a:t>
            </a:r>
            <a:r>
              <a:rPr lang="hu-HU" altLang="en-US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y</a:t>
            </a:r>
            <a:r>
              <a:rPr lang="hu-HU" altLang="en-US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/ (x</a:t>
            </a:r>
            <a:r>
              <a:rPr lang="hu-HU" altLang="en-US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x</a:t>
            </a:r>
            <a:r>
              <a:rPr lang="hu-HU" altLang="en-US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hu-HU" altLang="en-US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7C88E98-41D1-4135-A611-E1BC40EC658E}"/>
              </a:ext>
            </a:extLst>
          </p:cNvPr>
          <p:cNvCxnSpPr>
            <a:cxnSpLocks/>
          </p:cNvCxnSpPr>
          <p:nvPr/>
        </p:nvCxnSpPr>
        <p:spPr>
          <a:xfrm flipV="1">
            <a:off x="3911584" y="3398025"/>
            <a:ext cx="0" cy="15965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AA76A2-D0F8-4375-9B0C-886FCB024955}"/>
              </a:ext>
            </a:extLst>
          </p:cNvPr>
          <p:cNvCxnSpPr>
            <a:cxnSpLocks/>
          </p:cNvCxnSpPr>
          <p:nvPr/>
        </p:nvCxnSpPr>
        <p:spPr>
          <a:xfrm flipH="1" flipV="1">
            <a:off x="2209357" y="4994603"/>
            <a:ext cx="1702226" cy="308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F5EB91D-1B22-4640-9DF7-D1A8FED09C09}"/>
              </a:ext>
            </a:extLst>
          </p:cNvPr>
          <p:cNvSpPr/>
          <p:nvPr/>
        </p:nvSpPr>
        <p:spPr>
          <a:xfrm>
            <a:off x="2004679" y="4836319"/>
            <a:ext cx="322731" cy="3227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E8354B-2AB3-463B-B42A-C844CA0125B7}"/>
              </a:ext>
            </a:extLst>
          </p:cNvPr>
          <p:cNvSpPr/>
          <p:nvPr/>
        </p:nvSpPr>
        <p:spPr>
          <a:xfrm>
            <a:off x="3750218" y="3222439"/>
            <a:ext cx="322731" cy="3227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101459-CC08-414C-BE37-28A28EBEE394}"/>
              </a:ext>
            </a:extLst>
          </p:cNvPr>
          <p:cNvSpPr txBox="1"/>
          <p:nvPr/>
        </p:nvSpPr>
        <p:spPr>
          <a:xfrm>
            <a:off x="3943671" y="401164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-y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i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E3279B-04DD-41A6-B1A1-C784F6DDF8C9}"/>
              </a:ext>
            </a:extLst>
          </p:cNvPr>
          <p:cNvSpPr txBox="1"/>
          <p:nvPr/>
        </p:nvSpPr>
        <p:spPr>
          <a:xfrm>
            <a:off x="2804187" y="5074269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-x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GB" b="1" i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8DCDB3-EB85-4929-8492-645A4920DE94}"/>
              </a:ext>
            </a:extLst>
          </p:cNvPr>
          <p:cNvSpPr txBox="1"/>
          <p:nvPr/>
        </p:nvSpPr>
        <p:spPr>
          <a:xfrm>
            <a:off x="2561743" y="4521798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α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92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134569</TotalTime>
  <Words>12445</Words>
  <Application>Microsoft Office PowerPoint</Application>
  <PresentationFormat>Widescreen</PresentationFormat>
  <Paragraphs>1995</Paragraphs>
  <Slides>174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174</vt:i4>
      </vt:variant>
    </vt:vector>
  </HeadingPairs>
  <TitlesOfParts>
    <vt:vector size="180" baseType="lpstr">
      <vt:lpstr>Arial</vt:lpstr>
      <vt:lpstr>Calibri</vt:lpstr>
      <vt:lpstr>Calibri Light</vt:lpstr>
      <vt:lpstr>Cambria Math</vt:lpstr>
      <vt:lpstr>Wingdings</vt:lpstr>
      <vt:lpstr>Office Theme</vt:lpstr>
      <vt:lpstr>Euclidean Algorithm (Cryptography)</vt:lpstr>
      <vt:lpstr>Euclidean Algorithm</vt:lpstr>
      <vt:lpstr>Euclidean Algorithm</vt:lpstr>
      <vt:lpstr>Euclidean Algorithm</vt:lpstr>
      <vt:lpstr>Euclidean Algorithm</vt:lpstr>
      <vt:lpstr>Euclidean Algorithm</vt:lpstr>
      <vt:lpstr>Euclidean Algorithm</vt:lpstr>
      <vt:lpstr>Euclidean Algorithm</vt:lpstr>
      <vt:lpstr>Euclidean Algorithm</vt:lpstr>
      <vt:lpstr>Euclidean Algorithm</vt:lpstr>
      <vt:lpstr>Euclidean Algorithm</vt:lpstr>
      <vt:lpstr>Euclidean Algorithm</vt:lpstr>
      <vt:lpstr>Euclidean Algorithm</vt:lpstr>
      <vt:lpstr>Euclidean Algorithm</vt:lpstr>
      <vt:lpstr>Euclidean Algorithm</vt:lpstr>
      <vt:lpstr>Euclidean Algorithm</vt:lpstr>
      <vt:lpstr>Euclidean Algorithm</vt:lpstr>
      <vt:lpstr>Extended Euclidean Algorithm (Cryptography)</vt:lpstr>
      <vt:lpstr>Extended Euclidean Algorithm</vt:lpstr>
      <vt:lpstr>Extended Euclidean Algorithm</vt:lpstr>
      <vt:lpstr>Extended Euclidean Algorithm</vt:lpstr>
      <vt:lpstr>Extended Euclidean Algorithm</vt:lpstr>
      <vt:lpstr>Extended Euclidean Algorithm</vt:lpstr>
      <vt:lpstr>Extended Euclidean Algorithm</vt:lpstr>
      <vt:lpstr>Extended Euclidean Algorithm</vt:lpstr>
      <vt:lpstr>Extended Euclidean Algorithm</vt:lpstr>
      <vt:lpstr>Extended Euclidean Algorithm</vt:lpstr>
      <vt:lpstr>Extended Euclidean Algorithm</vt:lpstr>
      <vt:lpstr>Extended Euclidean Algorithm</vt:lpstr>
      <vt:lpstr>Extended Euclidean Algorithm</vt:lpstr>
      <vt:lpstr>Extended Euclidean Algorithm</vt:lpstr>
      <vt:lpstr>Extended Euclidean Algorithm</vt:lpstr>
      <vt:lpstr>Extended Euclidean Algorithm</vt:lpstr>
      <vt:lpstr>Extended Euclidean Algorithm</vt:lpstr>
      <vt:lpstr>Extended Euclidean Algorithm</vt:lpstr>
      <vt:lpstr>Extended Euclidean Algorithm</vt:lpstr>
      <vt:lpstr>Extended Euclidean Algorithm</vt:lpstr>
      <vt:lpstr>Extended Euclidean Algorithm</vt:lpstr>
      <vt:lpstr>Extended Euclidean Algorithm</vt:lpstr>
      <vt:lpstr>Extended Euclidean Algorithm</vt:lpstr>
      <vt:lpstr>Extended Euclidean Algorithm</vt:lpstr>
      <vt:lpstr>Extended Euclidean Algorithm</vt:lpstr>
      <vt:lpstr>Extended Euclidean Algorithm (Cryptography)</vt:lpstr>
      <vt:lpstr>Extended Euclidean Algorithm</vt:lpstr>
      <vt:lpstr>Extended Euclidean Algorithm</vt:lpstr>
      <vt:lpstr>Extended Euclidean Algorithm</vt:lpstr>
      <vt:lpstr>Extended Euclidean Algorithm</vt:lpstr>
      <vt:lpstr>Extended Euclidean Algorithm</vt:lpstr>
      <vt:lpstr>Extended Euclidean Algorithm Stack Memory (Cryptography)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Elliptic Curve Cryptography (ECC) (Cryptography)</vt:lpstr>
      <vt:lpstr>Elliptic Curve Cryptography (ECC)</vt:lpstr>
      <vt:lpstr>Elliptic Curve Cryptography (ECC)</vt:lpstr>
      <vt:lpstr>Elliptic Curve Cryptography (ECC)</vt:lpstr>
      <vt:lpstr>Elliptic Curve Cryptography (ECC)</vt:lpstr>
      <vt:lpstr>Elliptic Curve Cryptography (ECC)</vt:lpstr>
      <vt:lpstr>Elliptic Curve Cryptography (ECC)</vt:lpstr>
      <vt:lpstr>Elliptic Curve Cryptography (ECC)</vt:lpstr>
      <vt:lpstr>Elliptic Curve Cryptography (ECC)</vt:lpstr>
      <vt:lpstr>Elliptic Curve Cryptography (ECC)</vt:lpstr>
      <vt:lpstr>Elliptic Curve Cryptography (ECC)</vt:lpstr>
      <vt:lpstr>Elliptic Curve Cryptography (ECC)</vt:lpstr>
      <vt:lpstr>Elliptic Curve Cryptography (ECC)</vt:lpstr>
      <vt:lpstr>Elliptic Curve Cryptography (ECC)</vt:lpstr>
      <vt:lpstr>Elliptic Curve Cryptography (ECC)</vt:lpstr>
      <vt:lpstr>Elliptic Curve Cryptography (ECC)</vt:lpstr>
      <vt:lpstr>Elliptic Curve Cryptography (ECC)</vt:lpstr>
      <vt:lpstr>Elliptic Curve Cryptography (ECC)</vt:lpstr>
      <vt:lpstr>Elliptic Curve Cryptography (ECC)</vt:lpstr>
      <vt:lpstr>Elliptic Curve Cryptography (ECC)</vt:lpstr>
      <vt:lpstr>Elliptic Curve Cryptography (ECC)</vt:lpstr>
      <vt:lpstr>Elliptic Curve Cryptography (ECC)</vt:lpstr>
      <vt:lpstr>Elliptic Curve Cryptography (ECC)</vt:lpstr>
      <vt:lpstr>Elliptic Curve Cryptography (ECC)</vt:lpstr>
      <vt:lpstr>Elliptic Curve Diffie-Hellman Algorithm</vt:lpstr>
      <vt:lpstr>Elliptic Curve Diffie-Hellman Algorithm</vt:lpstr>
      <vt:lpstr>Elliptic Curve Diffie-Hellman Algorithm</vt:lpstr>
      <vt:lpstr>Elliptic Curve Diffie-Hellman Algorithm</vt:lpstr>
      <vt:lpstr>Elliptic Curve Diffie-Hellman Algorithm</vt:lpstr>
      <vt:lpstr>Elliptic Curve Diffie-Hellman Algorithm</vt:lpstr>
      <vt:lpstr>Elliptic Curve Diffie-Hellman Algorithm</vt:lpstr>
      <vt:lpstr>Elliptic Curve Diffie-Hellman Algorithm</vt:lpstr>
      <vt:lpstr>Elliptic Curve Diffie-Hellman Algorithm</vt:lpstr>
      <vt:lpstr>Elliptic Curve Diffie-Hellman Algorithm</vt:lpstr>
      <vt:lpstr>Elliptic Curve Diffie-Hellman Algorithm</vt:lpstr>
      <vt:lpstr>Elliptic Curve Cryptosystem and RSA</vt:lpstr>
      <vt:lpstr>Elliptic Curve Digital Signature Algorithm</vt:lpstr>
      <vt:lpstr>Elliptic Curve Digital Signature Algorithm</vt:lpstr>
      <vt:lpstr>Elliptic Curve Digital Signature Algorithm</vt:lpstr>
      <vt:lpstr>Elliptic Curve Digital Signature Algorithm</vt:lpstr>
      <vt:lpstr>Elliptic Curve Digital Signature Algorithm</vt:lpstr>
      <vt:lpstr>Elliptic Curve Digital Signature Algorithm</vt:lpstr>
      <vt:lpstr>Elliptic Curve Digital Signature Algorithm</vt:lpstr>
      <vt:lpstr>Elliptic Curve Digital Signature Algorithm</vt:lpstr>
      <vt:lpstr>Elliptic Curve Digital Signature Algorithm</vt:lpstr>
      <vt:lpstr>Elliptic Curve Digital Signature Algorithm</vt:lpstr>
      <vt:lpstr>Elliptic Curve Digital Signature Algorithm</vt:lpstr>
      <vt:lpstr>Elliptic Curve Digital Signature Algorithm</vt:lpstr>
      <vt:lpstr>Elliptic Curve Digital Signature Algorithm</vt:lpstr>
      <vt:lpstr>Elliptic Curve Digital Signature Algorithm</vt:lpstr>
      <vt:lpstr>Elliptic Curve Digital Signature Algorithm</vt:lpstr>
      <vt:lpstr>Elliptic Curve Digital Signature Algorithm</vt:lpstr>
      <vt:lpstr>Elliptic Curve Digital Signature Algorithm</vt:lpstr>
      <vt:lpstr>Elliptic Curve Digital Signature Algorithm</vt:lpstr>
      <vt:lpstr>Elliptic Curve Digital Signature Algorithm</vt:lpstr>
      <vt:lpstr>Cracking Elliptic Curve Cryptosystems (Cryptography)</vt:lpstr>
      <vt:lpstr>Cracking Elliptic Curves</vt:lpstr>
      <vt:lpstr>Hashing (Cryptography)</vt:lpstr>
      <vt:lpstr>Hashing</vt:lpstr>
      <vt:lpstr>Hashing</vt:lpstr>
      <vt:lpstr>Hashing</vt:lpstr>
      <vt:lpstr>Hashing</vt:lpstr>
      <vt:lpstr>Properties of Hashing</vt:lpstr>
      <vt:lpstr>Properties of Hashing</vt:lpstr>
      <vt:lpstr>Properties of Hashing</vt:lpstr>
      <vt:lpstr>Properties of Hashing</vt:lpstr>
      <vt:lpstr>Breaking Second Pre-Image Resistance</vt:lpstr>
      <vt:lpstr>Birthday Paradox</vt:lpstr>
      <vt:lpstr>Birthday Paradox</vt:lpstr>
      <vt:lpstr>Birthday Paradox</vt:lpstr>
      <vt:lpstr>Birthday Paradox</vt:lpstr>
      <vt:lpstr>Birthday Paradox</vt:lpstr>
      <vt:lpstr>Birthday Paradox</vt:lpstr>
      <vt:lpstr>MD5 Algorithm (Cryptography)</vt:lpstr>
      <vt:lpstr>MD5 Hashing Algorithm</vt:lpstr>
      <vt:lpstr>Applications of Hashing (Cryptography)</vt:lpstr>
      <vt:lpstr>1.) Storing Passwords in Databases</vt:lpstr>
      <vt:lpstr>2.) Digital Signatures and Authentication</vt:lpstr>
      <vt:lpstr>3.) Blockchains and Cryptocurrencies</vt:lpstr>
      <vt:lpstr>WEP and WPA (Cryptography)</vt:lpstr>
      <vt:lpstr>Wi-Fi Related Cryptosystems</vt:lpstr>
      <vt:lpstr>Wi-Fi Related Cryptosystems</vt:lpstr>
      <vt:lpstr>Wi-Fi Related Cryptosystems</vt:lpstr>
      <vt:lpstr>Wired Equivalent Privacy (WEP)</vt:lpstr>
      <vt:lpstr>Wired Equivalent Privacy (WEP)</vt:lpstr>
      <vt:lpstr>Wired Equivalent Privacy (WEP)</vt:lpstr>
      <vt:lpstr>Wired Equivalent Privacy (WEP)</vt:lpstr>
      <vt:lpstr>Wi-Fi Protected Access (WPA)</vt:lpstr>
      <vt:lpstr>HTTP and TLS Protocols (Cryptography)</vt:lpstr>
      <vt:lpstr>HTTP and TLS Protocols</vt:lpstr>
      <vt:lpstr>HTTP and TLS Protocols</vt:lpstr>
      <vt:lpstr>HTTP and TLS Protocols</vt:lpstr>
      <vt:lpstr>HTTP and TLS Protocols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BALÁZS</cp:lastModifiedBy>
  <cp:revision>1189</cp:revision>
  <dcterms:created xsi:type="dcterms:W3CDTF">2019-01-16T12:03:26Z</dcterms:created>
  <dcterms:modified xsi:type="dcterms:W3CDTF">2021-08-30T08:43:24Z</dcterms:modified>
</cp:coreProperties>
</file>