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hyperlink" Target="https://www.malwarebytes.com/spywar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064387" y="2065254"/>
            <a:ext cx="100632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KALISETTI R V SAI KRISHNA SUBHASH</a:t>
            </a:r>
            <a:endParaRPr spc="15" dirty="0"/>
          </a:p>
        </p:txBody>
      </p:sp>
      <p:sp>
        <p:nvSpPr>
          <p:cNvPr id="8" name="object 8"/>
          <p:cNvSpPr txBox="1"/>
          <p:nvPr/>
        </p:nvSpPr>
        <p:spPr>
          <a:xfrm>
            <a:off x="6781800" y="2866702"/>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spc="10" dirty="0" err="1">
                <a:solidFill>
                  <a:srgbClr val="2D936B"/>
                </a:solidFill>
                <a:latin typeface="Trebuchet MS"/>
                <a:cs typeface="Trebuchet MS"/>
              </a:rPr>
              <a:t>KeyLogger</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6</a:t>
            </a:r>
            <a:r>
              <a:rPr sz="1100" spc="20" dirty="0">
                <a:solidFill>
                  <a:srgbClr val="2D83C3"/>
                </a:solidFill>
                <a:latin typeface="Trebuchet MS"/>
                <a:cs typeface="Trebuchet MS"/>
              </a:rPr>
              <a:t>/</a:t>
            </a:r>
            <a:r>
              <a:rPr lang="en-US" sz="1100" spc="20" dirty="0">
                <a:solidFill>
                  <a:srgbClr val="2D83C3"/>
                </a:solidFill>
                <a:latin typeface="Trebuchet MS"/>
                <a:cs typeface="Trebuchet MS"/>
              </a:rPr>
              <a:t>13</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US" sz="1100" spc="20" dirty="0">
                <a:solidFill>
                  <a:srgbClr val="2D83C3"/>
                </a:solidFill>
                <a:latin typeface="Trebuchet MS"/>
                <a:cs typeface="Trebuchet MS"/>
              </a:rPr>
              <a:t>6</a:t>
            </a:r>
            <a:r>
              <a:rPr sz="1100" spc="20" dirty="0">
                <a:solidFill>
                  <a:srgbClr val="2D83C3"/>
                </a:solidFill>
                <a:latin typeface="Trebuchet MS"/>
                <a:cs typeface="Trebuchet MS"/>
              </a:rPr>
              <a:t>/</a:t>
            </a:r>
            <a:r>
              <a:rPr lang="en-US" sz="1100" spc="20" dirty="0">
                <a:solidFill>
                  <a:srgbClr val="2D83C3"/>
                </a:solidFill>
                <a:latin typeface="Trebuchet MS"/>
                <a:cs typeface="Trebuchet MS"/>
              </a:rPr>
              <a:t>13</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603508EE-91B5-F709-CF50-A7893C4C09C2}"/>
              </a:ext>
            </a:extLst>
          </p:cNvPr>
          <p:cNvSpPr txBox="1"/>
          <p:nvPr/>
        </p:nvSpPr>
        <p:spPr>
          <a:xfrm>
            <a:off x="533400" y="2442919"/>
            <a:ext cx="8601075" cy="2246769"/>
          </a:xfrm>
          <a:prstGeom prst="rect">
            <a:avLst/>
          </a:prstGeom>
          <a:noFill/>
        </p:spPr>
        <p:txBody>
          <a:bodyPr wrap="square" rtlCol="0">
            <a:spAutoFit/>
          </a:bodyPr>
          <a:lstStyle/>
          <a:p>
            <a:r>
              <a:rPr lang="en-IN" sz="2800" dirty="0"/>
              <a:t>Use Reliable Security Software</a:t>
            </a:r>
          </a:p>
          <a:p>
            <a:r>
              <a:rPr lang="en-IN" sz="2800" dirty="0"/>
              <a:t>Keep Software Updated</a:t>
            </a:r>
          </a:p>
          <a:p>
            <a:r>
              <a:rPr lang="en-US" sz="2800" dirty="0"/>
              <a:t>Avoid Suspicious Links and Downloads</a:t>
            </a:r>
          </a:p>
          <a:p>
            <a:r>
              <a:rPr lang="en-IN" sz="2800" dirty="0"/>
              <a:t>Enable Two-Factor Authentication (2FA)</a:t>
            </a:r>
          </a:p>
          <a:p>
            <a:r>
              <a:rPr lang="en-US" sz="2800" dirty="0"/>
              <a:t>Employ Virtual Keyboards and Anti-Keylogging Tools</a:t>
            </a:r>
            <a:endParaRPr lang="en-IN" sz="2800"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6EE2-593C-7772-3107-FD6BC62690FF}"/>
              </a:ext>
            </a:extLst>
          </p:cNvPr>
          <p:cNvSpPr>
            <a:spLocks noGrp="1"/>
          </p:cNvSpPr>
          <p:nvPr>
            <p:ph type="title"/>
          </p:nvPr>
        </p:nvSpPr>
        <p:spPr>
          <a:xfrm>
            <a:off x="4343400" y="3049905"/>
            <a:ext cx="10681335" cy="758190"/>
          </a:xfrm>
        </p:spPr>
        <p:txBody>
          <a:bodyPr/>
          <a:lstStyle/>
          <a:p>
            <a:r>
              <a:rPr lang="en-US" dirty="0"/>
              <a:t>Thank You</a:t>
            </a:r>
            <a:endParaRPr lang="en-IN" dirty="0"/>
          </a:p>
        </p:txBody>
      </p:sp>
      <p:sp>
        <p:nvSpPr>
          <p:cNvPr id="3" name="object 3">
            <a:extLst>
              <a:ext uri="{FF2B5EF4-FFF2-40B4-BE49-F238E27FC236}">
                <a16:creationId xmlns:a16="http://schemas.microsoft.com/office/drawing/2014/main" id="{BAE0AB11-32CE-015F-DC79-9EB035BE3982}"/>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384B36D2-1AD7-67DE-2DCF-DBB08EBDAA3F}"/>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09E3BFB1-F8B3-A29D-CF13-12857E8A859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Tree>
    <p:extLst>
      <p:ext uri="{BB962C8B-B14F-4D97-AF65-F5344CB8AC3E}">
        <p14:creationId xmlns:p14="http://schemas.microsoft.com/office/powerpoint/2010/main" val="2128218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err="1"/>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6</a:t>
            </a:r>
            <a:r>
              <a:rPr sz="1100" spc="20" dirty="0">
                <a:solidFill>
                  <a:srgbClr val="2D83C3"/>
                </a:solidFill>
                <a:latin typeface="Trebuchet MS"/>
                <a:cs typeface="Trebuchet MS"/>
              </a:rPr>
              <a:t>/1</a:t>
            </a:r>
            <a:r>
              <a:rPr lang="en-US" sz="1100" spc="20" dirty="0">
                <a:solidFill>
                  <a:srgbClr val="2D83C3"/>
                </a:solidFill>
                <a:latin typeface="Trebuchet MS"/>
                <a:cs typeface="Trebuchet MS"/>
              </a:rPr>
              <a:t>3</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DB274674-763D-F424-A4C8-B45550A18F8B}"/>
              </a:ext>
            </a:extLst>
          </p:cNvPr>
          <p:cNvSpPr txBox="1"/>
          <p:nvPr/>
        </p:nvSpPr>
        <p:spPr>
          <a:xfrm>
            <a:off x="739774" y="2123271"/>
            <a:ext cx="8102070" cy="3785652"/>
          </a:xfrm>
          <a:prstGeom prst="rect">
            <a:avLst/>
          </a:prstGeom>
          <a:noFill/>
        </p:spPr>
        <p:txBody>
          <a:bodyPr wrap="square" rtlCol="0">
            <a:spAutoFit/>
          </a:bodyPr>
          <a:lstStyle/>
          <a:p>
            <a:r>
              <a:rPr lang="en-US" sz="2400" b="0" i="0" dirty="0">
                <a:solidFill>
                  <a:srgbClr val="3D3D3D"/>
                </a:solidFill>
                <a:effectLst/>
                <a:latin typeface="Roboto" panose="02000000000000000000" pitchFamily="2" charset="0"/>
              </a:rPr>
              <a:t>Keyloggers are a particularly insidious type of </a:t>
            </a:r>
            <a:r>
              <a:rPr lang="en-US" sz="2400" b="0" i="0" u="none" strike="noStrike" dirty="0">
                <a:solidFill>
                  <a:srgbClr val="0D3ECC"/>
                </a:solidFill>
                <a:effectLst/>
                <a:latin typeface="Roboto" panose="02000000000000000000" pitchFamily="2" charset="0"/>
                <a:hlinkClick r:id="rId4"/>
              </a:rPr>
              <a:t>spyware</a:t>
            </a:r>
            <a:r>
              <a:rPr lang="en-US" sz="2400" b="0" i="0" dirty="0">
                <a:solidFill>
                  <a:srgbClr val="3D3D3D"/>
                </a:solidFill>
                <a:effectLst/>
                <a:latin typeface="Roboto" panose="02000000000000000000" pitchFamily="2" charset="0"/>
              </a:rPr>
              <a:t> that can record and steal consecutive keystrokes (and much more) that the user enters on a device.</a:t>
            </a:r>
          </a:p>
          <a:p>
            <a:r>
              <a:rPr lang="en-US" sz="2400" b="0" i="0" dirty="0">
                <a:solidFill>
                  <a:srgbClr val="3D3D3D"/>
                </a:solidFill>
                <a:effectLst/>
                <a:latin typeface="Roboto" panose="02000000000000000000" pitchFamily="2" charset="0"/>
              </a:rPr>
              <a:t>The term keylogger, or “keystroke logger,” is self-explanatory: Software that logs what you type on your keyboard. However, keyloggers can also enable cybercriminals to eavesdrop on you, watch you on your system camera, or listen over your smartphone’s microphone.</a:t>
            </a:r>
            <a:endParaRPr lang="en-IN"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D37830A-966D-8916-CA66-038E6D7FB22E}"/>
              </a:ext>
            </a:extLst>
          </p:cNvPr>
          <p:cNvSpPr txBox="1"/>
          <p:nvPr/>
        </p:nvSpPr>
        <p:spPr>
          <a:xfrm>
            <a:off x="1981724" y="1513400"/>
            <a:ext cx="7243480" cy="4524315"/>
          </a:xfrm>
          <a:prstGeom prst="rect">
            <a:avLst/>
          </a:prstGeom>
          <a:noFill/>
        </p:spPr>
        <p:txBody>
          <a:bodyPr wrap="square" rtlCol="0">
            <a:spAutoFit/>
          </a:bodyPr>
          <a:lstStyle/>
          <a:p>
            <a:pPr marL="285750" lvl="0" indent="-285750" eaLnBrk="0" fontAlgn="base" hangingPunct="0">
              <a:spcBef>
                <a:spcPct val="0"/>
              </a:spcBef>
              <a:spcAft>
                <a:spcPct val="0"/>
              </a:spcAft>
              <a:buFont typeface="Wingdings" panose="05000000000000000000" pitchFamily="2" charset="2"/>
              <a:buChar char="Ø"/>
            </a:pPr>
            <a:r>
              <a:rPr lang="en-US" altLang="en-US" sz="3200" dirty="0">
                <a:effectLst>
                  <a:outerShdw blurRad="38100" dist="38100" dir="2700000" algn="tl">
                    <a:srgbClr val="000000">
                      <a:alpha val="43137"/>
                    </a:srgbClr>
                  </a:outerShdw>
                </a:effectLst>
              </a:rPr>
              <a:t>Introduction</a:t>
            </a:r>
          </a:p>
          <a:p>
            <a:pPr marL="285750" lvl="0" indent="-285750" eaLnBrk="0" fontAlgn="base" hangingPunct="0">
              <a:spcBef>
                <a:spcPct val="0"/>
              </a:spcBef>
              <a:spcAft>
                <a:spcPct val="0"/>
              </a:spcAft>
              <a:buFont typeface="Wingdings" panose="05000000000000000000" pitchFamily="2" charset="2"/>
              <a:buChar char="Ø"/>
            </a:pPr>
            <a:r>
              <a:rPr lang="en-US" altLang="en-US" sz="3200" dirty="0">
                <a:effectLst>
                  <a:outerShdw blurRad="38100" dist="38100" dir="2700000" algn="tl">
                    <a:srgbClr val="000000">
                      <a:alpha val="43137"/>
                    </a:srgbClr>
                  </a:outerShdw>
                </a:effectLst>
              </a:rPr>
              <a:t>Problem Statement</a:t>
            </a:r>
          </a:p>
          <a:p>
            <a:pPr marL="285750" lvl="0" indent="-285750" eaLnBrk="0" fontAlgn="base" hangingPunct="0">
              <a:spcBef>
                <a:spcPct val="0"/>
              </a:spcBef>
              <a:spcAft>
                <a:spcPct val="0"/>
              </a:spcAft>
              <a:buFont typeface="Wingdings" panose="05000000000000000000" pitchFamily="2" charset="2"/>
              <a:buChar char="Ø"/>
            </a:pPr>
            <a:r>
              <a:rPr lang="en-US" altLang="en-US" sz="3200" dirty="0">
                <a:effectLst>
                  <a:outerShdw blurRad="38100" dist="38100" dir="2700000" algn="tl">
                    <a:srgbClr val="000000">
                      <a:alpha val="43137"/>
                    </a:srgbClr>
                  </a:outerShdw>
                </a:effectLst>
              </a:rPr>
              <a:t>Project Overview</a:t>
            </a:r>
          </a:p>
          <a:p>
            <a:pPr marL="285750" lvl="0" indent="-285750" eaLnBrk="0" fontAlgn="base" hangingPunct="0">
              <a:spcBef>
                <a:spcPct val="0"/>
              </a:spcBef>
              <a:spcAft>
                <a:spcPct val="0"/>
              </a:spcAft>
              <a:buFont typeface="Wingdings" panose="05000000000000000000" pitchFamily="2" charset="2"/>
              <a:buChar char="Ø"/>
            </a:pPr>
            <a:r>
              <a:rPr lang="en-US" altLang="en-US" sz="3200" dirty="0">
                <a:effectLst>
                  <a:outerShdw blurRad="38100" dist="38100" dir="2700000" algn="tl">
                    <a:srgbClr val="000000">
                      <a:alpha val="43137"/>
                    </a:srgbClr>
                  </a:outerShdw>
                </a:effectLst>
              </a:rPr>
              <a:t>Who are the End Users</a:t>
            </a:r>
          </a:p>
          <a:p>
            <a:pPr marL="285750" lvl="0" indent="-285750" eaLnBrk="0" fontAlgn="base" hangingPunct="0">
              <a:spcBef>
                <a:spcPct val="0"/>
              </a:spcBef>
              <a:spcAft>
                <a:spcPct val="0"/>
              </a:spcAft>
              <a:buFont typeface="Wingdings" panose="05000000000000000000" pitchFamily="2" charset="2"/>
              <a:buChar char="Ø"/>
            </a:pPr>
            <a:r>
              <a:rPr lang="en-US" altLang="en-US" sz="3200" dirty="0">
                <a:effectLst>
                  <a:outerShdw blurRad="38100" dist="38100" dir="2700000" algn="tl">
                    <a:srgbClr val="000000">
                      <a:alpha val="43137"/>
                    </a:srgbClr>
                  </a:outerShdw>
                </a:effectLst>
              </a:rPr>
              <a:t>Solution and Value Proposition</a:t>
            </a:r>
          </a:p>
          <a:p>
            <a:pPr marL="285750" lvl="0" indent="-285750" eaLnBrk="0" fontAlgn="base" hangingPunct="0">
              <a:spcBef>
                <a:spcPct val="0"/>
              </a:spcBef>
              <a:spcAft>
                <a:spcPct val="0"/>
              </a:spcAft>
              <a:buFont typeface="Wingdings" panose="05000000000000000000" pitchFamily="2" charset="2"/>
              <a:buChar char="Ø"/>
            </a:pPr>
            <a:r>
              <a:rPr lang="en-US" altLang="en-US" sz="3200" dirty="0">
                <a:effectLst>
                  <a:outerShdw blurRad="38100" dist="38100" dir="2700000" algn="tl">
                    <a:srgbClr val="000000">
                      <a:alpha val="43137"/>
                    </a:srgbClr>
                  </a:outerShdw>
                </a:effectLst>
              </a:rPr>
              <a:t>The "Wow" Factor in Our Solution</a:t>
            </a:r>
          </a:p>
          <a:p>
            <a:pPr marL="285750" lvl="0" indent="-285750" eaLnBrk="0" fontAlgn="base" hangingPunct="0">
              <a:spcBef>
                <a:spcPct val="0"/>
              </a:spcBef>
              <a:spcAft>
                <a:spcPct val="0"/>
              </a:spcAft>
              <a:buFont typeface="Wingdings" panose="05000000000000000000" pitchFamily="2" charset="2"/>
              <a:buChar char="Ø"/>
            </a:pPr>
            <a:r>
              <a:rPr lang="en-US" altLang="en-US" sz="3200" dirty="0">
                <a:effectLst>
                  <a:outerShdw blurRad="38100" dist="38100" dir="2700000" algn="tl">
                    <a:srgbClr val="000000">
                      <a:alpha val="43137"/>
                    </a:srgbClr>
                  </a:outerShdw>
                </a:effectLst>
              </a:rPr>
              <a:t>Modelling</a:t>
            </a:r>
          </a:p>
          <a:p>
            <a:pPr marL="285750" lvl="0" indent="-285750" eaLnBrk="0" fontAlgn="base" hangingPunct="0">
              <a:spcBef>
                <a:spcPct val="0"/>
              </a:spcBef>
              <a:spcAft>
                <a:spcPct val="0"/>
              </a:spcAft>
              <a:buFont typeface="Wingdings" panose="05000000000000000000" pitchFamily="2" charset="2"/>
              <a:buChar char="Ø"/>
            </a:pPr>
            <a:r>
              <a:rPr lang="en-US" altLang="en-US" sz="3200" dirty="0">
                <a:effectLst>
                  <a:outerShdw blurRad="38100" dist="38100" dir="2700000" algn="tl">
                    <a:srgbClr val="000000">
                      <a:alpha val="43137"/>
                    </a:srgbClr>
                  </a:outerShdw>
                </a:effectLst>
              </a:rPr>
              <a:t>Results</a:t>
            </a:r>
          </a:p>
          <a:p>
            <a:pPr marL="285750" lvl="0" indent="-285750" eaLnBrk="0" fontAlgn="base" hangingPunct="0">
              <a:spcBef>
                <a:spcPct val="0"/>
              </a:spcBef>
              <a:spcAft>
                <a:spcPct val="0"/>
              </a:spcAft>
              <a:buFont typeface="Wingdings" panose="05000000000000000000" pitchFamily="2" charset="2"/>
              <a:buChar char="Ø"/>
            </a:pPr>
            <a:r>
              <a:rPr lang="en-US" altLang="en-US" sz="3200" dirty="0">
                <a:effectLst>
                  <a:outerShdw blurRad="38100" dist="38100" dir="2700000" algn="tl">
                    <a:srgbClr val="000000">
                      <a:alpha val="43137"/>
                    </a:srgbClr>
                  </a:outerShdw>
                </a:effectLst>
              </a:rPr>
              <a:t>Conclusion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6CA7EEF-B7BF-45F1-5019-84157FCBDAAD}"/>
              </a:ext>
            </a:extLst>
          </p:cNvPr>
          <p:cNvSpPr txBox="1"/>
          <p:nvPr/>
        </p:nvSpPr>
        <p:spPr>
          <a:xfrm>
            <a:off x="676274" y="2133600"/>
            <a:ext cx="7400925" cy="3416320"/>
          </a:xfrm>
          <a:prstGeom prst="rect">
            <a:avLst/>
          </a:prstGeom>
          <a:noFill/>
        </p:spPr>
        <p:txBody>
          <a:bodyPr wrap="square" rtlCol="0">
            <a:spAutoFit/>
          </a:bodyPr>
          <a:lstStyle/>
          <a:p>
            <a:r>
              <a:rPr lang="en-US" sz="2400" spc="-106" dirty="0">
                <a:cs typeface="Verdana" panose="020B0604030504040204"/>
              </a:rPr>
              <a:t>Keylogger</a:t>
            </a:r>
            <a:r>
              <a:rPr lang="en-US" sz="2400" spc="-95" dirty="0">
                <a:cs typeface="Verdana" panose="020B0604030504040204"/>
              </a:rPr>
              <a:t>s</a:t>
            </a:r>
            <a:r>
              <a:rPr lang="en-US" sz="2400" spc="-155" dirty="0">
                <a:cs typeface="Verdana" panose="020B0604030504040204"/>
              </a:rPr>
              <a:t> </a:t>
            </a:r>
            <a:r>
              <a:rPr lang="en-US" sz="2400" spc="-114" dirty="0">
                <a:cs typeface="Verdana" panose="020B0604030504040204"/>
              </a:rPr>
              <a:t>pose</a:t>
            </a:r>
            <a:r>
              <a:rPr lang="en-US" sz="2400" spc="-155" dirty="0">
                <a:cs typeface="Verdana" panose="020B0604030504040204"/>
              </a:rPr>
              <a:t> </a:t>
            </a:r>
            <a:r>
              <a:rPr lang="en-US" sz="2400" spc="-135" dirty="0">
                <a:cs typeface="Verdana" panose="020B0604030504040204"/>
              </a:rPr>
              <a:t>a</a:t>
            </a:r>
            <a:r>
              <a:rPr lang="en-US" sz="2400" spc="-150" dirty="0">
                <a:cs typeface="Verdana" panose="020B0604030504040204"/>
              </a:rPr>
              <a:t> </a:t>
            </a:r>
            <a:r>
              <a:rPr lang="en-US" sz="2400" spc="-80" dirty="0">
                <a:cs typeface="Verdana" panose="020B0604030504040204"/>
              </a:rPr>
              <a:t>serious  </a:t>
            </a:r>
            <a:r>
              <a:rPr lang="en-US" sz="2400" spc="-85" dirty="0">
                <a:cs typeface="Verdana" panose="020B0604030504040204"/>
              </a:rPr>
              <a:t>securit</a:t>
            </a:r>
            <a:r>
              <a:rPr lang="en-US" sz="2400" spc="-99" dirty="0">
                <a:cs typeface="Verdana" panose="020B0604030504040204"/>
              </a:rPr>
              <a:t>y</a:t>
            </a:r>
            <a:r>
              <a:rPr lang="en-US" sz="2400" spc="-150" dirty="0">
                <a:cs typeface="Verdana" panose="020B0604030504040204"/>
              </a:rPr>
              <a:t> </a:t>
            </a:r>
            <a:r>
              <a:rPr lang="en-US" sz="2400" spc="-50" dirty="0">
                <a:cs typeface="Verdana" panose="020B0604030504040204"/>
              </a:rPr>
              <a:t>risk</a:t>
            </a:r>
            <a:r>
              <a:rPr lang="en-US" sz="2400" spc="-150" dirty="0">
                <a:cs typeface="Verdana" panose="020B0604030504040204"/>
              </a:rPr>
              <a:t> </a:t>
            </a:r>
            <a:r>
              <a:rPr lang="en-US" sz="2400" spc="-120" dirty="0">
                <a:cs typeface="Verdana" panose="020B0604030504040204"/>
              </a:rPr>
              <a:t>b</a:t>
            </a:r>
            <a:r>
              <a:rPr lang="en-US" sz="2400" spc="-110" dirty="0">
                <a:cs typeface="Verdana" panose="020B0604030504040204"/>
              </a:rPr>
              <a:t>y</a:t>
            </a:r>
            <a:r>
              <a:rPr lang="en-US" sz="2400" spc="-150" dirty="0">
                <a:cs typeface="Verdana" panose="020B0604030504040204"/>
              </a:rPr>
              <a:t> </a:t>
            </a:r>
            <a:r>
              <a:rPr lang="en-US" sz="2400" spc="-95" dirty="0">
                <a:cs typeface="Verdana" panose="020B0604030504040204"/>
              </a:rPr>
              <a:t>secretly  </a:t>
            </a:r>
            <a:r>
              <a:rPr lang="en-US" sz="2400" spc="-75" dirty="0">
                <a:cs typeface="Verdana" panose="020B0604030504040204"/>
              </a:rPr>
              <a:t>recording</a:t>
            </a:r>
            <a:r>
              <a:rPr lang="en-US" sz="2400" spc="-150" dirty="0">
                <a:cs typeface="Verdana" panose="020B0604030504040204"/>
              </a:rPr>
              <a:t> </a:t>
            </a:r>
            <a:r>
              <a:rPr lang="en-US" sz="2400" spc="-135" dirty="0">
                <a:cs typeface="Verdana" panose="020B0604030504040204"/>
              </a:rPr>
              <a:t>a</a:t>
            </a:r>
            <a:r>
              <a:rPr lang="en-US" sz="2400" spc="-150" dirty="0">
                <a:cs typeface="Verdana" panose="020B0604030504040204"/>
              </a:rPr>
              <a:t> </a:t>
            </a:r>
            <a:r>
              <a:rPr lang="en-US" sz="2400" spc="-99" dirty="0">
                <a:cs typeface="Verdana" panose="020B0604030504040204"/>
              </a:rPr>
              <a:t>user's</a:t>
            </a:r>
            <a:r>
              <a:rPr lang="en-US" sz="2400" spc="-155" dirty="0">
                <a:cs typeface="Verdana" panose="020B0604030504040204"/>
              </a:rPr>
              <a:t> </a:t>
            </a:r>
            <a:r>
              <a:rPr lang="en-US" sz="2400" spc="-90" dirty="0">
                <a:cs typeface="Verdana" panose="020B0604030504040204"/>
              </a:rPr>
              <a:t>keyboard  </a:t>
            </a:r>
            <a:r>
              <a:rPr lang="en-US" sz="2400" spc="-66" dirty="0">
                <a:cs typeface="Verdana" panose="020B0604030504040204"/>
              </a:rPr>
              <a:t>input,</a:t>
            </a:r>
            <a:r>
              <a:rPr lang="en-US" sz="2400" spc="-150" dirty="0">
                <a:cs typeface="Verdana" panose="020B0604030504040204"/>
              </a:rPr>
              <a:t> </a:t>
            </a:r>
            <a:r>
              <a:rPr lang="en-US" sz="2400" spc="-70" dirty="0">
                <a:cs typeface="Verdana" panose="020B0604030504040204"/>
              </a:rPr>
              <a:t>potentiall</a:t>
            </a:r>
            <a:r>
              <a:rPr lang="en-US" sz="2400" spc="-85" dirty="0">
                <a:cs typeface="Verdana" panose="020B0604030504040204"/>
              </a:rPr>
              <a:t>y</a:t>
            </a:r>
            <a:r>
              <a:rPr lang="en-US" sz="2400" spc="-155" dirty="0">
                <a:cs typeface="Verdana" panose="020B0604030504040204"/>
              </a:rPr>
              <a:t> </a:t>
            </a:r>
            <a:r>
              <a:rPr lang="en-US" sz="2400" spc="-95" dirty="0">
                <a:cs typeface="Verdana" panose="020B0604030504040204"/>
              </a:rPr>
              <a:t>exposing  </a:t>
            </a:r>
            <a:r>
              <a:rPr lang="en-US" sz="2400" spc="-90" dirty="0">
                <a:cs typeface="Verdana" panose="020B0604030504040204"/>
              </a:rPr>
              <a:t>sensitiv</a:t>
            </a:r>
            <a:r>
              <a:rPr lang="en-US" sz="2400" spc="-106" dirty="0">
                <a:cs typeface="Verdana" panose="020B0604030504040204"/>
              </a:rPr>
              <a:t>e</a:t>
            </a:r>
            <a:r>
              <a:rPr lang="en-US" sz="2400" spc="-150" dirty="0">
                <a:cs typeface="Verdana" panose="020B0604030504040204"/>
              </a:rPr>
              <a:t> </a:t>
            </a:r>
            <a:r>
              <a:rPr lang="en-US" sz="2400" spc="-59" dirty="0">
                <a:cs typeface="Verdana" panose="020B0604030504040204"/>
              </a:rPr>
              <a:t>information</a:t>
            </a:r>
            <a:r>
              <a:rPr lang="en-US" sz="2400" spc="-150" dirty="0">
                <a:cs typeface="Verdana" panose="020B0604030504040204"/>
              </a:rPr>
              <a:t> </a:t>
            </a:r>
            <a:r>
              <a:rPr lang="en-US" sz="2400" spc="-50" dirty="0">
                <a:cs typeface="Verdana" panose="020B0604030504040204"/>
              </a:rPr>
              <a:t>like  </a:t>
            </a:r>
            <a:r>
              <a:rPr lang="en-US" sz="2400" spc="-106" dirty="0">
                <a:cs typeface="Verdana" panose="020B0604030504040204"/>
              </a:rPr>
              <a:t>password</a:t>
            </a:r>
            <a:r>
              <a:rPr lang="en-US" sz="2400" spc="-85" dirty="0">
                <a:cs typeface="Verdana" panose="020B0604030504040204"/>
              </a:rPr>
              <a:t>s</a:t>
            </a:r>
            <a:r>
              <a:rPr lang="en-US" sz="2400" spc="-155" dirty="0">
                <a:cs typeface="Verdana" panose="020B0604030504040204"/>
              </a:rPr>
              <a:t> </a:t>
            </a:r>
            <a:r>
              <a:rPr lang="en-US" sz="2400" spc="-85" dirty="0">
                <a:cs typeface="Verdana" panose="020B0604030504040204"/>
              </a:rPr>
              <a:t>and</a:t>
            </a:r>
            <a:r>
              <a:rPr lang="en-US" sz="2400" spc="-150" dirty="0">
                <a:cs typeface="Verdana" panose="020B0604030504040204"/>
              </a:rPr>
              <a:t> </a:t>
            </a:r>
            <a:r>
              <a:rPr lang="en-US" sz="2400" spc="-55" dirty="0">
                <a:cs typeface="Verdana" panose="020B0604030504040204"/>
              </a:rPr>
              <a:t>financial  </a:t>
            </a:r>
            <a:r>
              <a:rPr lang="en-US" sz="2400" spc="-110" dirty="0">
                <a:cs typeface="Verdana" panose="020B0604030504040204"/>
              </a:rPr>
              <a:t>data.</a:t>
            </a:r>
            <a:endParaRPr lang="en-US" sz="2400" dirty="0">
              <a:cs typeface="Verdana" panose="020B0604030504040204"/>
            </a:endParaRPr>
          </a:p>
          <a:p>
            <a:r>
              <a:rPr lang="en-US" sz="2400" spc="-59" dirty="0">
                <a:cs typeface="Verdana" panose="020B0604030504040204"/>
              </a:rPr>
              <a:t>Man</a:t>
            </a:r>
            <a:r>
              <a:rPr lang="en-US" sz="2400" spc="-50" dirty="0">
                <a:cs typeface="Verdana" panose="020B0604030504040204"/>
              </a:rPr>
              <a:t>y</a:t>
            </a:r>
            <a:r>
              <a:rPr lang="en-US" sz="2400" spc="-155" dirty="0">
                <a:cs typeface="Verdana" panose="020B0604030504040204"/>
              </a:rPr>
              <a:t> </a:t>
            </a:r>
            <a:r>
              <a:rPr lang="en-US" sz="2400" spc="-106" dirty="0">
                <a:cs typeface="Verdana" panose="020B0604030504040204"/>
              </a:rPr>
              <a:t>user</a:t>
            </a:r>
            <a:r>
              <a:rPr lang="en-US" sz="2400" spc="-99" dirty="0">
                <a:cs typeface="Verdana" panose="020B0604030504040204"/>
              </a:rPr>
              <a:t>s</a:t>
            </a:r>
            <a:r>
              <a:rPr lang="en-US" sz="2400" spc="-155" dirty="0">
                <a:cs typeface="Verdana" panose="020B0604030504040204"/>
              </a:rPr>
              <a:t> </a:t>
            </a:r>
            <a:r>
              <a:rPr lang="en-US" sz="2400" spc="-106" dirty="0">
                <a:cs typeface="Verdana" panose="020B0604030504040204"/>
              </a:rPr>
              <a:t>are</a:t>
            </a:r>
            <a:r>
              <a:rPr lang="en-US" sz="2400" spc="-150" dirty="0">
                <a:cs typeface="Verdana" panose="020B0604030504040204"/>
              </a:rPr>
              <a:t> </a:t>
            </a:r>
            <a:r>
              <a:rPr lang="en-US" sz="2400" spc="-106" dirty="0">
                <a:cs typeface="Verdana" panose="020B0604030504040204"/>
              </a:rPr>
              <a:t>unawar</a:t>
            </a:r>
            <a:r>
              <a:rPr lang="en-US" sz="2400" spc="-95" dirty="0">
                <a:cs typeface="Verdana" panose="020B0604030504040204"/>
              </a:rPr>
              <a:t>e</a:t>
            </a:r>
            <a:r>
              <a:rPr lang="en-US" sz="2400" spc="-155" dirty="0">
                <a:cs typeface="Verdana" panose="020B0604030504040204"/>
              </a:rPr>
              <a:t> </a:t>
            </a:r>
            <a:r>
              <a:rPr lang="en-US" sz="2400" spc="-66" dirty="0">
                <a:cs typeface="Verdana" panose="020B0604030504040204"/>
              </a:rPr>
              <a:t>of  </a:t>
            </a:r>
            <a:r>
              <a:rPr lang="en-US" sz="2400" spc="-106" dirty="0">
                <a:cs typeface="Verdana" panose="020B0604030504040204"/>
              </a:rPr>
              <a:t>keylogger</a:t>
            </a:r>
            <a:r>
              <a:rPr lang="en-US" sz="2400" spc="-150" dirty="0">
                <a:cs typeface="Verdana" panose="020B0604030504040204"/>
              </a:rPr>
              <a:t> </a:t>
            </a:r>
            <a:r>
              <a:rPr lang="en-US" sz="2400" spc="-95" dirty="0">
                <a:cs typeface="Verdana" panose="020B0604030504040204"/>
              </a:rPr>
              <a:t>threats</a:t>
            </a:r>
            <a:r>
              <a:rPr lang="en-US" sz="2400" spc="-155" dirty="0">
                <a:cs typeface="Verdana" panose="020B0604030504040204"/>
              </a:rPr>
              <a:t> </a:t>
            </a:r>
            <a:r>
              <a:rPr lang="en-US" sz="2400" spc="-75" dirty="0">
                <a:cs typeface="Verdana" panose="020B0604030504040204"/>
              </a:rPr>
              <a:t>o</a:t>
            </a:r>
            <a:r>
              <a:rPr lang="en-US" sz="2400" spc="-50" dirty="0">
                <a:cs typeface="Verdana" panose="020B0604030504040204"/>
              </a:rPr>
              <a:t>r</a:t>
            </a:r>
            <a:r>
              <a:rPr lang="en-US" sz="2400" spc="-150" dirty="0">
                <a:cs typeface="Verdana" panose="020B0604030504040204"/>
              </a:rPr>
              <a:t> </a:t>
            </a:r>
            <a:r>
              <a:rPr lang="en-US" sz="2400" spc="-70" dirty="0">
                <a:cs typeface="Verdana" panose="020B0604030504040204"/>
              </a:rPr>
              <a:t>lack  </a:t>
            </a:r>
            <a:r>
              <a:rPr lang="en-US" sz="2400" spc="-99" dirty="0">
                <a:cs typeface="Verdana" panose="020B0604030504040204"/>
              </a:rPr>
              <a:t>th</a:t>
            </a:r>
            <a:r>
              <a:rPr lang="en-US" sz="2400" spc="-110" dirty="0">
                <a:cs typeface="Verdana" panose="020B0604030504040204"/>
              </a:rPr>
              <a:t>e</a:t>
            </a:r>
            <a:r>
              <a:rPr lang="en-US" sz="2400" spc="-155" dirty="0">
                <a:cs typeface="Verdana" panose="020B0604030504040204"/>
              </a:rPr>
              <a:t> </a:t>
            </a:r>
            <a:r>
              <a:rPr lang="en-US" sz="2400" spc="-95" dirty="0">
                <a:cs typeface="Verdana" panose="020B0604030504040204"/>
              </a:rPr>
              <a:t>knowledge</a:t>
            </a:r>
            <a:r>
              <a:rPr lang="en-US" sz="2400" spc="-150" dirty="0">
                <a:cs typeface="Verdana" panose="020B0604030504040204"/>
              </a:rPr>
              <a:t> </a:t>
            </a:r>
            <a:r>
              <a:rPr lang="en-US" sz="2400" spc="-70" dirty="0">
                <a:cs typeface="Verdana" panose="020B0604030504040204"/>
              </a:rPr>
              <a:t>t</a:t>
            </a:r>
            <a:r>
              <a:rPr lang="en-US" sz="2400" spc="-99" dirty="0">
                <a:cs typeface="Verdana" panose="020B0604030504040204"/>
              </a:rPr>
              <a:t>o</a:t>
            </a:r>
            <a:r>
              <a:rPr lang="en-US" sz="2400" spc="-155" dirty="0">
                <a:cs typeface="Verdana" panose="020B0604030504040204"/>
              </a:rPr>
              <a:t> </a:t>
            </a:r>
            <a:r>
              <a:rPr lang="en-US" sz="2400" spc="-85" dirty="0">
                <a:cs typeface="Verdana" panose="020B0604030504040204"/>
              </a:rPr>
              <a:t>effectively  </a:t>
            </a:r>
            <a:r>
              <a:rPr lang="en-US" sz="2400" spc="-106" dirty="0">
                <a:cs typeface="Verdana" panose="020B0604030504040204"/>
              </a:rPr>
              <a:t>safeguar</a:t>
            </a:r>
            <a:r>
              <a:rPr lang="en-US" sz="2400" spc="-114" dirty="0">
                <a:cs typeface="Verdana" panose="020B0604030504040204"/>
              </a:rPr>
              <a:t>d</a:t>
            </a:r>
            <a:r>
              <a:rPr lang="en-US" sz="2400" spc="-150" dirty="0">
                <a:cs typeface="Verdana" panose="020B0604030504040204"/>
              </a:rPr>
              <a:t> </a:t>
            </a:r>
            <a:r>
              <a:rPr lang="en-US" sz="2400" spc="-66" dirty="0">
                <a:cs typeface="Verdana" panose="020B0604030504040204"/>
              </a:rPr>
              <a:t>thei</a:t>
            </a:r>
            <a:r>
              <a:rPr lang="en-US" sz="2400" spc="-55" dirty="0">
                <a:cs typeface="Verdana" panose="020B0604030504040204"/>
              </a:rPr>
              <a:t>r</a:t>
            </a:r>
            <a:r>
              <a:rPr lang="en-US" sz="2400" spc="-155" dirty="0">
                <a:cs typeface="Verdana" panose="020B0604030504040204"/>
              </a:rPr>
              <a:t> </a:t>
            </a:r>
            <a:r>
              <a:rPr lang="en-US" sz="2400" spc="-106" dirty="0">
                <a:cs typeface="Verdana" panose="020B0604030504040204"/>
              </a:rPr>
              <a:t>device</a:t>
            </a:r>
            <a:r>
              <a:rPr lang="en-US" sz="2400" spc="-99" dirty="0">
                <a:cs typeface="Verdana" panose="020B0604030504040204"/>
              </a:rPr>
              <a:t>s</a:t>
            </a:r>
            <a:r>
              <a:rPr lang="en-US" sz="2400" spc="-155" dirty="0">
                <a:cs typeface="Verdana" panose="020B0604030504040204"/>
              </a:rPr>
              <a:t> </a:t>
            </a:r>
            <a:r>
              <a:rPr lang="en-US" sz="2400" spc="-75" dirty="0">
                <a:cs typeface="Verdana" panose="020B0604030504040204"/>
              </a:rPr>
              <a:t>and  </a:t>
            </a:r>
            <a:r>
              <a:rPr lang="en-US" sz="2400" spc="-59" dirty="0">
                <a:cs typeface="Verdana" panose="020B0604030504040204"/>
              </a:rPr>
              <a:t>onlin</a:t>
            </a:r>
            <a:r>
              <a:rPr lang="en-US" sz="2400" spc="-66" dirty="0">
                <a:cs typeface="Verdana" panose="020B0604030504040204"/>
              </a:rPr>
              <a:t>e</a:t>
            </a:r>
            <a:r>
              <a:rPr lang="en-US" sz="2400" spc="-150" dirty="0">
                <a:cs typeface="Verdana" panose="020B0604030504040204"/>
              </a:rPr>
              <a:t> </a:t>
            </a:r>
            <a:r>
              <a:rPr lang="en-US" sz="2400" spc="-75" dirty="0">
                <a:cs typeface="Verdana" panose="020B0604030504040204"/>
              </a:rPr>
              <a:t>activities.</a:t>
            </a:r>
            <a:endParaRPr lang="en-US" sz="2400" dirty="0">
              <a:cs typeface="Verdana" panose="020B0604030504040204"/>
            </a:endParaRPr>
          </a:p>
          <a:p>
            <a:r>
              <a:rPr lang="en-US" sz="2400" spc="-59" dirty="0">
                <a:cs typeface="Verdana" panose="020B0604030504040204"/>
              </a:rPr>
              <a:t>Existin</a:t>
            </a:r>
            <a:r>
              <a:rPr lang="en-US" sz="2400" spc="-70" dirty="0">
                <a:cs typeface="Verdana" panose="020B0604030504040204"/>
              </a:rPr>
              <a:t>g</a:t>
            </a:r>
            <a:r>
              <a:rPr lang="en-US" sz="2400" spc="-155" dirty="0">
                <a:cs typeface="Verdana" panose="020B0604030504040204"/>
              </a:rPr>
              <a:t> </a:t>
            </a:r>
            <a:r>
              <a:rPr lang="en-US" sz="2400" spc="-85" dirty="0">
                <a:cs typeface="Verdana" panose="020B0604030504040204"/>
              </a:rPr>
              <a:t>securit</a:t>
            </a:r>
            <a:r>
              <a:rPr lang="en-US" sz="2400" spc="-99" dirty="0">
                <a:cs typeface="Verdana" panose="020B0604030504040204"/>
              </a:rPr>
              <a:t>y</a:t>
            </a:r>
            <a:r>
              <a:rPr lang="en-US" sz="2400" spc="-150" dirty="0">
                <a:cs typeface="Verdana" panose="020B0604030504040204"/>
              </a:rPr>
              <a:t> </a:t>
            </a:r>
            <a:r>
              <a:rPr lang="en-US" sz="2400" spc="-70" dirty="0">
                <a:cs typeface="Verdana" panose="020B0604030504040204"/>
              </a:rPr>
              <a:t>solutions  </a:t>
            </a:r>
            <a:r>
              <a:rPr lang="en-US" sz="2400" spc="-135" dirty="0">
                <a:cs typeface="Verdana" panose="020B0604030504040204"/>
              </a:rPr>
              <a:t>may</a:t>
            </a:r>
            <a:r>
              <a:rPr lang="en-US" sz="2400" spc="-150" dirty="0">
                <a:cs typeface="Verdana" panose="020B0604030504040204"/>
              </a:rPr>
              <a:t> </a:t>
            </a:r>
            <a:r>
              <a:rPr lang="en-US" sz="2400" spc="-75" dirty="0">
                <a:cs typeface="Verdana" panose="020B0604030504040204"/>
              </a:rPr>
              <a:t>not</a:t>
            </a:r>
            <a:r>
              <a:rPr lang="en-US" sz="2400" spc="-150" dirty="0">
                <a:cs typeface="Verdana" panose="020B0604030504040204"/>
              </a:rPr>
              <a:t> </a:t>
            </a:r>
            <a:r>
              <a:rPr lang="en-US" sz="2400" spc="-75" dirty="0">
                <a:cs typeface="Verdana" panose="020B0604030504040204"/>
              </a:rPr>
              <a:t>provide  </a:t>
            </a:r>
            <a:r>
              <a:rPr lang="en-US" sz="2400" spc="-99" dirty="0">
                <a:cs typeface="Verdana" panose="020B0604030504040204"/>
              </a:rPr>
              <a:t>comprehensiv</a:t>
            </a:r>
            <a:r>
              <a:rPr lang="en-US" sz="2400" spc="-95" dirty="0">
                <a:cs typeface="Verdana" panose="020B0604030504040204"/>
              </a:rPr>
              <a:t>e</a:t>
            </a:r>
            <a:r>
              <a:rPr lang="en-US" sz="2400" spc="-150" dirty="0">
                <a:cs typeface="Verdana" panose="020B0604030504040204"/>
              </a:rPr>
              <a:t> </a:t>
            </a:r>
            <a:r>
              <a:rPr lang="en-US" sz="2400" spc="-75" dirty="0">
                <a:cs typeface="Verdana" panose="020B0604030504040204"/>
              </a:rPr>
              <a:t>protection  </a:t>
            </a:r>
            <a:r>
              <a:rPr lang="en-US" sz="2400" spc="-95" dirty="0">
                <a:cs typeface="Verdana" panose="020B0604030504040204"/>
              </a:rPr>
              <a:t>against</a:t>
            </a:r>
            <a:r>
              <a:rPr lang="en-US" sz="2400" spc="-150" dirty="0">
                <a:cs typeface="Verdana" panose="020B0604030504040204"/>
              </a:rPr>
              <a:t> </a:t>
            </a:r>
            <a:r>
              <a:rPr lang="en-US" sz="2400" spc="-80" dirty="0">
                <a:cs typeface="Verdana" panose="020B0604030504040204"/>
              </a:rPr>
              <a:t>sophisticated  </a:t>
            </a:r>
            <a:r>
              <a:rPr lang="en-US" sz="2400" spc="-106" dirty="0">
                <a:cs typeface="Verdana" panose="020B0604030504040204"/>
              </a:rPr>
              <a:t>keylogger</a:t>
            </a:r>
            <a:r>
              <a:rPr lang="en-US" sz="2400" spc="-150" dirty="0">
                <a:cs typeface="Verdana" panose="020B0604030504040204"/>
              </a:rPr>
              <a:t> </a:t>
            </a:r>
            <a:r>
              <a:rPr lang="en-US" sz="2400" spc="-106" dirty="0">
                <a:cs typeface="Verdana" panose="020B0604030504040204"/>
              </a:rPr>
              <a:t>attacks,</a:t>
            </a:r>
            <a:r>
              <a:rPr lang="en-US" sz="2400" spc="-150" dirty="0">
                <a:cs typeface="Verdana" panose="020B0604030504040204"/>
              </a:rPr>
              <a:t> </a:t>
            </a:r>
            <a:r>
              <a:rPr lang="en-US" sz="2400" spc="-85" dirty="0">
                <a:cs typeface="Verdana" panose="020B0604030504040204"/>
              </a:rPr>
              <a:t>leaving  </a:t>
            </a:r>
            <a:r>
              <a:rPr lang="en-US" sz="2400" spc="-106" dirty="0">
                <a:cs typeface="Verdana" panose="020B0604030504040204"/>
              </a:rPr>
              <a:t>user</a:t>
            </a:r>
            <a:r>
              <a:rPr lang="en-US" sz="2400" spc="-99" dirty="0">
                <a:cs typeface="Verdana" panose="020B0604030504040204"/>
              </a:rPr>
              <a:t>s</a:t>
            </a:r>
            <a:r>
              <a:rPr lang="en-US" sz="2400" spc="-155" dirty="0">
                <a:cs typeface="Verdana" panose="020B0604030504040204"/>
              </a:rPr>
              <a:t> </a:t>
            </a:r>
            <a:r>
              <a:rPr lang="en-US" sz="2400" spc="-85" dirty="0">
                <a:cs typeface="Verdana" panose="020B0604030504040204"/>
              </a:rPr>
              <a:t>vulnerable.</a:t>
            </a:r>
            <a:endParaRPr lang="en-US" sz="2400" dirty="0">
              <a:cs typeface="Verdana" panose="020B060403050404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F2EA938-C8C4-0BA3-C41E-5C91172F4073}"/>
              </a:ext>
            </a:extLst>
          </p:cNvPr>
          <p:cNvSpPr txBox="1"/>
          <p:nvPr/>
        </p:nvSpPr>
        <p:spPr>
          <a:xfrm>
            <a:off x="739774" y="1959862"/>
            <a:ext cx="8480425" cy="397031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Objective:</a:t>
            </a:r>
            <a:r>
              <a:rPr kumimoji="0" lang="en-US" altLang="en-US" sz="2800" b="0"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	Develop a comprehensive understanding of keyloggers, their types, how they work, and 	effective security measures to prevent keylogging attacks.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Scope:</a:t>
            </a:r>
            <a:endParaRPr lang="en-US" altLang="en-US" sz="2800" dirty="0">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	Includes an analysis of hardware and software keyloggers, legal and ethical implications, security 	measures, and best practices.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22F51DB-5944-2200-F26F-8F8A94D73BB4}"/>
              </a:ext>
            </a:extLst>
          </p:cNvPr>
          <p:cNvSpPr txBox="1"/>
          <p:nvPr/>
        </p:nvSpPr>
        <p:spPr>
          <a:xfrm>
            <a:off x="699452" y="1861449"/>
            <a:ext cx="8372065" cy="4278094"/>
          </a:xfrm>
          <a:prstGeom prst="rect">
            <a:avLst/>
          </a:prstGeom>
          <a:noFill/>
        </p:spPr>
        <p:txBody>
          <a:bodyPr wrap="square" rtlCol="0">
            <a:spAutoFit/>
          </a:bodyPr>
          <a:lstStyle/>
          <a:p>
            <a:pPr marL="285750" indent="-285750">
              <a:buFont typeface="Arial" panose="020B0604020202020204" pitchFamily="34" charset="0"/>
              <a:buChar char="•"/>
            </a:pPr>
            <a:r>
              <a:rPr lang="en-US" sz="3200" dirty="0"/>
              <a:t>Employers</a:t>
            </a:r>
            <a:r>
              <a:rPr lang="en-US" sz="2400" dirty="0"/>
              <a:t>: Keyloggers can be used to monitor employee productivity and prevent misuse of company resources.</a:t>
            </a:r>
          </a:p>
          <a:p>
            <a:pPr marL="285750" indent="-285750">
              <a:buFont typeface="Arial" panose="020B0604020202020204" pitchFamily="34" charset="0"/>
              <a:buChar char="•"/>
            </a:pPr>
            <a:r>
              <a:rPr lang="en-US" sz="3200" dirty="0"/>
              <a:t>Law enforcement agencies</a:t>
            </a:r>
            <a:r>
              <a:rPr lang="en-US" sz="2400" dirty="0"/>
              <a:t>: Keyloggers can be used for legitimate monitoring purposes.</a:t>
            </a:r>
          </a:p>
          <a:p>
            <a:pPr marL="285750" indent="-285750">
              <a:buFont typeface="Arial" panose="020B0604020202020204" pitchFamily="34" charset="0"/>
              <a:buChar char="•"/>
            </a:pPr>
            <a:r>
              <a:rPr lang="en-US" sz="3200" dirty="0"/>
              <a:t>Parents</a:t>
            </a:r>
            <a:r>
              <a:rPr lang="en-US" sz="2400" dirty="0"/>
              <a:t>: Keyloggers can be used to monitor children’s online activities and screen time.</a:t>
            </a:r>
          </a:p>
          <a:p>
            <a:pPr marL="285750" indent="-285750">
              <a:buFont typeface="Arial" panose="020B0604020202020204" pitchFamily="34" charset="0"/>
              <a:buChar char="•"/>
            </a:pPr>
            <a:r>
              <a:rPr lang="en-US" sz="3200" dirty="0"/>
              <a:t>Ethical hackers and security professionals</a:t>
            </a:r>
            <a:r>
              <a:rPr lang="en-US" sz="2400" dirty="0"/>
              <a:t>: Keyloggers can be used to identify vulnerabilities in computer system and networks.</a:t>
            </a:r>
          </a:p>
          <a:p>
            <a:endParaRPr lang="en-IN"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6</a:t>
            </a:r>
            <a:r>
              <a:rPr sz="1100" spc="20" dirty="0">
                <a:solidFill>
                  <a:srgbClr val="2D83C3"/>
                </a:solidFill>
                <a:latin typeface="Trebuchet MS"/>
                <a:cs typeface="Trebuchet MS"/>
              </a:rPr>
              <a:t>/</a:t>
            </a:r>
            <a:r>
              <a:rPr lang="en-US" sz="1100" spc="20" dirty="0">
                <a:solidFill>
                  <a:srgbClr val="2D83C3"/>
                </a:solidFill>
                <a:latin typeface="Trebuchet MS"/>
                <a:cs typeface="Trebuchet MS"/>
              </a:rPr>
              <a:t>13</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DEEDD3F-C626-D794-F7C4-F641E7B0B17E}"/>
              </a:ext>
            </a:extLst>
          </p:cNvPr>
          <p:cNvSpPr txBox="1"/>
          <p:nvPr/>
        </p:nvSpPr>
        <p:spPr>
          <a:xfrm>
            <a:off x="3048000" y="2590800"/>
            <a:ext cx="6553200" cy="3046988"/>
          </a:xfrm>
          <a:prstGeom prst="rect">
            <a:avLst/>
          </a:prstGeom>
          <a:noFill/>
        </p:spPr>
        <p:txBody>
          <a:bodyPr wrap="square" rtlCol="0">
            <a:spAutoFit/>
          </a:bodyPr>
          <a:lstStyle/>
          <a:p>
            <a:r>
              <a:rPr lang="en-US" sz="2400" dirty="0"/>
              <a:t>Staying vigilant and proactive in your cybersecurity practices is essential for maintaining a secure digital environment.</a:t>
            </a:r>
          </a:p>
          <a:p>
            <a:r>
              <a:rPr lang="en-US" sz="2400" b="1" dirty="0"/>
              <a:t>Awareness:</a:t>
            </a:r>
            <a:r>
              <a:rPr lang="en-US" sz="2400" dirty="0"/>
              <a:t> Stay informed about the latest cybersecurity threats and trends.</a:t>
            </a:r>
          </a:p>
          <a:p>
            <a:r>
              <a:rPr lang="en-US" sz="2400" b="1" dirty="0"/>
              <a:t>Training:</a:t>
            </a:r>
            <a:r>
              <a:rPr lang="en-US" sz="2400" dirty="0"/>
              <a:t> Educate family members, employees, or colleagues about the dangers of keyloggers and best practices for online safety.</a:t>
            </a:r>
            <a:endParaRPr lang="en-IN"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BA121391-BB53-C7CF-A60D-13DBE1DE0383}"/>
              </a:ext>
            </a:extLst>
          </p:cNvPr>
          <p:cNvSpPr txBox="1"/>
          <p:nvPr/>
        </p:nvSpPr>
        <p:spPr>
          <a:xfrm>
            <a:off x="2300243" y="2104844"/>
            <a:ext cx="7543164" cy="3816429"/>
          </a:xfrm>
          <a:prstGeom prst="rect">
            <a:avLst/>
          </a:prstGeom>
          <a:noFill/>
        </p:spPr>
        <p:txBody>
          <a:bodyPr wrap="square" rtlCol="0">
            <a:spAutoFit/>
          </a:bodyPr>
          <a:lstStyle/>
          <a:p>
            <a:r>
              <a:rPr lang="en-US" sz="2200" b="0" i="0" dirty="0">
                <a:effectLst/>
                <a:cs typeface="Calibri"/>
              </a:rPr>
              <a:t>A </a:t>
            </a:r>
            <a:r>
              <a:rPr lang="en-US" sz="2200" i="0" u="sng" strike="noStrike" dirty="0">
                <a:effectLst/>
                <a:cs typeface="Calibri"/>
                <a:hlinkClick r:id="rId3" tooltip="Keystroke Logging">
                  <a:extLst>
                    <a:ext uri="{A12FA001-AC4F-418D-AE19-62706E023703}">
                      <ahyp:hlinkClr xmlns:ahyp="http://schemas.microsoft.com/office/drawing/2018/hyperlinkcolor" val="tx"/>
                    </a:ext>
                  </a:extLst>
                </a:hlinkClick>
              </a:rPr>
              <a:t>keylogger</a:t>
            </a:r>
            <a:r>
              <a:rPr lang="en-US" sz="2200" b="0" i="0" dirty="0">
                <a:effectLst/>
                <a:cs typeface="Calibri"/>
              </a:rPr>
              <a:t> is a type of surveillance technology used to monitor and record each keystroke typed on a specific computer's keyboard. In this tutorial, you will learn how to write a keylogger in Python.</a:t>
            </a:r>
          </a:p>
          <a:p>
            <a:r>
              <a:rPr lang="en-US" sz="2200" b="0" i="0" dirty="0">
                <a:effectLst/>
                <a:cs typeface="Calibri"/>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a:p>
            <a:endParaRPr lang="en-IN" sz="22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183B0942-9B35-82DA-9060-D44D0BCE6F57}"/>
              </a:ext>
            </a:extLst>
          </p:cNvPr>
          <p:cNvSpPr txBox="1"/>
          <p:nvPr/>
        </p:nvSpPr>
        <p:spPr>
          <a:xfrm>
            <a:off x="609600" y="2037862"/>
            <a:ext cx="8410828" cy="4893647"/>
          </a:xfrm>
          <a:prstGeom prst="rect">
            <a:avLst/>
          </a:prstGeom>
          <a:noFill/>
        </p:spPr>
        <p:txBody>
          <a:bodyPr wrap="square" rtlCol="0">
            <a:spAutoFit/>
          </a:bodyPr>
          <a:lstStyle/>
          <a:p>
            <a:r>
              <a:rPr lang="en-US" sz="2400" dirty="0"/>
              <a:t>A keylogger captures all keystrokes made on a keyboard, stores this data, and often operates in stealth mode. It can transmit data to a remote server and may start recording based on specific triggers. The data is then analyzed for patterns or sensitive information. Its use should always be legal and ethical, respecting privacy rights. Unauthorized use can lead to severe legal consequences. Always ensure you have proper authorization before using such tools. Respect for privacy and adherence to ethical standards should always be paramount when using keyloggers.​</a:t>
            </a:r>
          </a:p>
          <a:p>
            <a:endParaRPr lang="en-US" sz="2400" dirty="0"/>
          </a:p>
          <a:p>
            <a:r>
              <a:rPr lang="en-US" sz="2400" dirty="0"/>
              <a:t>​</a:t>
            </a:r>
          </a:p>
          <a:p>
            <a:endParaRPr lang="en-IN"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TotalTime>
  <Words>638</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Trebuchet MS</vt:lpstr>
      <vt:lpstr>Verdana</vt:lpstr>
      <vt:lpstr>Wingdings</vt:lpstr>
      <vt:lpstr>Office Theme</vt:lpstr>
      <vt:lpstr>KALISETTI R V SAI KRISHNA SUBHASH</vt:lpstr>
      <vt:lpstr>KeyLogger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Sai Subhash</dc:creator>
  <cp:lastModifiedBy>sai subhash</cp:lastModifiedBy>
  <cp:revision>3</cp:revision>
  <dcterms:created xsi:type="dcterms:W3CDTF">2024-06-03T05:48:59Z</dcterms:created>
  <dcterms:modified xsi:type="dcterms:W3CDTF">2024-06-12T17:57:43Z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