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KeyLogger"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www.malwarebytes.com/spywa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4387" y="2065254"/>
            <a:ext cx="10063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KALISETTI R V SAI KRISHNA SUBHASH</a:t>
            </a:r>
            <a:endParaRPr spc="15" dirty="0"/>
          </a:p>
        </p:txBody>
      </p:sp>
      <p:sp>
        <p:nvSpPr>
          <p:cNvPr id="8" name="object 8"/>
          <p:cNvSpPr txBox="1"/>
          <p:nvPr/>
        </p:nvSpPr>
        <p:spPr>
          <a:xfrm>
            <a:off x="6781800" y="286670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err="1">
                <a:solidFill>
                  <a:srgbClr val="2D936B"/>
                </a:solidFill>
                <a:latin typeface="Trebuchet MS"/>
                <a:cs typeface="Trebuchet MS"/>
              </a:rPr>
              <a:t>KeyLogger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603508EE-91B5-F709-CF50-A7893C4C09C2}"/>
              </a:ext>
            </a:extLst>
          </p:cNvPr>
          <p:cNvSpPr txBox="1"/>
          <p:nvPr/>
        </p:nvSpPr>
        <p:spPr>
          <a:xfrm>
            <a:off x="533400" y="2442919"/>
            <a:ext cx="8601075" cy="2246769"/>
          </a:xfrm>
          <a:prstGeom prst="rect">
            <a:avLst/>
          </a:prstGeom>
          <a:noFill/>
        </p:spPr>
        <p:txBody>
          <a:bodyPr wrap="square" rtlCol="0">
            <a:spAutoFit/>
          </a:bodyPr>
          <a:lstStyle/>
          <a:p>
            <a:r>
              <a:rPr lang="en-IN" sz="2800" dirty="0"/>
              <a:t>Use Reliable Security Software</a:t>
            </a:r>
          </a:p>
          <a:p>
            <a:r>
              <a:rPr lang="en-IN" sz="2800" dirty="0"/>
              <a:t>Keep Software Updated</a:t>
            </a:r>
          </a:p>
          <a:p>
            <a:r>
              <a:rPr lang="en-US" sz="2800" dirty="0"/>
              <a:t>Avoid Suspicious Links and Downloads</a:t>
            </a:r>
          </a:p>
          <a:p>
            <a:r>
              <a:rPr lang="en-IN" sz="2800" dirty="0"/>
              <a:t>Enable Two-Factor Authentication (2FA)</a:t>
            </a:r>
          </a:p>
          <a:p>
            <a:r>
              <a:rPr lang="en-US" sz="2800" dirty="0"/>
              <a:t>Employ Virtual Keyboards and Anti-Keylogging Tools</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816668" cy="752129"/>
          </a:xfrm>
          <a:prstGeom prst="rect">
            <a:avLst/>
          </a:prstGeom>
        </p:spPr>
        <p:txBody>
          <a:bodyPr vert="horz" wrap="square" lIns="0" tIns="13335" rIns="0" bIns="0" rtlCol="0">
            <a:spAutoFit/>
          </a:bodyPr>
          <a:lstStyle/>
          <a:p>
            <a:pPr marL="12700">
              <a:lnSpc>
                <a:spcPct val="100000"/>
              </a:lnSpc>
              <a:spcBef>
                <a:spcPts val="105"/>
              </a:spcBef>
            </a:pPr>
            <a:r>
              <a:rPr lang="en-IN" dirty="0"/>
              <a:t>Project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EA7F92F-5D86-3567-6D20-AEB74771E28F}"/>
              </a:ext>
            </a:extLst>
          </p:cNvPr>
          <p:cNvSpPr txBox="1"/>
          <p:nvPr/>
        </p:nvSpPr>
        <p:spPr>
          <a:xfrm>
            <a:off x="3341406" y="3257807"/>
            <a:ext cx="6709337" cy="369332"/>
          </a:xfrm>
          <a:prstGeom prst="rect">
            <a:avLst/>
          </a:prstGeom>
          <a:noFill/>
        </p:spPr>
        <p:txBody>
          <a:bodyPr wrap="none" rtlCol="0">
            <a:spAutoFit/>
          </a:bodyPr>
          <a:lstStyle/>
          <a:p>
            <a:r>
              <a:rPr lang="en-IN" dirty="0">
                <a:hlinkClick r:id="rId3" action="ppaction://hlinkfile"/>
              </a:rPr>
              <a:t>https://github.com/subhash9019/IBM_Summer_internship_csproject</a:t>
            </a:r>
            <a:endParaRPr lang="en-IN" dirty="0"/>
          </a:p>
        </p:txBody>
      </p:sp>
    </p:spTree>
    <p:extLst>
      <p:ext uri="{BB962C8B-B14F-4D97-AF65-F5344CB8AC3E}">
        <p14:creationId xmlns:p14="http://schemas.microsoft.com/office/powerpoint/2010/main" val="305098801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6EE2-593C-7772-3107-FD6BC62690FF}"/>
              </a:ext>
            </a:extLst>
          </p:cNvPr>
          <p:cNvSpPr>
            <a:spLocks noGrp="1"/>
          </p:cNvSpPr>
          <p:nvPr>
            <p:ph type="title"/>
          </p:nvPr>
        </p:nvSpPr>
        <p:spPr>
          <a:xfrm>
            <a:off x="4343400" y="3049905"/>
            <a:ext cx="10681335" cy="758190"/>
          </a:xfrm>
        </p:spPr>
        <p:txBody>
          <a:bodyPr/>
          <a:lstStyle/>
          <a:p>
            <a:r>
              <a:rPr lang="en-US" dirty="0"/>
              <a:t>Thank You</a:t>
            </a:r>
            <a:endParaRPr lang="en-IN" dirty="0"/>
          </a:p>
        </p:txBody>
      </p:sp>
      <p:sp>
        <p:nvSpPr>
          <p:cNvPr id="3" name="object 3">
            <a:extLst>
              <a:ext uri="{FF2B5EF4-FFF2-40B4-BE49-F238E27FC236}">
                <a16:creationId xmlns:a16="http://schemas.microsoft.com/office/drawing/2014/main" id="{BAE0AB11-32CE-015F-DC79-9EB035BE398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384B36D2-1AD7-67DE-2DCF-DBB08EBDAA3F}"/>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09E3BFB1-F8B3-A29D-CF13-12857E8A859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12821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/1</a:t>
            </a:r>
            <a:r>
              <a:rPr lang="en-US" sz="1100" spc="20" dirty="0">
                <a:solidFill>
                  <a:srgbClr val="2D83C3"/>
                </a:solidFill>
                <a:latin typeface="Trebuchet MS"/>
                <a:cs typeface="Trebuchet MS"/>
              </a:rPr>
              <a:t>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B274674-763D-F424-A4C8-B45550A18F8B}"/>
              </a:ext>
            </a:extLst>
          </p:cNvPr>
          <p:cNvSpPr txBox="1"/>
          <p:nvPr/>
        </p:nvSpPr>
        <p:spPr>
          <a:xfrm>
            <a:off x="739774" y="2123271"/>
            <a:ext cx="8102070" cy="3785652"/>
          </a:xfrm>
          <a:prstGeom prst="rect">
            <a:avLst/>
          </a:prstGeom>
          <a:noFill/>
        </p:spPr>
        <p:txBody>
          <a:bodyPr wrap="square" rtlCol="0">
            <a:spAutoFit/>
          </a:bodyPr>
          <a:lstStyle/>
          <a:p>
            <a:r>
              <a:rPr lang="en-US" sz="2400" b="0" i="0" dirty="0">
                <a:solidFill>
                  <a:srgbClr val="3D3D3D"/>
                </a:solidFill>
                <a:effectLst/>
                <a:latin typeface="Roboto" panose="02000000000000000000" pitchFamily="2" charset="0"/>
              </a:rPr>
              <a:t>Keyloggers are a particularly insidious type of </a:t>
            </a:r>
            <a:r>
              <a:rPr lang="en-US" sz="2400" b="0" i="0" u="none" strike="noStrike" dirty="0">
                <a:solidFill>
                  <a:srgbClr val="0D3ECC"/>
                </a:solidFill>
                <a:effectLst/>
                <a:latin typeface="Roboto" panose="02000000000000000000" pitchFamily="2" charset="0"/>
                <a:hlinkClick r:id="rId4"/>
              </a:rPr>
              <a:t>spyware</a:t>
            </a:r>
            <a:r>
              <a:rPr lang="en-US" sz="2400" b="0" i="0" dirty="0">
                <a:solidFill>
                  <a:srgbClr val="3D3D3D"/>
                </a:solidFill>
                <a:effectLst/>
                <a:latin typeface="Roboto" panose="02000000000000000000" pitchFamily="2" charset="0"/>
              </a:rPr>
              <a:t> that can record and steal consecutive keystrokes (and much more) that the user enters on a device.</a:t>
            </a:r>
          </a:p>
          <a:p>
            <a:r>
              <a:rPr lang="en-US" sz="2400" b="0" i="0" dirty="0">
                <a:solidFill>
                  <a:srgbClr val="3D3D3D"/>
                </a:solidFill>
                <a:effectLst/>
                <a:latin typeface="Roboto" panose="02000000000000000000" pitchFamily="2" charset="0"/>
              </a:rPr>
              <a:t>The term keylogger, or “keystroke logger,” is self-explanatory: Software that logs what you type on your keyboard. However, keyloggers can also enable cybercriminals to eavesdrop on you, watch you on your system camera, or listen over your smartphone’s microphone.</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D37830A-966D-8916-CA66-038E6D7FB22E}"/>
              </a:ext>
            </a:extLst>
          </p:cNvPr>
          <p:cNvSpPr txBox="1"/>
          <p:nvPr/>
        </p:nvSpPr>
        <p:spPr>
          <a:xfrm>
            <a:off x="1981724" y="1513400"/>
            <a:ext cx="7243480" cy="4524315"/>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Introduction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Problem Statement</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Project Overview</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Who are the End Users</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Solution and Value Proposition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The "Wow" Factor in Our Solution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Modelling</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Results</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Conclusion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CA7EEF-B7BF-45F1-5019-84157FCBDAAD}"/>
              </a:ext>
            </a:extLst>
          </p:cNvPr>
          <p:cNvSpPr txBox="1"/>
          <p:nvPr/>
        </p:nvSpPr>
        <p:spPr>
          <a:xfrm>
            <a:off x="676274" y="2133600"/>
            <a:ext cx="7400925" cy="3416320"/>
          </a:xfrm>
          <a:prstGeom prst="rect">
            <a:avLst/>
          </a:prstGeom>
          <a:noFill/>
        </p:spPr>
        <p:txBody>
          <a:bodyPr wrap="square" rtlCol="0">
            <a:spAutoFit/>
          </a:bodyPr>
          <a:lstStyle/>
          <a:p>
            <a:r>
              <a:rPr lang="en-US" sz="2400" spc="-106" dirty="0">
                <a:cs typeface="Verdana" panose="020B0604030504040204"/>
              </a:rPr>
              <a:t>Keylogger</a:t>
            </a:r>
            <a:r>
              <a:rPr lang="en-US" sz="2400" spc="-95" dirty="0">
                <a:cs typeface="Verdana" panose="020B0604030504040204"/>
              </a:rPr>
              <a:t>s</a:t>
            </a:r>
            <a:r>
              <a:rPr lang="en-US" sz="2400" spc="-155" dirty="0">
                <a:cs typeface="Verdana" panose="020B0604030504040204"/>
              </a:rPr>
              <a:t> </a:t>
            </a:r>
            <a:r>
              <a:rPr lang="en-US" sz="2400" spc="-114" dirty="0">
                <a:cs typeface="Verdana" panose="020B0604030504040204"/>
              </a:rPr>
              <a:t>pose</a:t>
            </a:r>
            <a:r>
              <a:rPr lang="en-US" sz="2400" spc="-155" dirty="0">
                <a:cs typeface="Verdana" panose="020B0604030504040204"/>
              </a:rPr>
              <a:t> </a:t>
            </a:r>
            <a:r>
              <a:rPr lang="en-US" sz="2400" spc="-135" dirty="0">
                <a:cs typeface="Verdana" panose="020B0604030504040204"/>
              </a:rPr>
              <a:t>a</a:t>
            </a:r>
            <a:r>
              <a:rPr lang="en-US" sz="2400" spc="-150" dirty="0">
                <a:cs typeface="Verdana" panose="020B0604030504040204"/>
              </a:rPr>
              <a:t> </a:t>
            </a:r>
            <a:r>
              <a:rPr lang="en-US" sz="2400" spc="-80" dirty="0">
                <a:cs typeface="Verdana" panose="020B0604030504040204"/>
              </a:rPr>
              <a:t>serious  </a:t>
            </a:r>
            <a:r>
              <a:rPr lang="en-US" sz="2400" spc="-85" dirty="0">
                <a:cs typeface="Verdana" panose="020B0604030504040204"/>
              </a:rPr>
              <a:t>securit</a:t>
            </a:r>
            <a:r>
              <a:rPr lang="en-US" sz="2400" spc="-99" dirty="0">
                <a:cs typeface="Verdana" panose="020B0604030504040204"/>
              </a:rPr>
              <a:t>y</a:t>
            </a:r>
            <a:r>
              <a:rPr lang="en-US" sz="2400" spc="-150" dirty="0">
                <a:cs typeface="Verdana" panose="020B0604030504040204"/>
              </a:rPr>
              <a:t> </a:t>
            </a:r>
            <a:r>
              <a:rPr lang="en-US" sz="2400" spc="-50" dirty="0">
                <a:cs typeface="Verdana" panose="020B0604030504040204"/>
              </a:rPr>
              <a:t>risk</a:t>
            </a:r>
            <a:r>
              <a:rPr lang="en-US" sz="2400" spc="-150" dirty="0">
                <a:cs typeface="Verdana" panose="020B0604030504040204"/>
              </a:rPr>
              <a:t> </a:t>
            </a:r>
            <a:r>
              <a:rPr lang="en-US" sz="2400" spc="-120" dirty="0">
                <a:cs typeface="Verdana" panose="020B0604030504040204"/>
              </a:rPr>
              <a:t>b</a:t>
            </a:r>
            <a:r>
              <a:rPr lang="en-US" sz="2400" spc="-110" dirty="0">
                <a:cs typeface="Verdana" panose="020B0604030504040204"/>
              </a:rPr>
              <a:t>y</a:t>
            </a:r>
            <a:r>
              <a:rPr lang="en-US" sz="2400" spc="-150" dirty="0">
                <a:cs typeface="Verdana" panose="020B0604030504040204"/>
              </a:rPr>
              <a:t> </a:t>
            </a:r>
            <a:r>
              <a:rPr lang="en-US" sz="2400" spc="-95" dirty="0">
                <a:cs typeface="Verdana" panose="020B0604030504040204"/>
              </a:rPr>
              <a:t>secretly  </a:t>
            </a:r>
            <a:r>
              <a:rPr lang="en-US" sz="2400" spc="-75" dirty="0">
                <a:cs typeface="Verdana" panose="020B0604030504040204"/>
              </a:rPr>
              <a:t>recording</a:t>
            </a:r>
            <a:r>
              <a:rPr lang="en-US" sz="2400" spc="-150" dirty="0">
                <a:cs typeface="Verdana" panose="020B0604030504040204"/>
              </a:rPr>
              <a:t> </a:t>
            </a:r>
            <a:r>
              <a:rPr lang="en-US" sz="2400" spc="-135" dirty="0">
                <a:cs typeface="Verdana" panose="020B0604030504040204"/>
              </a:rPr>
              <a:t>a</a:t>
            </a:r>
            <a:r>
              <a:rPr lang="en-US" sz="2400" spc="-150" dirty="0">
                <a:cs typeface="Verdana" panose="020B0604030504040204"/>
              </a:rPr>
              <a:t> </a:t>
            </a:r>
            <a:r>
              <a:rPr lang="en-US" sz="2400" spc="-99" dirty="0">
                <a:cs typeface="Verdana" panose="020B0604030504040204"/>
              </a:rPr>
              <a:t>user's</a:t>
            </a:r>
            <a:r>
              <a:rPr lang="en-US" sz="2400" spc="-155" dirty="0">
                <a:cs typeface="Verdana" panose="020B0604030504040204"/>
              </a:rPr>
              <a:t> </a:t>
            </a:r>
            <a:r>
              <a:rPr lang="en-US" sz="2400" spc="-90" dirty="0">
                <a:cs typeface="Verdana" panose="020B0604030504040204"/>
              </a:rPr>
              <a:t>keyboard  </a:t>
            </a:r>
            <a:r>
              <a:rPr lang="en-US" sz="2400" spc="-66" dirty="0">
                <a:cs typeface="Verdana" panose="020B0604030504040204"/>
              </a:rPr>
              <a:t>input,</a:t>
            </a:r>
            <a:r>
              <a:rPr lang="en-US" sz="2400" spc="-150" dirty="0">
                <a:cs typeface="Verdana" panose="020B0604030504040204"/>
              </a:rPr>
              <a:t> </a:t>
            </a:r>
            <a:r>
              <a:rPr lang="en-US" sz="2400" spc="-70" dirty="0">
                <a:cs typeface="Verdana" panose="020B0604030504040204"/>
              </a:rPr>
              <a:t>potentiall</a:t>
            </a:r>
            <a:r>
              <a:rPr lang="en-US" sz="2400" spc="-85" dirty="0">
                <a:cs typeface="Verdana" panose="020B0604030504040204"/>
              </a:rPr>
              <a:t>y</a:t>
            </a:r>
            <a:r>
              <a:rPr lang="en-US" sz="2400" spc="-155" dirty="0">
                <a:cs typeface="Verdana" panose="020B0604030504040204"/>
              </a:rPr>
              <a:t> </a:t>
            </a:r>
            <a:r>
              <a:rPr lang="en-US" sz="2400" spc="-95" dirty="0">
                <a:cs typeface="Verdana" panose="020B0604030504040204"/>
              </a:rPr>
              <a:t>exposing  </a:t>
            </a:r>
            <a:r>
              <a:rPr lang="en-US" sz="2400" spc="-90" dirty="0">
                <a:cs typeface="Verdana" panose="020B0604030504040204"/>
              </a:rPr>
              <a:t>sensitiv</a:t>
            </a:r>
            <a:r>
              <a:rPr lang="en-US" sz="2400" spc="-106" dirty="0">
                <a:cs typeface="Verdana" panose="020B0604030504040204"/>
              </a:rPr>
              <a:t>e</a:t>
            </a:r>
            <a:r>
              <a:rPr lang="en-US" sz="2400" spc="-150" dirty="0">
                <a:cs typeface="Verdana" panose="020B0604030504040204"/>
              </a:rPr>
              <a:t> </a:t>
            </a:r>
            <a:r>
              <a:rPr lang="en-US" sz="2400" spc="-59" dirty="0">
                <a:cs typeface="Verdana" panose="020B0604030504040204"/>
              </a:rPr>
              <a:t>information</a:t>
            </a:r>
            <a:r>
              <a:rPr lang="en-US" sz="2400" spc="-150" dirty="0">
                <a:cs typeface="Verdana" panose="020B0604030504040204"/>
              </a:rPr>
              <a:t> </a:t>
            </a:r>
            <a:r>
              <a:rPr lang="en-US" sz="2400" spc="-50" dirty="0">
                <a:cs typeface="Verdana" panose="020B0604030504040204"/>
              </a:rPr>
              <a:t>like  </a:t>
            </a:r>
            <a:r>
              <a:rPr lang="en-US" sz="2400" spc="-106" dirty="0">
                <a:cs typeface="Verdana" panose="020B0604030504040204"/>
              </a:rPr>
              <a:t>password</a:t>
            </a:r>
            <a:r>
              <a:rPr lang="en-US" sz="2400" spc="-85" dirty="0">
                <a:cs typeface="Verdana" panose="020B0604030504040204"/>
              </a:rPr>
              <a:t>s</a:t>
            </a:r>
            <a:r>
              <a:rPr lang="en-US" sz="2400" spc="-155" dirty="0">
                <a:cs typeface="Verdana" panose="020B0604030504040204"/>
              </a:rPr>
              <a:t> </a:t>
            </a:r>
            <a:r>
              <a:rPr lang="en-US" sz="2400" spc="-85" dirty="0">
                <a:cs typeface="Verdana" panose="020B0604030504040204"/>
              </a:rPr>
              <a:t>and</a:t>
            </a:r>
            <a:r>
              <a:rPr lang="en-US" sz="2400" spc="-150" dirty="0">
                <a:cs typeface="Verdana" panose="020B0604030504040204"/>
              </a:rPr>
              <a:t> </a:t>
            </a:r>
            <a:r>
              <a:rPr lang="en-US" sz="2400" spc="-55" dirty="0">
                <a:cs typeface="Verdana" panose="020B0604030504040204"/>
              </a:rPr>
              <a:t>financial  </a:t>
            </a:r>
            <a:r>
              <a:rPr lang="en-US" sz="2400" spc="-110" dirty="0">
                <a:cs typeface="Verdana" panose="020B0604030504040204"/>
              </a:rPr>
              <a:t>data.</a:t>
            </a:r>
            <a:endParaRPr lang="en-US" sz="2400" dirty="0">
              <a:cs typeface="Verdana" panose="020B0604030504040204"/>
            </a:endParaRPr>
          </a:p>
          <a:p>
            <a:r>
              <a:rPr lang="en-US" sz="2400" spc="-59" dirty="0">
                <a:cs typeface="Verdana" panose="020B0604030504040204"/>
              </a:rPr>
              <a:t>Man</a:t>
            </a:r>
            <a:r>
              <a:rPr lang="en-US" sz="2400" spc="-50" dirty="0">
                <a:cs typeface="Verdana" panose="020B0604030504040204"/>
              </a:rPr>
              <a:t>y</a:t>
            </a:r>
            <a:r>
              <a:rPr lang="en-US" sz="2400" spc="-155" dirty="0">
                <a:cs typeface="Verdana" panose="020B0604030504040204"/>
              </a:rPr>
              <a:t> </a:t>
            </a:r>
            <a:r>
              <a:rPr lang="en-US" sz="2400" spc="-106" dirty="0">
                <a:cs typeface="Verdana" panose="020B0604030504040204"/>
              </a:rPr>
              <a:t>user</a:t>
            </a:r>
            <a:r>
              <a:rPr lang="en-US" sz="2400" spc="-99" dirty="0">
                <a:cs typeface="Verdana" panose="020B0604030504040204"/>
              </a:rPr>
              <a:t>s</a:t>
            </a:r>
            <a:r>
              <a:rPr lang="en-US" sz="2400" spc="-155" dirty="0">
                <a:cs typeface="Verdana" panose="020B0604030504040204"/>
              </a:rPr>
              <a:t> </a:t>
            </a:r>
            <a:r>
              <a:rPr lang="en-US" sz="2400" spc="-106" dirty="0">
                <a:cs typeface="Verdana" panose="020B0604030504040204"/>
              </a:rPr>
              <a:t>are</a:t>
            </a:r>
            <a:r>
              <a:rPr lang="en-US" sz="2400" spc="-150" dirty="0">
                <a:cs typeface="Verdana" panose="020B0604030504040204"/>
              </a:rPr>
              <a:t> </a:t>
            </a:r>
            <a:r>
              <a:rPr lang="en-US" sz="2400" spc="-106" dirty="0">
                <a:cs typeface="Verdana" panose="020B0604030504040204"/>
              </a:rPr>
              <a:t>unawar</a:t>
            </a:r>
            <a:r>
              <a:rPr lang="en-US" sz="2400" spc="-95" dirty="0">
                <a:cs typeface="Verdana" panose="020B0604030504040204"/>
              </a:rPr>
              <a:t>e</a:t>
            </a:r>
            <a:r>
              <a:rPr lang="en-US" sz="2400" spc="-155" dirty="0">
                <a:cs typeface="Verdana" panose="020B0604030504040204"/>
              </a:rPr>
              <a:t> </a:t>
            </a:r>
            <a:r>
              <a:rPr lang="en-US" sz="2400" spc="-66" dirty="0">
                <a:cs typeface="Verdana" panose="020B0604030504040204"/>
              </a:rPr>
              <a:t>of  </a:t>
            </a:r>
            <a:r>
              <a:rPr lang="en-US" sz="2400" spc="-106" dirty="0">
                <a:cs typeface="Verdana" panose="020B0604030504040204"/>
              </a:rPr>
              <a:t>keylogger</a:t>
            </a:r>
            <a:r>
              <a:rPr lang="en-US" sz="2400" spc="-150" dirty="0">
                <a:cs typeface="Verdana" panose="020B0604030504040204"/>
              </a:rPr>
              <a:t> </a:t>
            </a:r>
            <a:r>
              <a:rPr lang="en-US" sz="2400" spc="-95" dirty="0">
                <a:cs typeface="Verdana" panose="020B0604030504040204"/>
              </a:rPr>
              <a:t>threats</a:t>
            </a:r>
            <a:r>
              <a:rPr lang="en-US" sz="2400" spc="-155" dirty="0">
                <a:cs typeface="Verdana" panose="020B0604030504040204"/>
              </a:rPr>
              <a:t> </a:t>
            </a:r>
            <a:r>
              <a:rPr lang="en-US" sz="2400" spc="-75" dirty="0">
                <a:cs typeface="Verdana" panose="020B0604030504040204"/>
              </a:rPr>
              <a:t>o</a:t>
            </a:r>
            <a:r>
              <a:rPr lang="en-US" sz="2400" spc="-50" dirty="0">
                <a:cs typeface="Verdana" panose="020B0604030504040204"/>
              </a:rPr>
              <a:t>r</a:t>
            </a:r>
            <a:r>
              <a:rPr lang="en-US" sz="2400" spc="-150" dirty="0">
                <a:cs typeface="Verdana" panose="020B0604030504040204"/>
              </a:rPr>
              <a:t> </a:t>
            </a:r>
            <a:r>
              <a:rPr lang="en-US" sz="2400" spc="-70" dirty="0">
                <a:cs typeface="Verdana" panose="020B0604030504040204"/>
              </a:rPr>
              <a:t>lack  </a:t>
            </a:r>
            <a:r>
              <a:rPr lang="en-US" sz="2400" spc="-99" dirty="0">
                <a:cs typeface="Verdana" panose="020B0604030504040204"/>
              </a:rPr>
              <a:t>th</a:t>
            </a:r>
            <a:r>
              <a:rPr lang="en-US" sz="2400" spc="-110" dirty="0">
                <a:cs typeface="Verdana" panose="020B0604030504040204"/>
              </a:rPr>
              <a:t>e</a:t>
            </a:r>
            <a:r>
              <a:rPr lang="en-US" sz="2400" spc="-155" dirty="0">
                <a:cs typeface="Verdana" panose="020B0604030504040204"/>
              </a:rPr>
              <a:t> </a:t>
            </a:r>
            <a:r>
              <a:rPr lang="en-US" sz="2400" spc="-95" dirty="0">
                <a:cs typeface="Verdana" panose="020B0604030504040204"/>
              </a:rPr>
              <a:t>knowledge</a:t>
            </a:r>
            <a:r>
              <a:rPr lang="en-US" sz="2400" spc="-150" dirty="0">
                <a:cs typeface="Verdana" panose="020B0604030504040204"/>
              </a:rPr>
              <a:t> </a:t>
            </a:r>
            <a:r>
              <a:rPr lang="en-US" sz="2400" spc="-70" dirty="0">
                <a:cs typeface="Verdana" panose="020B0604030504040204"/>
              </a:rPr>
              <a:t>t</a:t>
            </a:r>
            <a:r>
              <a:rPr lang="en-US" sz="2400" spc="-99" dirty="0">
                <a:cs typeface="Verdana" panose="020B0604030504040204"/>
              </a:rPr>
              <a:t>o</a:t>
            </a:r>
            <a:r>
              <a:rPr lang="en-US" sz="2400" spc="-155" dirty="0">
                <a:cs typeface="Verdana" panose="020B0604030504040204"/>
              </a:rPr>
              <a:t> </a:t>
            </a:r>
            <a:r>
              <a:rPr lang="en-US" sz="2400" spc="-85" dirty="0">
                <a:cs typeface="Verdana" panose="020B0604030504040204"/>
              </a:rPr>
              <a:t>effectively  </a:t>
            </a:r>
            <a:r>
              <a:rPr lang="en-US" sz="2400" spc="-106" dirty="0">
                <a:cs typeface="Verdana" panose="020B0604030504040204"/>
              </a:rPr>
              <a:t>safeguar</a:t>
            </a:r>
            <a:r>
              <a:rPr lang="en-US" sz="2400" spc="-114" dirty="0">
                <a:cs typeface="Verdana" panose="020B0604030504040204"/>
              </a:rPr>
              <a:t>d</a:t>
            </a:r>
            <a:r>
              <a:rPr lang="en-US" sz="2400" spc="-150" dirty="0">
                <a:cs typeface="Verdana" panose="020B0604030504040204"/>
              </a:rPr>
              <a:t> </a:t>
            </a:r>
            <a:r>
              <a:rPr lang="en-US" sz="2400" spc="-66" dirty="0">
                <a:cs typeface="Verdana" panose="020B0604030504040204"/>
              </a:rPr>
              <a:t>thei</a:t>
            </a:r>
            <a:r>
              <a:rPr lang="en-US" sz="2400" spc="-55" dirty="0">
                <a:cs typeface="Verdana" panose="020B0604030504040204"/>
              </a:rPr>
              <a:t>r</a:t>
            </a:r>
            <a:r>
              <a:rPr lang="en-US" sz="2400" spc="-155" dirty="0">
                <a:cs typeface="Verdana" panose="020B0604030504040204"/>
              </a:rPr>
              <a:t> </a:t>
            </a:r>
            <a:r>
              <a:rPr lang="en-US" sz="2400" spc="-106" dirty="0">
                <a:cs typeface="Verdana" panose="020B0604030504040204"/>
              </a:rPr>
              <a:t>device</a:t>
            </a:r>
            <a:r>
              <a:rPr lang="en-US" sz="2400" spc="-99" dirty="0">
                <a:cs typeface="Verdana" panose="020B0604030504040204"/>
              </a:rPr>
              <a:t>s</a:t>
            </a:r>
            <a:r>
              <a:rPr lang="en-US" sz="2400" spc="-155" dirty="0">
                <a:cs typeface="Verdana" panose="020B0604030504040204"/>
              </a:rPr>
              <a:t> </a:t>
            </a:r>
            <a:r>
              <a:rPr lang="en-US" sz="2400" spc="-75" dirty="0">
                <a:cs typeface="Verdana" panose="020B0604030504040204"/>
              </a:rPr>
              <a:t>and  </a:t>
            </a:r>
            <a:r>
              <a:rPr lang="en-US" sz="2400" spc="-59" dirty="0">
                <a:cs typeface="Verdana" panose="020B0604030504040204"/>
              </a:rPr>
              <a:t>onlin</a:t>
            </a:r>
            <a:r>
              <a:rPr lang="en-US" sz="2400" spc="-66" dirty="0">
                <a:cs typeface="Verdana" panose="020B0604030504040204"/>
              </a:rPr>
              <a:t>e</a:t>
            </a:r>
            <a:r>
              <a:rPr lang="en-US" sz="2400" spc="-150" dirty="0">
                <a:cs typeface="Verdana" panose="020B0604030504040204"/>
              </a:rPr>
              <a:t> </a:t>
            </a:r>
            <a:r>
              <a:rPr lang="en-US" sz="2400" spc="-75" dirty="0">
                <a:cs typeface="Verdana" panose="020B0604030504040204"/>
              </a:rPr>
              <a:t>activities.</a:t>
            </a:r>
            <a:endParaRPr lang="en-US" sz="2400" dirty="0">
              <a:cs typeface="Verdana" panose="020B0604030504040204"/>
            </a:endParaRPr>
          </a:p>
          <a:p>
            <a:r>
              <a:rPr lang="en-US" sz="2400" spc="-59" dirty="0">
                <a:cs typeface="Verdana" panose="020B0604030504040204"/>
              </a:rPr>
              <a:t>Existin</a:t>
            </a:r>
            <a:r>
              <a:rPr lang="en-US" sz="2400" spc="-70" dirty="0">
                <a:cs typeface="Verdana" panose="020B0604030504040204"/>
              </a:rPr>
              <a:t>g</a:t>
            </a:r>
            <a:r>
              <a:rPr lang="en-US" sz="2400" spc="-155" dirty="0">
                <a:cs typeface="Verdana" panose="020B0604030504040204"/>
              </a:rPr>
              <a:t> </a:t>
            </a:r>
            <a:r>
              <a:rPr lang="en-US" sz="2400" spc="-85" dirty="0">
                <a:cs typeface="Verdana" panose="020B0604030504040204"/>
              </a:rPr>
              <a:t>securit</a:t>
            </a:r>
            <a:r>
              <a:rPr lang="en-US" sz="2400" spc="-99" dirty="0">
                <a:cs typeface="Verdana" panose="020B0604030504040204"/>
              </a:rPr>
              <a:t>y</a:t>
            </a:r>
            <a:r>
              <a:rPr lang="en-US" sz="2400" spc="-150" dirty="0">
                <a:cs typeface="Verdana" panose="020B0604030504040204"/>
              </a:rPr>
              <a:t> </a:t>
            </a:r>
            <a:r>
              <a:rPr lang="en-US" sz="2400" spc="-70" dirty="0">
                <a:cs typeface="Verdana" panose="020B0604030504040204"/>
              </a:rPr>
              <a:t>solutions  </a:t>
            </a:r>
            <a:r>
              <a:rPr lang="en-US" sz="2400" spc="-135" dirty="0">
                <a:cs typeface="Verdana" panose="020B0604030504040204"/>
              </a:rPr>
              <a:t>may</a:t>
            </a:r>
            <a:r>
              <a:rPr lang="en-US" sz="2400" spc="-150" dirty="0">
                <a:cs typeface="Verdana" panose="020B0604030504040204"/>
              </a:rPr>
              <a:t> </a:t>
            </a:r>
            <a:r>
              <a:rPr lang="en-US" sz="2400" spc="-75" dirty="0">
                <a:cs typeface="Verdana" panose="020B0604030504040204"/>
              </a:rPr>
              <a:t>not</a:t>
            </a:r>
            <a:r>
              <a:rPr lang="en-US" sz="2400" spc="-150" dirty="0">
                <a:cs typeface="Verdana" panose="020B0604030504040204"/>
              </a:rPr>
              <a:t> </a:t>
            </a:r>
            <a:r>
              <a:rPr lang="en-US" sz="2400" spc="-75" dirty="0">
                <a:cs typeface="Verdana" panose="020B0604030504040204"/>
              </a:rPr>
              <a:t>provide  </a:t>
            </a:r>
            <a:r>
              <a:rPr lang="en-US" sz="2400" spc="-99" dirty="0">
                <a:cs typeface="Verdana" panose="020B0604030504040204"/>
              </a:rPr>
              <a:t>comprehensiv</a:t>
            </a:r>
            <a:r>
              <a:rPr lang="en-US" sz="2400" spc="-95" dirty="0">
                <a:cs typeface="Verdana" panose="020B0604030504040204"/>
              </a:rPr>
              <a:t>e</a:t>
            </a:r>
            <a:r>
              <a:rPr lang="en-US" sz="2400" spc="-150" dirty="0">
                <a:cs typeface="Verdana" panose="020B0604030504040204"/>
              </a:rPr>
              <a:t> </a:t>
            </a:r>
            <a:r>
              <a:rPr lang="en-US" sz="2400" spc="-75" dirty="0">
                <a:cs typeface="Verdana" panose="020B0604030504040204"/>
              </a:rPr>
              <a:t>protection  </a:t>
            </a:r>
            <a:r>
              <a:rPr lang="en-US" sz="2400" spc="-95" dirty="0">
                <a:cs typeface="Verdana" panose="020B0604030504040204"/>
              </a:rPr>
              <a:t>against</a:t>
            </a:r>
            <a:r>
              <a:rPr lang="en-US" sz="2400" spc="-150" dirty="0">
                <a:cs typeface="Verdana" panose="020B0604030504040204"/>
              </a:rPr>
              <a:t> </a:t>
            </a:r>
            <a:r>
              <a:rPr lang="en-US" sz="2400" spc="-80" dirty="0">
                <a:cs typeface="Verdana" panose="020B0604030504040204"/>
              </a:rPr>
              <a:t>sophisticated  </a:t>
            </a:r>
            <a:r>
              <a:rPr lang="en-US" sz="2400" spc="-106" dirty="0">
                <a:cs typeface="Verdana" panose="020B0604030504040204"/>
              </a:rPr>
              <a:t>keylogger</a:t>
            </a:r>
            <a:r>
              <a:rPr lang="en-US" sz="2400" spc="-150" dirty="0">
                <a:cs typeface="Verdana" panose="020B0604030504040204"/>
              </a:rPr>
              <a:t> </a:t>
            </a:r>
            <a:r>
              <a:rPr lang="en-US" sz="2400" spc="-106" dirty="0">
                <a:cs typeface="Verdana" panose="020B0604030504040204"/>
              </a:rPr>
              <a:t>attacks,</a:t>
            </a:r>
            <a:r>
              <a:rPr lang="en-US" sz="2400" spc="-150" dirty="0">
                <a:cs typeface="Verdana" panose="020B0604030504040204"/>
              </a:rPr>
              <a:t> </a:t>
            </a:r>
            <a:r>
              <a:rPr lang="en-US" sz="2400" spc="-85" dirty="0">
                <a:cs typeface="Verdana" panose="020B0604030504040204"/>
              </a:rPr>
              <a:t>leaving  </a:t>
            </a:r>
            <a:r>
              <a:rPr lang="en-US" sz="2400" spc="-106" dirty="0">
                <a:cs typeface="Verdana" panose="020B0604030504040204"/>
              </a:rPr>
              <a:t>user</a:t>
            </a:r>
            <a:r>
              <a:rPr lang="en-US" sz="2400" spc="-99" dirty="0">
                <a:cs typeface="Verdana" panose="020B0604030504040204"/>
              </a:rPr>
              <a:t>s</a:t>
            </a:r>
            <a:r>
              <a:rPr lang="en-US" sz="2400" spc="-155" dirty="0">
                <a:cs typeface="Verdana" panose="020B0604030504040204"/>
              </a:rPr>
              <a:t> </a:t>
            </a:r>
            <a:r>
              <a:rPr lang="en-US" sz="2400" spc="-85" dirty="0">
                <a:cs typeface="Verdana" panose="020B0604030504040204"/>
              </a:rPr>
              <a:t>vulnerable.</a:t>
            </a:r>
            <a:endParaRPr lang="en-US" sz="2400" dirty="0">
              <a:cs typeface="Verdana" panose="020B060403050404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2EA938-C8C4-0BA3-C41E-5C91172F4073}"/>
              </a:ext>
            </a:extLst>
          </p:cNvPr>
          <p:cNvSpPr txBox="1"/>
          <p:nvPr/>
        </p:nvSpPr>
        <p:spPr>
          <a:xfrm>
            <a:off x="739774" y="1959862"/>
            <a:ext cx="8480425"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Objective:</a:t>
            </a:r>
            <a:r>
              <a:rPr kumimoji="0" lang="en-US" altLang="en-US" sz="28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Develop a comprehensive understanding of keyloggers, 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Scope:</a:t>
            </a:r>
            <a:endParaRPr lang="en-US" altLang="en-US" sz="2800" dirty="0">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Includes an analysis of hardware and software keyloggers, legal and ethical implications, security 	measures, and best practices.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22F51DB-5944-2200-F26F-8F8A94D73BB4}"/>
              </a:ext>
            </a:extLst>
          </p:cNvPr>
          <p:cNvSpPr txBox="1"/>
          <p:nvPr/>
        </p:nvSpPr>
        <p:spPr>
          <a:xfrm>
            <a:off x="699452" y="1861449"/>
            <a:ext cx="8372065" cy="4278094"/>
          </a:xfrm>
          <a:prstGeom prst="rect">
            <a:avLst/>
          </a:prstGeom>
          <a:noFill/>
        </p:spPr>
        <p:txBody>
          <a:bodyPr wrap="square" rtlCol="0">
            <a:spAutoFit/>
          </a:bodyPr>
          <a:lstStyle/>
          <a:p>
            <a:pPr marL="285750" indent="-285750">
              <a:buFont typeface="Arial" panose="020B0604020202020204" pitchFamily="34" charset="0"/>
              <a:buChar char="•"/>
            </a:pPr>
            <a:r>
              <a:rPr lang="en-US" sz="3200" dirty="0"/>
              <a:t>Employers</a:t>
            </a:r>
            <a:r>
              <a:rPr lang="en-US" sz="2400" dirty="0"/>
              <a:t>: Keyloggers can be used to monitor employee productivity and prevent misuse of company resources.</a:t>
            </a:r>
          </a:p>
          <a:p>
            <a:pPr marL="285750" indent="-285750">
              <a:buFont typeface="Arial" panose="020B0604020202020204" pitchFamily="34" charset="0"/>
              <a:buChar char="•"/>
            </a:pPr>
            <a:r>
              <a:rPr lang="en-US" sz="3200" dirty="0"/>
              <a:t>Law enforcement agencies</a:t>
            </a:r>
            <a:r>
              <a:rPr lang="en-US" sz="2400" dirty="0"/>
              <a:t>: Keyloggers can be used for legitimate monitoring purposes.</a:t>
            </a:r>
          </a:p>
          <a:p>
            <a:pPr marL="285750" indent="-285750">
              <a:buFont typeface="Arial" panose="020B0604020202020204" pitchFamily="34" charset="0"/>
              <a:buChar char="•"/>
            </a:pPr>
            <a:r>
              <a:rPr lang="en-US" sz="3200" dirty="0"/>
              <a:t>Parents</a:t>
            </a:r>
            <a:r>
              <a:rPr lang="en-US" sz="2400" dirty="0"/>
              <a:t>: Keyloggers can be used to monitor children’s online activities and screen time.</a:t>
            </a:r>
          </a:p>
          <a:p>
            <a:pPr marL="285750" indent="-285750">
              <a:buFont typeface="Arial" panose="020B0604020202020204" pitchFamily="34" charset="0"/>
              <a:buChar char="•"/>
            </a:pPr>
            <a:r>
              <a:rPr lang="en-US" sz="3200" dirty="0"/>
              <a:t>Ethical hackers and security professionals</a:t>
            </a:r>
            <a:r>
              <a:rPr lang="en-US" sz="2400" dirty="0"/>
              <a:t>: Keyloggers can be used to identify vulnerabilities in computer system and networks.</a:t>
            </a:r>
          </a:p>
          <a:p>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DEEDD3F-C626-D794-F7C4-F641E7B0B17E}"/>
              </a:ext>
            </a:extLst>
          </p:cNvPr>
          <p:cNvSpPr txBox="1"/>
          <p:nvPr/>
        </p:nvSpPr>
        <p:spPr>
          <a:xfrm>
            <a:off x="3048000" y="2590800"/>
            <a:ext cx="6553200" cy="3046988"/>
          </a:xfrm>
          <a:prstGeom prst="rect">
            <a:avLst/>
          </a:prstGeom>
          <a:noFill/>
        </p:spPr>
        <p:txBody>
          <a:bodyPr wrap="square" rtlCol="0">
            <a:spAutoFit/>
          </a:bodyPr>
          <a:lstStyle/>
          <a:p>
            <a:r>
              <a:rPr lang="en-US" sz="2400" dirty="0"/>
              <a:t>Staying vigilant and proactive in your cybersecurity practices is essential for maintaining a secure digital environment.</a:t>
            </a:r>
          </a:p>
          <a:p>
            <a:r>
              <a:rPr lang="en-US" sz="2400" b="1" dirty="0"/>
              <a:t>Awareness:</a:t>
            </a:r>
            <a:r>
              <a:rPr lang="en-US" sz="2400" dirty="0"/>
              <a:t> Stay informed about the latest cybersecurity threats and trends.</a:t>
            </a:r>
          </a:p>
          <a:p>
            <a:r>
              <a:rPr lang="en-US" sz="2400" b="1" dirty="0"/>
              <a:t>Training:</a:t>
            </a:r>
            <a:r>
              <a:rPr lang="en-US" sz="2400" dirty="0"/>
              <a:t> Educate family members, employees, or colleagues about the dangers of keyloggers and best practices for online safety.</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A121391-BB53-C7CF-A60D-13DBE1DE0383}"/>
              </a:ext>
            </a:extLst>
          </p:cNvPr>
          <p:cNvSpPr txBox="1"/>
          <p:nvPr/>
        </p:nvSpPr>
        <p:spPr>
          <a:xfrm>
            <a:off x="2300243" y="2104844"/>
            <a:ext cx="7543164" cy="3816429"/>
          </a:xfrm>
          <a:prstGeom prst="rect">
            <a:avLst/>
          </a:prstGeom>
          <a:noFill/>
        </p:spPr>
        <p:txBody>
          <a:bodyPr wrap="square" rtlCol="0">
            <a:spAutoFit/>
          </a:bodyPr>
          <a:lstStyle/>
          <a:p>
            <a:r>
              <a:rPr lang="en-US" sz="2200" b="0" i="0" dirty="0">
                <a:effectLst/>
                <a:cs typeface="Calibri"/>
              </a:rPr>
              <a:t>A </a:t>
            </a:r>
            <a:r>
              <a:rPr lang="en-US" sz="2200" i="0" u="sng" strike="noStrike" dirty="0">
                <a:effectLst/>
                <a:cs typeface="Calibri"/>
                <a:hlinkClick r:id="rId3" tooltip="Keystroke Logging">
                  <a:extLst>
                    <a:ext uri="{A12FA001-AC4F-418D-AE19-62706E023703}">
                      <ahyp:hlinkClr xmlns:ahyp="http://schemas.microsoft.com/office/drawing/2018/hyperlinkcolor" val="tx"/>
                    </a:ext>
                  </a:extLst>
                </a:hlinkClick>
              </a:rPr>
              <a:t>keylogger</a:t>
            </a:r>
            <a:r>
              <a:rPr lang="en-US" sz="2200" b="0" i="0" dirty="0">
                <a:effectLst/>
                <a:cs typeface="Calibri"/>
              </a:rPr>
              <a:t> is a type of surveillance technology used to monitor and record each keystroke typed on a specific computer's keyboard. In this tutorial, you will learn how to write a keylogger in Python.</a:t>
            </a:r>
          </a:p>
          <a:p>
            <a:r>
              <a:rPr lang="en-US" sz="2200" b="0" i="0" dirty="0">
                <a:effectLst/>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a:p>
            <a:endParaRPr lang="en-IN"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83B0942-9B35-82DA-9060-D44D0BCE6F57}"/>
              </a:ext>
            </a:extLst>
          </p:cNvPr>
          <p:cNvSpPr txBox="1"/>
          <p:nvPr/>
        </p:nvSpPr>
        <p:spPr>
          <a:xfrm>
            <a:off x="609600" y="2037862"/>
            <a:ext cx="8410828" cy="4893647"/>
          </a:xfrm>
          <a:prstGeom prst="rect">
            <a:avLst/>
          </a:prstGeom>
          <a:noFill/>
        </p:spPr>
        <p:txBody>
          <a:bodyPr wrap="square" rtlCol="0">
            <a:spAutoFit/>
          </a:bodyPr>
          <a:lstStyle/>
          <a:p>
            <a:r>
              <a:rPr lang="en-US" sz="2400" dirty="0"/>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p>
          <a:p>
            <a:endParaRPr lang="en-US" sz="2400" dirty="0"/>
          </a:p>
          <a:p>
            <a:r>
              <a:rPr lang="en-US" sz="2400" dirty="0"/>
              <a:t>​</a:t>
            </a:r>
          </a:p>
          <a:p>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662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Trebuchet MS</vt:lpstr>
      <vt:lpstr>Verdana</vt:lpstr>
      <vt:lpstr>Wingdings</vt:lpstr>
      <vt:lpstr>Office Theme</vt:lpstr>
      <vt:lpstr>KALISETTI R V SAI KRISHNA SUBHASH</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Subhash</dc:creator>
  <cp:lastModifiedBy>sai subhash</cp:lastModifiedBy>
  <cp:revision>4</cp:revision>
  <dcterms:created xsi:type="dcterms:W3CDTF">2024-06-03T05:48:59Z</dcterms:created>
  <dcterms:modified xsi:type="dcterms:W3CDTF">2024-06-14T14:26:26Z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