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1" name="Google Shape;141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3E362B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3CCC9"/>
            </a:gs>
            <a:gs pos="40000">
              <a:srgbClr val="CDC6BF"/>
            </a:gs>
            <a:gs pos="100000">
              <a:srgbClr val="33261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3E362B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ctrTitle"/>
          </p:nvPr>
        </p:nvSpPr>
        <p:spPr>
          <a:xfrm>
            <a:off x="381000" y="30426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</a:pPr>
            <a:r>
              <a:rPr b="1" lang="fr-FR" sz="3200"/>
              <a:t>Defect Management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1219200" y="895350"/>
            <a:ext cx="670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AutoNum type="arabicPeriod"/>
            </a:pPr>
            <a:r>
              <a:rPr b="0" i="0" lang="fr-FR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Defect Management Process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AutoNum type="arabicPeriod"/>
            </a:pPr>
            <a:r>
              <a:rPr b="0" i="0" lang="fr-FR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Change Request and Defect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381000" y="304265"/>
            <a:ext cx="86106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</a:pPr>
            <a:r>
              <a:rPr b="1" lang="fr-FR" sz="2400"/>
              <a:t>What needs to be considered before creating defect</a:t>
            </a:r>
            <a:endParaRPr b="1" sz="2400"/>
          </a:p>
        </p:txBody>
      </p:sp>
      <p:sp>
        <p:nvSpPr>
          <p:cNvPr id="182" name="Google Shape;182;p28"/>
          <p:cNvSpPr/>
          <p:nvPr/>
        </p:nvSpPr>
        <p:spPr>
          <a:xfrm>
            <a:off x="381000" y="742950"/>
            <a:ext cx="61722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4350" lvl="1" marL="8620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AutoNum type="arabicPeriod"/>
            </a:pPr>
            <a:r>
              <a:rPr b="1" i="0" lang="fr-FR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Check if any duplicate defect exist (refer defect dash board for this or search in the title) </a:t>
            </a:r>
            <a:endParaRPr/>
          </a:p>
          <a:p>
            <a:pPr indent="-514350" lvl="1" marL="8620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AutoNum type="arabicPeriod"/>
            </a:pPr>
            <a:r>
              <a:rPr b="1" i="0" lang="fr-FR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Put valid title by which it can be understandable </a:t>
            </a:r>
            <a:endParaRPr/>
          </a:p>
          <a:p>
            <a:pPr indent="-514350" lvl="1" marL="8620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AutoNum type="arabicPeriod"/>
            </a:pPr>
            <a:r>
              <a:rPr b="1" i="0" lang="fr-FR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Provide clear details in description as much as possible</a:t>
            </a:r>
            <a:endParaRPr/>
          </a:p>
          <a:p>
            <a:pPr indent="-514350" lvl="1" marL="8620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AutoNum type="arabicPeriod"/>
            </a:pPr>
            <a:r>
              <a:rPr b="1" i="0" lang="fr-FR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Include requirement reference number in each defect by which it makes easier to activate</a:t>
            </a:r>
            <a:endParaRPr/>
          </a:p>
          <a:p>
            <a:pPr indent="-514350" lvl="1" marL="8620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AutoNum type="arabicPeriod"/>
            </a:pPr>
            <a:r>
              <a:rPr b="1" i="0" lang="fr-FR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Attach screen shots and video if applicable to understand easily</a:t>
            </a:r>
            <a:endParaRPr/>
          </a:p>
          <a:p>
            <a:pPr indent="-514350" lvl="1" marL="8620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AutoNum type="arabicPeriod"/>
            </a:pPr>
            <a:r>
              <a:rPr b="1" i="0" lang="fr-FR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Provide detail steps along test data used to reproduce the defect</a:t>
            </a:r>
            <a:endParaRPr b="1" i="0" sz="1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4350" lvl="1" marL="8620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AutoNum type="arabicPeriod"/>
            </a:pPr>
            <a:r>
              <a:rPr b="1" i="0" lang="fr-FR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Make sure to use correct “Iteration Path” and “Area Path” </a:t>
            </a:r>
            <a:endParaRPr/>
          </a:p>
          <a:p>
            <a:pPr indent="-514350" lvl="1" marL="8620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AutoNum type="arabicPeriod"/>
            </a:pPr>
            <a:r>
              <a:rPr b="1" i="0" lang="fr-FR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correct “Build Number” in which it is found</a:t>
            </a:r>
            <a:endParaRPr/>
          </a:p>
          <a:p>
            <a:pPr indent="-514350" lvl="1" marL="8620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AutoNum type="arabicPeriod"/>
            </a:pPr>
            <a:r>
              <a:rPr b="1" i="0" lang="fr-FR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correct severity and priority of the defect as defined (consider workaround  before doing this)</a:t>
            </a:r>
            <a:endParaRPr/>
          </a:p>
          <a:p>
            <a:pPr indent="-4127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ctrTitle"/>
          </p:nvPr>
        </p:nvSpPr>
        <p:spPr>
          <a:xfrm>
            <a:off x="381000" y="304265"/>
            <a:ext cx="8610600" cy="51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</a:pPr>
            <a:r>
              <a:rPr lang="fr-FR" sz="2400"/>
              <a:t>Defining severity of the defect</a:t>
            </a:r>
            <a:endParaRPr b="1" sz="2400"/>
          </a:p>
        </p:txBody>
      </p:sp>
      <p:sp>
        <p:nvSpPr>
          <p:cNvPr id="189" name="Google Shape;189;p29"/>
          <p:cNvSpPr/>
          <p:nvPr/>
        </p:nvSpPr>
        <p:spPr>
          <a:xfrm>
            <a:off x="809716" y="1123950"/>
            <a:ext cx="7191284" cy="2751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Severity of  the defect is decided based on how severely it is impacting to system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Below are the defect severities:</a:t>
            </a:r>
            <a:endParaRPr/>
          </a:p>
          <a:p>
            <a:pPr indent="-4381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Critical: Show stopper, blocking to proceed, having huge financial impact etc</a:t>
            </a:r>
            <a:b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1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High: Having direct impact on the customer or one of the core functionality is not working</a:t>
            </a:r>
            <a:endParaRPr b="1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Medium: Not having impact on functional side or not impacting to customer like slight difference in displaying the error message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Low: Like color is not displaying as expected or capital letter is missing the label or spelling mistake</a:t>
            </a:r>
            <a:endParaRPr b="1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ctrTitle"/>
          </p:nvPr>
        </p:nvSpPr>
        <p:spPr>
          <a:xfrm>
            <a:off x="381000" y="304265"/>
            <a:ext cx="8610600" cy="51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</a:pPr>
            <a:r>
              <a:rPr lang="fr-FR" sz="2400"/>
              <a:t>Defining priority of the defect</a:t>
            </a:r>
            <a:endParaRPr b="1" sz="2400"/>
          </a:p>
        </p:txBody>
      </p:sp>
      <p:sp>
        <p:nvSpPr>
          <p:cNvPr id="196" name="Google Shape;196;p30"/>
          <p:cNvSpPr/>
          <p:nvPr/>
        </p:nvSpPr>
        <p:spPr>
          <a:xfrm>
            <a:off x="809716" y="1123950"/>
            <a:ext cx="6248400" cy="1458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Priority is decided based on urgency of resolution for a defect</a:t>
            </a:r>
            <a:endParaRPr b="1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Below are the defect priorities:</a:t>
            </a:r>
            <a:endParaRPr/>
          </a:p>
          <a:p>
            <a:pPr indent="-4381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P1: Fix is required immediately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P2: Not immediately but required in next planned release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P3: Not planned for any release but will be fixed in future releases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381000" y="304265"/>
            <a:ext cx="8610600" cy="51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</a:pPr>
            <a:r>
              <a:rPr b="1" lang="fr-FR" sz="2400"/>
              <a:t>Defect Life Cycle</a:t>
            </a:r>
            <a:endParaRPr b="1" sz="2400"/>
          </a:p>
        </p:txBody>
      </p:sp>
      <p:sp>
        <p:nvSpPr>
          <p:cNvPr id="203" name="Google Shape;203;p31"/>
          <p:cNvSpPr/>
          <p:nvPr/>
        </p:nvSpPr>
        <p:spPr>
          <a:xfrm>
            <a:off x="1025281" y="895350"/>
            <a:ext cx="598511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/ New: </a:t>
            </a: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the status when defect is newly created by testing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Triage:  </a:t>
            </a: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Lead / Defect Lead reviewed defect and ready for discussions with stake holders.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Active: </a:t>
            </a: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 Lead / Project Lead agrees for activation of the defect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progress: </a:t>
            </a: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Individual developer started working on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Resolved: </a:t>
            </a: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Individual developer fixed and assigned to tester to re-test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Re-Open: </a:t>
            </a: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Tester re-opnes the defect as it still not working even after fix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Deployed: </a:t>
            </a: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Deployed to test environment and ready to test for test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Rejected</a:t>
            </a: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Rejected by development team stating not a valid bug (like duplicate bug, not reproducible, working as expected)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Closed: </a:t>
            </a: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Tested by test team and closed (working as expected) or agreed with rejection reason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urse demo ppt template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